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Ex1.xml" ContentType="application/vnd.ms-office.chartex+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1"/>
  </p:notesMasterIdLst>
  <p:handoutMasterIdLst>
    <p:handoutMasterId r:id="rId42"/>
  </p:handoutMasterIdLst>
  <p:sldIdLst>
    <p:sldId id="256" r:id="rId5"/>
    <p:sldId id="282" r:id="rId6"/>
    <p:sldId id="283" r:id="rId7"/>
    <p:sldId id="276" r:id="rId8"/>
    <p:sldId id="318" r:id="rId9"/>
    <p:sldId id="284" r:id="rId10"/>
    <p:sldId id="279" r:id="rId11"/>
    <p:sldId id="285" r:id="rId12"/>
    <p:sldId id="314" r:id="rId13"/>
    <p:sldId id="287" r:id="rId14"/>
    <p:sldId id="288" r:id="rId15"/>
    <p:sldId id="289" r:id="rId16"/>
    <p:sldId id="290" r:id="rId17"/>
    <p:sldId id="291" r:id="rId18"/>
    <p:sldId id="292" r:id="rId19"/>
    <p:sldId id="293" r:id="rId20"/>
    <p:sldId id="294" r:id="rId21"/>
    <p:sldId id="319" r:id="rId22"/>
    <p:sldId id="315" r:id="rId23"/>
    <p:sldId id="301" r:id="rId24"/>
    <p:sldId id="324" r:id="rId25"/>
    <p:sldId id="323" r:id="rId26"/>
    <p:sldId id="322" r:id="rId27"/>
    <p:sldId id="321" r:id="rId28"/>
    <p:sldId id="316" r:id="rId29"/>
    <p:sldId id="303" r:id="rId30"/>
    <p:sldId id="305" r:id="rId31"/>
    <p:sldId id="325" r:id="rId32"/>
    <p:sldId id="306" r:id="rId33"/>
    <p:sldId id="307" r:id="rId34"/>
    <p:sldId id="308" r:id="rId35"/>
    <p:sldId id="309" r:id="rId36"/>
    <p:sldId id="310" r:id="rId37"/>
    <p:sldId id="311" r:id="rId38"/>
    <p:sldId id="312" r:id="rId39"/>
    <p:sldId id="313" r:id="rId40"/>
  </p:sldIdLst>
  <p:sldSz cx="12192000" cy="6858000"/>
  <p:notesSz cx="6858000" cy="9144000"/>
  <p:defaultTextStyle>
    <a:defPPr rtl="0">
      <a:defRPr lang="ja-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8"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52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82" autoAdjust="0"/>
    <p:restoredTop sz="94706" autoAdjust="0"/>
  </p:normalViewPr>
  <p:slideViewPr>
    <p:cSldViewPr showGuides="1">
      <p:cViewPr varScale="1">
        <p:scale>
          <a:sx n="82" d="100"/>
          <a:sy n="82" d="100"/>
        </p:scale>
        <p:origin x="1158" y="78"/>
      </p:cViewPr>
      <p:guideLst>
        <p:guide orient="horz" pos="2160"/>
        <p:guide pos="3840"/>
      </p:guideLst>
    </p:cSldViewPr>
  </p:slideViewPr>
  <p:notesTextViewPr>
    <p:cViewPr>
      <p:scale>
        <a:sx n="1" d="1"/>
        <a:sy n="1" d="1"/>
      </p:scale>
      <p:origin x="0" y="0"/>
    </p:cViewPr>
  </p:notesTextViewPr>
  <p:notesViewPr>
    <p:cSldViewPr showGuides="1">
      <p:cViewPr varScale="1">
        <p:scale>
          <a:sx n="87" d="100"/>
          <a:sy n="87" d="100"/>
        </p:scale>
        <p:origin x="3090" y="108"/>
      </p:cViewPr>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tagai\AppData\Roaming\Microsoft\Excel\VP&#37325;&#24037;&#12487;&#12540;&#12479;%20(version%201).xlsb" TargetMode="External"/><Relationship Id="rId2" Type="http://schemas.microsoft.com/office/2011/relationships/chartColorStyle" Target="colors2.xml"/><Relationship Id="rId1" Type="http://schemas.microsoft.com/office/2011/relationships/chartStyle" Target="style2.xml"/></Relationships>
</file>

<file path=ppt/charts/_rels/chartEx1.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oleObject" Target="file:///C:\Users\tagai\AppData\Roaming\Microsoft\Excel\VP&#37325;&#24037;&#12487;&#12540;&#12479;%20(version%201).xlsb"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3200" b="0" i="0" u="none" strike="noStrike" kern="1200" spc="0" baseline="0">
              <a:solidFill>
                <a:schemeClr val="tx2"/>
              </a:solidFill>
              <a:latin typeface="Meiryo UI" panose="020B0604030504040204" pitchFamily="50" charset="-128"/>
              <a:ea typeface="Meiryo UI" panose="020B0604030504040204" pitchFamily="50" charset="-128"/>
              <a:cs typeface="+mn-cs"/>
            </a:defRPr>
          </a:pPr>
          <a:endParaRPr lang="ja-JP"/>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cat>
            <c:strRef>
              <c:f>Sheet1!$A$2:$A$5</c:f>
              <c:strCache>
                <c:ptCount val="4"/>
                <c:pt idx="0">
                  <c:v>分類 1</c:v>
                </c:pt>
                <c:pt idx="1">
                  <c:v>分類 2</c:v>
                </c:pt>
                <c:pt idx="2">
                  <c:v>分類 3</c:v>
                </c:pt>
                <c:pt idx="3">
                  <c:v>分類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6EF-4C28-AA07-1A8071348BBD}"/>
            </c:ext>
          </c:extLst>
        </c:ser>
        <c:ser>
          <c:idx val="1"/>
          <c:order val="1"/>
          <c:tx>
            <c:strRef>
              <c:f>Sheet1!$C$1</c:f>
              <c:strCache>
                <c:ptCount val="1"/>
                <c:pt idx="0">
                  <c:v>系列 2</c:v>
                </c:pt>
              </c:strCache>
            </c:strRef>
          </c:tx>
          <c:spPr>
            <a:solidFill>
              <a:schemeClr val="accent4"/>
            </a:solidFill>
            <a:ln>
              <a:noFill/>
            </a:ln>
            <a:effectLst/>
          </c:spPr>
          <c:invertIfNegative val="0"/>
          <c:cat>
            <c:strRef>
              <c:f>Sheet1!$A$2:$A$5</c:f>
              <c:strCache>
                <c:ptCount val="4"/>
                <c:pt idx="0">
                  <c:v>分類 1</c:v>
                </c:pt>
                <c:pt idx="1">
                  <c:v>分類 2</c:v>
                </c:pt>
                <c:pt idx="2">
                  <c:v>分類 3</c:v>
                </c:pt>
                <c:pt idx="3">
                  <c:v>分類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6EF-4C28-AA07-1A8071348BBD}"/>
            </c:ext>
          </c:extLst>
        </c:ser>
        <c:ser>
          <c:idx val="2"/>
          <c:order val="2"/>
          <c:tx>
            <c:strRef>
              <c:f>Sheet1!$D$1</c:f>
              <c:strCache>
                <c:ptCount val="1"/>
                <c:pt idx="0">
                  <c:v>系列 3</c:v>
                </c:pt>
              </c:strCache>
            </c:strRef>
          </c:tx>
          <c:spPr>
            <a:solidFill>
              <a:schemeClr val="accent6"/>
            </a:solidFill>
            <a:ln>
              <a:noFill/>
            </a:ln>
            <a:effectLst/>
          </c:spPr>
          <c:invertIfNegative val="0"/>
          <c:cat>
            <c:strRef>
              <c:f>Sheet1!$A$2:$A$5</c:f>
              <c:strCache>
                <c:ptCount val="4"/>
                <c:pt idx="0">
                  <c:v>分類 1</c:v>
                </c:pt>
                <c:pt idx="1">
                  <c:v>分類 2</c:v>
                </c:pt>
                <c:pt idx="2">
                  <c:v>分類 3</c:v>
                </c:pt>
                <c:pt idx="3">
                  <c:v>分類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6EF-4C28-AA07-1A8071348BBD}"/>
            </c:ext>
          </c:extLst>
        </c:ser>
        <c:dLbls>
          <c:showLegendKey val="0"/>
          <c:showVal val="0"/>
          <c:showCatName val="0"/>
          <c:showSerName val="0"/>
          <c:showPercent val="0"/>
          <c:showBubbleSize val="0"/>
        </c:dLbls>
        <c:gapWidth val="219"/>
        <c:overlap val="-27"/>
        <c:axId val="724708864"/>
        <c:axId val="724706512"/>
      </c:barChart>
      <c:catAx>
        <c:axId val="724708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2"/>
                </a:solidFill>
                <a:latin typeface="Meiryo UI" panose="020B0604030504040204" pitchFamily="50" charset="-128"/>
                <a:ea typeface="Meiryo UI" panose="020B0604030504040204" pitchFamily="50" charset="-128"/>
                <a:cs typeface="+mn-cs"/>
              </a:defRPr>
            </a:pPr>
            <a:endParaRPr lang="ja-JP"/>
          </a:p>
        </c:txPr>
        <c:crossAx val="724706512"/>
        <c:crosses val="autoZero"/>
        <c:auto val="1"/>
        <c:lblAlgn val="ctr"/>
        <c:lblOffset val="100"/>
        <c:noMultiLvlLbl val="0"/>
      </c:catAx>
      <c:valAx>
        <c:axId val="7247065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crossAx val="7247088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2"/>
              </a:solidFill>
              <a:latin typeface="Meiryo UI" panose="020B0604030504040204" pitchFamily="50" charset="-128"/>
              <a:ea typeface="Meiryo UI" panose="020B0604030504040204" pitchFamily="50" charset="-128"/>
              <a:cs typeface="+mn-cs"/>
            </a:defRPr>
          </a:pPr>
          <a:endParaRPr lang="ja-JP"/>
        </a:p>
      </c:txPr>
    </c:legend>
    <c:plotVisOnly val="1"/>
    <c:dispBlanksAs val="gap"/>
    <c:showDLblsOverMax val="0"/>
  </c:chart>
  <c:spPr>
    <a:noFill/>
    <a:ln>
      <a:noFill/>
    </a:ln>
    <a:effectLst/>
  </c:spPr>
  <c:txPr>
    <a:bodyPr/>
    <a:lstStyle/>
    <a:p>
      <a:pPr>
        <a:defRPr>
          <a:solidFill>
            <a:schemeClr val="bg1"/>
          </a:solidFill>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売上構成!$C$16</c:f>
              <c:strCache>
                <c:ptCount val="1"/>
                <c:pt idx="0">
                  <c:v>航空宇宙システム</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売上構成!$E$16</c:f>
              <c:numCache>
                <c:formatCode>0%</c:formatCode>
                <c:ptCount val="1"/>
                <c:pt idx="0">
                  <c:v>0.15</c:v>
                </c:pt>
              </c:numCache>
            </c:numRef>
          </c:val>
          <c:extLst>
            <c:ext xmlns:c16="http://schemas.microsoft.com/office/drawing/2014/chart" uri="{C3380CC4-5D6E-409C-BE32-E72D297353CC}">
              <c16:uniqueId val="{00000000-E0DE-4975-9DE5-163C2352AFDD}"/>
            </c:ext>
          </c:extLst>
        </c:ser>
        <c:ser>
          <c:idx val="1"/>
          <c:order val="1"/>
          <c:tx>
            <c:strRef>
              <c:f>売上構成!$C$17</c:f>
              <c:strCache>
                <c:ptCount val="1"/>
                <c:pt idx="0">
                  <c:v>エネルギー・環境プラント</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売上構成!$E$17</c:f>
              <c:numCache>
                <c:formatCode>0%</c:formatCode>
                <c:ptCount val="1"/>
                <c:pt idx="0">
                  <c:v>0.45</c:v>
                </c:pt>
              </c:numCache>
            </c:numRef>
          </c:val>
          <c:extLst>
            <c:ext xmlns:c16="http://schemas.microsoft.com/office/drawing/2014/chart" uri="{C3380CC4-5D6E-409C-BE32-E72D297353CC}">
              <c16:uniqueId val="{00000001-E0DE-4975-9DE5-163C2352AFDD}"/>
            </c:ext>
          </c:extLst>
        </c:ser>
        <c:ser>
          <c:idx val="2"/>
          <c:order val="2"/>
          <c:tx>
            <c:strRef>
              <c:f>売上構成!$C$18</c:f>
              <c:strCache>
                <c:ptCount val="1"/>
                <c:pt idx="0">
                  <c:v>交通・輸送</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売上構成!$E$18</c:f>
              <c:numCache>
                <c:formatCode>0%</c:formatCode>
                <c:ptCount val="1"/>
                <c:pt idx="0">
                  <c:v>0.2</c:v>
                </c:pt>
              </c:numCache>
            </c:numRef>
          </c:val>
          <c:extLst>
            <c:ext xmlns:c16="http://schemas.microsoft.com/office/drawing/2014/chart" uri="{C3380CC4-5D6E-409C-BE32-E72D297353CC}">
              <c16:uniqueId val="{00000002-E0DE-4975-9DE5-163C2352AFDD}"/>
            </c:ext>
          </c:extLst>
        </c:ser>
        <c:ser>
          <c:idx val="3"/>
          <c:order val="3"/>
          <c:tx>
            <c:strRef>
              <c:f>売上構成!$C$19</c:f>
              <c:strCache>
                <c:ptCount val="1"/>
                <c:pt idx="0">
                  <c:v>精密機器</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売上構成!$E$19</c:f>
              <c:numCache>
                <c:formatCode>0%</c:formatCode>
                <c:ptCount val="1"/>
                <c:pt idx="0">
                  <c:v>0.15</c:v>
                </c:pt>
              </c:numCache>
            </c:numRef>
          </c:val>
          <c:extLst>
            <c:ext xmlns:c16="http://schemas.microsoft.com/office/drawing/2014/chart" uri="{C3380CC4-5D6E-409C-BE32-E72D297353CC}">
              <c16:uniqueId val="{00000003-E0DE-4975-9DE5-163C2352AFDD}"/>
            </c:ext>
          </c:extLst>
        </c:ser>
        <c:ser>
          <c:idx val="4"/>
          <c:order val="4"/>
          <c:tx>
            <c:strRef>
              <c:f>売上構成!$C$20</c:f>
              <c:strCache>
                <c:ptCount val="1"/>
                <c:pt idx="0">
                  <c:v>その他</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売上構成!$E$20</c:f>
              <c:numCache>
                <c:formatCode>0%</c:formatCode>
                <c:ptCount val="1"/>
                <c:pt idx="0">
                  <c:v>0.05</c:v>
                </c:pt>
              </c:numCache>
            </c:numRef>
          </c:val>
          <c:extLst>
            <c:ext xmlns:c16="http://schemas.microsoft.com/office/drawing/2014/chart" uri="{C3380CC4-5D6E-409C-BE32-E72D297353CC}">
              <c16:uniqueId val="{00000004-E0DE-4975-9DE5-163C2352AFDD}"/>
            </c:ext>
          </c:extLst>
        </c:ser>
        <c:dLbls>
          <c:showLegendKey val="0"/>
          <c:showVal val="1"/>
          <c:showCatName val="0"/>
          <c:showSerName val="0"/>
          <c:showPercent val="0"/>
          <c:showBubbleSize val="0"/>
        </c:dLbls>
        <c:gapWidth val="95"/>
        <c:overlap val="100"/>
        <c:axId val="718582000"/>
        <c:axId val="718582784"/>
      </c:barChart>
      <c:catAx>
        <c:axId val="718582000"/>
        <c:scaling>
          <c:orientation val="minMax"/>
        </c:scaling>
        <c:delete val="1"/>
        <c:axPos val="l"/>
        <c:numFmt formatCode="General" sourceLinked="1"/>
        <c:majorTickMark val="none"/>
        <c:minorTickMark val="none"/>
        <c:tickLblPos val="nextTo"/>
        <c:crossAx val="718582784"/>
        <c:crosses val="autoZero"/>
        <c:auto val="1"/>
        <c:lblAlgn val="ctr"/>
        <c:lblOffset val="100"/>
        <c:noMultiLvlLbl val="0"/>
      </c:catAx>
      <c:valAx>
        <c:axId val="718582784"/>
        <c:scaling>
          <c:orientation val="minMax"/>
        </c:scaling>
        <c:delete val="1"/>
        <c:axPos val="b"/>
        <c:numFmt formatCode="0%" sourceLinked="1"/>
        <c:majorTickMark val="none"/>
        <c:minorTickMark val="none"/>
        <c:tickLblPos val="nextTo"/>
        <c:crossAx val="718582000"/>
        <c:crosses val="autoZero"/>
        <c:crossBetween val="between"/>
      </c:valAx>
      <c:spPr>
        <a:noFill/>
        <a:ln>
          <a:noFill/>
        </a:ln>
        <a:effectLst/>
      </c:spPr>
    </c:plotArea>
    <c:plotVisOnly val="1"/>
    <c:dispBlanksAs val="gap"/>
    <c:showDLblsOverMax val="0"/>
  </c:chart>
  <c:spPr>
    <a:noFill/>
    <a:ln>
      <a:noFill/>
    </a:ln>
    <a:effectLst/>
  </c:spPr>
  <c:txPr>
    <a:bodyPr/>
    <a:lstStyle/>
    <a:p>
      <a:pPr>
        <a:defRPr sz="1600"/>
      </a:pPr>
      <a:endParaRPr lang="ja-JP"/>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売上構成!$D$4:$D$6</cx:f>
        <cx:lvl ptCount="3">
          <cx:pt idx="0">発電プラント</cx:pt>
          <cx:pt idx="1">各種エネルギー・機械</cx:pt>
          <cx:pt idx="2">プラントエンジニアリング</cx:pt>
        </cx:lvl>
      </cx:strDim>
      <cx:numDim type="size">
        <cx:f>売上構成!$F$4:$F$6</cx:f>
        <cx:lvl ptCount="3" formatCode="0%">
          <cx:pt idx="0">0.55000000000000004</cx:pt>
          <cx:pt idx="1">0.25</cx:pt>
          <cx:pt idx="2">0.20000000000000001</cx:pt>
        </cx:lvl>
      </cx:numDim>
    </cx:data>
  </cx:chartData>
  <cx:chart>
    <cx:plotArea>
      <cx:plotAreaRegion>
        <cx:series layoutId="sunburst" uniqueId="{4FB21143-8986-4C04-8A3F-2E9A4C1A172E}">
          <cx:dataId val="0"/>
        </cx:series>
      </cx:plotAreaRegion>
    </cx:plotArea>
  </cx:chart>
</cx: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lt1"/>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ja-JP" altLang="en-US" dirty="0">
              <a:latin typeface="Meiryo UI" panose="020B0604030504040204" pitchFamily="50" charset="-128"/>
              <a:ea typeface="Meiryo UI" panose="020B0604030504040204" pitchFamily="50" charset="-128"/>
            </a:endParaRPr>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8BD983A5-973B-4E49-9D85-08CB840F34FC}" type="datetime4">
              <a:rPr lang="ja-JP" altLang="en-US" smtClean="0">
                <a:latin typeface="Meiryo UI" panose="020B0604030504040204" pitchFamily="50" charset="-128"/>
                <a:ea typeface="Meiryo UI" panose="020B0604030504040204" pitchFamily="50" charset="-128"/>
              </a:rPr>
              <a:t>2018年8月2日</a:t>
            </a:fld>
            <a:endParaRPr lang="ja-JP" altLang="en-US" dirty="0">
              <a:latin typeface="Meiryo UI" panose="020B0604030504040204" pitchFamily="50" charset="-128"/>
              <a:ea typeface="Meiryo UI" panose="020B0604030504040204" pitchFamily="50" charset="-128"/>
            </a:endParaRPr>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ja-JP" altLang="en-US" dirty="0">
              <a:latin typeface="Meiryo UI" panose="020B0604030504040204" pitchFamily="50" charset="-128"/>
              <a:ea typeface="Meiryo UI" panose="020B0604030504040204" pitchFamily="50" charset="-128"/>
            </a:endParaRPr>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A4CBEF8-5CDE-472B-839B-B8BB0C881006}" type="slidenum">
              <a:rPr lang="en-US" altLang="ja-JP">
                <a:latin typeface="Meiryo UI" panose="020B0604030504040204" pitchFamily="50" charset="-128"/>
                <a:ea typeface="Meiryo UI" panose="020B0604030504040204" pitchFamily="50" charset="-128"/>
              </a:rPr>
              <a:t>‹#›</a:t>
            </a:fld>
            <a:endParaRPr lang="en-US" altLang="ja-JP"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632892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eiryo UI" panose="020B0604030504040204" pitchFamily="50" charset="-128"/>
                <a:ea typeface="Meiryo UI" panose="020B0604030504040204" pitchFamily="50" charset="-128"/>
              </a:defRPr>
            </a:lvl1pPr>
          </a:lstStyle>
          <a:p>
            <a:endParaRPr lang="ja-JP" altLang="en-US" dirty="0"/>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Meiryo UI" panose="020B0604030504040204" pitchFamily="50" charset="-128"/>
                <a:ea typeface="Meiryo UI" panose="020B0604030504040204" pitchFamily="50" charset="-128"/>
              </a:defRPr>
            </a:lvl1pPr>
          </a:lstStyle>
          <a:p>
            <a:fld id="{4E08A1C6-A921-4A7A-98F1-534B5DBEA27E}" type="datetime4">
              <a:rPr lang="ja-JP" altLang="en-US" smtClean="0"/>
              <a:pPr/>
              <a:t>2018年8月2日</a:t>
            </a:fld>
            <a:endParaRPr lang="ja-JP" altLang="en-US" dirty="0"/>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ja-JP" altLang="en-US" noProof="0" dirty="0"/>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ja-JP" altLang="en-US" noProof="0" dirty="0"/>
              <a:t>クリックしてマスター テキストのスタイルを編集</a:t>
            </a:r>
          </a:p>
          <a:p>
            <a:pPr lvl="1" rtl="0"/>
            <a:r>
              <a:rPr lang="ja-JP" altLang="en-US" noProof="0" dirty="0"/>
              <a:t>第 </a:t>
            </a:r>
            <a:r>
              <a:rPr lang="en-US" altLang="ja-JP" noProof="0" dirty="0"/>
              <a:t>2 </a:t>
            </a:r>
            <a:r>
              <a:rPr lang="ja-JP" altLang="en-US" noProof="0" dirty="0"/>
              <a:t>レベル</a:t>
            </a:r>
          </a:p>
          <a:p>
            <a:pPr lvl="2" rtl="0"/>
            <a:r>
              <a:rPr lang="ja-JP" altLang="en-US" noProof="0" dirty="0"/>
              <a:t>第 </a:t>
            </a:r>
            <a:r>
              <a:rPr lang="en-US" altLang="ja-JP" noProof="0" dirty="0"/>
              <a:t>3 </a:t>
            </a:r>
            <a:r>
              <a:rPr lang="ja-JP" altLang="en-US" noProof="0" dirty="0"/>
              <a:t>レベル</a:t>
            </a:r>
          </a:p>
          <a:p>
            <a:pPr lvl="3" rtl="0"/>
            <a:r>
              <a:rPr lang="ja-JP" altLang="en-US" noProof="0" dirty="0"/>
              <a:t>第 </a:t>
            </a:r>
            <a:r>
              <a:rPr lang="en-US" altLang="ja-JP" noProof="0" dirty="0"/>
              <a:t>4 </a:t>
            </a:r>
            <a:r>
              <a:rPr lang="ja-JP" altLang="en-US" noProof="0" dirty="0"/>
              <a:t>レベル</a:t>
            </a:r>
          </a:p>
          <a:p>
            <a:pPr lvl="4" rtl="0"/>
            <a:r>
              <a:rPr lang="ja-JP" altLang="en-US" noProof="0" dirty="0"/>
              <a:t>第 </a:t>
            </a:r>
            <a:r>
              <a:rPr lang="en-US" altLang="ja-JP" noProof="0" dirty="0"/>
              <a:t>5 </a:t>
            </a:r>
            <a:r>
              <a:rPr lang="ja-JP" altLang="en-US" noProof="0" dirty="0"/>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Meiryo UI" panose="020B0604030504040204" pitchFamily="50" charset="-128"/>
                <a:ea typeface="Meiryo UI" panose="020B0604030504040204" pitchFamily="50" charset="-128"/>
              </a:defRPr>
            </a:lvl1pPr>
          </a:lstStyle>
          <a:p>
            <a:endParaRPr lang="ja-JP" altLang="en-US" dirty="0"/>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Meiryo UI" panose="020B0604030504040204" pitchFamily="50" charset="-128"/>
                <a:ea typeface="Meiryo UI" panose="020B0604030504040204" pitchFamily="50" charset="-128"/>
              </a:defRPr>
            </a:lvl1pPr>
          </a:lstStyle>
          <a:p>
            <a:fld id="{6BB98AFB-CB0D-4DFE-87B9-B4B0D0DE73CD}" type="slidenum">
              <a:rPr lang="en-US" altLang="ja-JP" smtClean="0"/>
              <a:pPr/>
              <a:t>‹#›</a:t>
            </a:fld>
            <a:endParaRPr lang="ja-JP" altLang="en-US" dirty="0"/>
          </a:p>
        </p:txBody>
      </p:sp>
    </p:spTree>
    <p:extLst>
      <p:ext uri="{BB962C8B-B14F-4D97-AF65-F5344CB8AC3E}">
        <p14:creationId xmlns:p14="http://schemas.microsoft.com/office/powerpoint/2010/main" val="2512805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1pPr>
    <a:lvl2pPr marL="45720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2pPr>
    <a:lvl3pPr marL="91440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3pPr>
    <a:lvl4pPr marL="137160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4pPr>
    <a:lvl5pPr marL="182880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pPr rtl="0"/>
            <a:fld id="{6BB98AFB-CB0D-4DFE-87B9-B4B0D0DE73CD}" type="slidenum">
              <a:rPr lang="en-US" altLang="ja-JP" smtClean="0">
                <a:latin typeface="Meiryo UI" panose="020B0604030504040204" pitchFamily="50" charset="-128"/>
                <a:ea typeface="Meiryo UI" panose="020B0604030504040204" pitchFamily="50" charset="-128"/>
              </a:rPr>
              <a:t>1</a:t>
            </a:fld>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41123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pPr rtl="0"/>
            <a:fld id="{6BB98AFB-CB0D-4DFE-87B9-B4B0D0DE73CD}" type="slidenum">
              <a:rPr lang="en-US" altLang="ja-JP" smtClean="0">
                <a:latin typeface="Meiryo UI" panose="020B0604030504040204" pitchFamily="50" charset="-128"/>
                <a:ea typeface="Meiryo UI" panose="020B0604030504040204" pitchFamily="50" charset="-128"/>
              </a:rPr>
              <a:t>5</a:t>
            </a:fld>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38238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pPr rtl="0"/>
            <a:fld id="{6BB98AFB-CB0D-4DFE-87B9-B4B0D0DE73CD}" type="slidenum">
              <a:rPr lang="en-US" altLang="ja-JP" smtClean="0">
                <a:latin typeface="Meiryo UI" panose="020B0604030504040204" pitchFamily="50" charset="-128"/>
                <a:ea typeface="Meiryo UI" panose="020B0604030504040204" pitchFamily="50" charset="-128"/>
              </a:rPr>
              <a:t>7</a:t>
            </a:fld>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225179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767408" y="2164039"/>
            <a:ext cx="5030510" cy="2529923"/>
          </a:xfrm>
          <a:prstGeom prst="rect">
            <a:avLst/>
          </a:prstGeom>
        </p:spPr>
        <p:txBody>
          <a:bodyPr rtlCol="0" anchor="ctr" anchorCtr="0">
            <a:noAutofit/>
          </a:bodyPr>
          <a:lstStyle>
            <a:lvl1pPr>
              <a:defRPr sz="6600" spc="-150">
                <a:solidFill>
                  <a:schemeClr val="accent1">
                    <a:lumMod val="50000"/>
                  </a:schemeClr>
                </a:solidFill>
                <a:latin typeface="メイリオ" panose="020B0604030504040204" pitchFamily="50" charset="-128"/>
                <a:ea typeface="メイリオ" panose="020B0604030504040204" pitchFamily="50" charset="-128"/>
              </a:defRPr>
            </a:lvl1pPr>
          </a:lstStyle>
          <a:p>
            <a:pPr rtl="0"/>
            <a:r>
              <a:rPr lang="ja-JP" altLang="en-US" noProof="0" dirty="0"/>
              <a:t>マスター タイトルの書式設定</a:t>
            </a:r>
          </a:p>
        </p:txBody>
      </p:sp>
      <p:sp>
        <p:nvSpPr>
          <p:cNvPr id="3" name="サブタイトル 2"/>
          <p:cNvSpPr>
            <a:spLocks noGrp="1"/>
          </p:cNvSpPr>
          <p:nvPr>
            <p:ph type="subTitle" idx="1"/>
          </p:nvPr>
        </p:nvSpPr>
        <p:spPr>
          <a:xfrm>
            <a:off x="6528048" y="3212018"/>
            <a:ext cx="5030511" cy="433965"/>
          </a:xfrm>
          <a:prstGeom prst="rect">
            <a:avLst/>
          </a:prstGeom>
          <a:solidFill>
            <a:schemeClr val="accent1">
              <a:lumMod val="50000"/>
            </a:schemeClr>
          </a:solidFill>
        </p:spPr>
        <p:txBody>
          <a:bodyPr rtlCol="0" anchor="ctr" anchorCtr="0">
            <a:spAutoFit/>
          </a:bodyPr>
          <a:lstStyle>
            <a:lvl1pPr marL="0" indent="0" algn="ctr">
              <a:spcBef>
                <a:spcPts val="600"/>
              </a:spcBef>
              <a:buNone/>
              <a:defRPr sz="2400" spc="-150">
                <a:solidFill>
                  <a:schemeClr val="bg1"/>
                </a:solidFill>
                <a:latin typeface="メイリオ" panose="020B0604030504040204" pitchFamily="50" charset="-128"/>
                <a:ea typeface="メイリオ" panose="020B0604030504040204" pitchFamily="50" charset="-128"/>
              </a:defRPr>
            </a:lvl1pPr>
            <a:lvl2pPr marL="457337" indent="0" algn="ctr">
              <a:buNone/>
              <a:defRPr>
                <a:solidFill>
                  <a:schemeClr val="tx1">
                    <a:tint val="75000"/>
                  </a:schemeClr>
                </a:solidFill>
              </a:defRPr>
            </a:lvl2pPr>
            <a:lvl3pPr marL="914674" indent="0" algn="ctr">
              <a:buNone/>
              <a:defRPr>
                <a:solidFill>
                  <a:schemeClr val="tx1">
                    <a:tint val="75000"/>
                  </a:schemeClr>
                </a:solidFill>
              </a:defRPr>
            </a:lvl3pPr>
            <a:lvl4pPr marL="1372010" indent="0" algn="ctr">
              <a:buNone/>
              <a:defRPr>
                <a:solidFill>
                  <a:schemeClr val="tx1">
                    <a:tint val="75000"/>
                  </a:schemeClr>
                </a:solidFill>
              </a:defRPr>
            </a:lvl4pPr>
            <a:lvl5pPr marL="1829349" indent="0" algn="ctr">
              <a:buNone/>
              <a:defRPr>
                <a:solidFill>
                  <a:schemeClr val="tx1">
                    <a:tint val="75000"/>
                  </a:schemeClr>
                </a:solidFill>
              </a:defRPr>
            </a:lvl5pPr>
            <a:lvl6pPr marL="2286686" indent="0" algn="ctr">
              <a:buNone/>
              <a:defRPr>
                <a:solidFill>
                  <a:schemeClr val="tx1">
                    <a:tint val="75000"/>
                  </a:schemeClr>
                </a:solidFill>
              </a:defRPr>
            </a:lvl6pPr>
            <a:lvl7pPr marL="2744023" indent="0" algn="ctr">
              <a:buNone/>
              <a:defRPr>
                <a:solidFill>
                  <a:schemeClr val="tx1">
                    <a:tint val="75000"/>
                  </a:schemeClr>
                </a:solidFill>
              </a:defRPr>
            </a:lvl7pPr>
            <a:lvl8pPr marL="3201360" indent="0" algn="ctr">
              <a:buNone/>
              <a:defRPr>
                <a:solidFill>
                  <a:schemeClr val="tx1">
                    <a:tint val="75000"/>
                  </a:schemeClr>
                </a:solidFill>
              </a:defRPr>
            </a:lvl8pPr>
            <a:lvl9pPr marL="3658696" indent="0" algn="ctr">
              <a:buNone/>
              <a:defRPr>
                <a:solidFill>
                  <a:schemeClr val="tx1">
                    <a:tint val="75000"/>
                  </a:schemeClr>
                </a:solidFill>
              </a:defRPr>
            </a:lvl9pPr>
          </a:lstStyle>
          <a:p>
            <a:pPr rtl="0"/>
            <a:r>
              <a:rPr lang="ja-JP" altLang="en-US" noProof="0" dirty="0"/>
              <a:t>マスター サブタイトルの書式設定</a:t>
            </a:r>
          </a:p>
        </p:txBody>
      </p:sp>
    </p:spTree>
    <p:extLst>
      <p:ext uri="{BB962C8B-B14F-4D97-AF65-F5344CB8AC3E}">
        <p14:creationId xmlns:p14="http://schemas.microsoft.com/office/powerpoint/2010/main" val="66475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タイトル スライド">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767408" y="2164039"/>
            <a:ext cx="10908592" cy="2529923"/>
          </a:xfrm>
          <a:prstGeom prst="rect">
            <a:avLst/>
          </a:prstGeom>
        </p:spPr>
        <p:txBody>
          <a:bodyPr rtlCol="0" anchor="ctr" anchorCtr="0">
            <a:noAutofit/>
          </a:bodyPr>
          <a:lstStyle>
            <a:lvl1pPr>
              <a:defRPr sz="6000" spc="-150">
                <a:solidFill>
                  <a:schemeClr val="accent1">
                    <a:lumMod val="50000"/>
                  </a:schemeClr>
                </a:solidFill>
                <a:latin typeface="メイリオ" panose="020B0604030504040204" pitchFamily="50" charset="-128"/>
                <a:ea typeface="メイリオ" panose="020B0604030504040204" pitchFamily="50" charset="-128"/>
              </a:defRPr>
            </a:lvl1pPr>
          </a:lstStyle>
          <a:p>
            <a:pPr rtl="0"/>
            <a:r>
              <a:rPr lang="ja-JP" altLang="en-US" noProof="0" dirty="0"/>
              <a:t>マスター タイトルの書式設定</a:t>
            </a:r>
          </a:p>
        </p:txBody>
      </p:sp>
      <p:sp>
        <p:nvSpPr>
          <p:cNvPr id="3" name="サブタイトル 2"/>
          <p:cNvSpPr>
            <a:spLocks noGrp="1"/>
          </p:cNvSpPr>
          <p:nvPr>
            <p:ph type="subTitle" idx="1"/>
          </p:nvPr>
        </p:nvSpPr>
        <p:spPr>
          <a:xfrm>
            <a:off x="6816000" y="6035153"/>
            <a:ext cx="5030511" cy="377026"/>
          </a:xfrm>
          <a:prstGeom prst="rect">
            <a:avLst/>
          </a:prstGeom>
          <a:solidFill>
            <a:schemeClr val="accent1">
              <a:lumMod val="50000"/>
            </a:schemeClr>
          </a:solidFill>
        </p:spPr>
        <p:txBody>
          <a:bodyPr rtlCol="0" anchor="ctr" anchorCtr="0">
            <a:spAutoFit/>
          </a:bodyPr>
          <a:lstStyle>
            <a:lvl1pPr marL="0" indent="0" algn="ctr">
              <a:spcBef>
                <a:spcPts val="600"/>
              </a:spcBef>
              <a:buNone/>
              <a:defRPr sz="2000" spc="-150">
                <a:solidFill>
                  <a:schemeClr val="bg1"/>
                </a:solidFill>
                <a:latin typeface="メイリオ" panose="020B0604030504040204" pitchFamily="50" charset="-128"/>
                <a:ea typeface="メイリオ" panose="020B0604030504040204" pitchFamily="50" charset="-128"/>
              </a:defRPr>
            </a:lvl1pPr>
            <a:lvl2pPr marL="457337" indent="0" algn="ctr">
              <a:buNone/>
              <a:defRPr>
                <a:solidFill>
                  <a:schemeClr val="tx1">
                    <a:tint val="75000"/>
                  </a:schemeClr>
                </a:solidFill>
              </a:defRPr>
            </a:lvl2pPr>
            <a:lvl3pPr marL="914674" indent="0" algn="ctr">
              <a:buNone/>
              <a:defRPr>
                <a:solidFill>
                  <a:schemeClr val="tx1">
                    <a:tint val="75000"/>
                  </a:schemeClr>
                </a:solidFill>
              </a:defRPr>
            </a:lvl3pPr>
            <a:lvl4pPr marL="1372010" indent="0" algn="ctr">
              <a:buNone/>
              <a:defRPr>
                <a:solidFill>
                  <a:schemeClr val="tx1">
                    <a:tint val="75000"/>
                  </a:schemeClr>
                </a:solidFill>
              </a:defRPr>
            </a:lvl4pPr>
            <a:lvl5pPr marL="1829349" indent="0" algn="ctr">
              <a:buNone/>
              <a:defRPr>
                <a:solidFill>
                  <a:schemeClr val="tx1">
                    <a:tint val="75000"/>
                  </a:schemeClr>
                </a:solidFill>
              </a:defRPr>
            </a:lvl5pPr>
            <a:lvl6pPr marL="2286686" indent="0" algn="ctr">
              <a:buNone/>
              <a:defRPr>
                <a:solidFill>
                  <a:schemeClr val="tx1">
                    <a:tint val="75000"/>
                  </a:schemeClr>
                </a:solidFill>
              </a:defRPr>
            </a:lvl6pPr>
            <a:lvl7pPr marL="2744023" indent="0" algn="ctr">
              <a:buNone/>
              <a:defRPr>
                <a:solidFill>
                  <a:schemeClr val="tx1">
                    <a:tint val="75000"/>
                  </a:schemeClr>
                </a:solidFill>
              </a:defRPr>
            </a:lvl7pPr>
            <a:lvl8pPr marL="3201360" indent="0" algn="ctr">
              <a:buNone/>
              <a:defRPr>
                <a:solidFill>
                  <a:schemeClr val="tx1">
                    <a:tint val="75000"/>
                  </a:schemeClr>
                </a:solidFill>
              </a:defRPr>
            </a:lvl8pPr>
            <a:lvl9pPr marL="3658696" indent="0" algn="ctr">
              <a:buNone/>
              <a:defRPr>
                <a:solidFill>
                  <a:schemeClr val="tx1">
                    <a:tint val="75000"/>
                  </a:schemeClr>
                </a:solidFill>
              </a:defRPr>
            </a:lvl9pPr>
          </a:lstStyle>
          <a:p>
            <a:pPr rtl="0"/>
            <a:r>
              <a:rPr lang="ja-JP" altLang="en-US" noProof="0" dirty="0"/>
              <a:t>マスター サブタイトルの書式設定</a:t>
            </a:r>
          </a:p>
        </p:txBody>
      </p:sp>
    </p:spTree>
    <p:extLst>
      <p:ext uri="{BB962C8B-B14F-4D97-AF65-F5344CB8AC3E}">
        <p14:creationId xmlns:p14="http://schemas.microsoft.com/office/powerpoint/2010/main" val="873285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10" name="円/楕円 9"/>
          <p:cNvSpPr/>
          <p:nvPr userDrawn="1"/>
        </p:nvSpPr>
        <p:spPr>
          <a:xfrm>
            <a:off x="11406000" y="6219516"/>
            <a:ext cx="462545" cy="462545"/>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49939" y="548683"/>
            <a:ext cx="9867666" cy="535531"/>
          </a:xfrm>
          <a:prstGeom prst="rect">
            <a:avLst/>
          </a:prstGeom>
        </p:spPr>
        <p:txBody>
          <a:bodyPr wrap="none" rtlCol="0" anchor="ctr" anchorCtr="0">
            <a:noAutofit/>
          </a:bodyPr>
          <a:lstStyle>
            <a:lvl1pPr>
              <a:defRPr>
                <a:solidFill>
                  <a:schemeClr val="accent1">
                    <a:lumMod val="50000"/>
                  </a:schemeClr>
                </a:solidFill>
                <a:latin typeface="Arial Black" panose="020B0A04020102020204" pitchFamily="34" charset="0"/>
                <a:ea typeface="メイリオ" panose="020B0604030504040204" pitchFamily="50" charset="-128"/>
              </a:defRPr>
            </a:lvl1pPr>
          </a:lstStyle>
          <a:p>
            <a:pPr rtl="0"/>
            <a:r>
              <a:rPr lang="ja-JP" altLang="en-US" noProof="0" dirty="0"/>
              <a:t>マスター タイトルの書式設定</a:t>
            </a:r>
          </a:p>
        </p:txBody>
      </p:sp>
      <p:sp>
        <p:nvSpPr>
          <p:cNvPr id="7" name="正方形/長方形 6"/>
          <p:cNvSpPr/>
          <p:nvPr userDrawn="1"/>
        </p:nvSpPr>
        <p:spPr>
          <a:xfrm>
            <a:off x="767408" y="6405062"/>
            <a:ext cx="3185487" cy="276999"/>
          </a:xfrm>
          <a:prstGeom prst="rect">
            <a:avLst/>
          </a:prstGeom>
          <a:effectLst/>
        </p:spPr>
        <p:txBody>
          <a:bodyPr wrap="none">
            <a:spAutoFit/>
          </a:bodyPr>
          <a:lstStyle/>
          <a:p>
            <a:r>
              <a:rPr lang="ja-JP" altLang="en-US" sz="1200" dirty="0">
                <a:solidFill>
                  <a:schemeClr val="accent1">
                    <a:lumMod val="50000"/>
                  </a:schemeClr>
                </a:solidFill>
                <a:latin typeface="Arial Black" panose="020B0A04020102020204" pitchFamily="34" charset="0"/>
                <a:ea typeface="メイリオ" panose="020B0604030504040204" pitchFamily="50" charset="-128"/>
              </a:rPr>
              <a:t>株式会社ビューポイント重工　</a:t>
            </a:r>
            <a:r>
              <a:rPr lang="en-US" altLang="ja-JP" sz="1200" dirty="0">
                <a:solidFill>
                  <a:schemeClr val="accent1">
                    <a:lumMod val="50000"/>
                  </a:schemeClr>
                </a:solidFill>
                <a:latin typeface="Arial Black" panose="020B0A04020102020204" pitchFamily="34" charset="0"/>
                <a:ea typeface="メイリオ" panose="020B0604030504040204" pitchFamily="50" charset="-128"/>
              </a:rPr>
              <a:t>WEB</a:t>
            </a:r>
            <a:r>
              <a:rPr lang="ja-JP" altLang="en-US" sz="1200" dirty="0">
                <a:solidFill>
                  <a:schemeClr val="accent1">
                    <a:lumMod val="50000"/>
                  </a:schemeClr>
                </a:solidFill>
                <a:latin typeface="Arial Black" panose="020B0A04020102020204" pitchFamily="34" charset="0"/>
                <a:ea typeface="メイリオ" panose="020B0604030504040204" pitchFamily="50" charset="-128"/>
              </a:rPr>
              <a:t>説明会</a:t>
            </a:r>
          </a:p>
        </p:txBody>
      </p:sp>
      <p:sp>
        <p:nvSpPr>
          <p:cNvPr id="8" name="Rectangle 19"/>
          <p:cNvSpPr>
            <a:spLocks noChangeArrowheads="1"/>
          </p:cNvSpPr>
          <p:nvPr userDrawn="1"/>
        </p:nvSpPr>
        <p:spPr bwMode="auto">
          <a:xfrm>
            <a:off x="11462760" y="6285734"/>
            <a:ext cx="349026" cy="330111"/>
          </a:xfrm>
          <a:prstGeom prst="rect">
            <a:avLst/>
          </a:prstGeom>
          <a:noFill/>
          <a:ln w="9525">
            <a:noFill/>
            <a:miter lim="800000"/>
            <a:headEnd/>
            <a:tailEnd/>
          </a:ln>
          <a:effectLst/>
        </p:spPr>
        <p:txBody>
          <a:bodyPr wrap="none" lIns="72019" tIns="72019" rIns="72019" bIns="72019" anchor="ctr" anchorCtr="0">
            <a:spAutoFit/>
          </a:bodyPr>
          <a:lstStyle/>
          <a:p>
            <a:pPr marL="0" marR="0" indent="0" algn="ctr" defTabSz="914674"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smtClean="0">
                <a:solidFill>
                  <a:schemeClr val="bg1"/>
                </a:solidFill>
                <a:latin typeface="Arial Black" panose="020B0A04020102020204" pitchFamily="34" charset="0"/>
                <a:ea typeface="メイリオ" panose="020B0604030504040204" pitchFamily="50" charset="-128"/>
                <a:cs typeface="Times New Roman" panose="02020603050405020304" pitchFamily="18" charset="0"/>
              </a:rPr>
              <a:pPr marL="0" marR="0" indent="0" algn="ctr" defTabSz="914674" rtl="0" eaLnBrk="0" fontAlgn="base" latinLnBrk="0" hangingPunct="0">
                <a:lnSpc>
                  <a:spcPct val="100000"/>
                </a:lnSpc>
                <a:spcBef>
                  <a:spcPct val="0"/>
                </a:spcBef>
                <a:spcAft>
                  <a:spcPct val="0"/>
                </a:spcAft>
                <a:buClrTx/>
                <a:buSzTx/>
                <a:buFontTx/>
                <a:buNone/>
                <a:tabLst/>
                <a:defRPr/>
              </a:pPr>
              <a:t>‹#›</a:t>
            </a:fld>
            <a:endParaRPr lang="en-US" altLang="ja-JP" sz="1200" b="0" i="0" dirty="0">
              <a:solidFill>
                <a:schemeClr val="bg1"/>
              </a:solidFill>
              <a:latin typeface="Arial Black" panose="020B0A04020102020204" pitchFamily="34" charset="0"/>
              <a:ea typeface="メイリオ" panose="020B0604030504040204" pitchFamily="50" charset="-128"/>
              <a:cs typeface="Times New Roman" panose="02020603050405020304" pitchFamily="18" charset="0"/>
            </a:endParaRPr>
          </a:p>
        </p:txBody>
      </p:sp>
      <p:cxnSp>
        <p:nvCxnSpPr>
          <p:cNvPr id="12" name="直線コネクタ 11"/>
          <p:cNvCxnSpPr/>
          <p:nvPr userDrawn="1"/>
        </p:nvCxnSpPr>
        <p:spPr>
          <a:xfrm>
            <a:off x="549939" y="1044000"/>
            <a:ext cx="9867666"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915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円/楕円 9"/>
          <p:cNvSpPr/>
          <p:nvPr userDrawn="1"/>
        </p:nvSpPr>
        <p:spPr>
          <a:xfrm>
            <a:off x="11406000" y="6219516"/>
            <a:ext cx="462545" cy="462545"/>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49939" y="548683"/>
            <a:ext cx="9867666" cy="535531"/>
          </a:xfrm>
          <a:prstGeom prst="rect">
            <a:avLst/>
          </a:prstGeom>
        </p:spPr>
        <p:txBody>
          <a:bodyPr wrap="none" rtlCol="0" anchor="ctr" anchorCtr="0">
            <a:noAutofit/>
          </a:bodyPr>
          <a:lstStyle>
            <a:lvl1pPr>
              <a:defRPr>
                <a:solidFill>
                  <a:schemeClr val="accent1">
                    <a:lumMod val="50000"/>
                  </a:schemeClr>
                </a:solidFill>
                <a:latin typeface="Arial Black" panose="020B0A04020102020204" pitchFamily="34" charset="0"/>
                <a:ea typeface="メイリオ" panose="020B0604030504040204" pitchFamily="50" charset="-128"/>
              </a:defRPr>
            </a:lvl1pPr>
          </a:lstStyle>
          <a:p>
            <a:pPr rtl="0"/>
            <a:r>
              <a:rPr lang="ja-JP" altLang="en-US" noProof="0" dirty="0"/>
              <a:t>マスター タイトルの書式設定</a:t>
            </a:r>
          </a:p>
        </p:txBody>
      </p:sp>
      <p:sp>
        <p:nvSpPr>
          <p:cNvPr id="7" name="正方形/長方形 6"/>
          <p:cNvSpPr/>
          <p:nvPr userDrawn="1"/>
        </p:nvSpPr>
        <p:spPr>
          <a:xfrm>
            <a:off x="767408" y="6405062"/>
            <a:ext cx="3185487" cy="276999"/>
          </a:xfrm>
          <a:prstGeom prst="rect">
            <a:avLst/>
          </a:prstGeom>
          <a:effectLst/>
        </p:spPr>
        <p:txBody>
          <a:bodyPr wrap="none">
            <a:spAutoFit/>
          </a:bodyPr>
          <a:lstStyle/>
          <a:p>
            <a:r>
              <a:rPr lang="ja-JP" altLang="en-US" sz="1200" dirty="0">
                <a:solidFill>
                  <a:schemeClr val="accent1">
                    <a:lumMod val="50000"/>
                  </a:schemeClr>
                </a:solidFill>
                <a:latin typeface="Arial Black" panose="020B0A04020102020204" pitchFamily="34" charset="0"/>
                <a:ea typeface="メイリオ" panose="020B0604030504040204" pitchFamily="50" charset="-128"/>
              </a:rPr>
              <a:t>株式会社ビューポイント重工　</a:t>
            </a:r>
            <a:r>
              <a:rPr lang="en-US" altLang="ja-JP" sz="1200" dirty="0">
                <a:solidFill>
                  <a:schemeClr val="accent1">
                    <a:lumMod val="50000"/>
                  </a:schemeClr>
                </a:solidFill>
                <a:latin typeface="Arial Black" panose="020B0A04020102020204" pitchFamily="34" charset="0"/>
                <a:ea typeface="メイリオ" panose="020B0604030504040204" pitchFamily="50" charset="-128"/>
              </a:rPr>
              <a:t>WEB</a:t>
            </a:r>
            <a:r>
              <a:rPr lang="ja-JP" altLang="en-US" sz="1200" dirty="0">
                <a:solidFill>
                  <a:schemeClr val="accent1">
                    <a:lumMod val="50000"/>
                  </a:schemeClr>
                </a:solidFill>
                <a:latin typeface="Arial Black" panose="020B0A04020102020204" pitchFamily="34" charset="0"/>
                <a:ea typeface="メイリオ" panose="020B0604030504040204" pitchFamily="50" charset="-128"/>
              </a:rPr>
              <a:t>説明会</a:t>
            </a:r>
          </a:p>
        </p:txBody>
      </p:sp>
      <p:sp>
        <p:nvSpPr>
          <p:cNvPr id="8" name="Rectangle 19"/>
          <p:cNvSpPr>
            <a:spLocks noChangeArrowheads="1"/>
          </p:cNvSpPr>
          <p:nvPr userDrawn="1"/>
        </p:nvSpPr>
        <p:spPr bwMode="auto">
          <a:xfrm>
            <a:off x="11462760" y="6285734"/>
            <a:ext cx="349026" cy="330111"/>
          </a:xfrm>
          <a:prstGeom prst="rect">
            <a:avLst/>
          </a:prstGeom>
          <a:noFill/>
          <a:ln w="9525">
            <a:noFill/>
            <a:miter lim="800000"/>
            <a:headEnd/>
            <a:tailEnd/>
          </a:ln>
          <a:effectLst/>
        </p:spPr>
        <p:txBody>
          <a:bodyPr wrap="none" lIns="72019" tIns="72019" rIns="72019" bIns="72019" anchor="ctr" anchorCtr="0">
            <a:spAutoFit/>
          </a:bodyPr>
          <a:lstStyle/>
          <a:p>
            <a:pPr marL="0" marR="0" indent="0" algn="l" defTabSz="914674"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smtClean="0">
                <a:solidFill>
                  <a:schemeClr val="bg1"/>
                </a:solidFill>
                <a:latin typeface="Arial Black" panose="020B0A04020102020204" pitchFamily="34" charset="0"/>
                <a:ea typeface="メイリオ" panose="020B0604030504040204" pitchFamily="50" charset="-128"/>
                <a:cs typeface="Times New Roman" panose="02020603050405020304" pitchFamily="18" charset="0"/>
              </a:rPr>
              <a:pPr marL="0" marR="0" indent="0" algn="l" defTabSz="914674" rtl="0" eaLnBrk="0" fontAlgn="base" latinLnBrk="0" hangingPunct="0">
                <a:lnSpc>
                  <a:spcPct val="100000"/>
                </a:lnSpc>
                <a:spcBef>
                  <a:spcPct val="0"/>
                </a:spcBef>
                <a:spcAft>
                  <a:spcPct val="0"/>
                </a:spcAft>
                <a:buClrTx/>
                <a:buSzTx/>
                <a:buFontTx/>
                <a:buNone/>
                <a:tabLst/>
                <a:defRPr/>
              </a:pPr>
              <a:t>‹#›</a:t>
            </a:fld>
            <a:endParaRPr lang="en-US" altLang="ja-JP" sz="1200" b="0" i="0" dirty="0">
              <a:solidFill>
                <a:schemeClr val="bg1"/>
              </a:solidFill>
              <a:latin typeface="Arial Black" panose="020B0A04020102020204" pitchFamily="34" charset="0"/>
              <a:ea typeface="メイリオ" panose="020B0604030504040204" pitchFamily="50" charset="-128"/>
              <a:cs typeface="Times New Roman" panose="02020603050405020304" pitchFamily="18" charset="0"/>
            </a:endParaRPr>
          </a:p>
        </p:txBody>
      </p:sp>
      <p:sp>
        <p:nvSpPr>
          <p:cNvPr id="6" name="図プレースホルダー 2">
            <a:extLst>
              <a:ext uri="{FF2B5EF4-FFF2-40B4-BE49-F238E27FC236}">
                <a16:creationId xmlns:a16="http://schemas.microsoft.com/office/drawing/2014/main" id="{A77BE602-D047-4B0E-94C3-63DE0F9F9763}"/>
              </a:ext>
            </a:extLst>
          </p:cNvPr>
          <p:cNvSpPr>
            <a:spLocks noGrp="1"/>
          </p:cNvSpPr>
          <p:nvPr>
            <p:ph type="pic" sz="quarter" idx="13"/>
          </p:nvPr>
        </p:nvSpPr>
        <p:spPr>
          <a:xfrm>
            <a:off x="1041400" y="2705100"/>
            <a:ext cx="3124200" cy="2451100"/>
          </a:xfrm>
          <a:prstGeom prst="rect">
            <a:avLst/>
          </a:prstGeom>
        </p:spPr>
        <p:txBody>
          <a:bodyPr/>
          <a:lstStyle/>
          <a:p>
            <a:endParaRPr kumimoji="1" lang="ja-JP" altLang="en-US" dirty="0"/>
          </a:p>
        </p:txBody>
      </p:sp>
      <p:sp>
        <p:nvSpPr>
          <p:cNvPr id="9" name="図プレースホルダー 2">
            <a:extLst>
              <a:ext uri="{FF2B5EF4-FFF2-40B4-BE49-F238E27FC236}">
                <a16:creationId xmlns:a16="http://schemas.microsoft.com/office/drawing/2014/main" id="{07ACB40C-DCDE-4735-942B-26F0B32D2EB6}"/>
              </a:ext>
            </a:extLst>
          </p:cNvPr>
          <p:cNvSpPr>
            <a:spLocks noGrp="1"/>
          </p:cNvSpPr>
          <p:nvPr>
            <p:ph type="pic" sz="quarter" idx="14"/>
          </p:nvPr>
        </p:nvSpPr>
        <p:spPr>
          <a:xfrm>
            <a:off x="4464050" y="2705100"/>
            <a:ext cx="3124200" cy="2451100"/>
          </a:xfrm>
          <a:prstGeom prst="rect">
            <a:avLst/>
          </a:prstGeom>
        </p:spPr>
        <p:txBody>
          <a:bodyPr/>
          <a:lstStyle/>
          <a:p>
            <a:endParaRPr kumimoji="1" lang="ja-JP" altLang="en-US" dirty="0"/>
          </a:p>
        </p:txBody>
      </p:sp>
      <p:sp>
        <p:nvSpPr>
          <p:cNvPr id="11" name="図プレースホルダー 2">
            <a:extLst>
              <a:ext uri="{FF2B5EF4-FFF2-40B4-BE49-F238E27FC236}">
                <a16:creationId xmlns:a16="http://schemas.microsoft.com/office/drawing/2014/main" id="{32570384-89DE-4CFB-ADBF-A78AFC6D84C8}"/>
              </a:ext>
            </a:extLst>
          </p:cNvPr>
          <p:cNvSpPr>
            <a:spLocks noGrp="1"/>
          </p:cNvSpPr>
          <p:nvPr>
            <p:ph type="pic" sz="quarter" idx="15"/>
          </p:nvPr>
        </p:nvSpPr>
        <p:spPr>
          <a:xfrm>
            <a:off x="7886700" y="2705100"/>
            <a:ext cx="3124200" cy="2451100"/>
          </a:xfrm>
          <a:prstGeom prst="rect">
            <a:avLst/>
          </a:prstGeom>
        </p:spPr>
        <p:txBody>
          <a:bodyPr/>
          <a:lstStyle/>
          <a:p>
            <a:endParaRPr kumimoji="1" lang="ja-JP" altLang="en-US" dirty="0"/>
          </a:p>
        </p:txBody>
      </p:sp>
    </p:spTree>
    <p:extLst>
      <p:ext uri="{BB962C8B-B14F-4D97-AF65-F5344CB8AC3E}">
        <p14:creationId xmlns:p14="http://schemas.microsoft.com/office/powerpoint/2010/main" val="3307081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タイトルとコンテンツ">
    <p:spTree>
      <p:nvGrpSpPr>
        <p:cNvPr id="1" name=""/>
        <p:cNvGrpSpPr/>
        <p:nvPr/>
      </p:nvGrpSpPr>
      <p:grpSpPr>
        <a:xfrm>
          <a:off x="0" y="0"/>
          <a:ext cx="0" cy="0"/>
          <a:chOff x="0" y="0"/>
          <a:chExt cx="0" cy="0"/>
        </a:xfrm>
      </p:grpSpPr>
      <p:sp>
        <p:nvSpPr>
          <p:cNvPr id="10" name="円/楕円 9"/>
          <p:cNvSpPr/>
          <p:nvPr userDrawn="1"/>
        </p:nvSpPr>
        <p:spPr>
          <a:xfrm>
            <a:off x="11406000" y="6219516"/>
            <a:ext cx="462545" cy="462545"/>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49939" y="548683"/>
            <a:ext cx="9867666" cy="535531"/>
          </a:xfrm>
          <a:prstGeom prst="rect">
            <a:avLst/>
          </a:prstGeom>
        </p:spPr>
        <p:txBody>
          <a:bodyPr wrap="none" rtlCol="0" anchor="ctr" anchorCtr="0">
            <a:noAutofit/>
          </a:bodyPr>
          <a:lstStyle>
            <a:lvl1pPr>
              <a:defRPr>
                <a:solidFill>
                  <a:schemeClr val="accent1">
                    <a:lumMod val="50000"/>
                  </a:schemeClr>
                </a:solidFill>
                <a:latin typeface="Arial Black" panose="020B0A04020102020204" pitchFamily="34" charset="0"/>
                <a:ea typeface="メイリオ" panose="020B0604030504040204" pitchFamily="50" charset="-128"/>
              </a:defRPr>
            </a:lvl1pPr>
          </a:lstStyle>
          <a:p>
            <a:pPr rtl="0"/>
            <a:r>
              <a:rPr lang="ja-JP" altLang="en-US" noProof="0" dirty="0"/>
              <a:t>マスター タイトルの書式設定</a:t>
            </a:r>
          </a:p>
        </p:txBody>
      </p:sp>
      <p:sp>
        <p:nvSpPr>
          <p:cNvPr id="7" name="正方形/長方形 6"/>
          <p:cNvSpPr/>
          <p:nvPr userDrawn="1"/>
        </p:nvSpPr>
        <p:spPr>
          <a:xfrm>
            <a:off x="767408" y="6405062"/>
            <a:ext cx="3185487" cy="276999"/>
          </a:xfrm>
          <a:prstGeom prst="rect">
            <a:avLst/>
          </a:prstGeom>
          <a:effectLst/>
        </p:spPr>
        <p:txBody>
          <a:bodyPr wrap="none">
            <a:spAutoFit/>
          </a:bodyPr>
          <a:lstStyle/>
          <a:p>
            <a:r>
              <a:rPr lang="ja-JP" altLang="en-US" sz="1200" dirty="0">
                <a:solidFill>
                  <a:schemeClr val="accent1">
                    <a:lumMod val="50000"/>
                  </a:schemeClr>
                </a:solidFill>
                <a:latin typeface="Arial Black" panose="020B0A04020102020204" pitchFamily="34" charset="0"/>
                <a:ea typeface="メイリオ" panose="020B0604030504040204" pitchFamily="50" charset="-128"/>
              </a:rPr>
              <a:t>株式会社ビューポイント重工　</a:t>
            </a:r>
            <a:r>
              <a:rPr lang="en-US" altLang="ja-JP" sz="1200" dirty="0">
                <a:solidFill>
                  <a:schemeClr val="accent1">
                    <a:lumMod val="50000"/>
                  </a:schemeClr>
                </a:solidFill>
                <a:latin typeface="Arial Black" panose="020B0A04020102020204" pitchFamily="34" charset="0"/>
                <a:ea typeface="メイリオ" panose="020B0604030504040204" pitchFamily="50" charset="-128"/>
              </a:rPr>
              <a:t>WEB</a:t>
            </a:r>
            <a:r>
              <a:rPr lang="ja-JP" altLang="en-US" sz="1200" dirty="0">
                <a:solidFill>
                  <a:schemeClr val="accent1">
                    <a:lumMod val="50000"/>
                  </a:schemeClr>
                </a:solidFill>
                <a:latin typeface="Arial Black" panose="020B0A04020102020204" pitchFamily="34" charset="0"/>
                <a:ea typeface="メイリオ" panose="020B0604030504040204" pitchFamily="50" charset="-128"/>
              </a:rPr>
              <a:t>説明会</a:t>
            </a:r>
          </a:p>
        </p:txBody>
      </p:sp>
      <p:sp>
        <p:nvSpPr>
          <p:cNvPr id="8" name="Rectangle 19"/>
          <p:cNvSpPr>
            <a:spLocks noChangeArrowheads="1"/>
          </p:cNvSpPr>
          <p:nvPr userDrawn="1"/>
        </p:nvSpPr>
        <p:spPr bwMode="auto">
          <a:xfrm>
            <a:off x="11462760" y="6285734"/>
            <a:ext cx="349026" cy="330111"/>
          </a:xfrm>
          <a:prstGeom prst="rect">
            <a:avLst/>
          </a:prstGeom>
          <a:noFill/>
          <a:ln w="9525">
            <a:noFill/>
            <a:miter lim="800000"/>
            <a:headEnd/>
            <a:tailEnd/>
          </a:ln>
          <a:effectLst/>
        </p:spPr>
        <p:txBody>
          <a:bodyPr wrap="none" lIns="72019" tIns="72019" rIns="72019" bIns="72019" anchor="ctr" anchorCtr="0">
            <a:spAutoFit/>
          </a:bodyPr>
          <a:lstStyle/>
          <a:p>
            <a:pPr marL="0" marR="0" indent="0" algn="l" defTabSz="914674"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smtClean="0">
                <a:solidFill>
                  <a:schemeClr val="bg1"/>
                </a:solidFill>
                <a:latin typeface="Arial Black" panose="020B0A04020102020204" pitchFamily="34" charset="0"/>
                <a:ea typeface="メイリオ" panose="020B0604030504040204" pitchFamily="50" charset="-128"/>
                <a:cs typeface="Times New Roman" panose="02020603050405020304" pitchFamily="18" charset="0"/>
              </a:rPr>
              <a:pPr marL="0" marR="0" indent="0" algn="l" defTabSz="914674" rtl="0" eaLnBrk="0" fontAlgn="base" latinLnBrk="0" hangingPunct="0">
                <a:lnSpc>
                  <a:spcPct val="100000"/>
                </a:lnSpc>
                <a:spcBef>
                  <a:spcPct val="0"/>
                </a:spcBef>
                <a:spcAft>
                  <a:spcPct val="0"/>
                </a:spcAft>
                <a:buClrTx/>
                <a:buSzTx/>
                <a:buFontTx/>
                <a:buNone/>
                <a:tabLst/>
                <a:defRPr/>
              </a:pPr>
              <a:t>‹#›</a:t>
            </a:fld>
            <a:endParaRPr lang="en-US" altLang="ja-JP" sz="1200" b="0" i="0" dirty="0">
              <a:solidFill>
                <a:schemeClr val="bg1"/>
              </a:solidFill>
              <a:latin typeface="Arial Black" panose="020B0A04020102020204" pitchFamily="34" charset="0"/>
              <a:ea typeface="メイリオ" panose="020B0604030504040204" pitchFamily="50" charset="-128"/>
              <a:cs typeface="Times New Roman" panose="02020603050405020304" pitchFamily="18" charset="0"/>
            </a:endParaRPr>
          </a:p>
        </p:txBody>
      </p:sp>
      <p:sp>
        <p:nvSpPr>
          <p:cNvPr id="6" name="図プレースホルダー 8">
            <a:extLst>
              <a:ext uri="{FF2B5EF4-FFF2-40B4-BE49-F238E27FC236}">
                <a16:creationId xmlns:a16="http://schemas.microsoft.com/office/drawing/2014/main" id="{A77EA552-C341-429D-AEB5-7974351D039E}"/>
              </a:ext>
            </a:extLst>
          </p:cNvPr>
          <p:cNvSpPr>
            <a:spLocks noGrp="1"/>
          </p:cNvSpPr>
          <p:nvPr>
            <p:ph type="pic" sz="quarter" idx="13"/>
          </p:nvPr>
        </p:nvSpPr>
        <p:spPr>
          <a:xfrm>
            <a:off x="1204747" y="1279481"/>
            <a:ext cx="4540095" cy="5046290"/>
          </a:xfrm>
          <a:prstGeom prst="rect">
            <a:avLst/>
          </a:prstGeom>
        </p:spPr>
      </p:sp>
      <p:sp>
        <p:nvSpPr>
          <p:cNvPr id="9" name="図プレースホルダー 8">
            <a:extLst>
              <a:ext uri="{FF2B5EF4-FFF2-40B4-BE49-F238E27FC236}">
                <a16:creationId xmlns:a16="http://schemas.microsoft.com/office/drawing/2014/main" id="{678C6AC8-B1BD-4DF1-8206-AA364D018432}"/>
              </a:ext>
            </a:extLst>
          </p:cNvPr>
          <p:cNvSpPr>
            <a:spLocks noGrp="1"/>
          </p:cNvSpPr>
          <p:nvPr>
            <p:ph type="pic" sz="quarter" idx="14"/>
          </p:nvPr>
        </p:nvSpPr>
        <p:spPr>
          <a:xfrm>
            <a:off x="6335547" y="1279481"/>
            <a:ext cx="4540095" cy="5046290"/>
          </a:xfrm>
          <a:prstGeom prst="rect">
            <a:avLst/>
          </a:prstGeom>
        </p:spPr>
      </p:sp>
    </p:spTree>
    <p:extLst>
      <p:ext uri="{BB962C8B-B14F-4D97-AF65-F5344CB8AC3E}">
        <p14:creationId xmlns:p14="http://schemas.microsoft.com/office/powerpoint/2010/main" val="3636148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タイトルとコンテンツ">
    <p:spTree>
      <p:nvGrpSpPr>
        <p:cNvPr id="1" name=""/>
        <p:cNvGrpSpPr/>
        <p:nvPr/>
      </p:nvGrpSpPr>
      <p:grpSpPr>
        <a:xfrm>
          <a:off x="0" y="0"/>
          <a:ext cx="0" cy="0"/>
          <a:chOff x="0" y="0"/>
          <a:chExt cx="0" cy="0"/>
        </a:xfrm>
      </p:grpSpPr>
      <p:sp>
        <p:nvSpPr>
          <p:cNvPr id="10" name="円/楕円 9"/>
          <p:cNvSpPr/>
          <p:nvPr userDrawn="1"/>
        </p:nvSpPr>
        <p:spPr>
          <a:xfrm>
            <a:off x="11406000" y="6219516"/>
            <a:ext cx="462545" cy="462545"/>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49939" y="548683"/>
            <a:ext cx="9867666" cy="535531"/>
          </a:xfrm>
          <a:prstGeom prst="rect">
            <a:avLst/>
          </a:prstGeom>
        </p:spPr>
        <p:txBody>
          <a:bodyPr wrap="none" rtlCol="0" anchor="ctr" anchorCtr="0">
            <a:noAutofit/>
          </a:bodyPr>
          <a:lstStyle>
            <a:lvl1pPr>
              <a:defRPr>
                <a:solidFill>
                  <a:schemeClr val="accent1">
                    <a:lumMod val="50000"/>
                  </a:schemeClr>
                </a:solidFill>
                <a:latin typeface="Arial Black" panose="020B0A04020102020204" pitchFamily="34" charset="0"/>
                <a:ea typeface="メイリオ" panose="020B0604030504040204" pitchFamily="50" charset="-128"/>
              </a:defRPr>
            </a:lvl1pPr>
          </a:lstStyle>
          <a:p>
            <a:pPr rtl="0"/>
            <a:r>
              <a:rPr lang="ja-JP" altLang="en-US" noProof="0" dirty="0"/>
              <a:t>マスター タイトルの書式設定</a:t>
            </a:r>
          </a:p>
        </p:txBody>
      </p:sp>
      <p:sp>
        <p:nvSpPr>
          <p:cNvPr id="7" name="正方形/長方形 6"/>
          <p:cNvSpPr/>
          <p:nvPr userDrawn="1"/>
        </p:nvSpPr>
        <p:spPr>
          <a:xfrm>
            <a:off x="767408" y="6405062"/>
            <a:ext cx="3185487" cy="276999"/>
          </a:xfrm>
          <a:prstGeom prst="rect">
            <a:avLst/>
          </a:prstGeom>
          <a:effectLst/>
        </p:spPr>
        <p:txBody>
          <a:bodyPr wrap="none">
            <a:spAutoFit/>
          </a:bodyPr>
          <a:lstStyle/>
          <a:p>
            <a:r>
              <a:rPr lang="ja-JP" altLang="en-US" sz="1200" dirty="0">
                <a:solidFill>
                  <a:schemeClr val="accent1">
                    <a:lumMod val="50000"/>
                  </a:schemeClr>
                </a:solidFill>
                <a:latin typeface="Arial Black" panose="020B0A04020102020204" pitchFamily="34" charset="0"/>
                <a:ea typeface="メイリオ" panose="020B0604030504040204" pitchFamily="50" charset="-128"/>
              </a:rPr>
              <a:t>株式会社ビューポイント重工　</a:t>
            </a:r>
            <a:r>
              <a:rPr lang="en-US" altLang="ja-JP" sz="1200" dirty="0">
                <a:solidFill>
                  <a:schemeClr val="accent1">
                    <a:lumMod val="50000"/>
                  </a:schemeClr>
                </a:solidFill>
                <a:latin typeface="Arial Black" panose="020B0A04020102020204" pitchFamily="34" charset="0"/>
                <a:ea typeface="メイリオ" panose="020B0604030504040204" pitchFamily="50" charset="-128"/>
              </a:rPr>
              <a:t>WEB</a:t>
            </a:r>
            <a:r>
              <a:rPr lang="ja-JP" altLang="en-US" sz="1200" dirty="0">
                <a:solidFill>
                  <a:schemeClr val="accent1">
                    <a:lumMod val="50000"/>
                  </a:schemeClr>
                </a:solidFill>
                <a:latin typeface="Arial Black" panose="020B0A04020102020204" pitchFamily="34" charset="0"/>
                <a:ea typeface="メイリオ" panose="020B0604030504040204" pitchFamily="50" charset="-128"/>
              </a:rPr>
              <a:t>説明会</a:t>
            </a:r>
          </a:p>
        </p:txBody>
      </p:sp>
      <p:sp>
        <p:nvSpPr>
          <p:cNvPr id="8" name="Rectangle 19"/>
          <p:cNvSpPr>
            <a:spLocks noChangeArrowheads="1"/>
          </p:cNvSpPr>
          <p:nvPr userDrawn="1"/>
        </p:nvSpPr>
        <p:spPr bwMode="auto">
          <a:xfrm>
            <a:off x="11462760" y="6285734"/>
            <a:ext cx="349026" cy="330111"/>
          </a:xfrm>
          <a:prstGeom prst="rect">
            <a:avLst/>
          </a:prstGeom>
          <a:noFill/>
          <a:ln w="9525">
            <a:noFill/>
            <a:miter lim="800000"/>
            <a:headEnd/>
            <a:tailEnd/>
          </a:ln>
          <a:effectLst/>
        </p:spPr>
        <p:txBody>
          <a:bodyPr wrap="none" lIns="72019" tIns="72019" rIns="72019" bIns="72019" anchor="ctr" anchorCtr="0">
            <a:spAutoFit/>
          </a:bodyPr>
          <a:lstStyle/>
          <a:p>
            <a:pPr marL="0" marR="0" indent="0" algn="l" defTabSz="914674"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smtClean="0">
                <a:solidFill>
                  <a:schemeClr val="bg1"/>
                </a:solidFill>
                <a:latin typeface="Arial Black" panose="020B0A04020102020204" pitchFamily="34" charset="0"/>
                <a:ea typeface="メイリオ" panose="020B0604030504040204" pitchFamily="50" charset="-128"/>
                <a:cs typeface="Times New Roman" panose="02020603050405020304" pitchFamily="18" charset="0"/>
              </a:rPr>
              <a:pPr marL="0" marR="0" indent="0" algn="l" defTabSz="914674" rtl="0" eaLnBrk="0" fontAlgn="base" latinLnBrk="0" hangingPunct="0">
                <a:lnSpc>
                  <a:spcPct val="100000"/>
                </a:lnSpc>
                <a:spcBef>
                  <a:spcPct val="0"/>
                </a:spcBef>
                <a:spcAft>
                  <a:spcPct val="0"/>
                </a:spcAft>
                <a:buClrTx/>
                <a:buSzTx/>
                <a:buFontTx/>
                <a:buNone/>
                <a:tabLst/>
                <a:defRPr/>
              </a:pPr>
              <a:t>‹#›</a:t>
            </a:fld>
            <a:endParaRPr lang="en-US" altLang="ja-JP" sz="1200" b="0" i="0" dirty="0">
              <a:solidFill>
                <a:schemeClr val="bg1"/>
              </a:solidFill>
              <a:latin typeface="Arial Black" panose="020B0A04020102020204" pitchFamily="34" charset="0"/>
              <a:ea typeface="メイリオ" panose="020B0604030504040204" pitchFamily="50" charset="-128"/>
              <a:cs typeface="Times New Roman" panose="02020603050405020304" pitchFamily="18" charset="0"/>
            </a:endParaRPr>
          </a:p>
        </p:txBody>
      </p:sp>
      <p:sp>
        <p:nvSpPr>
          <p:cNvPr id="6" name="グラフ プレースホルダー 4">
            <a:extLst>
              <a:ext uri="{FF2B5EF4-FFF2-40B4-BE49-F238E27FC236}">
                <a16:creationId xmlns:a16="http://schemas.microsoft.com/office/drawing/2014/main" id="{A6213CB8-A50A-4C89-8EF7-468401FC24E5}"/>
              </a:ext>
            </a:extLst>
          </p:cNvPr>
          <p:cNvSpPr>
            <a:spLocks noGrp="1"/>
          </p:cNvSpPr>
          <p:nvPr>
            <p:ph type="chart" sz="quarter" idx="15" hasCustomPrompt="1"/>
          </p:nvPr>
        </p:nvSpPr>
        <p:spPr>
          <a:xfrm>
            <a:off x="1141812" y="2053130"/>
            <a:ext cx="9908375" cy="4232604"/>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ctr"/>
          </a:blipFill>
        </p:spPr>
        <p:txBody>
          <a:bodyPr anchor="t">
            <a:normAutofit/>
          </a:bodyPr>
          <a:lstStyle>
            <a:lvl1pPr marL="0" indent="0" algn="ctr">
              <a:buFontTx/>
              <a:buNone/>
              <a:defRPr sz="1270">
                <a:solidFill>
                  <a:srgbClr val="FF0000"/>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a:t>グラフを追加する</a:t>
            </a:r>
          </a:p>
        </p:txBody>
      </p:sp>
      <p:cxnSp>
        <p:nvCxnSpPr>
          <p:cNvPr id="9" name="直線コネクタ 8">
            <a:extLst>
              <a:ext uri="{FF2B5EF4-FFF2-40B4-BE49-F238E27FC236}">
                <a16:creationId xmlns:a16="http://schemas.microsoft.com/office/drawing/2014/main" id="{07DF3610-44E0-4BB9-A0AB-2AE8270FBCB5}"/>
              </a:ext>
            </a:extLst>
          </p:cNvPr>
          <p:cNvCxnSpPr>
            <a:cxnSpLocks/>
          </p:cNvCxnSpPr>
          <p:nvPr userDrawn="1"/>
        </p:nvCxnSpPr>
        <p:spPr>
          <a:xfrm>
            <a:off x="0" y="6653719"/>
            <a:ext cx="9576000" cy="0"/>
          </a:xfrm>
          <a:prstGeom prst="line">
            <a:avLst/>
          </a:prstGeom>
          <a:ln w="28575">
            <a:solidFill>
              <a:srgbClr val="F6C55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2771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タイトルとコンテンツ">
    <p:spTree>
      <p:nvGrpSpPr>
        <p:cNvPr id="1" name=""/>
        <p:cNvGrpSpPr/>
        <p:nvPr/>
      </p:nvGrpSpPr>
      <p:grpSpPr>
        <a:xfrm>
          <a:off x="0" y="0"/>
          <a:ext cx="0" cy="0"/>
          <a:chOff x="0" y="0"/>
          <a:chExt cx="0" cy="0"/>
        </a:xfrm>
      </p:grpSpPr>
      <p:sp>
        <p:nvSpPr>
          <p:cNvPr id="10" name="円/楕円 9"/>
          <p:cNvSpPr/>
          <p:nvPr userDrawn="1"/>
        </p:nvSpPr>
        <p:spPr>
          <a:xfrm>
            <a:off x="11406000" y="6219516"/>
            <a:ext cx="462545" cy="462545"/>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49939" y="548683"/>
            <a:ext cx="9867666" cy="535531"/>
          </a:xfrm>
          <a:prstGeom prst="rect">
            <a:avLst/>
          </a:prstGeom>
        </p:spPr>
        <p:txBody>
          <a:bodyPr wrap="none" rtlCol="0" anchor="ctr" anchorCtr="0">
            <a:noAutofit/>
          </a:bodyPr>
          <a:lstStyle>
            <a:lvl1pPr>
              <a:defRPr>
                <a:solidFill>
                  <a:schemeClr val="accent1">
                    <a:lumMod val="50000"/>
                  </a:schemeClr>
                </a:solidFill>
                <a:latin typeface="Arial Black" panose="020B0A04020102020204" pitchFamily="34" charset="0"/>
                <a:ea typeface="メイリオ" panose="020B0604030504040204" pitchFamily="50" charset="-128"/>
              </a:defRPr>
            </a:lvl1pPr>
          </a:lstStyle>
          <a:p>
            <a:pPr rtl="0"/>
            <a:r>
              <a:rPr lang="ja-JP" altLang="en-US" noProof="0" dirty="0"/>
              <a:t>マスター タイトルの書式設定</a:t>
            </a:r>
          </a:p>
        </p:txBody>
      </p:sp>
      <p:sp>
        <p:nvSpPr>
          <p:cNvPr id="7" name="正方形/長方形 6"/>
          <p:cNvSpPr/>
          <p:nvPr userDrawn="1"/>
        </p:nvSpPr>
        <p:spPr>
          <a:xfrm>
            <a:off x="767408" y="6405062"/>
            <a:ext cx="3185487" cy="276999"/>
          </a:xfrm>
          <a:prstGeom prst="rect">
            <a:avLst/>
          </a:prstGeom>
          <a:effectLst/>
        </p:spPr>
        <p:txBody>
          <a:bodyPr wrap="none">
            <a:spAutoFit/>
          </a:bodyPr>
          <a:lstStyle/>
          <a:p>
            <a:r>
              <a:rPr lang="ja-JP" altLang="en-US" sz="1200" dirty="0">
                <a:solidFill>
                  <a:schemeClr val="accent1">
                    <a:lumMod val="50000"/>
                  </a:schemeClr>
                </a:solidFill>
                <a:latin typeface="Arial Black" panose="020B0A04020102020204" pitchFamily="34" charset="0"/>
                <a:ea typeface="メイリオ" panose="020B0604030504040204" pitchFamily="50" charset="-128"/>
              </a:rPr>
              <a:t>株式会社ビューポイント重工　</a:t>
            </a:r>
            <a:r>
              <a:rPr lang="en-US" altLang="ja-JP" sz="1200" dirty="0">
                <a:solidFill>
                  <a:schemeClr val="accent1">
                    <a:lumMod val="50000"/>
                  </a:schemeClr>
                </a:solidFill>
                <a:latin typeface="Arial Black" panose="020B0A04020102020204" pitchFamily="34" charset="0"/>
                <a:ea typeface="メイリオ" panose="020B0604030504040204" pitchFamily="50" charset="-128"/>
              </a:rPr>
              <a:t>WEB</a:t>
            </a:r>
            <a:r>
              <a:rPr lang="ja-JP" altLang="en-US" sz="1200" dirty="0">
                <a:solidFill>
                  <a:schemeClr val="accent1">
                    <a:lumMod val="50000"/>
                  </a:schemeClr>
                </a:solidFill>
                <a:latin typeface="Arial Black" panose="020B0A04020102020204" pitchFamily="34" charset="0"/>
                <a:ea typeface="メイリオ" panose="020B0604030504040204" pitchFamily="50" charset="-128"/>
              </a:rPr>
              <a:t>説明会</a:t>
            </a:r>
          </a:p>
        </p:txBody>
      </p:sp>
      <p:sp>
        <p:nvSpPr>
          <p:cNvPr id="8" name="Rectangle 19"/>
          <p:cNvSpPr>
            <a:spLocks noChangeArrowheads="1"/>
          </p:cNvSpPr>
          <p:nvPr userDrawn="1"/>
        </p:nvSpPr>
        <p:spPr bwMode="auto">
          <a:xfrm>
            <a:off x="11462760" y="6285734"/>
            <a:ext cx="349026" cy="330111"/>
          </a:xfrm>
          <a:prstGeom prst="rect">
            <a:avLst/>
          </a:prstGeom>
          <a:noFill/>
          <a:ln w="9525">
            <a:noFill/>
            <a:miter lim="800000"/>
            <a:headEnd/>
            <a:tailEnd/>
          </a:ln>
          <a:effectLst/>
        </p:spPr>
        <p:txBody>
          <a:bodyPr wrap="none" lIns="72019" tIns="72019" rIns="72019" bIns="72019" anchor="ctr" anchorCtr="0">
            <a:spAutoFit/>
          </a:bodyPr>
          <a:lstStyle/>
          <a:p>
            <a:pPr marL="0" marR="0" indent="0" algn="l" defTabSz="914674"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smtClean="0">
                <a:solidFill>
                  <a:schemeClr val="bg1"/>
                </a:solidFill>
                <a:latin typeface="Arial Black" panose="020B0A04020102020204" pitchFamily="34" charset="0"/>
                <a:ea typeface="メイリオ" panose="020B0604030504040204" pitchFamily="50" charset="-128"/>
                <a:cs typeface="Times New Roman" panose="02020603050405020304" pitchFamily="18" charset="0"/>
              </a:rPr>
              <a:pPr marL="0" marR="0" indent="0" algn="l" defTabSz="914674" rtl="0" eaLnBrk="0" fontAlgn="base" latinLnBrk="0" hangingPunct="0">
                <a:lnSpc>
                  <a:spcPct val="100000"/>
                </a:lnSpc>
                <a:spcBef>
                  <a:spcPct val="0"/>
                </a:spcBef>
                <a:spcAft>
                  <a:spcPct val="0"/>
                </a:spcAft>
                <a:buClrTx/>
                <a:buSzTx/>
                <a:buFontTx/>
                <a:buNone/>
                <a:tabLst/>
                <a:defRPr/>
              </a:pPr>
              <a:t>‹#›</a:t>
            </a:fld>
            <a:endParaRPr lang="en-US" altLang="ja-JP" sz="1200" b="0" i="0" dirty="0">
              <a:solidFill>
                <a:schemeClr val="bg1"/>
              </a:solidFill>
              <a:latin typeface="Arial Black" panose="020B0A04020102020204" pitchFamily="34" charset="0"/>
              <a:ea typeface="メイリオ" panose="020B0604030504040204" pitchFamily="50" charset="-128"/>
              <a:cs typeface="Times New Roman" panose="02020603050405020304" pitchFamily="18" charset="0"/>
            </a:endParaRPr>
          </a:p>
        </p:txBody>
      </p:sp>
      <p:sp>
        <p:nvSpPr>
          <p:cNvPr id="6" name="表プレースホルダー 3">
            <a:extLst>
              <a:ext uri="{FF2B5EF4-FFF2-40B4-BE49-F238E27FC236}">
                <a16:creationId xmlns:a16="http://schemas.microsoft.com/office/drawing/2014/main" id="{FA75F706-E9AC-4580-B11B-8CF4A97DEFEE}"/>
              </a:ext>
            </a:extLst>
          </p:cNvPr>
          <p:cNvSpPr>
            <a:spLocks noGrp="1"/>
          </p:cNvSpPr>
          <p:nvPr>
            <p:ph type="tbl" sz="quarter" idx="16" hasCustomPrompt="1"/>
          </p:nvPr>
        </p:nvSpPr>
        <p:spPr>
          <a:xfrm>
            <a:off x="1141812" y="1430111"/>
            <a:ext cx="9908375" cy="4665053"/>
          </a:xfrm>
          <a:prstGeom prst="rect">
            <a:avLst/>
          </a:prstGeom>
          <a:blipFill dpi="0" rotWithShape="1">
            <a:blip r:embed="rId2">
              <a:alphaModFix amt="99000"/>
              <a:extLst>
                <a:ext uri="{28A0092B-C50C-407E-A947-70E740481C1C}">
                  <a14:useLocalDpi xmlns:a14="http://schemas.microsoft.com/office/drawing/2010/main" val="0"/>
                </a:ext>
              </a:extLst>
            </a:blip>
            <a:srcRect/>
            <a:tile tx="0" ty="0" sx="100000" sy="100000" flip="none" algn="ctr"/>
          </a:blipFill>
        </p:spPr>
        <p:txBody>
          <a:bodyPr>
            <a:normAutofit/>
          </a:bodyPr>
          <a:lstStyle>
            <a:lvl1pPr marL="0" indent="0" algn="ctr">
              <a:buFontTx/>
              <a:buNone/>
              <a:defRPr sz="1270">
                <a:solidFill>
                  <a:srgbClr val="FF0000"/>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a:t>表を追加する</a:t>
            </a:r>
          </a:p>
        </p:txBody>
      </p:sp>
    </p:spTree>
    <p:extLst>
      <p:ext uri="{BB962C8B-B14F-4D97-AF65-F5344CB8AC3E}">
        <p14:creationId xmlns:p14="http://schemas.microsoft.com/office/powerpoint/2010/main" val="712531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タイトルとコンテンツ">
    <p:spTree>
      <p:nvGrpSpPr>
        <p:cNvPr id="1" name=""/>
        <p:cNvGrpSpPr/>
        <p:nvPr/>
      </p:nvGrpSpPr>
      <p:grpSpPr>
        <a:xfrm>
          <a:off x="0" y="0"/>
          <a:ext cx="0" cy="0"/>
          <a:chOff x="0" y="0"/>
          <a:chExt cx="0" cy="0"/>
        </a:xfrm>
      </p:grpSpPr>
      <p:sp>
        <p:nvSpPr>
          <p:cNvPr id="10" name="円/楕円 9"/>
          <p:cNvSpPr/>
          <p:nvPr userDrawn="1"/>
        </p:nvSpPr>
        <p:spPr>
          <a:xfrm>
            <a:off x="11406000" y="6219516"/>
            <a:ext cx="462545" cy="462545"/>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49939" y="548683"/>
            <a:ext cx="9867666" cy="535531"/>
          </a:xfrm>
          <a:prstGeom prst="rect">
            <a:avLst/>
          </a:prstGeom>
        </p:spPr>
        <p:txBody>
          <a:bodyPr wrap="none" rtlCol="0" anchor="ctr" anchorCtr="0">
            <a:noAutofit/>
          </a:bodyPr>
          <a:lstStyle>
            <a:lvl1pPr>
              <a:defRPr>
                <a:solidFill>
                  <a:schemeClr val="accent1">
                    <a:lumMod val="50000"/>
                  </a:schemeClr>
                </a:solidFill>
                <a:latin typeface="Arial Black" panose="020B0A04020102020204" pitchFamily="34" charset="0"/>
                <a:ea typeface="メイリオ" panose="020B0604030504040204" pitchFamily="50" charset="-128"/>
              </a:defRPr>
            </a:lvl1pPr>
          </a:lstStyle>
          <a:p>
            <a:pPr rtl="0"/>
            <a:r>
              <a:rPr lang="ja-JP" altLang="en-US" noProof="0" dirty="0"/>
              <a:t>マスター タイトルの書式設定</a:t>
            </a:r>
          </a:p>
        </p:txBody>
      </p:sp>
      <p:sp>
        <p:nvSpPr>
          <p:cNvPr id="7" name="正方形/長方形 6"/>
          <p:cNvSpPr/>
          <p:nvPr userDrawn="1"/>
        </p:nvSpPr>
        <p:spPr>
          <a:xfrm>
            <a:off x="767408" y="6405062"/>
            <a:ext cx="3185487" cy="276999"/>
          </a:xfrm>
          <a:prstGeom prst="rect">
            <a:avLst/>
          </a:prstGeom>
          <a:effectLst/>
        </p:spPr>
        <p:txBody>
          <a:bodyPr wrap="none">
            <a:spAutoFit/>
          </a:bodyPr>
          <a:lstStyle/>
          <a:p>
            <a:r>
              <a:rPr lang="ja-JP" altLang="en-US" sz="1200" dirty="0">
                <a:solidFill>
                  <a:schemeClr val="accent1">
                    <a:lumMod val="50000"/>
                  </a:schemeClr>
                </a:solidFill>
                <a:latin typeface="Arial Black" panose="020B0A04020102020204" pitchFamily="34" charset="0"/>
                <a:ea typeface="メイリオ" panose="020B0604030504040204" pitchFamily="50" charset="-128"/>
              </a:rPr>
              <a:t>株式会社ビューポイント重工　</a:t>
            </a:r>
            <a:r>
              <a:rPr lang="en-US" altLang="ja-JP" sz="1200" dirty="0">
                <a:solidFill>
                  <a:schemeClr val="accent1">
                    <a:lumMod val="50000"/>
                  </a:schemeClr>
                </a:solidFill>
                <a:latin typeface="Arial Black" panose="020B0A04020102020204" pitchFamily="34" charset="0"/>
                <a:ea typeface="メイリオ" panose="020B0604030504040204" pitchFamily="50" charset="-128"/>
              </a:rPr>
              <a:t>WEB</a:t>
            </a:r>
            <a:r>
              <a:rPr lang="ja-JP" altLang="en-US" sz="1200" dirty="0">
                <a:solidFill>
                  <a:schemeClr val="accent1">
                    <a:lumMod val="50000"/>
                  </a:schemeClr>
                </a:solidFill>
                <a:latin typeface="Arial Black" panose="020B0A04020102020204" pitchFamily="34" charset="0"/>
                <a:ea typeface="メイリオ" panose="020B0604030504040204" pitchFamily="50" charset="-128"/>
              </a:rPr>
              <a:t>説明会</a:t>
            </a:r>
          </a:p>
        </p:txBody>
      </p:sp>
      <p:sp>
        <p:nvSpPr>
          <p:cNvPr id="8" name="Rectangle 19"/>
          <p:cNvSpPr>
            <a:spLocks noChangeArrowheads="1"/>
          </p:cNvSpPr>
          <p:nvPr userDrawn="1"/>
        </p:nvSpPr>
        <p:spPr bwMode="auto">
          <a:xfrm>
            <a:off x="11462760" y="6285734"/>
            <a:ext cx="349026" cy="330111"/>
          </a:xfrm>
          <a:prstGeom prst="rect">
            <a:avLst/>
          </a:prstGeom>
          <a:noFill/>
          <a:ln w="9525">
            <a:noFill/>
            <a:miter lim="800000"/>
            <a:headEnd/>
            <a:tailEnd/>
          </a:ln>
          <a:effectLst/>
        </p:spPr>
        <p:txBody>
          <a:bodyPr wrap="none" lIns="72019" tIns="72019" rIns="72019" bIns="72019" anchor="ctr" anchorCtr="0">
            <a:spAutoFit/>
          </a:bodyPr>
          <a:lstStyle/>
          <a:p>
            <a:pPr marL="0" marR="0" indent="0" algn="l" defTabSz="914674"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smtClean="0">
                <a:solidFill>
                  <a:schemeClr val="bg1"/>
                </a:solidFill>
                <a:latin typeface="Arial Black" panose="020B0A04020102020204" pitchFamily="34" charset="0"/>
                <a:ea typeface="メイリオ" panose="020B0604030504040204" pitchFamily="50" charset="-128"/>
                <a:cs typeface="Times New Roman" panose="02020603050405020304" pitchFamily="18" charset="0"/>
              </a:rPr>
              <a:pPr marL="0" marR="0" indent="0" algn="l" defTabSz="914674" rtl="0" eaLnBrk="0" fontAlgn="base" latinLnBrk="0" hangingPunct="0">
                <a:lnSpc>
                  <a:spcPct val="100000"/>
                </a:lnSpc>
                <a:spcBef>
                  <a:spcPct val="0"/>
                </a:spcBef>
                <a:spcAft>
                  <a:spcPct val="0"/>
                </a:spcAft>
                <a:buClrTx/>
                <a:buSzTx/>
                <a:buFontTx/>
                <a:buNone/>
                <a:tabLst/>
                <a:defRPr/>
              </a:pPr>
              <a:t>‹#›</a:t>
            </a:fld>
            <a:endParaRPr lang="en-US" altLang="ja-JP" sz="1200" b="0" i="0" dirty="0">
              <a:solidFill>
                <a:schemeClr val="bg1"/>
              </a:solidFill>
              <a:latin typeface="Arial Black" panose="020B0A04020102020204" pitchFamily="34" charset="0"/>
              <a:ea typeface="メイリオ" panose="020B0604030504040204" pitchFamily="50" charset="-128"/>
              <a:cs typeface="Times New Roman" panose="02020603050405020304" pitchFamily="18" charset="0"/>
            </a:endParaRPr>
          </a:p>
        </p:txBody>
      </p:sp>
      <p:sp>
        <p:nvSpPr>
          <p:cNvPr id="6" name="SmartArt プレースホルダー 6">
            <a:extLst>
              <a:ext uri="{FF2B5EF4-FFF2-40B4-BE49-F238E27FC236}">
                <a16:creationId xmlns:a16="http://schemas.microsoft.com/office/drawing/2014/main" id="{B49F7EBA-6CF6-4D08-8F21-0D76E3A36A4D}"/>
              </a:ext>
            </a:extLst>
          </p:cNvPr>
          <p:cNvSpPr>
            <a:spLocks noGrp="1"/>
          </p:cNvSpPr>
          <p:nvPr>
            <p:ph type="dgm" sz="quarter" idx="15"/>
          </p:nvPr>
        </p:nvSpPr>
        <p:spPr>
          <a:xfrm>
            <a:off x="1141812" y="1598804"/>
            <a:ext cx="9908375" cy="4665053"/>
          </a:xfrm>
          <a:prstGeom prst="rect">
            <a:avLst/>
          </a:prstGeom>
        </p:spPr>
      </p:sp>
    </p:spTree>
    <p:extLst>
      <p:ext uri="{BB962C8B-B14F-4D97-AF65-F5344CB8AC3E}">
        <p14:creationId xmlns:p14="http://schemas.microsoft.com/office/powerpoint/2010/main" val="2509352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タイトルとコンテンツ">
    <p:spTree>
      <p:nvGrpSpPr>
        <p:cNvPr id="1" name=""/>
        <p:cNvGrpSpPr/>
        <p:nvPr/>
      </p:nvGrpSpPr>
      <p:grpSpPr>
        <a:xfrm>
          <a:off x="0" y="0"/>
          <a:ext cx="0" cy="0"/>
          <a:chOff x="0" y="0"/>
          <a:chExt cx="0" cy="0"/>
        </a:xfrm>
      </p:grpSpPr>
      <p:sp>
        <p:nvSpPr>
          <p:cNvPr id="10" name="円/楕円 9"/>
          <p:cNvSpPr/>
          <p:nvPr userDrawn="1"/>
        </p:nvSpPr>
        <p:spPr>
          <a:xfrm>
            <a:off x="11406000" y="6219516"/>
            <a:ext cx="462545" cy="462545"/>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49939" y="548683"/>
            <a:ext cx="9867666" cy="535531"/>
          </a:xfrm>
          <a:prstGeom prst="rect">
            <a:avLst/>
          </a:prstGeom>
        </p:spPr>
        <p:txBody>
          <a:bodyPr wrap="none" rtlCol="0" anchor="ctr" anchorCtr="0">
            <a:noAutofit/>
          </a:bodyPr>
          <a:lstStyle>
            <a:lvl1pPr>
              <a:defRPr>
                <a:solidFill>
                  <a:schemeClr val="accent1">
                    <a:lumMod val="50000"/>
                  </a:schemeClr>
                </a:solidFill>
                <a:latin typeface="Arial Black" panose="020B0A04020102020204" pitchFamily="34" charset="0"/>
                <a:ea typeface="メイリオ" panose="020B0604030504040204" pitchFamily="50" charset="-128"/>
              </a:defRPr>
            </a:lvl1pPr>
          </a:lstStyle>
          <a:p>
            <a:pPr rtl="0"/>
            <a:r>
              <a:rPr lang="ja-JP" altLang="en-US" noProof="0" dirty="0"/>
              <a:t>マスター タイトルの書式設定</a:t>
            </a:r>
          </a:p>
        </p:txBody>
      </p:sp>
      <p:sp>
        <p:nvSpPr>
          <p:cNvPr id="7" name="正方形/長方形 6"/>
          <p:cNvSpPr/>
          <p:nvPr userDrawn="1"/>
        </p:nvSpPr>
        <p:spPr>
          <a:xfrm>
            <a:off x="767408" y="6405062"/>
            <a:ext cx="3185487" cy="276999"/>
          </a:xfrm>
          <a:prstGeom prst="rect">
            <a:avLst/>
          </a:prstGeom>
          <a:effectLst/>
        </p:spPr>
        <p:txBody>
          <a:bodyPr wrap="none">
            <a:spAutoFit/>
          </a:bodyPr>
          <a:lstStyle/>
          <a:p>
            <a:r>
              <a:rPr lang="ja-JP" altLang="en-US" sz="1200" dirty="0">
                <a:solidFill>
                  <a:schemeClr val="accent1">
                    <a:lumMod val="50000"/>
                  </a:schemeClr>
                </a:solidFill>
                <a:latin typeface="Arial Black" panose="020B0A04020102020204" pitchFamily="34" charset="0"/>
                <a:ea typeface="メイリオ" panose="020B0604030504040204" pitchFamily="50" charset="-128"/>
              </a:rPr>
              <a:t>株式会社ビューポイント重工　</a:t>
            </a:r>
            <a:r>
              <a:rPr lang="en-US" altLang="ja-JP" sz="1200" dirty="0">
                <a:solidFill>
                  <a:schemeClr val="accent1">
                    <a:lumMod val="50000"/>
                  </a:schemeClr>
                </a:solidFill>
                <a:latin typeface="Arial Black" panose="020B0A04020102020204" pitchFamily="34" charset="0"/>
                <a:ea typeface="メイリオ" panose="020B0604030504040204" pitchFamily="50" charset="-128"/>
              </a:rPr>
              <a:t>WEB</a:t>
            </a:r>
            <a:r>
              <a:rPr lang="ja-JP" altLang="en-US" sz="1200" dirty="0">
                <a:solidFill>
                  <a:schemeClr val="accent1">
                    <a:lumMod val="50000"/>
                  </a:schemeClr>
                </a:solidFill>
                <a:latin typeface="Arial Black" panose="020B0A04020102020204" pitchFamily="34" charset="0"/>
                <a:ea typeface="メイリオ" panose="020B0604030504040204" pitchFamily="50" charset="-128"/>
              </a:rPr>
              <a:t>説明会</a:t>
            </a:r>
          </a:p>
        </p:txBody>
      </p:sp>
      <p:sp>
        <p:nvSpPr>
          <p:cNvPr id="8" name="Rectangle 19"/>
          <p:cNvSpPr>
            <a:spLocks noChangeArrowheads="1"/>
          </p:cNvSpPr>
          <p:nvPr userDrawn="1"/>
        </p:nvSpPr>
        <p:spPr bwMode="auto">
          <a:xfrm>
            <a:off x="11462760" y="6285734"/>
            <a:ext cx="349026" cy="330111"/>
          </a:xfrm>
          <a:prstGeom prst="rect">
            <a:avLst/>
          </a:prstGeom>
          <a:noFill/>
          <a:ln w="9525">
            <a:noFill/>
            <a:miter lim="800000"/>
            <a:headEnd/>
            <a:tailEnd/>
          </a:ln>
          <a:effectLst/>
        </p:spPr>
        <p:txBody>
          <a:bodyPr wrap="none" lIns="72019" tIns="72019" rIns="72019" bIns="72019" anchor="ctr" anchorCtr="0">
            <a:spAutoFit/>
          </a:bodyPr>
          <a:lstStyle/>
          <a:p>
            <a:pPr marL="0" marR="0" indent="0" algn="ctr" defTabSz="914674"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smtClean="0">
                <a:solidFill>
                  <a:schemeClr val="bg1"/>
                </a:solidFill>
                <a:latin typeface="Arial Black" panose="020B0A04020102020204" pitchFamily="34" charset="0"/>
                <a:ea typeface="メイリオ" panose="020B0604030504040204" pitchFamily="50" charset="-128"/>
                <a:cs typeface="Times New Roman" panose="02020603050405020304" pitchFamily="18" charset="0"/>
              </a:rPr>
              <a:pPr marL="0" marR="0" indent="0" algn="ctr" defTabSz="914674" rtl="0" eaLnBrk="0" fontAlgn="base" latinLnBrk="0" hangingPunct="0">
                <a:lnSpc>
                  <a:spcPct val="100000"/>
                </a:lnSpc>
                <a:spcBef>
                  <a:spcPct val="0"/>
                </a:spcBef>
                <a:spcAft>
                  <a:spcPct val="0"/>
                </a:spcAft>
                <a:buClrTx/>
                <a:buSzTx/>
                <a:buFontTx/>
                <a:buNone/>
                <a:tabLst/>
                <a:defRPr/>
              </a:pPr>
              <a:t>‹#›</a:t>
            </a:fld>
            <a:endParaRPr lang="en-US" altLang="ja-JP" sz="1200" b="0" i="0" dirty="0">
              <a:solidFill>
                <a:schemeClr val="bg1"/>
              </a:solidFill>
              <a:latin typeface="Arial Black" panose="020B0A04020102020204" pitchFamily="34" charset="0"/>
              <a:ea typeface="メイリオ" panose="020B0604030504040204" pitchFamily="50" charset="-128"/>
              <a:cs typeface="Times New Roman" panose="02020603050405020304" pitchFamily="18" charset="0"/>
            </a:endParaRPr>
          </a:p>
        </p:txBody>
      </p:sp>
      <p:cxnSp>
        <p:nvCxnSpPr>
          <p:cNvPr id="12" name="直線コネクタ 11"/>
          <p:cNvCxnSpPr/>
          <p:nvPr userDrawn="1"/>
        </p:nvCxnSpPr>
        <p:spPr>
          <a:xfrm>
            <a:off x="549939" y="1044000"/>
            <a:ext cx="9867666" cy="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5048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7054149"/>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60" r:id="rId4"/>
    <p:sldLayoutId id="2147483665" r:id="rId5"/>
    <p:sldLayoutId id="2147483664" r:id="rId6"/>
    <p:sldLayoutId id="2147483663" r:id="rId7"/>
    <p:sldLayoutId id="2147483662" r:id="rId8"/>
    <p:sldLayoutId id="2147483666" r:id="rId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674" rtl="0" eaLnBrk="1" latinLnBrk="0" hangingPunct="1">
        <a:lnSpc>
          <a:spcPct val="80000"/>
        </a:lnSpc>
        <a:spcBef>
          <a:spcPct val="0"/>
        </a:spcBef>
        <a:buNone/>
        <a:defRPr kumimoji="1" sz="3601" b="1" kern="1200">
          <a:solidFill>
            <a:schemeClr val="accent1">
              <a:lumMod val="75000"/>
            </a:schemeClr>
          </a:solidFill>
          <a:latin typeface="Meiryo UI" panose="020B0604030504040204" pitchFamily="50" charset="-128"/>
          <a:ea typeface="Meiryo UI" panose="020B0604030504040204" pitchFamily="50" charset="-128"/>
          <a:cs typeface="+mj-cs"/>
        </a:defRPr>
      </a:lvl1pPr>
    </p:titleStyle>
    <p:bodyStyle>
      <a:lvl1pPr marL="274402" indent="-228669" algn="l" defTabSz="914674" rtl="0" eaLnBrk="1" latinLnBrk="0" hangingPunct="1">
        <a:lnSpc>
          <a:spcPct val="90000"/>
        </a:lnSpc>
        <a:spcBef>
          <a:spcPts val="1801"/>
        </a:spcBef>
        <a:buClr>
          <a:schemeClr val="tx1">
            <a:lumMod val="65000"/>
            <a:lumOff val="35000"/>
          </a:schemeClr>
        </a:buClr>
        <a:buSzPct val="80000"/>
        <a:buFont typeface="Arial" pitchFamily="34" charset="0"/>
        <a:buChar char="•"/>
        <a:defRPr kumimoji="1" sz="2001" kern="1200">
          <a:solidFill>
            <a:schemeClr val="tx1">
              <a:lumMod val="65000"/>
              <a:lumOff val="35000"/>
            </a:schemeClr>
          </a:solidFill>
          <a:latin typeface="Meiryo UI" panose="020B0604030504040204" pitchFamily="50" charset="-128"/>
          <a:ea typeface="Meiryo UI" panose="020B0604030504040204" pitchFamily="50" charset="-128"/>
          <a:cs typeface="+mn-cs"/>
        </a:defRPr>
      </a:lvl1pPr>
      <a:lvl2pPr marL="594538" indent="-228669" algn="l" defTabSz="914674" rtl="0" eaLnBrk="1" latinLnBrk="0" hangingPunct="1">
        <a:lnSpc>
          <a:spcPct val="90000"/>
        </a:lnSpc>
        <a:spcBef>
          <a:spcPts val="1000"/>
        </a:spcBef>
        <a:buClr>
          <a:schemeClr val="tx1">
            <a:lumMod val="65000"/>
            <a:lumOff val="35000"/>
          </a:schemeClr>
        </a:buClr>
        <a:buSzPct val="80000"/>
        <a:buFont typeface="Arial" pitchFamily="34" charset="0"/>
        <a:buChar char="•"/>
        <a:defRPr kumimoji="1" sz="1801" kern="1200">
          <a:solidFill>
            <a:schemeClr val="tx1">
              <a:lumMod val="65000"/>
              <a:lumOff val="35000"/>
            </a:schemeClr>
          </a:solidFill>
          <a:latin typeface="Meiryo UI" panose="020B0604030504040204" pitchFamily="50" charset="-128"/>
          <a:ea typeface="Meiryo UI" panose="020B0604030504040204" pitchFamily="50" charset="-128"/>
          <a:cs typeface="+mn-cs"/>
        </a:defRPr>
      </a:lvl2pPr>
      <a:lvl3pPr marL="777473" indent="-182935" algn="l" defTabSz="914674" rtl="0" eaLnBrk="1" latinLnBrk="0" hangingPunct="1">
        <a:lnSpc>
          <a:spcPct val="90000"/>
        </a:lnSpc>
        <a:spcBef>
          <a:spcPts val="600"/>
        </a:spcBef>
        <a:buClr>
          <a:schemeClr val="tx1">
            <a:lumMod val="65000"/>
            <a:lumOff val="35000"/>
          </a:schemeClr>
        </a:buClr>
        <a:buSzPct val="80000"/>
        <a:buFont typeface="Arial" pitchFamily="34" charset="0"/>
        <a:buChar char="•"/>
        <a:defRPr kumimoji="1" sz="1600" kern="1200">
          <a:solidFill>
            <a:schemeClr val="tx1">
              <a:lumMod val="65000"/>
              <a:lumOff val="35000"/>
            </a:schemeClr>
          </a:solidFill>
          <a:latin typeface="Meiryo UI" panose="020B0604030504040204" pitchFamily="50" charset="-128"/>
          <a:ea typeface="Meiryo UI" panose="020B0604030504040204" pitchFamily="50" charset="-128"/>
          <a:cs typeface="+mn-cs"/>
        </a:defRPr>
      </a:lvl3pPr>
      <a:lvl4pPr marL="960408" indent="-182935" algn="l" defTabSz="914674" rtl="0" eaLnBrk="1" latinLnBrk="0" hangingPunct="1">
        <a:lnSpc>
          <a:spcPct val="90000"/>
        </a:lnSpc>
        <a:spcBef>
          <a:spcPts val="600"/>
        </a:spcBef>
        <a:buClr>
          <a:schemeClr val="tx1">
            <a:lumMod val="65000"/>
            <a:lumOff val="35000"/>
          </a:schemeClr>
        </a:buClr>
        <a:buSzPct val="80000"/>
        <a:buFont typeface="Arial" pitchFamily="34" charset="0"/>
        <a:buChar char="•"/>
        <a:defRPr kumimoji="1" sz="1400" kern="1200">
          <a:solidFill>
            <a:schemeClr val="tx1">
              <a:lumMod val="65000"/>
              <a:lumOff val="35000"/>
            </a:schemeClr>
          </a:solidFill>
          <a:latin typeface="Meiryo UI" panose="020B0604030504040204" pitchFamily="50" charset="-128"/>
          <a:ea typeface="Meiryo UI" panose="020B0604030504040204" pitchFamily="50" charset="-128"/>
          <a:cs typeface="+mn-cs"/>
        </a:defRPr>
      </a:lvl4pPr>
      <a:lvl5pPr marL="1097609" indent="-137201" algn="l" defTabSz="914674" rtl="0" eaLnBrk="1" latinLnBrk="0" hangingPunct="1">
        <a:lnSpc>
          <a:spcPct val="90000"/>
        </a:lnSpc>
        <a:spcBef>
          <a:spcPts val="600"/>
        </a:spcBef>
        <a:buClr>
          <a:schemeClr val="tx1">
            <a:lumMod val="65000"/>
            <a:lumOff val="35000"/>
          </a:schemeClr>
        </a:buClr>
        <a:buSzPct val="80000"/>
        <a:buFont typeface="Arial" pitchFamily="34" charset="0"/>
        <a:buChar char="•"/>
        <a:defRPr kumimoji="1" sz="1400" kern="1200">
          <a:solidFill>
            <a:schemeClr val="tx1">
              <a:lumMod val="65000"/>
              <a:lumOff val="35000"/>
            </a:schemeClr>
          </a:solidFill>
          <a:latin typeface="Meiryo UI" panose="020B0604030504040204" pitchFamily="50" charset="-128"/>
          <a:ea typeface="Meiryo UI" panose="020B0604030504040204" pitchFamily="50" charset="-128"/>
          <a:cs typeface="+mn-cs"/>
        </a:defRPr>
      </a:lvl5pPr>
      <a:lvl6pPr marL="1234810" indent="-137201" algn="l" defTabSz="914674" rtl="0" eaLnBrk="1" latinLnBrk="0" hangingPunct="1">
        <a:spcBef>
          <a:spcPts val="600"/>
        </a:spcBef>
        <a:buSzPct val="80000"/>
        <a:buFont typeface="Arial" pitchFamily="34" charset="0"/>
        <a:buChar char="•"/>
        <a:defRPr kumimoji="1" sz="1400" kern="1200">
          <a:solidFill>
            <a:schemeClr val="tx1">
              <a:lumMod val="65000"/>
              <a:lumOff val="35000"/>
            </a:schemeClr>
          </a:solidFill>
          <a:latin typeface="+mn-lt"/>
          <a:ea typeface="+mn-ea"/>
          <a:cs typeface="+mn-cs"/>
        </a:defRPr>
      </a:lvl6pPr>
      <a:lvl7pPr marL="1372010" indent="-137201" algn="l" defTabSz="914674" rtl="0" eaLnBrk="1" latinLnBrk="0" hangingPunct="1">
        <a:spcBef>
          <a:spcPts val="600"/>
        </a:spcBef>
        <a:buSzPct val="80000"/>
        <a:buFont typeface="Arial" pitchFamily="34" charset="0"/>
        <a:buChar char="•"/>
        <a:defRPr kumimoji="1" sz="1400" kern="1200">
          <a:solidFill>
            <a:schemeClr val="tx1">
              <a:lumMod val="65000"/>
              <a:lumOff val="35000"/>
            </a:schemeClr>
          </a:solidFill>
          <a:latin typeface="+mn-lt"/>
          <a:ea typeface="+mn-ea"/>
          <a:cs typeface="+mn-cs"/>
        </a:defRPr>
      </a:lvl7pPr>
      <a:lvl8pPr marL="1509213" indent="-137201" algn="l" defTabSz="914674" rtl="0" eaLnBrk="1" latinLnBrk="0" hangingPunct="1">
        <a:spcBef>
          <a:spcPts val="600"/>
        </a:spcBef>
        <a:buSzPct val="80000"/>
        <a:buFont typeface="Arial" pitchFamily="34" charset="0"/>
        <a:buChar char="•"/>
        <a:defRPr kumimoji="1" sz="1400" kern="1200">
          <a:solidFill>
            <a:schemeClr val="tx1">
              <a:lumMod val="65000"/>
              <a:lumOff val="35000"/>
            </a:schemeClr>
          </a:solidFill>
          <a:latin typeface="+mn-lt"/>
          <a:ea typeface="+mn-ea"/>
          <a:cs typeface="+mn-cs"/>
        </a:defRPr>
      </a:lvl8pPr>
      <a:lvl9pPr marL="1646414" indent="-137201" algn="l" defTabSz="914674" rtl="0" eaLnBrk="1" latinLnBrk="0" hangingPunct="1">
        <a:spcBef>
          <a:spcPts val="600"/>
        </a:spcBef>
        <a:buSzPct val="80000"/>
        <a:buFont typeface="Arial" pitchFamily="34" charset="0"/>
        <a:buChar char="•"/>
        <a:defRPr kumimoji="1" sz="1400" kern="1200">
          <a:solidFill>
            <a:schemeClr val="tx1">
              <a:lumMod val="65000"/>
              <a:lumOff val="35000"/>
            </a:schemeClr>
          </a:solidFill>
          <a:latin typeface="+mn-lt"/>
          <a:ea typeface="+mn-ea"/>
          <a:cs typeface="+mn-cs"/>
        </a:defRPr>
      </a:lvl9pPr>
    </p:bodyStyle>
    <p:otherStyle>
      <a:defPPr>
        <a:defRPr/>
      </a:defPPr>
      <a:lvl1pPr marL="0" algn="l" defTabSz="914674" rtl="0" eaLnBrk="1" latinLnBrk="0" hangingPunct="1">
        <a:defRPr kumimoji="1" sz="1801" kern="1200">
          <a:solidFill>
            <a:schemeClr val="tx1"/>
          </a:solidFill>
          <a:latin typeface="+mn-lt"/>
          <a:ea typeface="+mn-ea"/>
          <a:cs typeface="+mn-cs"/>
        </a:defRPr>
      </a:lvl1pPr>
      <a:lvl2pPr marL="457337" algn="l" defTabSz="914674" rtl="0" eaLnBrk="1" latinLnBrk="0" hangingPunct="1">
        <a:defRPr kumimoji="1" sz="1801" kern="1200">
          <a:solidFill>
            <a:schemeClr val="tx1"/>
          </a:solidFill>
          <a:latin typeface="+mn-lt"/>
          <a:ea typeface="+mn-ea"/>
          <a:cs typeface="+mn-cs"/>
        </a:defRPr>
      </a:lvl2pPr>
      <a:lvl3pPr marL="914674" algn="l" defTabSz="914674" rtl="0" eaLnBrk="1" latinLnBrk="0" hangingPunct="1">
        <a:defRPr kumimoji="1" sz="1801" kern="1200">
          <a:solidFill>
            <a:schemeClr val="tx1"/>
          </a:solidFill>
          <a:latin typeface="+mn-lt"/>
          <a:ea typeface="+mn-ea"/>
          <a:cs typeface="+mn-cs"/>
        </a:defRPr>
      </a:lvl3pPr>
      <a:lvl4pPr marL="1372010" algn="l" defTabSz="914674" rtl="0" eaLnBrk="1" latinLnBrk="0" hangingPunct="1">
        <a:defRPr kumimoji="1" sz="1801" kern="1200">
          <a:solidFill>
            <a:schemeClr val="tx1"/>
          </a:solidFill>
          <a:latin typeface="+mn-lt"/>
          <a:ea typeface="+mn-ea"/>
          <a:cs typeface="+mn-cs"/>
        </a:defRPr>
      </a:lvl4pPr>
      <a:lvl5pPr marL="1829349" algn="l" defTabSz="914674" rtl="0" eaLnBrk="1" latinLnBrk="0" hangingPunct="1">
        <a:defRPr kumimoji="1" sz="1801" kern="1200">
          <a:solidFill>
            <a:schemeClr val="tx1"/>
          </a:solidFill>
          <a:latin typeface="+mn-lt"/>
          <a:ea typeface="+mn-ea"/>
          <a:cs typeface="+mn-cs"/>
        </a:defRPr>
      </a:lvl5pPr>
      <a:lvl6pPr marL="2286686" algn="l" defTabSz="914674" rtl="0" eaLnBrk="1" latinLnBrk="0" hangingPunct="1">
        <a:defRPr kumimoji="1" sz="1801" kern="1200">
          <a:solidFill>
            <a:schemeClr val="tx1"/>
          </a:solidFill>
          <a:latin typeface="+mn-lt"/>
          <a:ea typeface="+mn-ea"/>
          <a:cs typeface="+mn-cs"/>
        </a:defRPr>
      </a:lvl6pPr>
      <a:lvl7pPr marL="2744023" algn="l" defTabSz="914674" rtl="0" eaLnBrk="1" latinLnBrk="0" hangingPunct="1">
        <a:defRPr kumimoji="1" sz="1801" kern="1200">
          <a:solidFill>
            <a:schemeClr val="tx1"/>
          </a:solidFill>
          <a:latin typeface="+mn-lt"/>
          <a:ea typeface="+mn-ea"/>
          <a:cs typeface="+mn-cs"/>
        </a:defRPr>
      </a:lvl7pPr>
      <a:lvl8pPr marL="3201360" algn="l" defTabSz="914674" rtl="0" eaLnBrk="1" latinLnBrk="0" hangingPunct="1">
        <a:defRPr kumimoji="1" sz="1801" kern="1200">
          <a:solidFill>
            <a:schemeClr val="tx1"/>
          </a:solidFill>
          <a:latin typeface="+mn-lt"/>
          <a:ea typeface="+mn-ea"/>
          <a:cs typeface="+mn-cs"/>
        </a:defRPr>
      </a:lvl8pPr>
      <a:lvl9pPr marL="3658696" algn="l" defTabSz="914674" rtl="0" eaLnBrk="1" latinLnBrk="0" hangingPunct="1">
        <a:defRPr kumimoji="1" sz="1801"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3.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chart" Target="../charts/chart2.xml"/><Relationship Id="rId1" Type="http://schemas.openxmlformats.org/officeDocument/2006/relationships/slideLayout" Target="../slideLayouts/slideLayout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rtlCol="0">
            <a:noAutofit/>
          </a:bodyPr>
          <a:lstStyle/>
          <a:p>
            <a:pPr rtl="0"/>
            <a:r>
              <a:rPr lang="en-US" altLang="ja-JP" dirty="0">
                <a:latin typeface="Arial Black" panose="020B0A04020102020204" pitchFamily="34" charset="0"/>
              </a:rPr>
              <a:t>WEB</a:t>
            </a:r>
            <a:r>
              <a:rPr lang="ja-JP" altLang="en-US" dirty="0">
                <a:latin typeface="Arial Black" panose="020B0A04020102020204" pitchFamily="34" charset="0"/>
              </a:rPr>
              <a:t>説明会</a:t>
            </a:r>
          </a:p>
        </p:txBody>
      </p:sp>
      <p:sp>
        <p:nvSpPr>
          <p:cNvPr id="3" name="サブタイトル 2"/>
          <p:cNvSpPr>
            <a:spLocks noGrp="1"/>
          </p:cNvSpPr>
          <p:nvPr>
            <p:ph type="subTitle" idx="1"/>
          </p:nvPr>
        </p:nvSpPr>
        <p:spPr/>
        <p:txBody>
          <a:bodyPr rtlCol="0"/>
          <a:lstStyle/>
          <a:p>
            <a:pPr rtl="0"/>
            <a:r>
              <a:rPr lang="ja-JP" altLang="en-US" dirty="0"/>
              <a:t>ビューポイント重工株式会社</a:t>
            </a:r>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93259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533452-7E23-4F2C-BBD1-C7278255E6EE}"/>
              </a:ext>
            </a:extLst>
          </p:cNvPr>
          <p:cNvSpPr>
            <a:spLocks noGrp="1"/>
          </p:cNvSpPr>
          <p:nvPr>
            <p:ph type="title"/>
          </p:nvPr>
        </p:nvSpPr>
        <p:spPr/>
        <p:txBody>
          <a:bodyPr/>
          <a:lstStyle/>
          <a:p>
            <a:r>
              <a:rPr kumimoji="1" lang="ja-JP" altLang="en-US" dirty="0"/>
              <a:t>世界各地で事業を展開</a:t>
            </a:r>
          </a:p>
        </p:txBody>
      </p:sp>
      <p:pic>
        <p:nvPicPr>
          <p:cNvPr id="3" name="図プレースホルダー 17">
            <a:extLst>
              <a:ext uri="{FF2B5EF4-FFF2-40B4-BE49-F238E27FC236}">
                <a16:creationId xmlns:a16="http://schemas.microsoft.com/office/drawing/2014/main" id="{15620114-C868-4577-B5A0-829E04F6FBD7}"/>
              </a:ext>
            </a:extLst>
          </p:cNvPr>
          <p:cNvPicPr>
            <a:picLocks noChangeAspect="1"/>
          </p:cNvPicPr>
          <p:nvPr/>
        </p:nvPicPr>
        <p:blipFill>
          <a:blip r:embed="rId2">
            <a:extLst>
              <a:ext uri="{28A0092B-C50C-407E-A947-70E740481C1C}">
                <a14:useLocalDpi xmlns:a14="http://schemas.microsoft.com/office/drawing/2010/main" val="0"/>
              </a:ext>
            </a:extLst>
          </a:blip>
          <a:srcRect l="7406" r="7406"/>
          <a:stretch>
            <a:fillRect/>
          </a:stretch>
        </p:blipFill>
        <p:spPr>
          <a:xfrm>
            <a:off x="559132" y="2709000"/>
            <a:ext cx="3124200" cy="2451100"/>
          </a:xfrm>
          <a:prstGeom prst="rect">
            <a:avLst/>
          </a:prstGeom>
        </p:spPr>
      </p:pic>
      <p:pic>
        <p:nvPicPr>
          <p:cNvPr id="4" name="図プレースホルダー 18">
            <a:extLst>
              <a:ext uri="{FF2B5EF4-FFF2-40B4-BE49-F238E27FC236}">
                <a16:creationId xmlns:a16="http://schemas.microsoft.com/office/drawing/2014/main" id="{4127D5C6-3EBF-43A5-8B0C-197FF7A6CAEF}"/>
              </a:ext>
            </a:extLst>
          </p:cNvPr>
          <p:cNvPicPr>
            <a:picLocks noChangeAspect="1"/>
          </p:cNvPicPr>
          <p:nvPr/>
        </p:nvPicPr>
        <p:blipFill>
          <a:blip r:embed="rId3">
            <a:extLst>
              <a:ext uri="{28A0092B-C50C-407E-A947-70E740481C1C}">
                <a14:useLocalDpi xmlns:a14="http://schemas.microsoft.com/office/drawing/2010/main" val="0"/>
              </a:ext>
            </a:extLst>
          </a:blip>
          <a:srcRect l="7513" r="7513"/>
          <a:stretch>
            <a:fillRect/>
          </a:stretch>
        </p:blipFill>
        <p:spPr>
          <a:xfrm>
            <a:off x="3981782" y="2709000"/>
            <a:ext cx="3124200" cy="2451100"/>
          </a:xfrm>
          <a:prstGeom prst="rect">
            <a:avLst/>
          </a:prstGeom>
        </p:spPr>
      </p:pic>
      <p:pic>
        <p:nvPicPr>
          <p:cNvPr id="5" name="図プレースホルダー 19">
            <a:extLst>
              <a:ext uri="{FF2B5EF4-FFF2-40B4-BE49-F238E27FC236}">
                <a16:creationId xmlns:a16="http://schemas.microsoft.com/office/drawing/2014/main" id="{A9B39A5C-6015-4436-B0D3-6D4C261C8507}"/>
              </a:ext>
            </a:extLst>
          </p:cNvPr>
          <p:cNvPicPr>
            <a:picLocks noChangeAspect="1"/>
          </p:cNvPicPr>
          <p:nvPr/>
        </p:nvPicPr>
        <p:blipFill>
          <a:blip r:embed="rId4">
            <a:extLst>
              <a:ext uri="{28A0092B-C50C-407E-A947-70E740481C1C}">
                <a14:useLocalDpi xmlns:a14="http://schemas.microsoft.com/office/drawing/2010/main" val="0"/>
              </a:ext>
            </a:extLst>
          </a:blip>
          <a:srcRect l="7513" r="7513"/>
          <a:stretch>
            <a:fillRect/>
          </a:stretch>
        </p:blipFill>
        <p:spPr>
          <a:xfrm>
            <a:off x="7404432" y="2709000"/>
            <a:ext cx="3124200" cy="2451100"/>
          </a:xfrm>
          <a:prstGeom prst="rect">
            <a:avLst/>
          </a:prstGeom>
        </p:spPr>
      </p:pic>
      <p:sp>
        <p:nvSpPr>
          <p:cNvPr id="6" name="正方形/長方形 5">
            <a:extLst>
              <a:ext uri="{FF2B5EF4-FFF2-40B4-BE49-F238E27FC236}">
                <a16:creationId xmlns:a16="http://schemas.microsoft.com/office/drawing/2014/main" id="{B1AC4FB5-A199-476A-AF98-C825AC543EC5}"/>
              </a:ext>
            </a:extLst>
          </p:cNvPr>
          <p:cNvSpPr/>
          <p:nvPr/>
        </p:nvSpPr>
        <p:spPr>
          <a:xfrm>
            <a:off x="543517" y="1416240"/>
            <a:ext cx="4953600" cy="461665"/>
          </a:xfrm>
          <a:prstGeom prst="rect">
            <a:avLst/>
          </a:prstGeom>
        </p:spPr>
        <p:txBody>
          <a:bodyPr wrap="none">
            <a:spAutoFit/>
          </a:bodyPr>
          <a:lstStyle/>
          <a:p>
            <a:r>
              <a:rPr lang="ja-JP" altLang="en-US" sz="2400" b="1" dirty="0">
                <a:solidFill>
                  <a:schemeClr val="bg2">
                    <a:lumMod val="25000"/>
                  </a:schemeClr>
                </a:solidFill>
                <a:latin typeface="メイリオ" panose="020B0604030504040204" pitchFamily="50" charset="-128"/>
                <a:ea typeface="メイリオ" panose="020B0604030504040204" pitchFamily="50" charset="-128"/>
              </a:rPr>
              <a:t>売上高の</a:t>
            </a:r>
            <a:r>
              <a:rPr lang="en-US" altLang="ja-JP" sz="2400" b="1" dirty="0">
                <a:solidFill>
                  <a:schemeClr val="bg2">
                    <a:lumMod val="25000"/>
                  </a:schemeClr>
                </a:solidFill>
                <a:latin typeface="メイリオ" panose="020B0604030504040204" pitchFamily="50" charset="-128"/>
                <a:ea typeface="メイリオ" panose="020B0604030504040204" pitchFamily="50" charset="-128"/>
              </a:rPr>
              <a:t>50%</a:t>
            </a:r>
            <a:r>
              <a:rPr lang="ja-JP" altLang="en-US" sz="2400" b="1" dirty="0">
                <a:solidFill>
                  <a:schemeClr val="bg2">
                    <a:lumMod val="25000"/>
                  </a:schemeClr>
                </a:solidFill>
                <a:latin typeface="メイリオ" panose="020B0604030504040204" pitchFamily="50" charset="-128"/>
                <a:ea typeface="メイリオ" panose="020B0604030504040204" pitchFamily="50" charset="-128"/>
              </a:rPr>
              <a:t>は海外プロジェクト</a:t>
            </a:r>
          </a:p>
        </p:txBody>
      </p:sp>
      <p:sp>
        <p:nvSpPr>
          <p:cNvPr id="7" name="テキスト ボックス 6">
            <a:extLst>
              <a:ext uri="{FF2B5EF4-FFF2-40B4-BE49-F238E27FC236}">
                <a16:creationId xmlns:a16="http://schemas.microsoft.com/office/drawing/2014/main" id="{5A733B85-5601-4604-A328-E0BB485D6E2C}"/>
              </a:ext>
            </a:extLst>
          </p:cNvPr>
          <p:cNvSpPr txBox="1"/>
          <p:nvPr/>
        </p:nvSpPr>
        <p:spPr>
          <a:xfrm>
            <a:off x="618256" y="5404036"/>
            <a:ext cx="3005951" cy="400110"/>
          </a:xfrm>
          <a:prstGeom prst="rect">
            <a:avLst/>
          </a:prstGeom>
          <a:noFill/>
        </p:spPr>
        <p:txBody>
          <a:bodyPr wrap="none" rtlCol="0">
            <a:spAutoFit/>
          </a:bodyPr>
          <a:lstStyle/>
          <a:p>
            <a:r>
              <a:rPr kumimoji="1" lang="ja-JP" altLang="en-US" sz="2000" dirty="0">
                <a:solidFill>
                  <a:schemeClr val="bg2">
                    <a:lumMod val="25000"/>
                  </a:schemeClr>
                </a:solidFill>
                <a:latin typeface="メイリオ" panose="020B0604030504040204" pitchFamily="50" charset="-128"/>
                <a:ea typeface="メイリオ" panose="020B0604030504040204" pitchFamily="50" charset="-128"/>
              </a:rPr>
              <a:t>イラン石油コンビナート</a:t>
            </a:r>
          </a:p>
        </p:txBody>
      </p:sp>
      <p:sp>
        <p:nvSpPr>
          <p:cNvPr id="8" name="テキスト ボックス 7">
            <a:extLst>
              <a:ext uri="{FF2B5EF4-FFF2-40B4-BE49-F238E27FC236}">
                <a16:creationId xmlns:a16="http://schemas.microsoft.com/office/drawing/2014/main" id="{27BC7196-4F06-4111-9708-D32F0B90B65E}"/>
              </a:ext>
            </a:extLst>
          </p:cNvPr>
          <p:cNvSpPr txBox="1"/>
          <p:nvPr/>
        </p:nvSpPr>
        <p:spPr>
          <a:xfrm>
            <a:off x="4356515" y="5404036"/>
            <a:ext cx="2492990" cy="400110"/>
          </a:xfrm>
          <a:prstGeom prst="rect">
            <a:avLst/>
          </a:prstGeom>
          <a:noFill/>
        </p:spPr>
        <p:txBody>
          <a:bodyPr wrap="none" rtlCol="0">
            <a:spAutoFit/>
          </a:bodyPr>
          <a:lstStyle/>
          <a:p>
            <a:pPr algn="ctr"/>
            <a:r>
              <a:rPr kumimoji="1" lang="ja-JP" altLang="en-US" sz="2000" dirty="0">
                <a:solidFill>
                  <a:schemeClr val="bg2">
                    <a:lumMod val="25000"/>
                  </a:schemeClr>
                </a:solidFill>
                <a:latin typeface="メイリオ" panose="020B0604030504040204" pitchFamily="50" charset="-128"/>
                <a:ea typeface="メイリオ" panose="020B0604030504040204" pitchFamily="50" charset="-128"/>
              </a:rPr>
              <a:t>エジプト風力発電所</a:t>
            </a:r>
          </a:p>
        </p:txBody>
      </p:sp>
      <p:sp>
        <p:nvSpPr>
          <p:cNvPr id="9" name="テキスト ボックス 8">
            <a:extLst>
              <a:ext uri="{FF2B5EF4-FFF2-40B4-BE49-F238E27FC236}">
                <a16:creationId xmlns:a16="http://schemas.microsoft.com/office/drawing/2014/main" id="{E7A80800-A1A5-4451-8C29-D636B6C688A8}"/>
              </a:ext>
            </a:extLst>
          </p:cNvPr>
          <p:cNvSpPr txBox="1"/>
          <p:nvPr/>
        </p:nvSpPr>
        <p:spPr>
          <a:xfrm>
            <a:off x="7909617" y="5404036"/>
            <a:ext cx="2236510" cy="400110"/>
          </a:xfrm>
          <a:prstGeom prst="rect">
            <a:avLst/>
          </a:prstGeom>
          <a:noFill/>
        </p:spPr>
        <p:txBody>
          <a:bodyPr wrap="none" rtlCol="0">
            <a:spAutoFit/>
          </a:bodyPr>
          <a:lstStyle/>
          <a:p>
            <a:r>
              <a:rPr kumimoji="1" lang="ja-JP" altLang="en-US" sz="2000" dirty="0">
                <a:solidFill>
                  <a:schemeClr val="bg2">
                    <a:lumMod val="25000"/>
                  </a:schemeClr>
                </a:solidFill>
                <a:latin typeface="メイリオ" panose="020B0604030504040204" pitchFamily="50" charset="-128"/>
                <a:ea typeface="メイリオ" panose="020B0604030504040204" pitchFamily="50" charset="-128"/>
              </a:rPr>
              <a:t>英国原子力発電所</a:t>
            </a:r>
          </a:p>
        </p:txBody>
      </p:sp>
    </p:spTree>
    <p:extLst>
      <p:ext uri="{BB962C8B-B14F-4D97-AF65-F5344CB8AC3E}">
        <p14:creationId xmlns:p14="http://schemas.microsoft.com/office/powerpoint/2010/main" val="2041441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D8D621-AFDB-45F8-AE2E-78FD4FF805F7}"/>
              </a:ext>
            </a:extLst>
          </p:cNvPr>
          <p:cNvSpPr>
            <a:spLocks noGrp="1"/>
          </p:cNvSpPr>
          <p:nvPr>
            <p:ph type="title"/>
          </p:nvPr>
        </p:nvSpPr>
        <p:spPr/>
        <p:txBody>
          <a:bodyPr/>
          <a:lstStyle/>
          <a:p>
            <a:r>
              <a:rPr kumimoji="1" lang="ja-JP" altLang="en-US" dirty="0"/>
              <a:t>グローバル展開</a:t>
            </a:r>
          </a:p>
        </p:txBody>
      </p:sp>
      <p:sp>
        <p:nvSpPr>
          <p:cNvPr id="31" name="正方形/長方形 30">
            <a:extLst>
              <a:ext uri="{FF2B5EF4-FFF2-40B4-BE49-F238E27FC236}">
                <a16:creationId xmlns:a16="http://schemas.microsoft.com/office/drawing/2014/main" id="{8F57263F-45BE-4000-AE99-E5C69C4A45D8}"/>
              </a:ext>
            </a:extLst>
          </p:cNvPr>
          <p:cNvSpPr/>
          <p:nvPr/>
        </p:nvSpPr>
        <p:spPr>
          <a:xfrm>
            <a:off x="543517" y="1416240"/>
            <a:ext cx="3474028" cy="461665"/>
          </a:xfrm>
          <a:prstGeom prst="rect">
            <a:avLst/>
          </a:prstGeom>
        </p:spPr>
        <p:txBody>
          <a:bodyPr wrap="none">
            <a:spAutoFit/>
          </a:bodyPr>
          <a:lstStyle/>
          <a:p>
            <a:r>
              <a:rPr lang="ja-JP" altLang="en-US" sz="2400" b="1" dirty="0">
                <a:solidFill>
                  <a:schemeClr val="bg2">
                    <a:lumMod val="25000"/>
                  </a:schemeClr>
                </a:solidFill>
                <a:latin typeface="メイリオ" panose="020B0604030504040204" pitchFamily="50" charset="-128"/>
                <a:ea typeface="メイリオ" panose="020B0604030504040204" pitchFamily="50" charset="-128"/>
              </a:rPr>
              <a:t>世界</a:t>
            </a:r>
            <a:r>
              <a:rPr lang="en-US" altLang="ja-JP" sz="2400" b="1" dirty="0">
                <a:solidFill>
                  <a:schemeClr val="bg2">
                    <a:lumMod val="25000"/>
                  </a:schemeClr>
                </a:solidFill>
                <a:latin typeface="メイリオ" panose="020B0604030504040204" pitchFamily="50" charset="-128"/>
                <a:ea typeface="メイリオ" panose="020B0604030504040204" pitchFamily="50" charset="-128"/>
              </a:rPr>
              <a:t>8</a:t>
            </a:r>
            <a:r>
              <a:rPr lang="ja-JP" altLang="en-US" sz="2400" b="1" dirty="0">
                <a:solidFill>
                  <a:schemeClr val="bg2">
                    <a:lumMod val="25000"/>
                  </a:schemeClr>
                </a:solidFill>
                <a:latin typeface="メイリオ" panose="020B0604030504040204" pitchFamily="50" charset="-128"/>
                <a:ea typeface="メイリオ" panose="020B0604030504040204" pitchFamily="50" charset="-128"/>
              </a:rPr>
              <a:t>カ国 </a:t>
            </a:r>
            <a:r>
              <a:rPr lang="en-US" altLang="ja-JP" sz="2400" b="1" dirty="0">
                <a:solidFill>
                  <a:schemeClr val="bg2">
                    <a:lumMod val="25000"/>
                  </a:schemeClr>
                </a:solidFill>
                <a:latin typeface="メイリオ" panose="020B0604030504040204" pitchFamily="50" charset="-128"/>
                <a:ea typeface="メイリオ" panose="020B0604030504040204" pitchFamily="50" charset="-128"/>
              </a:rPr>
              <a:t>9</a:t>
            </a:r>
            <a:r>
              <a:rPr lang="ja-JP" altLang="en-US" sz="2400" b="1" dirty="0">
                <a:solidFill>
                  <a:schemeClr val="bg2">
                    <a:lumMod val="25000"/>
                  </a:schemeClr>
                </a:solidFill>
                <a:latin typeface="メイリオ" panose="020B0604030504040204" pitchFamily="50" charset="-128"/>
                <a:ea typeface="メイリオ" panose="020B0604030504040204" pitchFamily="50" charset="-128"/>
              </a:rPr>
              <a:t>拠点を展開</a:t>
            </a:r>
          </a:p>
        </p:txBody>
      </p:sp>
      <p:sp>
        <p:nvSpPr>
          <p:cNvPr id="32" name="正方形/長方形 31">
            <a:extLst>
              <a:ext uri="{FF2B5EF4-FFF2-40B4-BE49-F238E27FC236}">
                <a16:creationId xmlns:a16="http://schemas.microsoft.com/office/drawing/2014/main" id="{C70A4CB7-1048-4D23-B339-67DE2D26A974}"/>
              </a:ext>
            </a:extLst>
          </p:cNvPr>
          <p:cNvSpPr/>
          <p:nvPr/>
        </p:nvSpPr>
        <p:spPr>
          <a:xfrm>
            <a:off x="912000" y="1844169"/>
            <a:ext cx="9864000" cy="442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3" name="Picture 5">
            <a:extLst>
              <a:ext uri="{FF2B5EF4-FFF2-40B4-BE49-F238E27FC236}">
                <a16:creationId xmlns:a16="http://schemas.microsoft.com/office/drawing/2014/main" id="{97235A16-0446-472F-B4B6-46854685C644}"/>
              </a:ext>
            </a:extLst>
          </p:cNvPr>
          <p:cNvPicPr>
            <a:picLocks noChangeAspect="1" noChangeArrowheads="1"/>
          </p:cNvPicPr>
          <p:nvPr/>
        </p:nvPicPr>
        <p:blipFill>
          <a:blip r:embed="rId2">
            <a:duotone>
              <a:srgbClr val="39527B">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2684329" y="2247012"/>
            <a:ext cx="6264275" cy="3349625"/>
          </a:xfrm>
          <a:prstGeom prst="rect">
            <a:avLst/>
          </a:prstGeom>
          <a:noFill/>
          <a:ln>
            <a:noFill/>
          </a:ln>
          <a:extLst/>
        </p:spPr>
      </p:pic>
      <p:sp>
        <p:nvSpPr>
          <p:cNvPr id="34" name="Freeform 257">
            <a:extLst>
              <a:ext uri="{FF2B5EF4-FFF2-40B4-BE49-F238E27FC236}">
                <a16:creationId xmlns:a16="http://schemas.microsoft.com/office/drawing/2014/main" id="{FA6867C6-DFD5-4A0A-9D0F-728EBCFD05C0}"/>
              </a:ext>
            </a:extLst>
          </p:cNvPr>
          <p:cNvSpPr>
            <a:spLocks/>
          </p:cNvSpPr>
          <p:nvPr/>
        </p:nvSpPr>
        <p:spPr bwMode="auto">
          <a:xfrm>
            <a:off x="5396279" y="3252051"/>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5" name="Rectangle 254">
            <a:extLst>
              <a:ext uri="{FF2B5EF4-FFF2-40B4-BE49-F238E27FC236}">
                <a16:creationId xmlns:a16="http://schemas.microsoft.com/office/drawing/2014/main" id="{24885FCF-C02C-4AAA-9FE9-8B349EE7B2D7}"/>
              </a:ext>
            </a:extLst>
          </p:cNvPr>
          <p:cNvSpPr>
            <a:spLocks noChangeArrowheads="1"/>
          </p:cNvSpPr>
          <p:nvPr/>
        </p:nvSpPr>
        <p:spPr bwMode="auto">
          <a:xfrm>
            <a:off x="5385184" y="2038720"/>
            <a:ext cx="1500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2">
                    <a:lumMod val="50000"/>
                  </a:schemeClr>
                </a:solidFill>
                <a:latin typeface="メイリオ" panose="020B0604030504040204" pitchFamily="50" charset="-128"/>
                <a:ea typeface="メイリオ" panose="020B0604030504040204" pitchFamily="50" charset="-128"/>
              </a:rPr>
              <a:t>北京事業所</a:t>
            </a:r>
            <a:endParaRPr kumimoji="0" lang="ja-JP" altLang="ja-JP" b="0" i="0" u="none" strike="noStrike" cap="none" normalizeH="0" baseline="0" dirty="0">
              <a:ln>
                <a:noFill/>
              </a:ln>
              <a:solidFill>
                <a:schemeClr val="accent2">
                  <a:lumMod val="50000"/>
                </a:schemeClr>
              </a:solidFill>
              <a:effectLst/>
              <a:latin typeface="メイリオ" panose="020B0604030504040204" pitchFamily="50" charset="-128"/>
              <a:ea typeface="メイリオ" panose="020B0604030504040204" pitchFamily="50" charset="-128"/>
            </a:endParaRPr>
          </a:p>
        </p:txBody>
      </p:sp>
      <p:cxnSp>
        <p:nvCxnSpPr>
          <p:cNvPr id="36" name="直線矢印コネクタ 35">
            <a:extLst>
              <a:ext uri="{FF2B5EF4-FFF2-40B4-BE49-F238E27FC236}">
                <a16:creationId xmlns:a16="http://schemas.microsoft.com/office/drawing/2014/main" id="{DCA69844-23C0-4BEF-BD80-0F38BB8E1149}"/>
              </a:ext>
            </a:extLst>
          </p:cNvPr>
          <p:cNvCxnSpPr>
            <a:cxnSpLocks/>
          </p:cNvCxnSpPr>
          <p:nvPr/>
        </p:nvCxnSpPr>
        <p:spPr>
          <a:xfrm flipH="1">
            <a:off x="5471095" y="2293417"/>
            <a:ext cx="273364" cy="931980"/>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7" name="Freeform 257">
            <a:extLst>
              <a:ext uri="{FF2B5EF4-FFF2-40B4-BE49-F238E27FC236}">
                <a16:creationId xmlns:a16="http://schemas.microsoft.com/office/drawing/2014/main" id="{62CC8AC0-CEF2-41E7-AC4F-D3AB90D98BD6}"/>
              </a:ext>
            </a:extLst>
          </p:cNvPr>
          <p:cNvSpPr>
            <a:spLocks/>
          </p:cNvSpPr>
          <p:nvPr/>
        </p:nvSpPr>
        <p:spPr bwMode="auto">
          <a:xfrm>
            <a:off x="5363830" y="3467217"/>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8" name="Rectangle 254">
            <a:extLst>
              <a:ext uri="{FF2B5EF4-FFF2-40B4-BE49-F238E27FC236}">
                <a16:creationId xmlns:a16="http://schemas.microsoft.com/office/drawing/2014/main" id="{024160CD-2367-4140-A7BD-7A54076DD30D}"/>
              </a:ext>
            </a:extLst>
          </p:cNvPr>
          <p:cNvSpPr>
            <a:spLocks noChangeArrowheads="1"/>
          </p:cNvSpPr>
          <p:nvPr/>
        </p:nvSpPr>
        <p:spPr bwMode="auto">
          <a:xfrm>
            <a:off x="3461013" y="2149751"/>
            <a:ext cx="1500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2">
                    <a:lumMod val="50000"/>
                  </a:schemeClr>
                </a:solidFill>
                <a:latin typeface="メイリオ" panose="020B0604030504040204" pitchFamily="50" charset="-128"/>
                <a:ea typeface="メイリオ" panose="020B0604030504040204" pitchFamily="50" charset="-128"/>
              </a:rPr>
              <a:t>上海事業所</a:t>
            </a:r>
            <a:endParaRPr kumimoji="0" lang="ja-JP" altLang="ja-JP" b="0" i="0" u="none" strike="noStrike" cap="none" normalizeH="0" baseline="0" dirty="0">
              <a:ln>
                <a:noFill/>
              </a:ln>
              <a:solidFill>
                <a:schemeClr val="accent2">
                  <a:lumMod val="50000"/>
                </a:schemeClr>
              </a:solidFill>
              <a:effectLst/>
              <a:latin typeface="メイリオ" panose="020B0604030504040204" pitchFamily="50" charset="-128"/>
              <a:ea typeface="メイリオ" panose="020B0604030504040204" pitchFamily="50" charset="-128"/>
            </a:endParaRPr>
          </a:p>
        </p:txBody>
      </p:sp>
      <p:cxnSp>
        <p:nvCxnSpPr>
          <p:cNvPr id="39" name="直線矢印コネクタ 38">
            <a:extLst>
              <a:ext uri="{FF2B5EF4-FFF2-40B4-BE49-F238E27FC236}">
                <a16:creationId xmlns:a16="http://schemas.microsoft.com/office/drawing/2014/main" id="{DC411A25-0002-49A3-9150-D96D778D6E70}"/>
              </a:ext>
            </a:extLst>
          </p:cNvPr>
          <p:cNvCxnSpPr>
            <a:cxnSpLocks/>
          </p:cNvCxnSpPr>
          <p:nvPr/>
        </p:nvCxnSpPr>
        <p:spPr>
          <a:xfrm>
            <a:off x="4460309" y="2426750"/>
            <a:ext cx="912730" cy="1059085"/>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0" name="Freeform 257">
            <a:extLst>
              <a:ext uri="{FF2B5EF4-FFF2-40B4-BE49-F238E27FC236}">
                <a16:creationId xmlns:a16="http://schemas.microsoft.com/office/drawing/2014/main" id="{89A38A86-7FFB-4422-8C50-B98F056E7BE8}"/>
              </a:ext>
            </a:extLst>
          </p:cNvPr>
          <p:cNvSpPr>
            <a:spLocks/>
          </p:cNvSpPr>
          <p:nvPr/>
        </p:nvSpPr>
        <p:spPr bwMode="auto">
          <a:xfrm>
            <a:off x="5076064" y="3892295"/>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1" name="Freeform 257">
            <a:extLst>
              <a:ext uri="{FF2B5EF4-FFF2-40B4-BE49-F238E27FC236}">
                <a16:creationId xmlns:a16="http://schemas.microsoft.com/office/drawing/2014/main" id="{8EF2B8C6-B387-411F-A945-FCA4C0C97A46}"/>
              </a:ext>
            </a:extLst>
          </p:cNvPr>
          <p:cNvSpPr>
            <a:spLocks/>
          </p:cNvSpPr>
          <p:nvPr/>
        </p:nvSpPr>
        <p:spPr bwMode="auto">
          <a:xfrm>
            <a:off x="5159149" y="3944100"/>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2" name="Freeform 257">
            <a:extLst>
              <a:ext uri="{FF2B5EF4-FFF2-40B4-BE49-F238E27FC236}">
                <a16:creationId xmlns:a16="http://schemas.microsoft.com/office/drawing/2014/main" id="{5355A7CB-336D-4394-A455-9F485621B5A7}"/>
              </a:ext>
            </a:extLst>
          </p:cNvPr>
          <p:cNvSpPr>
            <a:spLocks/>
          </p:cNvSpPr>
          <p:nvPr/>
        </p:nvSpPr>
        <p:spPr bwMode="auto">
          <a:xfrm>
            <a:off x="4976637" y="3810684"/>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3" name="Freeform 257">
            <a:extLst>
              <a:ext uri="{FF2B5EF4-FFF2-40B4-BE49-F238E27FC236}">
                <a16:creationId xmlns:a16="http://schemas.microsoft.com/office/drawing/2014/main" id="{F3D71541-8410-4CA9-9D8F-BF5D008D37EC}"/>
              </a:ext>
            </a:extLst>
          </p:cNvPr>
          <p:cNvSpPr>
            <a:spLocks/>
          </p:cNvSpPr>
          <p:nvPr/>
        </p:nvSpPr>
        <p:spPr bwMode="auto">
          <a:xfrm>
            <a:off x="5055152" y="4088191"/>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4" name="Freeform 257">
            <a:extLst>
              <a:ext uri="{FF2B5EF4-FFF2-40B4-BE49-F238E27FC236}">
                <a16:creationId xmlns:a16="http://schemas.microsoft.com/office/drawing/2014/main" id="{F31738CB-AF6F-4B11-8708-BB83C5513387}"/>
              </a:ext>
            </a:extLst>
          </p:cNvPr>
          <p:cNvSpPr>
            <a:spLocks/>
          </p:cNvSpPr>
          <p:nvPr/>
        </p:nvSpPr>
        <p:spPr bwMode="auto">
          <a:xfrm>
            <a:off x="3803808" y="3062664"/>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cxnSp>
        <p:nvCxnSpPr>
          <p:cNvPr id="45" name="直線矢印コネクタ 44">
            <a:extLst>
              <a:ext uri="{FF2B5EF4-FFF2-40B4-BE49-F238E27FC236}">
                <a16:creationId xmlns:a16="http://schemas.microsoft.com/office/drawing/2014/main" id="{9A28083E-BA73-46E3-A44C-862720558BCC}"/>
              </a:ext>
            </a:extLst>
          </p:cNvPr>
          <p:cNvCxnSpPr>
            <a:cxnSpLocks/>
          </p:cNvCxnSpPr>
          <p:nvPr/>
        </p:nvCxnSpPr>
        <p:spPr>
          <a:xfrm flipH="1" flipV="1">
            <a:off x="5272044" y="3983787"/>
            <a:ext cx="639936" cy="24316"/>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6" name="Rectangle 254">
            <a:extLst>
              <a:ext uri="{FF2B5EF4-FFF2-40B4-BE49-F238E27FC236}">
                <a16:creationId xmlns:a16="http://schemas.microsoft.com/office/drawing/2014/main" id="{2229733E-577F-4FBE-8FDC-2B6E04F44C68}"/>
              </a:ext>
            </a:extLst>
          </p:cNvPr>
          <p:cNvSpPr>
            <a:spLocks noChangeArrowheads="1"/>
          </p:cNvSpPr>
          <p:nvPr/>
        </p:nvSpPr>
        <p:spPr bwMode="auto">
          <a:xfrm>
            <a:off x="5855800" y="3761996"/>
            <a:ext cx="15003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rPr>
              <a:t>ホーチミン</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47" name="直線矢印コネクタ 46">
            <a:extLst>
              <a:ext uri="{FF2B5EF4-FFF2-40B4-BE49-F238E27FC236}">
                <a16:creationId xmlns:a16="http://schemas.microsoft.com/office/drawing/2014/main" id="{755ED86D-CE28-4FF7-9FD8-C16CBF595E10}"/>
              </a:ext>
            </a:extLst>
          </p:cNvPr>
          <p:cNvCxnSpPr>
            <a:cxnSpLocks/>
          </p:cNvCxnSpPr>
          <p:nvPr/>
        </p:nvCxnSpPr>
        <p:spPr>
          <a:xfrm flipH="1" flipV="1">
            <a:off x="5142465" y="4162511"/>
            <a:ext cx="1273615" cy="52797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254">
            <a:extLst>
              <a:ext uri="{FF2B5EF4-FFF2-40B4-BE49-F238E27FC236}">
                <a16:creationId xmlns:a16="http://schemas.microsoft.com/office/drawing/2014/main" id="{856AF50A-ACA2-4D49-93E7-9F9159EC434C}"/>
              </a:ext>
            </a:extLst>
          </p:cNvPr>
          <p:cNvSpPr>
            <a:spLocks noChangeArrowheads="1"/>
          </p:cNvSpPr>
          <p:nvPr/>
        </p:nvSpPr>
        <p:spPr bwMode="auto">
          <a:xfrm>
            <a:off x="5839085" y="4786765"/>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クアラルンプール</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sp>
        <p:nvSpPr>
          <p:cNvPr id="49" name="Rectangle 254">
            <a:extLst>
              <a:ext uri="{FF2B5EF4-FFF2-40B4-BE49-F238E27FC236}">
                <a16:creationId xmlns:a16="http://schemas.microsoft.com/office/drawing/2014/main" id="{D23AEF7E-979B-43AA-9F45-12EE5B0537A5}"/>
              </a:ext>
            </a:extLst>
          </p:cNvPr>
          <p:cNvSpPr>
            <a:spLocks noChangeArrowheads="1"/>
          </p:cNvSpPr>
          <p:nvPr/>
        </p:nvSpPr>
        <p:spPr bwMode="auto">
          <a:xfrm>
            <a:off x="3471651" y="5523286"/>
            <a:ext cx="259717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6"/>
                </a:solidFill>
                <a:effectLst/>
                <a:latin typeface="メイリオ" panose="020B0604030504040204" pitchFamily="50" charset="-128"/>
                <a:ea typeface="メイリオ" panose="020B0604030504040204" pitchFamily="50" charset="-128"/>
              </a:rPr>
              <a:t>アセアン本部</a:t>
            </a:r>
            <a:endParaRPr kumimoji="0" lang="en-US" altLang="ja-JP" b="1" i="0" u="none" strike="noStrike" cap="none" normalizeH="0" baseline="0" dirty="0">
              <a:ln>
                <a:noFill/>
              </a:ln>
              <a:solidFill>
                <a:schemeClr val="accent6"/>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solidFill>
                <a:latin typeface="メイリオ" panose="020B0604030504040204" pitchFamily="50" charset="-128"/>
                <a:ea typeface="メイリオ" panose="020B0604030504040204" pitchFamily="50" charset="-128"/>
              </a:rPr>
              <a:t>（バンコク</a:t>
            </a:r>
            <a:r>
              <a:rPr kumimoji="0" lang="en-US" altLang="ja-JP" b="1" dirty="0">
                <a:solidFill>
                  <a:schemeClr val="accent6"/>
                </a:solidFill>
                <a:latin typeface="メイリオ" panose="020B0604030504040204" pitchFamily="50" charset="-128"/>
                <a:ea typeface="メイリオ" panose="020B0604030504040204" pitchFamily="50" charset="-128"/>
              </a:rPr>
              <a:t>/</a:t>
            </a:r>
            <a:r>
              <a:rPr kumimoji="0" lang="ja-JP" altLang="en-US" b="1" dirty="0">
                <a:solidFill>
                  <a:schemeClr val="accent6"/>
                </a:solidFill>
                <a:latin typeface="メイリオ" panose="020B0604030504040204" pitchFamily="50" charset="-128"/>
                <a:ea typeface="メイリオ" panose="020B0604030504040204" pitchFamily="50" charset="-128"/>
              </a:rPr>
              <a:t>タイ）</a:t>
            </a:r>
            <a:endParaRPr kumimoji="0" lang="en-US" altLang="ja-JP" b="1" i="0" u="none" strike="noStrike" cap="none" normalizeH="0" baseline="0" dirty="0">
              <a:ln>
                <a:noFill/>
              </a:ln>
              <a:solidFill>
                <a:schemeClr val="accent6"/>
              </a:solidFill>
              <a:effectLst/>
              <a:latin typeface="メイリオ" panose="020B0604030504040204" pitchFamily="50" charset="-128"/>
              <a:ea typeface="メイリオ" panose="020B0604030504040204" pitchFamily="50" charset="-128"/>
            </a:endParaRPr>
          </a:p>
        </p:txBody>
      </p:sp>
      <p:cxnSp>
        <p:nvCxnSpPr>
          <p:cNvPr id="50" name="直線矢印コネクタ 49">
            <a:extLst>
              <a:ext uri="{FF2B5EF4-FFF2-40B4-BE49-F238E27FC236}">
                <a16:creationId xmlns:a16="http://schemas.microsoft.com/office/drawing/2014/main" id="{ECFBAEC6-85F9-4DF0-B82B-15CF90820AD3}"/>
              </a:ext>
            </a:extLst>
          </p:cNvPr>
          <p:cNvCxnSpPr>
            <a:cxnSpLocks/>
          </p:cNvCxnSpPr>
          <p:nvPr/>
        </p:nvCxnSpPr>
        <p:spPr>
          <a:xfrm flipV="1">
            <a:off x="4460309" y="3953960"/>
            <a:ext cx="619864" cy="1473042"/>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254">
            <a:extLst>
              <a:ext uri="{FF2B5EF4-FFF2-40B4-BE49-F238E27FC236}">
                <a16:creationId xmlns:a16="http://schemas.microsoft.com/office/drawing/2014/main" id="{AA858465-7308-4EFC-8810-283F3BB1C453}"/>
              </a:ext>
            </a:extLst>
          </p:cNvPr>
          <p:cNvSpPr>
            <a:spLocks noChangeArrowheads="1"/>
          </p:cNvSpPr>
          <p:nvPr/>
        </p:nvSpPr>
        <p:spPr bwMode="auto">
          <a:xfrm>
            <a:off x="2026812" y="5399924"/>
            <a:ext cx="15003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ヤンゴン</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52" name="直線矢印コネクタ 51">
            <a:extLst>
              <a:ext uri="{FF2B5EF4-FFF2-40B4-BE49-F238E27FC236}">
                <a16:creationId xmlns:a16="http://schemas.microsoft.com/office/drawing/2014/main" id="{A59A4D96-89D4-4A8E-946F-F6E035F6A3CA}"/>
              </a:ext>
            </a:extLst>
          </p:cNvPr>
          <p:cNvCxnSpPr>
            <a:cxnSpLocks/>
          </p:cNvCxnSpPr>
          <p:nvPr/>
        </p:nvCxnSpPr>
        <p:spPr>
          <a:xfrm flipV="1">
            <a:off x="3520235" y="3874587"/>
            <a:ext cx="1465225" cy="1648699"/>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3" name="Rectangle 254">
            <a:extLst>
              <a:ext uri="{FF2B5EF4-FFF2-40B4-BE49-F238E27FC236}">
                <a16:creationId xmlns:a16="http://schemas.microsoft.com/office/drawing/2014/main" id="{AB0FE1AC-DF46-4538-B9C0-CBBB5A69E2C2}"/>
              </a:ext>
            </a:extLst>
          </p:cNvPr>
          <p:cNvSpPr>
            <a:spLocks noChangeArrowheads="1"/>
          </p:cNvSpPr>
          <p:nvPr/>
        </p:nvSpPr>
        <p:spPr bwMode="auto">
          <a:xfrm>
            <a:off x="568107" y="2093292"/>
            <a:ext cx="29441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rPr>
              <a:t>EU</a:t>
            </a:r>
            <a:r>
              <a:rPr kumimoji="0" lang="ja-JP" altLang="en-US"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rPr>
              <a:t>本部</a:t>
            </a:r>
            <a:endParaRPr kumimoji="0" lang="en-US" altLang="ja-JP"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solidFill>
                <a:latin typeface="Arial Black" panose="020B0A04020102020204" pitchFamily="34" charset="0"/>
                <a:ea typeface="メイリオ" panose="020B0604030504040204" pitchFamily="50" charset="-128"/>
              </a:rPr>
              <a:t>デュッセルドルフ</a:t>
            </a:r>
            <a:endParaRPr kumimoji="0" lang="en-US" altLang="ja-JP" b="1" dirty="0">
              <a:solidFill>
                <a:schemeClr val="accent6"/>
              </a:solidFill>
              <a:latin typeface="Arial Black" panose="020B0A04020102020204" pitchFamily="34" charset="0"/>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rPr>
              <a:t>（ドイツ）</a:t>
            </a:r>
            <a:endParaRPr kumimoji="0" lang="en-US" altLang="ja-JP"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endParaRPr>
          </a:p>
        </p:txBody>
      </p:sp>
      <p:cxnSp>
        <p:nvCxnSpPr>
          <p:cNvPr id="54" name="直線矢印コネクタ 53">
            <a:extLst>
              <a:ext uri="{FF2B5EF4-FFF2-40B4-BE49-F238E27FC236}">
                <a16:creationId xmlns:a16="http://schemas.microsoft.com/office/drawing/2014/main" id="{E2709916-922E-474D-B878-BC1917DB1261}"/>
              </a:ext>
            </a:extLst>
          </p:cNvPr>
          <p:cNvCxnSpPr>
            <a:cxnSpLocks/>
          </p:cNvCxnSpPr>
          <p:nvPr/>
        </p:nvCxnSpPr>
        <p:spPr>
          <a:xfrm>
            <a:off x="2806306" y="2690690"/>
            <a:ext cx="964507" cy="371974"/>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55" name="Freeform 257">
            <a:extLst>
              <a:ext uri="{FF2B5EF4-FFF2-40B4-BE49-F238E27FC236}">
                <a16:creationId xmlns:a16="http://schemas.microsoft.com/office/drawing/2014/main" id="{E48F9B7D-0768-47C4-8589-E9EBAF906F7B}"/>
              </a:ext>
            </a:extLst>
          </p:cNvPr>
          <p:cNvSpPr>
            <a:spLocks/>
          </p:cNvSpPr>
          <p:nvPr/>
        </p:nvSpPr>
        <p:spPr bwMode="auto">
          <a:xfrm>
            <a:off x="8685284" y="4669719"/>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 name="Rectangle 254">
            <a:extLst>
              <a:ext uri="{FF2B5EF4-FFF2-40B4-BE49-F238E27FC236}">
                <a16:creationId xmlns:a16="http://schemas.microsoft.com/office/drawing/2014/main" id="{EA1FD6CF-8391-48E2-B619-A77149300219}"/>
              </a:ext>
            </a:extLst>
          </p:cNvPr>
          <p:cNvSpPr>
            <a:spLocks noChangeArrowheads="1"/>
          </p:cNvSpPr>
          <p:nvPr/>
        </p:nvSpPr>
        <p:spPr bwMode="auto">
          <a:xfrm>
            <a:off x="8552771" y="5558968"/>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rPr>
              <a:t>リオデジャネイロ</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57" name="直線矢印コネクタ 56">
            <a:extLst>
              <a:ext uri="{FF2B5EF4-FFF2-40B4-BE49-F238E27FC236}">
                <a16:creationId xmlns:a16="http://schemas.microsoft.com/office/drawing/2014/main" id="{F5BBE89A-8513-49D4-80AE-04DE57AD33D8}"/>
              </a:ext>
            </a:extLst>
          </p:cNvPr>
          <p:cNvCxnSpPr>
            <a:cxnSpLocks/>
          </p:cNvCxnSpPr>
          <p:nvPr/>
        </p:nvCxnSpPr>
        <p:spPr>
          <a:xfrm flipH="1" flipV="1">
            <a:off x="8806710" y="4750670"/>
            <a:ext cx="616421" cy="718051"/>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8" name="Freeform 257">
            <a:extLst>
              <a:ext uri="{FF2B5EF4-FFF2-40B4-BE49-F238E27FC236}">
                <a16:creationId xmlns:a16="http://schemas.microsoft.com/office/drawing/2014/main" id="{CD58DEAF-45B3-43F5-9F4C-2A3D4C931170}"/>
              </a:ext>
            </a:extLst>
          </p:cNvPr>
          <p:cNvSpPr>
            <a:spLocks/>
          </p:cNvSpPr>
          <p:nvPr/>
        </p:nvSpPr>
        <p:spPr bwMode="auto">
          <a:xfrm>
            <a:off x="7678738" y="3769500"/>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9" name="Rectangle 254">
            <a:extLst>
              <a:ext uri="{FF2B5EF4-FFF2-40B4-BE49-F238E27FC236}">
                <a16:creationId xmlns:a16="http://schemas.microsoft.com/office/drawing/2014/main" id="{32924C5D-F618-4C22-990C-459B9BBAD489}"/>
              </a:ext>
            </a:extLst>
          </p:cNvPr>
          <p:cNvSpPr>
            <a:spLocks noChangeArrowheads="1"/>
          </p:cNvSpPr>
          <p:nvPr/>
        </p:nvSpPr>
        <p:spPr bwMode="auto">
          <a:xfrm>
            <a:off x="8507300" y="2821806"/>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メキシコ</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60" name="直線矢印コネクタ 59">
            <a:extLst>
              <a:ext uri="{FF2B5EF4-FFF2-40B4-BE49-F238E27FC236}">
                <a16:creationId xmlns:a16="http://schemas.microsoft.com/office/drawing/2014/main" id="{EF899F3D-4BD0-4CC1-942E-046C964B820A}"/>
              </a:ext>
            </a:extLst>
          </p:cNvPr>
          <p:cNvCxnSpPr>
            <a:cxnSpLocks/>
          </p:cNvCxnSpPr>
          <p:nvPr/>
        </p:nvCxnSpPr>
        <p:spPr>
          <a:xfrm flipH="1">
            <a:off x="7801800" y="3187717"/>
            <a:ext cx="1168070" cy="574307"/>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9087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3FDA82-C1CA-41F9-990E-FAEA7593F676}"/>
              </a:ext>
            </a:extLst>
          </p:cNvPr>
          <p:cNvSpPr>
            <a:spLocks noGrp="1"/>
          </p:cNvSpPr>
          <p:nvPr>
            <p:ph type="title"/>
          </p:nvPr>
        </p:nvSpPr>
        <p:spPr/>
        <p:txBody>
          <a:bodyPr/>
          <a:lstStyle/>
          <a:p>
            <a:r>
              <a:rPr kumimoji="1" lang="ja-JP" altLang="en-US" dirty="0"/>
              <a:t>事業の強み</a:t>
            </a:r>
          </a:p>
        </p:txBody>
      </p:sp>
    </p:spTree>
    <p:extLst>
      <p:ext uri="{BB962C8B-B14F-4D97-AF65-F5344CB8AC3E}">
        <p14:creationId xmlns:p14="http://schemas.microsoft.com/office/powerpoint/2010/main" val="278112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a:t>2.</a:t>
            </a:r>
            <a:r>
              <a:rPr lang="ja-JP" altLang="en-US" dirty="0"/>
              <a:t>企業理念・社内の雰囲気</a:t>
            </a:r>
            <a:endParaRPr kumimoji="1" lang="ja-JP" altLang="en-US" dirty="0"/>
          </a:p>
        </p:txBody>
      </p:sp>
      <p:sp>
        <p:nvSpPr>
          <p:cNvPr id="3" name="サブタイトル 2"/>
          <p:cNvSpPr>
            <a:spLocks noGrp="1"/>
          </p:cNvSpPr>
          <p:nvPr>
            <p:ph type="subTitle" idx="1"/>
          </p:nvPr>
        </p:nvSpPr>
        <p:spPr>
          <a:xfrm>
            <a:off x="6816000" y="6035153"/>
            <a:ext cx="5030511" cy="396000"/>
          </a:xfrm>
        </p:spPr>
        <p:txBody>
          <a:bodyPr/>
          <a:lstStyle/>
          <a:p>
            <a:r>
              <a:rPr kumimoji="1" lang="ja-JP" altLang="en-US" dirty="0">
                <a:latin typeface="Arial Black" panose="020B0A04020102020204" pitchFamily="34" charset="0"/>
              </a:rPr>
              <a:t>ビューポイント重工株式会社　</a:t>
            </a:r>
            <a:r>
              <a:rPr kumimoji="1" lang="en-US" altLang="ja-JP" dirty="0">
                <a:latin typeface="Arial Black" panose="020B0A04020102020204" pitchFamily="34" charset="0"/>
              </a:rPr>
              <a:t>WEB</a:t>
            </a:r>
            <a:r>
              <a:rPr kumimoji="1" lang="ja-JP" altLang="en-US" dirty="0">
                <a:latin typeface="Arial Black" panose="020B0A04020102020204" pitchFamily="34" charset="0"/>
              </a:rPr>
              <a:t>説明会</a:t>
            </a:r>
          </a:p>
        </p:txBody>
      </p:sp>
    </p:spTree>
    <p:extLst>
      <p:ext uri="{BB962C8B-B14F-4D97-AF65-F5344CB8AC3E}">
        <p14:creationId xmlns:p14="http://schemas.microsoft.com/office/powerpoint/2010/main" val="557085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F11BCC-77B8-42A7-B80A-F0570D881BC6}"/>
              </a:ext>
            </a:extLst>
          </p:cNvPr>
          <p:cNvSpPr>
            <a:spLocks noGrp="1"/>
          </p:cNvSpPr>
          <p:nvPr>
            <p:ph type="title"/>
          </p:nvPr>
        </p:nvSpPr>
        <p:spPr/>
        <p:txBody>
          <a:bodyPr/>
          <a:lstStyle/>
          <a:p>
            <a:r>
              <a:rPr kumimoji="1" lang="ja-JP" altLang="en-US" dirty="0"/>
              <a:t>企業理念</a:t>
            </a:r>
          </a:p>
        </p:txBody>
      </p:sp>
      <p:sp>
        <p:nvSpPr>
          <p:cNvPr id="3" name="テキスト ボックス 2">
            <a:extLst>
              <a:ext uri="{FF2B5EF4-FFF2-40B4-BE49-F238E27FC236}">
                <a16:creationId xmlns:a16="http://schemas.microsoft.com/office/drawing/2014/main" id="{DA4E1C2F-C59C-49FB-AD79-B25D6EC5AC3D}"/>
              </a:ext>
            </a:extLst>
          </p:cNvPr>
          <p:cNvSpPr txBox="1"/>
          <p:nvPr/>
        </p:nvSpPr>
        <p:spPr>
          <a:xfrm>
            <a:off x="549939" y="4351035"/>
            <a:ext cx="10090800" cy="1938992"/>
          </a:xfrm>
          <a:prstGeom prst="rect">
            <a:avLst/>
          </a:prstGeom>
          <a:solidFill>
            <a:schemeClr val="bg1"/>
          </a:solidFill>
        </p:spPr>
        <p:txBody>
          <a:bodyPr wrap="square" rtlCol="0">
            <a:spAutoFit/>
          </a:bodyPr>
          <a:lstStyle/>
          <a:p>
            <a:r>
              <a:rPr lang="ja-JP" altLang="en-US" sz="2000" dirty="0">
                <a:solidFill>
                  <a:schemeClr val="bg2">
                    <a:lumMod val="25000"/>
                  </a:schemeClr>
                </a:solidFill>
                <a:latin typeface="メイリオ" panose="020B0604030504040204" pitchFamily="50" charset="-128"/>
                <a:ea typeface="メイリオ" panose="020B0604030504040204" pitchFamily="50" charset="-128"/>
              </a:rPr>
              <a:t>経営者の経営哲学や信念、行動指針や目的などを明文化し、その企業が果たすべき使命や、基本姿勢などを社内外に向けて表明するものである。特徴として、経営者が変わったとしても、長期にわたって受け継がれる不変的・持続的なものであるほか、抽象的・規範的である事などが挙げられる。企業のあるべき姿や、理想像である経営理念を、おかれている環境や利用できる経営資源等を加味して具体化したものが、経営戦略やビジョンである。</a:t>
            </a:r>
            <a:endParaRPr kumimoji="1" lang="ja-JP" altLang="en-US" sz="20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8A09A60D-6DCC-452F-AFEA-4C69777B3490}"/>
              </a:ext>
            </a:extLst>
          </p:cNvPr>
          <p:cNvSpPr txBox="1"/>
          <p:nvPr/>
        </p:nvSpPr>
        <p:spPr>
          <a:xfrm>
            <a:off x="1826881" y="1674674"/>
            <a:ext cx="7943201" cy="1754326"/>
          </a:xfrm>
          <a:prstGeom prst="rect">
            <a:avLst/>
          </a:prstGeom>
          <a:noFill/>
        </p:spPr>
        <p:txBody>
          <a:bodyPr wrap="none" rtlCol="0">
            <a:spAutoFit/>
          </a:bodyPr>
          <a:lstStyle/>
          <a:p>
            <a:pPr algn="ctr"/>
            <a:r>
              <a:rPr kumimoji="1" lang="en-US" altLang="ja-JP" sz="3600" dirty="0">
                <a:solidFill>
                  <a:schemeClr val="bg2">
                    <a:lumMod val="25000"/>
                  </a:schemeClr>
                </a:solidFill>
                <a:latin typeface="メイリオ" panose="020B0604030504040204" pitchFamily="50" charset="-128"/>
                <a:ea typeface="メイリオ" panose="020B0604030504040204" pitchFamily="50" charset="-128"/>
              </a:rPr>
              <a:t>OOOOOOOOOOOOOOOO</a:t>
            </a:r>
          </a:p>
          <a:p>
            <a:pPr algn="ctr"/>
            <a:r>
              <a:rPr kumimoji="1" lang="en-US" altLang="ja-JP" sz="3600" dirty="0">
                <a:solidFill>
                  <a:schemeClr val="bg2">
                    <a:lumMod val="25000"/>
                  </a:schemeClr>
                </a:solidFill>
                <a:latin typeface="メイリオ" panose="020B0604030504040204" pitchFamily="50" charset="-128"/>
                <a:ea typeface="メイリオ" panose="020B0604030504040204" pitchFamily="50" charset="-128"/>
              </a:rPr>
              <a:t>OOOOOOOOOOOOOOO</a:t>
            </a:r>
          </a:p>
          <a:p>
            <a:pPr algn="ctr"/>
            <a:r>
              <a:rPr lang="en-US" altLang="ja-JP" sz="3600" dirty="0">
                <a:solidFill>
                  <a:schemeClr val="bg2">
                    <a:lumMod val="25000"/>
                  </a:schemeClr>
                </a:solidFill>
                <a:latin typeface="メイリオ" panose="020B0604030504040204" pitchFamily="50" charset="-128"/>
                <a:ea typeface="メイリオ" panose="020B0604030504040204" pitchFamily="50" charset="-128"/>
              </a:rPr>
              <a:t>OOOOOOOOOOOOOOOOOOOOOO</a:t>
            </a:r>
            <a:endParaRPr kumimoji="1" lang="ja-JP" altLang="en-US" sz="36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14326C54-C6BB-49A3-9C89-4CDB50A6F05C}"/>
              </a:ext>
            </a:extLst>
          </p:cNvPr>
          <p:cNvSpPr txBox="1"/>
          <p:nvPr/>
        </p:nvSpPr>
        <p:spPr>
          <a:xfrm>
            <a:off x="5504750" y="3597630"/>
            <a:ext cx="595035" cy="584775"/>
          </a:xfrm>
          <a:prstGeom prst="rect">
            <a:avLst/>
          </a:prstGeom>
          <a:noFill/>
        </p:spPr>
        <p:txBody>
          <a:bodyPr wrap="none" rtlCol="0">
            <a:spAutoFit/>
          </a:bodyPr>
          <a:lstStyle/>
          <a:p>
            <a:r>
              <a:rPr kumimoji="1" lang="ja-JP" altLang="en-US" sz="3200" dirty="0">
                <a:solidFill>
                  <a:schemeClr val="bg2">
                    <a:lumMod val="25000"/>
                  </a:schemeClr>
                </a:solidFill>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3429191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E4BF9A-7587-40E4-9B49-7B88D32B5429}"/>
              </a:ext>
            </a:extLst>
          </p:cNvPr>
          <p:cNvSpPr>
            <a:spLocks noGrp="1"/>
          </p:cNvSpPr>
          <p:nvPr>
            <p:ph type="title"/>
          </p:nvPr>
        </p:nvSpPr>
        <p:spPr/>
        <p:txBody>
          <a:bodyPr/>
          <a:lstStyle/>
          <a:p>
            <a:r>
              <a:rPr kumimoji="1" lang="ja-JP" altLang="en-US" dirty="0"/>
              <a:t>社内の風土</a:t>
            </a:r>
          </a:p>
        </p:txBody>
      </p:sp>
      <p:sp>
        <p:nvSpPr>
          <p:cNvPr id="3" name="正方形/長方形 2">
            <a:extLst>
              <a:ext uri="{FF2B5EF4-FFF2-40B4-BE49-F238E27FC236}">
                <a16:creationId xmlns:a16="http://schemas.microsoft.com/office/drawing/2014/main" id="{95FCFD03-F661-4688-8CD8-B784F264F36A}"/>
              </a:ext>
            </a:extLst>
          </p:cNvPr>
          <p:cNvSpPr/>
          <p:nvPr/>
        </p:nvSpPr>
        <p:spPr>
          <a:xfrm>
            <a:off x="543517" y="1416240"/>
            <a:ext cx="3877985" cy="461665"/>
          </a:xfrm>
          <a:prstGeom prst="rect">
            <a:avLst/>
          </a:prstGeom>
        </p:spPr>
        <p:txBody>
          <a:bodyPr wrap="none">
            <a:spAutoFit/>
          </a:bodyPr>
          <a:lstStyle/>
          <a:p>
            <a:r>
              <a:rPr lang="ja-JP" altLang="en-US" sz="2400" b="1" dirty="0">
                <a:solidFill>
                  <a:schemeClr val="bg2">
                    <a:lumMod val="25000"/>
                  </a:schemeClr>
                </a:solidFill>
                <a:latin typeface="メイリオ" panose="020B0604030504040204" pitchFamily="50" charset="-128"/>
                <a:ea typeface="メイリオ" panose="020B0604030504040204" pitchFamily="50" charset="-128"/>
              </a:rPr>
              <a:t>コミュニケーションが重要</a:t>
            </a:r>
          </a:p>
        </p:txBody>
      </p:sp>
      <p:sp>
        <p:nvSpPr>
          <p:cNvPr id="4" name="テキスト ボックス 3">
            <a:extLst>
              <a:ext uri="{FF2B5EF4-FFF2-40B4-BE49-F238E27FC236}">
                <a16:creationId xmlns:a16="http://schemas.microsoft.com/office/drawing/2014/main" id="{B217AAE4-1936-43E6-AF24-9EF0F7DB76A4}"/>
              </a:ext>
            </a:extLst>
          </p:cNvPr>
          <p:cNvSpPr txBox="1"/>
          <p:nvPr/>
        </p:nvSpPr>
        <p:spPr>
          <a:xfrm>
            <a:off x="609063" y="5404036"/>
            <a:ext cx="2236510" cy="400110"/>
          </a:xfrm>
          <a:prstGeom prst="rect">
            <a:avLst/>
          </a:prstGeom>
          <a:noFill/>
        </p:spPr>
        <p:txBody>
          <a:bodyPr wrap="none" rtlCol="0">
            <a:spAutoFit/>
          </a:bodyPr>
          <a:lstStyle/>
          <a:p>
            <a:r>
              <a:rPr lang="ja-JP" altLang="en-US" sz="2000" dirty="0">
                <a:solidFill>
                  <a:schemeClr val="bg2">
                    <a:lumMod val="25000"/>
                  </a:schemeClr>
                </a:solidFill>
                <a:latin typeface="メイリオ" panose="020B0604030504040204" pitchFamily="50" charset="-128"/>
                <a:ea typeface="メイリオ" panose="020B0604030504040204" pitchFamily="50" charset="-128"/>
              </a:rPr>
              <a:t>ミーティング手法</a:t>
            </a:r>
            <a:endParaRPr kumimoji="1" lang="ja-JP" altLang="en-US" sz="20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71C633C9-45B7-42B8-B388-5543D736D0FD}"/>
              </a:ext>
            </a:extLst>
          </p:cNvPr>
          <p:cNvSpPr txBox="1"/>
          <p:nvPr/>
        </p:nvSpPr>
        <p:spPr>
          <a:xfrm>
            <a:off x="3962603" y="5404036"/>
            <a:ext cx="3262433" cy="400110"/>
          </a:xfrm>
          <a:prstGeom prst="rect">
            <a:avLst/>
          </a:prstGeom>
          <a:noFill/>
        </p:spPr>
        <p:txBody>
          <a:bodyPr wrap="none" rtlCol="0">
            <a:spAutoFit/>
          </a:bodyPr>
          <a:lstStyle/>
          <a:p>
            <a:pPr algn="ctr"/>
            <a:r>
              <a:rPr kumimoji="1" lang="ja-JP" altLang="en-US" sz="2000" dirty="0">
                <a:solidFill>
                  <a:schemeClr val="bg2">
                    <a:lumMod val="25000"/>
                  </a:schemeClr>
                </a:solidFill>
                <a:latin typeface="メイリオ" panose="020B0604030504040204" pitchFamily="50" charset="-128"/>
                <a:ea typeface="メイリオ" panose="020B0604030504040204" pitchFamily="50" charset="-128"/>
              </a:rPr>
              <a:t>コミュニケーションツール</a:t>
            </a:r>
          </a:p>
        </p:txBody>
      </p:sp>
      <p:sp>
        <p:nvSpPr>
          <p:cNvPr id="6" name="テキスト ボックス 5">
            <a:extLst>
              <a:ext uri="{FF2B5EF4-FFF2-40B4-BE49-F238E27FC236}">
                <a16:creationId xmlns:a16="http://schemas.microsoft.com/office/drawing/2014/main" id="{B7658CAA-3B5F-4985-BBF9-345C0F11E39D}"/>
              </a:ext>
            </a:extLst>
          </p:cNvPr>
          <p:cNvSpPr txBox="1"/>
          <p:nvPr/>
        </p:nvSpPr>
        <p:spPr>
          <a:xfrm>
            <a:off x="7900424" y="5404036"/>
            <a:ext cx="2749471" cy="400110"/>
          </a:xfrm>
          <a:prstGeom prst="rect">
            <a:avLst/>
          </a:prstGeom>
          <a:noFill/>
        </p:spPr>
        <p:txBody>
          <a:bodyPr wrap="none" rtlCol="0">
            <a:spAutoFit/>
          </a:bodyPr>
          <a:lstStyle/>
          <a:p>
            <a:r>
              <a:rPr kumimoji="1" lang="ja-JP" altLang="en-US" sz="2000" dirty="0">
                <a:solidFill>
                  <a:schemeClr val="bg2">
                    <a:lumMod val="25000"/>
                  </a:schemeClr>
                </a:solidFill>
                <a:latin typeface="メイリオ" panose="020B0604030504040204" pitchFamily="50" charset="-128"/>
                <a:ea typeface="メイリオ" panose="020B0604030504040204" pitchFamily="50" charset="-128"/>
              </a:rPr>
              <a:t>リフレッシュコーナー</a:t>
            </a:r>
          </a:p>
        </p:txBody>
      </p:sp>
      <p:pic>
        <p:nvPicPr>
          <p:cNvPr id="7" name="図プレースホルダー 6">
            <a:extLst>
              <a:ext uri="{FF2B5EF4-FFF2-40B4-BE49-F238E27FC236}">
                <a16:creationId xmlns:a16="http://schemas.microsoft.com/office/drawing/2014/main" id="{C56E7F46-31A7-42A5-B391-DFB51332A000}"/>
              </a:ext>
            </a:extLst>
          </p:cNvPr>
          <p:cNvPicPr>
            <a:picLocks noChangeAspect="1"/>
          </p:cNvPicPr>
          <p:nvPr/>
        </p:nvPicPr>
        <p:blipFill>
          <a:blip r:embed="rId2">
            <a:extLst>
              <a:ext uri="{28A0092B-C50C-407E-A947-70E740481C1C}">
                <a14:useLocalDpi xmlns:a14="http://schemas.microsoft.com/office/drawing/2010/main" val="0"/>
              </a:ext>
            </a:extLst>
          </a:blip>
          <a:srcRect l="7480" r="7480"/>
          <a:stretch>
            <a:fillRect/>
          </a:stretch>
        </p:blipFill>
        <p:spPr>
          <a:xfrm>
            <a:off x="549939" y="2709000"/>
            <a:ext cx="3124200" cy="2451100"/>
          </a:xfrm>
          <a:prstGeom prst="rect">
            <a:avLst/>
          </a:prstGeom>
        </p:spPr>
      </p:pic>
      <p:pic>
        <p:nvPicPr>
          <p:cNvPr id="8" name="図プレースホルダー 7">
            <a:extLst>
              <a:ext uri="{FF2B5EF4-FFF2-40B4-BE49-F238E27FC236}">
                <a16:creationId xmlns:a16="http://schemas.microsoft.com/office/drawing/2014/main" id="{5CD6768C-6AE0-41B9-8EA1-BCDB656D7C72}"/>
              </a:ext>
            </a:extLst>
          </p:cNvPr>
          <p:cNvPicPr>
            <a:picLocks noChangeAspect="1"/>
          </p:cNvPicPr>
          <p:nvPr/>
        </p:nvPicPr>
        <p:blipFill>
          <a:blip r:embed="rId3">
            <a:extLst>
              <a:ext uri="{28A0092B-C50C-407E-A947-70E740481C1C}">
                <a14:useLocalDpi xmlns:a14="http://schemas.microsoft.com/office/drawing/2010/main" val="0"/>
              </a:ext>
            </a:extLst>
          </a:blip>
          <a:srcRect l="7480" r="7480"/>
          <a:stretch>
            <a:fillRect/>
          </a:stretch>
        </p:blipFill>
        <p:spPr>
          <a:xfrm>
            <a:off x="3972589" y="2709000"/>
            <a:ext cx="3124200" cy="2451100"/>
          </a:xfrm>
          <a:prstGeom prst="rect">
            <a:avLst/>
          </a:prstGeom>
        </p:spPr>
      </p:pic>
      <p:pic>
        <p:nvPicPr>
          <p:cNvPr id="9" name="図プレースホルダー 8">
            <a:extLst>
              <a:ext uri="{FF2B5EF4-FFF2-40B4-BE49-F238E27FC236}">
                <a16:creationId xmlns:a16="http://schemas.microsoft.com/office/drawing/2014/main" id="{0969BE42-DEA8-45E1-B6D8-98AED6A9004E}"/>
              </a:ext>
            </a:extLst>
          </p:cNvPr>
          <p:cNvPicPr>
            <a:picLocks noChangeAspect="1"/>
          </p:cNvPicPr>
          <p:nvPr/>
        </p:nvPicPr>
        <p:blipFill>
          <a:blip r:embed="rId4" cstate="print">
            <a:extLst>
              <a:ext uri="{28A0092B-C50C-407E-A947-70E740481C1C}">
                <a14:useLocalDpi xmlns:a14="http://schemas.microsoft.com/office/drawing/2010/main" val="0"/>
              </a:ext>
            </a:extLst>
          </a:blip>
          <a:srcRect l="2202" r="2202"/>
          <a:stretch>
            <a:fillRect/>
          </a:stretch>
        </p:blipFill>
        <p:spPr>
          <a:xfrm>
            <a:off x="7395239" y="2709000"/>
            <a:ext cx="3124200" cy="2451100"/>
          </a:xfrm>
          <a:prstGeom prst="rect">
            <a:avLst/>
          </a:prstGeom>
        </p:spPr>
      </p:pic>
    </p:spTree>
    <p:extLst>
      <p:ext uri="{BB962C8B-B14F-4D97-AF65-F5344CB8AC3E}">
        <p14:creationId xmlns:p14="http://schemas.microsoft.com/office/powerpoint/2010/main" val="368630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CF562A-13C1-4532-A8BF-0C8F3A541762}"/>
              </a:ext>
            </a:extLst>
          </p:cNvPr>
          <p:cNvSpPr>
            <a:spLocks noGrp="1"/>
          </p:cNvSpPr>
          <p:nvPr>
            <p:ph type="title"/>
          </p:nvPr>
        </p:nvSpPr>
        <p:spPr/>
        <p:txBody>
          <a:bodyPr/>
          <a:lstStyle/>
          <a:p>
            <a:r>
              <a:rPr kumimoji="1" lang="ja-JP" altLang="en-US" dirty="0"/>
              <a:t>社内の様子</a:t>
            </a:r>
          </a:p>
        </p:txBody>
      </p:sp>
    </p:spTree>
    <p:extLst>
      <p:ext uri="{BB962C8B-B14F-4D97-AF65-F5344CB8AC3E}">
        <p14:creationId xmlns:p14="http://schemas.microsoft.com/office/powerpoint/2010/main" val="252354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a:t>3.</a:t>
            </a:r>
            <a:r>
              <a:rPr lang="ja-JP" altLang="en-US" dirty="0"/>
              <a:t>募集職種と仕事内容</a:t>
            </a:r>
            <a:endParaRPr kumimoji="1" lang="ja-JP" altLang="en-US" dirty="0"/>
          </a:p>
        </p:txBody>
      </p:sp>
      <p:sp>
        <p:nvSpPr>
          <p:cNvPr id="3" name="サブタイトル 2"/>
          <p:cNvSpPr>
            <a:spLocks noGrp="1"/>
          </p:cNvSpPr>
          <p:nvPr>
            <p:ph type="subTitle" idx="1"/>
          </p:nvPr>
        </p:nvSpPr>
        <p:spPr>
          <a:xfrm>
            <a:off x="6816000" y="6035153"/>
            <a:ext cx="5030511" cy="396000"/>
          </a:xfrm>
        </p:spPr>
        <p:txBody>
          <a:bodyPr/>
          <a:lstStyle/>
          <a:p>
            <a:r>
              <a:rPr kumimoji="1" lang="ja-JP" altLang="en-US" dirty="0">
                <a:latin typeface="Arial Black" panose="020B0A04020102020204" pitchFamily="34" charset="0"/>
              </a:rPr>
              <a:t>ビューポイント重工株式会社　</a:t>
            </a:r>
            <a:r>
              <a:rPr kumimoji="1" lang="en-US" altLang="ja-JP" dirty="0">
                <a:latin typeface="Arial Black" panose="020B0A04020102020204" pitchFamily="34" charset="0"/>
              </a:rPr>
              <a:t>WEB</a:t>
            </a:r>
            <a:r>
              <a:rPr kumimoji="1" lang="ja-JP" altLang="en-US" dirty="0">
                <a:latin typeface="Arial Black" panose="020B0A04020102020204" pitchFamily="34" charset="0"/>
              </a:rPr>
              <a:t>説明会</a:t>
            </a:r>
          </a:p>
        </p:txBody>
      </p:sp>
    </p:spTree>
    <p:extLst>
      <p:ext uri="{BB962C8B-B14F-4D97-AF65-F5344CB8AC3E}">
        <p14:creationId xmlns:p14="http://schemas.microsoft.com/office/powerpoint/2010/main" val="1389943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7DC30E6-60FE-44AE-94F0-B65B30580B32}"/>
              </a:ext>
            </a:extLst>
          </p:cNvPr>
          <p:cNvSpPr>
            <a:spLocks noGrp="1"/>
          </p:cNvSpPr>
          <p:nvPr>
            <p:ph type="title"/>
          </p:nvPr>
        </p:nvSpPr>
        <p:spPr/>
        <p:txBody>
          <a:bodyPr/>
          <a:lstStyle/>
          <a:p>
            <a:r>
              <a:rPr kumimoji="1" lang="ja-JP" altLang="en-US" dirty="0"/>
              <a:t>募集職種と仕事内容</a:t>
            </a:r>
          </a:p>
        </p:txBody>
      </p:sp>
      <p:graphicFrame>
        <p:nvGraphicFramePr>
          <p:cNvPr id="3" name="表プレースホルダー 3">
            <a:extLst>
              <a:ext uri="{FF2B5EF4-FFF2-40B4-BE49-F238E27FC236}">
                <a16:creationId xmlns:a16="http://schemas.microsoft.com/office/drawing/2014/main" id="{183F1053-44DE-4A5E-9BE1-144134CA747B}"/>
              </a:ext>
            </a:extLst>
          </p:cNvPr>
          <p:cNvGraphicFramePr>
            <a:graphicFrameLocks/>
          </p:cNvGraphicFramePr>
          <p:nvPr>
            <p:extLst>
              <p:ext uri="{D42A27DB-BD31-4B8C-83A1-F6EECF244321}">
                <p14:modId xmlns:p14="http://schemas.microsoft.com/office/powerpoint/2010/main" val="4054357689"/>
              </p:ext>
            </p:extLst>
          </p:nvPr>
        </p:nvGraphicFramePr>
        <p:xfrm>
          <a:off x="549938" y="1887006"/>
          <a:ext cx="10090800" cy="4445314"/>
        </p:xfrm>
        <a:graphic>
          <a:graphicData uri="http://schemas.openxmlformats.org/drawingml/2006/table">
            <a:tbl>
              <a:tblPr firstRow="1" bandRow="1">
                <a:tableStyleId>{2D5ABB26-0587-4C30-8999-92F81FD0307C}</a:tableStyleId>
              </a:tblPr>
              <a:tblGrid>
                <a:gridCol w="2120530">
                  <a:extLst>
                    <a:ext uri="{9D8B030D-6E8A-4147-A177-3AD203B41FA5}">
                      <a16:colId xmlns:a16="http://schemas.microsoft.com/office/drawing/2014/main" val="20000"/>
                    </a:ext>
                  </a:extLst>
                </a:gridCol>
                <a:gridCol w="7970270">
                  <a:extLst>
                    <a:ext uri="{9D8B030D-6E8A-4147-A177-3AD203B41FA5}">
                      <a16:colId xmlns:a16="http://schemas.microsoft.com/office/drawing/2014/main" val="20001"/>
                    </a:ext>
                  </a:extLst>
                </a:gridCol>
              </a:tblGrid>
              <a:tr h="468000">
                <a:tc>
                  <a:txBody>
                    <a:bodyPr/>
                    <a:lstStyle/>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職種名</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accent1">
                        <a:lumMod val="20000"/>
                        <a:lumOff val="80000"/>
                      </a:schemeClr>
                    </a:solidFill>
                  </a:tcPr>
                </a:tc>
                <a:tc>
                  <a:txBody>
                    <a:bodyPr/>
                    <a:lstStyle/>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仕事内容</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84000">
                <a:tc>
                  <a:txBody>
                    <a:bodyPr/>
                    <a:lstStyle/>
                    <a:p>
                      <a:r>
                        <a:rPr kumimoji="1" lang="ja-JP" altLang="en-US" sz="2400" b="1" dirty="0">
                          <a:solidFill>
                            <a:schemeClr val="bg2">
                              <a:lumMod val="25000"/>
                            </a:schemeClr>
                          </a:solidFill>
                          <a:latin typeface="メイリオ" panose="020B0604030504040204" pitchFamily="50" charset="-128"/>
                          <a:ea typeface="メイリオ" panose="020B0604030504040204" pitchFamily="50" charset="-128"/>
                        </a:rPr>
                        <a:t>研究開発</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tc>
                  <a:txBody>
                    <a:bodyPr/>
                    <a:lstStyle/>
                    <a:p>
                      <a:r>
                        <a:rPr kumimoji="1" lang="ja-JP" altLang="en-US" sz="1800" b="0" dirty="0">
                          <a:solidFill>
                            <a:schemeClr val="bg2">
                              <a:lumMod val="25000"/>
                            </a:schemeClr>
                          </a:solidFill>
                          <a:latin typeface="メイリオ" panose="020B0604030504040204" pitchFamily="50" charset="-128"/>
                          <a:ea typeface="メイリオ" panose="020B0604030504040204" pitchFamily="50" charset="-128"/>
                        </a:rPr>
                        <a:t>自社の製品・サービスを国内にある取引先企業に提案し、受注・納品、代金回収までの一連の活動を行います。</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684000">
                <a:tc>
                  <a:txBody>
                    <a:bodyPr/>
                    <a:lstStyle/>
                    <a:p>
                      <a:r>
                        <a:rPr kumimoji="1" lang="ja-JP" altLang="en-US" sz="2400" b="1" dirty="0">
                          <a:solidFill>
                            <a:schemeClr val="bg2">
                              <a:lumMod val="25000"/>
                            </a:schemeClr>
                          </a:solidFill>
                          <a:latin typeface="メイリオ" panose="020B0604030504040204" pitchFamily="50" charset="-128"/>
                          <a:ea typeface="メイリオ" panose="020B0604030504040204" pitchFamily="50" charset="-128"/>
                        </a:rPr>
                        <a:t>設計開発</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tc>
                  <a:txBody>
                    <a:bodyPr/>
                    <a:lstStyle/>
                    <a:p>
                      <a:r>
                        <a:rPr kumimoji="1" lang="ja-JP" altLang="en-US" sz="1800" b="0" dirty="0">
                          <a:solidFill>
                            <a:schemeClr val="bg2">
                              <a:lumMod val="25000"/>
                            </a:schemeClr>
                          </a:solidFill>
                          <a:latin typeface="メイリオ" panose="020B0604030504040204" pitchFamily="50" charset="-128"/>
                          <a:ea typeface="メイリオ" panose="020B0604030504040204" pitchFamily="50" charset="-128"/>
                        </a:rPr>
                        <a:t>海外の取引先企業に自社の製品・サービスを提案し、受注・納品、代金回収までの一連の活動を行います。</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684000">
                <a:tc>
                  <a:txBody>
                    <a:bodyPr/>
                    <a:lstStyle/>
                    <a:p>
                      <a:r>
                        <a:rPr kumimoji="1" lang="ja-JP" altLang="en-US" sz="2400" b="1" dirty="0">
                          <a:solidFill>
                            <a:schemeClr val="bg2">
                              <a:lumMod val="25000"/>
                            </a:schemeClr>
                          </a:solidFill>
                          <a:latin typeface="メイリオ" panose="020B0604030504040204" pitchFamily="50" charset="-128"/>
                          <a:ea typeface="メイリオ" panose="020B0604030504040204" pitchFamily="50" charset="-128"/>
                        </a:rPr>
                        <a:t>試作</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tc>
                  <a:txBody>
                    <a:bodyPr/>
                    <a:lstStyle/>
                    <a:p>
                      <a:r>
                        <a:rPr kumimoji="1" lang="ja-JP" altLang="en-US" sz="1800" b="0" dirty="0">
                          <a:solidFill>
                            <a:schemeClr val="bg2">
                              <a:lumMod val="25000"/>
                            </a:schemeClr>
                          </a:solidFill>
                          <a:latin typeface="メイリオ" panose="020B0604030504040204" pitchFamily="50" charset="-128"/>
                          <a:ea typeface="メイリオ" panose="020B0604030504040204" pitchFamily="50" charset="-128"/>
                        </a:rPr>
                        <a:t>中長期計画、経営計画などの策定とその進捗管理を行います。具体的には、事業計画の策定や予実管理といった経営の根幹に携わる仕事です。</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684000">
                <a:tc>
                  <a:txBody>
                    <a:bodyPr/>
                    <a:lstStyle/>
                    <a:p>
                      <a:r>
                        <a:rPr kumimoji="1" lang="ja-JP" altLang="en-US" sz="2400" b="1" dirty="0">
                          <a:solidFill>
                            <a:schemeClr val="bg2">
                              <a:lumMod val="25000"/>
                            </a:schemeClr>
                          </a:solidFill>
                          <a:latin typeface="メイリオ" panose="020B0604030504040204" pitchFamily="50" charset="-128"/>
                          <a:ea typeface="メイリオ" panose="020B0604030504040204" pitchFamily="50" charset="-128"/>
                        </a:rPr>
                        <a:t>生産技術</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tc>
                  <a:txBody>
                    <a:bodyPr/>
                    <a:lstStyle/>
                    <a:p>
                      <a:r>
                        <a:rPr kumimoji="1" lang="ja-JP" altLang="en-US" sz="1800" b="0" dirty="0">
                          <a:solidFill>
                            <a:schemeClr val="bg2">
                              <a:lumMod val="25000"/>
                            </a:schemeClr>
                          </a:solidFill>
                          <a:latin typeface="メイリオ" panose="020B0604030504040204" pitchFamily="50" charset="-128"/>
                          <a:ea typeface="メイリオ" panose="020B0604030504040204" pitchFamily="50" charset="-128"/>
                        </a:rPr>
                        <a:t>自社製品の製造に必要な資材（材料）や日常業務において必要な備品などを仕入れる仕事です。</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20657">
                <a:tc>
                  <a:txBody>
                    <a:bodyPr/>
                    <a:lstStyle/>
                    <a:p>
                      <a:r>
                        <a:rPr kumimoji="1" lang="ja-JP" altLang="en-US" sz="1800" b="1" spc="-150" dirty="0">
                          <a:solidFill>
                            <a:schemeClr val="bg2">
                              <a:lumMod val="25000"/>
                            </a:schemeClr>
                          </a:solidFill>
                          <a:latin typeface="メイリオ" panose="020B0604030504040204" pitchFamily="50" charset="-128"/>
                          <a:ea typeface="メイリオ" panose="020B0604030504040204" pitchFamily="50" charset="-128"/>
                        </a:rPr>
                        <a:t>ソフトウェア開発</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tc>
                  <a:txBody>
                    <a:bodyPr/>
                    <a:lstStyle/>
                    <a:p>
                      <a:r>
                        <a:rPr kumimoji="1" lang="ja-JP" altLang="en-US" sz="1800" b="0" dirty="0">
                          <a:solidFill>
                            <a:schemeClr val="bg2">
                              <a:lumMod val="25000"/>
                            </a:schemeClr>
                          </a:solidFill>
                          <a:latin typeface="メイリオ" panose="020B0604030504040204" pitchFamily="50" charset="-128"/>
                          <a:ea typeface="メイリオ" panose="020B0604030504040204" pitchFamily="50" charset="-128"/>
                        </a:rPr>
                        <a:t>組織全体に関する業務を行います。</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620657">
                <a:tc>
                  <a:txBody>
                    <a:bodyPr/>
                    <a:lstStyle/>
                    <a:p>
                      <a:r>
                        <a:rPr kumimoji="1" lang="ja-JP" altLang="en-US" sz="1800" b="1" spc="-150" dirty="0">
                          <a:solidFill>
                            <a:schemeClr val="bg2">
                              <a:lumMod val="25000"/>
                            </a:schemeClr>
                          </a:solidFill>
                          <a:latin typeface="メイリオ" panose="020B0604030504040204" pitchFamily="50" charset="-128"/>
                          <a:ea typeface="メイリオ" panose="020B0604030504040204" pitchFamily="50" charset="-128"/>
                        </a:rPr>
                        <a:t>ファームウェア開発</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tc>
                  <a:txBody>
                    <a:bodyPr/>
                    <a:lstStyle/>
                    <a:p>
                      <a:r>
                        <a:rPr kumimoji="1" lang="ja-JP" altLang="en-US" sz="1800" b="0" dirty="0">
                          <a:solidFill>
                            <a:schemeClr val="bg2">
                              <a:lumMod val="25000"/>
                            </a:schemeClr>
                          </a:solidFill>
                          <a:latin typeface="メイリオ" panose="020B0604030504040204" pitchFamily="50" charset="-128"/>
                          <a:ea typeface="メイリオ" panose="020B0604030504040204" pitchFamily="50" charset="-128"/>
                        </a:rPr>
                        <a:t>採用、人事制度の企画・立案、労務管理、能力開発などを行います。</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
        <p:nvSpPr>
          <p:cNvPr id="4" name="正方形/長方形 3">
            <a:extLst>
              <a:ext uri="{FF2B5EF4-FFF2-40B4-BE49-F238E27FC236}">
                <a16:creationId xmlns:a16="http://schemas.microsoft.com/office/drawing/2014/main" id="{C0C64D7E-C199-4D9E-8AB6-4669AFC5F190}"/>
              </a:ext>
            </a:extLst>
          </p:cNvPr>
          <p:cNvSpPr/>
          <p:nvPr/>
        </p:nvSpPr>
        <p:spPr>
          <a:xfrm>
            <a:off x="3237003" y="1224000"/>
            <a:ext cx="4493538" cy="523220"/>
          </a:xfrm>
          <a:prstGeom prst="rect">
            <a:avLst/>
          </a:prstGeom>
        </p:spPr>
        <p:txBody>
          <a:bodyPr wrap="none">
            <a:spAutoFit/>
          </a:bodyPr>
          <a:lstStyle/>
          <a:p>
            <a:pPr algn="ctr"/>
            <a:r>
              <a:rPr lang="ja-JP" altLang="en-US" sz="2800" b="1" dirty="0">
                <a:solidFill>
                  <a:schemeClr val="bg2">
                    <a:lumMod val="25000"/>
                  </a:schemeClr>
                </a:solidFill>
                <a:latin typeface="メイリオ" panose="020B0604030504040204" pitchFamily="50" charset="-128"/>
                <a:ea typeface="メイリオ" panose="020B0604030504040204" pitchFamily="50" charset="-128"/>
              </a:rPr>
              <a:t>理系の募集職種と仕事内容</a:t>
            </a:r>
          </a:p>
        </p:txBody>
      </p:sp>
    </p:spTree>
    <p:extLst>
      <p:ext uri="{BB962C8B-B14F-4D97-AF65-F5344CB8AC3E}">
        <p14:creationId xmlns:p14="http://schemas.microsoft.com/office/powerpoint/2010/main" val="841395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7DC30E6-60FE-44AE-94F0-B65B30580B32}"/>
              </a:ext>
            </a:extLst>
          </p:cNvPr>
          <p:cNvSpPr>
            <a:spLocks noGrp="1"/>
          </p:cNvSpPr>
          <p:nvPr>
            <p:ph type="title"/>
          </p:nvPr>
        </p:nvSpPr>
        <p:spPr/>
        <p:txBody>
          <a:bodyPr/>
          <a:lstStyle/>
          <a:p>
            <a:r>
              <a:rPr kumimoji="1" lang="ja-JP" altLang="en-US" dirty="0"/>
              <a:t>募集職種と仕事内容</a:t>
            </a:r>
          </a:p>
        </p:txBody>
      </p:sp>
      <p:graphicFrame>
        <p:nvGraphicFramePr>
          <p:cNvPr id="3" name="表プレースホルダー 3">
            <a:extLst>
              <a:ext uri="{FF2B5EF4-FFF2-40B4-BE49-F238E27FC236}">
                <a16:creationId xmlns:a16="http://schemas.microsoft.com/office/drawing/2014/main" id="{183F1053-44DE-4A5E-9BE1-144134CA747B}"/>
              </a:ext>
            </a:extLst>
          </p:cNvPr>
          <p:cNvGraphicFramePr>
            <a:graphicFrameLocks/>
          </p:cNvGraphicFramePr>
          <p:nvPr>
            <p:extLst>
              <p:ext uri="{D42A27DB-BD31-4B8C-83A1-F6EECF244321}">
                <p14:modId xmlns:p14="http://schemas.microsoft.com/office/powerpoint/2010/main" val="3335889685"/>
              </p:ext>
            </p:extLst>
          </p:nvPr>
        </p:nvGraphicFramePr>
        <p:xfrm>
          <a:off x="549939" y="1887006"/>
          <a:ext cx="10091061" cy="4445314"/>
        </p:xfrm>
        <a:graphic>
          <a:graphicData uri="http://schemas.openxmlformats.org/drawingml/2006/table">
            <a:tbl>
              <a:tblPr firstRow="1" bandRow="1">
                <a:tableStyleId>{2D5ABB26-0587-4C30-8999-92F81FD0307C}</a:tableStyleId>
              </a:tblPr>
              <a:tblGrid>
                <a:gridCol w="2120585">
                  <a:extLst>
                    <a:ext uri="{9D8B030D-6E8A-4147-A177-3AD203B41FA5}">
                      <a16:colId xmlns:a16="http://schemas.microsoft.com/office/drawing/2014/main" val="20000"/>
                    </a:ext>
                  </a:extLst>
                </a:gridCol>
                <a:gridCol w="7970476">
                  <a:extLst>
                    <a:ext uri="{9D8B030D-6E8A-4147-A177-3AD203B41FA5}">
                      <a16:colId xmlns:a16="http://schemas.microsoft.com/office/drawing/2014/main" val="20001"/>
                    </a:ext>
                  </a:extLst>
                </a:gridCol>
              </a:tblGrid>
              <a:tr h="468000">
                <a:tc>
                  <a:txBody>
                    <a:bodyPr/>
                    <a:lstStyle/>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職種名</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lumMod val="85000"/>
                      </a:schemeClr>
                    </a:solidFill>
                  </a:tcPr>
                </a:tc>
                <a:tc>
                  <a:txBody>
                    <a:bodyPr/>
                    <a:lstStyle/>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仕事内容</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684000">
                <a:tc>
                  <a:txBody>
                    <a:bodyPr/>
                    <a:lstStyle/>
                    <a:p>
                      <a:r>
                        <a:rPr kumimoji="1" lang="ja-JP" altLang="en-US" sz="2400" b="1" dirty="0">
                          <a:solidFill>
                            <a:schemeClr val="bg2">
                              <a:lumMod val="25000"/>
                            </a:schemeClr>
                          </a:solidFill>
                          <a:latin typeface="メイリオ" panose="020B0604030504040204" pitchFamily="50" charset="-128"/>
                          <a:ea typeface="メイリオ" panose="020B0604030504040204" pitchFamily="50" charset="-128"/>
                        </a:rPr>
                        <a:t>国内営業</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tc>
                  <a:txBody>
                    <a:bodyPr/>
                    <a:lstStyle/>
                    <a:p>
                      <a:r>
                        <a:rPr kumimoji="1" lang="ja-JP" altLang="en-US" sz="1800" b="0" dirty="0">
                          <a:solidFill>
                            <a:schemeClr val="bg2">
                              <a:lumMod val="25000"/>
                            </a:schemeClr>
                          </a:solidFill>
                          <a:latin typeface="メイリオ" panose="020B0604030504040204" pitchFamily="50" charset="-128"/>
                          <a:ea typeface="メイリオ" panose="020B0604030504040204" pitchFamily="50" charset="-128"/>
                        </a:rPr>
                        <a:t>自社の製品・サービスを国内にある取引先企業に提案し、受注・納品、代金回収までの一連の活動を行います。</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684000">
                <a:tc>
                  <a:txBody>
                    <a:bodyPr/>
                    <a:lstStyle/>
                    <a:p>
                      <a:r>
                        <a:rPr kumimoji="1" lang="ja-JP" altLang="en-US" sz="2400" b="1" dirty="0">
                          <a:solidFill>
                            <a:schemeClr val="bg2">
                              <a:lumMod val="25000"/>
                            </a:schemeClr>
                          </a:solidFill>
                          <a:latin typeface="メイリオ" panose="020B0604030504040204" pitchFamily="50" charset="-128"/>
                          <a:ea typeface="メイリオ" panose="020B0604030504040204" pitchFamily="50" charset="-128"/>
                        </a:rPr>
                        <a:t>海外営業</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tc>
                  <a:txBody>
                    <a:bodyPr/>
                    <a:lstStyle/>
                    <a:p>
                      <a:r>
                        <a:rPr kumimoji="1" lang="ja-JP" altLang="en-US" sz="1800" b="0" dirty="0">
                          <a:solidFill>
                            <a:schemeClr val="bg2">
                              <a:lumMod val="25000"/>
                            </a:schemeClr>
                          </a:solidFill>
                          <a:latin typeface="メイリオ" panose="020B0604030504040204" pitchFamily="50" charset="-128"/>
                          <a:ea typeface="メイリオ" panose="020B0604030504040204" pitchFamily="50" charset="-128"/>
                        </a:rPr>
                        <a:t>海外の取引先企業に自社の製品・サービスを提案し、受注・納品、代金回収までの一連の活動を行います。</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684000">
                <a:tc>
                  <a:txBody>
                    <a:bodyPr/>
                    <a:lstStyle/>
                    <a:p>
                      <a:r>
                        <a:rPr kumimoji="1" lang="ja-JP" altLang="en-US" sz="2400" b="1" dirty="0">
                          <a:solidFill>
                            <a:schemeClr val="bg2">
                              <a:lumMod val="25000"/>
                            </a:schemeClr>
                          </a:solidFill>
                          <a:latin typeface="メイリオ" panose="020B0604030504040204" pitchFamily="50" charset="-128"/>
                          <a:ea typeface="メイリオ" panose="020B0604030504040204" pitchFamily="50" charset="-128"/>
                        </a:rPr>
                        <a:t>企画管理</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tc>
                  <a:txBody>
                    <a:bodyPr/>
                    <a:lstStyle/>
                    <a:p>
                      <a:r>
                        <a:rPr kumimoji="1" lang="ja-JP" altLang="en-US" sz="1800" b="0" dirty="0">
                          <a:solidFill>
                            <a:schemeClr val="bg2">
                              <a:lumMod val="25000"/>
                            </a:schemeClr>
                          </a:solidFill>
                          <a:latin typeface="メイリオ" panose="020B0604030504040204" pitchFamily="50" charset="-128"/>
                          <a:ea typeface="メイリオ" panose="020B0604030504040204" pitchFamily="50" charset="-128"/>
                        </a:rPr>
                        <a:t>中長期計画、経営計画などの策定とその進捗管理を行います。具体的には、事業計画の策定や予実管理といった経営の根幹に携わる仕事です。</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684000">
                <a:tc>
                  <a:txBody>
                    <a:bodyPr/>
                    <a:lstStyle/>
                    <a:p>
                      <a:r>
                        <a:rPr kumimoji="1" lang="ja-JP" altLang="en-US" sz="2400" b="1" dirty="0">
                          <a:solidFill>
                            <a:schemeClr val="bg2">
                              <a:lumMod val="25000"/>
                            </a:schemeClr>
                          </a:solidFill>
                          <a:latin typeface="メイリオ" panose="020B0604030504040204" pitchFamily="50" charset="-128"/>
                          <a:ea typeface="メイリオ" panose="020B0604030504040204" pitchFamily="50" charset="-128"/>
                        </a:rPr>
                        <a:t>資材</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tc>
                  <a:txBody>
                    <a:bodyPr/>
                    <a:lstStyle/>
                    <a:p>
                      <a:r>
                        <a:rPr kumimoji="1" lang="ja-JP" altLang="en-US" sz="1800" b="0" dirty="0">
                          <a:solidFill>
                            <a:schemeClr val="bg2">
                              <a:lumMod val="25000"/>
                            </a:schemeClr>
                          </a:solidFill>
                          <a:latin typeface="メイリオ" panose="020B0604030504040204" pitchFamily="50" charset="-128"/>
                          <a:ea typeface="メイリオ" panose="020B0604030504040204" pitchFamily="50" charset="-128"/>
                        </a:rPr>
                        <a:t>自社製品の製造に必要な資材（材料）や日常業務において必要な備品などを仕入れる仕事です。</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20657">
                <a:tc>
                  <a:txBody>
                    <a:bodyPr/>
                    <a:lstStyle/>
                    <a:p>
                      <a:r>
                        <a:rPr kumimoji="1" lang="ja-JP" altLang="en-US" sz="2400" b="1" spc="-150" dirty="0">
                          <a:solidFill>
                            <a:schemeClr val="bg2">
                              <a:lumMod val="25000"/>
                            </a:schemeClr>
                          </a:solidFill>
                          <a:latin typeface="メイリオ" panose="020B0604030504040204" pitchFamily="50" charset="-128"/>
                          <a:ea typeface="メイリオ" panose="020B0604030504040204" pitchFamily="50" charset="-128"/>
                        </a:rPr>
                        <a:t>総務</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tc>
                  <a:txBody>
                    <a:bodyPr/>
                    <a:lstStyle/>
                    <a:p>
                      <a:r>
                        <a:rPr kumimoji="1" lang="ja-JP" altLang="en-US" sz="1800" b="0" dirty="0">
                          <a:solidFill>
                            <a:schemeClr val="bg2">
                              <a:lumMod val="25000"/>
                            </a:schemeClr>
                          </a:solidFill>
                          <a:latin typeface="メイリオ" panose="020B0604030504040204" pitchFamily="50" charset="-128"/>
                          <a:ea typeface="メイリオ" panose="020B0604030504040204" pitchFamily="50" charset="-128"/>
                        </a:rPr>
                        <a:t>組織全体に関する業務を行います。</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620657">
                <a:tc>
                  <a:txBody>
                    <a:bodyPr/>
                    <a:lstStyle/>
                    <a:p>
                      <a:r>
                        <a:rPr kumimoji="1" lang="ja-JP" altLang="en-US" sz="2400" b="1" spc="-150" dirty="0">
                          <a:solidFill>
                            <a:schemeClr val="bg2">
                              <a:lumMod val="25000"/>
                            </a:schemeClr>
                          </a:solidFill>
                          <a:latin typeface="メイリオ" panose="020B0604030504040204" pitchFamily="50" charset="-128"/>
                          <a:ea typeface="メイリオ" panose="020B0604030504040204" pitchFamily="50" charset="-128"/>
                        </a:rPr>
                        <a:t>人事</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tc>
                  <a:txBody>
                    <a:bodyPr/>
                    <a:lstStyle/>
                    <a:p>
                      <a:r>
                        <a:rPr kumimoji="1" lang="ja-JP" altLang="en-US" sz="1800" b="0" dirty="0">
                          <a:solidFill>
                            <a:schemeClr val="bg2">
                              <a:lumMod val="25000"/>
                            </a:schemeClr>
                          </a:solidFill>
                          <a:latin typeface="メイリオ" panose="020B0604030504040204" pitchFamily="50" charset="-128"/>
                          <a:ea typeface="メイリオ" panose="020B0604030504040204" pitchFamily="50" charset="-128"/>
                        </a:rPr>
                        <a:t>採用、人事制度の企画・立案、労務管理、能力開発などを行います。</a:t>
                      </a:r>
                    </a:p>
                  </a:txBody>
                  <a:tcPr anchor="ctr">
                    <a:lnL w="3175" cap="flat" cmpd="sng" algn="ctr">
                      <a:solidFill>
                        <a:schemeClr val="tx2"/>
                      </a:solidFill>
                      <a:prstDash val="solid"/>
                      <a:round/>
                      <a:headEnd type="none" w="med" len="med"/>
                      <a:tailEnd type="none" w="med" len="med"/>
                    </a:lnL>
                    <a:lnR w="3175" cap="flat" cmpd="sng" algn="ctr">
                      <a:solidFill>
                        <a:schemeClr val="tx2"/>
                      </a:solid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
        <p:nvSpPr>
          <p:cNvPr id="4" name="正方形/長方形 3">
            <a:extLst>
              <a:ext uri="{FF2B5EF4-FFF2-40B4-BE49-F238E27FC236}">
                <a16:creationId xmlns:a16="http://schemas.microsoft.com/office/drawing/2014/main" id="{C0C64D7E-C199-4D9E-8AB6-4669AFC5F190}"/>
              </a:ext>
            </a:extLst>
          </p:cNvPr>
          <p:cNvSpPr/>
          <p:nvPr/>
        </p:nvSpPr>
        <p:spPr>
          <a:xfrm>
            <a:off x="3237003" y="1224000"/>
            <a:ext cx="4493538" cy="523220"/>
          </a:xfrm>
          <a:prstGeom prst="rect">
            <a:avLst/>
          </a:prstGeom>
        </p:spPr>
        <p:txBody>
          <a:bodyPr wrap="none">
            <a:spAutoFit/>
          </a:bodyPr>
          <a:lstStyle/>
          <a:p>
            <a:pPr algn="ctr"/>
            <a:r>
              <a:rPr lang="ja-JP" altLang="en-US" sz="2800" b="1" dirty="0">
                <a:solidFill>
                  <a:schemeClr val="bg2">
                    <a:lumMod val="25000"/>
                  </a:schemeClr>
                </a:solidFill>
                <a:latin typeface="メイリオ" panose="020B0604030504040204" pitchFamily="50" charset="-128"/>
                <a:ea typeface="メイリオ" panose="020B0604030504040204" pitchFamily="50" charset="-128"/>
              </a:rPr>
              <a:t>文系の募集職種と仕事内容</a:t>
            </a:r>
          </a:p>
        </p:txBody>
      </p:sp>
    </p:spTree>
    <p:extLst>
      <p:ext uri="{BB962C8B-B14F-4D97-AF65-F5344CB8AC3E}">
        <p14:creationId xmlns:p14="http://schemas.microsoft.com/office/powerpoint/2010/main" val="1111177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671903-D676-41F6-9AB4-85523ED33EDF}"/>
              </a:ext>
            </a:extLst>
          </p:cNvPr>
          <p:cNvSpPr>
            <a:spLocks noGrp="1"/>
          </p:cNvSpPr>
          <p:nvPr>
            <p:ph type="title"/>
          </p:nvPr>
        </p:nvSpPr>
        <p:spPr/>
        <p:txBody>
          <a:bodyPr/>
          <a:lstStyle/>
          <a:p>
            <a:r>
              <a:rPr kumimoji="1" lang="en-US" altLang="ja-JP" dirty="0"/>
              <a:t>WEB</a:t>
            </a:r>
            <a:r>
              <a:rPr kumimoji="1" lang="ja-JP" altLang="en-US" dirty="0"/>
              <a:t>説明会コンテンツ</a:t>
            </a:r>
          </a:p>
        </p:txBody>
      </p:sp>
      <p:sp>
        <p:nvSpPr>
          <p:cNvPr id="3" name="正方形/長方形 2">
            <a:extLst>
              <a:ext uri="{FF2B5EF4-FFF2-40B4-BE49-F238E27FC236}">
                <a16:creationId xmlns:a16="http://schemas.microsoft.com/office/drawing/2014/main" id="{49882906-77F3-4A68-88AE-F02BD7D3CF7C}"/>
              </a:ext>
            </a:extLst>
          </p:cNvPr>
          <p:cNvSpPr/>
          <p:nvPr/>
        </p:nvSpPr>
        <p:spPr>
          <a:xfrm>
            <a:off x="543517" y="1636457"/>
            <a:ext cx="5416868" cy="461665"/>
          </a:xfrm>
          <a:prstGeom prst="rect">
            <a:avLst/>
          </a:prstGeom>
        </p:spPr>
        <p:txBody>
          <a:bodyPr wrap="none">
            <a:spAutoFit/>
          </a:bodyPr>
          <a:lstStyle/>
          <a:p>
            <a:pPr algn="ctr"/>
            <a:r>
              <a:rPr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気になるコンテンツからご覧ください</a:t>
            </a:r>
          </a:p>
        </p:txBody>
      </p:sp>
      <p:sp>
        <p:nvSpPr>
          <p:cNvPr id="4" name="正方形/長方形 3">
            <a:extLst>
              <a:ext uri="{FF2B5EF4-FFF2-40B4-BE49-F238E27FC236}">
                <a16:creationId xmlns:a16="http://schemas.microsoft.com/office/drawing/2014/main" id="{219C60CC-6A6A-40C9-9818-0927FADA46BC}"/>
              </a:ext>
            </a:extLst>
          </p:cNvPr>
          <p:cNvSpPr/>
          <p:nvPr/>
        </p:nvSpPr>
        <p:spPr>
          <a:xfrm>
            <a:off x="768804" y="2311624"/>
            <a:ext cx="1296000" cy="902654"/>
          </a:xfrm>
          <a:prstGeom prst="rect">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1</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5" name="正方形/長方形 4">
            <a:extLst>
              <a:ext uri="{FF2B5EF4-FFF2-40B4-BE49-F238E27FC236}">
                <a16:creationId xmlns:a16="http://schemas.microsoft.com/office/drawing/2014/main" id="{42032D18-718E-48A8-BAA9-940D082AB8AD}"/>
              </a:ext>
            </a:extLst>
          </p:cNvPr>
          <p:cNvSpPr/>
          <p:nvPr/>
        </p:nvSpPr>
        <p:spPr>
          <a:xfrm>
            <a:off x="2100517" y="2311624"/>
            <a:ext cx="3348000" cy="902654"/>
          </a:xfrm>
          <a:prstGeom prst="rect">
            <a:avLst/>
          </a:prstGeom>
          <a:solidFill>
            <a:schemeClr val="bg1">
              <a:lumMod val="8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企業概要と事業の強み</a:t>
            </a:r>
          </a:p>
        </p:txBody>
      </p:sp>
      <p:sp>
        <p:nvSpPr>
          <p:cNvPr id="6" name="正方形/長方形 5">
            <a:extLst>
              <a:ext uri="{FF2B5EF4-FFF2-40B4-BE49-F238E27FC236}">
                <a16:creationId xmlns:a16="http://schemas.microsoft.com/office/drawing/2014/main" id="{B795A26D-D463-42A0-BEFF-1E2922D808AB}"/>
              </a:ext>
            </a:extLst>
          </p:cNvPr>
          <p:cNvSpPr/>
          <p:nvPr/>
        </p:nvSpPr>
        <p:spPr>
          <a:xfrm>
            <a:off x="768804" y="3479376"/>
            <a:ext cx="1296000" cy="902654"/>
          </a:xfrm>
          <a:prstGeom prst="rect">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2</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9A48CD10-6975-4C92-BB7A-E798DE31B2AC}"/>
              </a:ext>
            </a:extLst>
          </p:cNvPr>
          <p:cNvSpPr/>
          <p:nvPr/>
        </p:nvSpPr>
        <p:spPr>
          <a:xfrm>
            <a:off x="2100517" y="3476514"/>
            <a:ext cx="3348000" cy="902654"/>
          </a:xfrm>
          <a:prstGeom prst="rect">
            <a:avLst/>
          </a:prstGeom>
          <a:solidFill>
            <a:schemeClr val="bg1">
              <a:lumMod val="8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企業理念・社内の雰囲気</a:t>
            </a:r>
            <a:endPar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FDD3C845-CB83-40E7-9A1B-01D78A09B905}"/>
              </a:ext>
            </a:extLst>
          </p:cNvPr>
          <p:cNvSpPr/>
          <p:nvPr/>
        </p:nvSpPr>
        <p:spPr>
          <a:xfrm>
            <a:off x="768804" y="4668357"/>
            <a:ext cx="1296000" cy="902654"/>
          </a:xfrm>
          <a:prstGeom prst="rect">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3</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E4AE2A4E-C03E-4136-9E49-AD5FE0EF37AB}"/>
              </a:ext>
            </a:extLst>
          </p:cNvPr>
          <p:cNvSpPr/>
          <p:nvPr/>
        </p:nvSpPr>
        <p:spPr>
          <a:xfrm>
            <a:off x="2100517" y="4668357"/>
            <a:ext cx="3348000" cy="902654"/>
          </a:xfrm>
          <a:prstGeom prst="rect">
            <a:avLst/>
          </a:prstGeom>
          <a:solidFill>
            <a:schemeClr val="bg1">
              <a:lumMod val="8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募集職種と仕事内容</a:t>
            </a:r>
            <a:endPar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89BF6CCF-923D-45FF-AD64-29B135EC49FE}"/>
              </a:ext>
            </a:extLst>
          </p:cNvPr>
          <p:cNvSpPr/>
          <p:nvPr/>
        </p:nvSpPr>
        <p:spPr>
          <a:xfrm>
            <a:off x="5834226" y="2311624"/>
            <a:ext cx="1296000" cy="902654"/>
          </a:xfrm>
          <a:prstGeom prst="rect">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4</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F09357EC-4C35-4555-9F23-46A513DE856D}"/>
              </a:ext>
            </a:extLst>
          </p:cNvPr>
          <p:cNvSpPr/>
          <p:nvPr/>
        </p:nvSpPr>
        <p:spPr>
          <a:xfrm>
            <a:off x="7165939" y="2311624"/>
            <a:ext cx="3348000" cy="902654"/>
          </a:xfrm>
          <a:prstGeom prst="rect">
            <a:avLst/>
          </a:prstGeom>
          <a:solidFill>
            <a:schemeClr val="bg1">
              <a:lumMod val="8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求める人物像</a:t>
            </a:r>
          </a:p>
        </p:txBody>
      </p:sp>
      <p:sp>
        <p:nvSpPr>
          <p:cNvPr id="12" name="正方形/長方形 11">
            <a:extLst>
              <a:ext uri="{FF2B5EF4-FFF2-40B4-BE49-F238E27FC236}">
                <a16:creationId xmlns:a16="http://schemas.microsoft.com/office/drawing/2014/main" id="{65422172-0A95-4A5E-AD4E-0EFD193D1505}"/>
              </a:ext>
            </a:extLst>
          </p:cNvPr>
          <p:cNvSpPr/>
          <p:nvPr/>
        </p:nvSpPr>
        <p:spPr>
          <a:xfrm>
            <a:off x="5834226" y="3479376"/>
            <a:ext cx="1296000" cy="902654"/>
          </a:xfrm>
          <a:prstGeom prst="rect">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5</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5B55265C-6D33-42CF-B4C2-F22981D55BAC}"/>
              </a:ext>
            </a:extLst>
          </p:cNvPr>
          <p:cNvSpPr/>
          <p:nvPr/>
        </p:nvSpPr>
        <p:spPr>
          <a:xfrm>
            <a:off x="7165939" y="3476514"/>
            <a:ext cx="3348000" cy="902654"/>
          </a:xfrm>
          <a:prstGeom prst="rect">
            <a:avLst/>
          </a:prstGeom>
          <a:solidFill>
            <a:schemeClr val="bg1">
              <a:lumMod val="8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福利厚生と各種制度</a:t>
            </a:r>
            <a:endPar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53F62884-6624-4963-B4BA-1CEDC26589BA}"/>
              </a:ext>
            </a:extLst>
          </p:cNvPr>
          <p:cNvSpPr/>
          <p:nvPr/>
        </p:nvSpPr>
        <p:spPr>
          <a:xfrm>
            <a:off x="5834226" y="4668357"/>
            <a:ext cx="1296000" cy="902654"/>
          </a:xfrm>
          <a:prstGeom prst="rect">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6</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098A587-939E-4B4E-9577-7324AA3A2BE6}"/>
              </a:ext>
            </a:extLst>
          </p:cNvPr>
          <p:cNvSpPr/>
          <p:nvPr/>
        </p:nvSpPr>
        <p:spPr>
          <a:xfrm>
            <a:off x="7165939" y="4668357"/>
            <a:ext cx="3348000" cy="902654"/>
          </a:xfrm>
          <a:prstGeom prst="rect">
            <a:avLst/>
          </a:prstGeom>
          <a:solidFill>
            <a:schemeClr val="bg1">
              <a:lumMod val="8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応募・</a:t>
            </a:r>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選考</a:t>
            </a:r>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の流れ</a:t>
            </a:r>
          </a:p>
        </p:txBody>
      </p:sp>
    </p:spTree>
    <p:extLst>
      <p:ext uri="{BB962C8B-B14F-4D97-AF65-F5344CB8AC3E}">
        <p14:creationId xmlns:p14="http://schemas.microsoft.com/office/powerpoint/2010/main" val="228316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75BFD3DA-1D94-4E90-80AB-FF3DCBDFDD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939" y="1271876"/>
            <a:ext cx="3133614" cy="2354400"/>
          </a:xfrm>
          <a:prstGeom prst="rect">
            <a:avLst/>
          </a:prstGeom>
        </p:spPr>
      </p:pic>
      <p:sp>
        <p:nvSpPr>
          <p:cNvPr id="2" name="タイトル 1">
            <a:extLst>
              <a:ext uri="{FF2B5EF4-FFF2-40B4-BE49-F238E27FC236}">
                <a16:creationId xmlns:a16="http://schemas.microsoft.com/office/drawing/2014/main" id="{BAD0E89F-B5F2-42BA-8AC5-EE75481485E0}"/>
              </a:ext>
            </a:extLst>
          </p:cNvPr>
          <p:cNvSpPr>
            <a:spLocks noGrp="1"/>
          </p:cNvSpPr>
          <p:nvPr>
            <p:ph type="title"/>
          </p:nvPr>
        </p:nvSpPr>
        <p:spPr/>
        <p:txBody>
          <a:bodyPr/>
          <a:lstStyle/>
          <a:p>
            <a:r>
              <a:rPr lang="ja-JP" altLang="en-US" dirty="0"/>
              <a:t>国内営業</a:t>
            </a:r>
            <a:r>
              <a:rPr kumimoji="1" lang="ja-JP" altLang="en-US" dirty="0"/>
              <a:t>の先輩</a:t>
            </a:r>
          </a:p>
        </p:txBody>
      </p:sp>
      <p:sp>
        <p:nvSpPr>
          <p:cNvPr id="4" name="テキスト ボックス 3">
            <a:extLst>
              <a:ext uri="{FF2B5EF4-FFF2-40B4-BE49-F238E27FC236}">
                <a16:creationId xmlns:a16="http://schemas.microsoft.com/office/drawing/2014/main" id="{16745867-B1C9-4AFB-B30F-F27A091230F3}"/>
              </a:ext>
            </a:extLst>
          </p:cNvPr>
          <p:cNvSpPr txBox="1"/>
          <p:nvPr/>
        </p:nvSpPr>
        <p:spPr>
          <a:xfrm>
            <a:off x="549339" y="3934143"/>
            <a:ext cx="2492990" cy="1723549"/>
          </a:xfrm>
          <a:prstGeom prst="rect">
            <a:avLst/>
          </a:prstGeom>
          <a:noFill/>
        </p:spPr>
        <p:txBody>
          <a:bodyPr wrap="none" rtlCol="0">
            <a:spAutoFit/>
          </a:bodyPr>
          <a:lstStyle/>
          <a:p>
            <a:r>
              <a:rPr kumimoji="1" lang="en-US" altLang="ja-JP" sz="2400" dirty="0">
                <a:solidFill>
                  <a:schemeClr val="bg2">
                    <a:lumMod val="25000"/>
                  </a:schemeClr>
                </a:solidFill>
                <a:latin typeface="Arial Black" panose="020B0A04020102020204" pitchFamily="34" charset="0"/>
                <a:ea typeface="メイリオ" panose="020B0604030504040204" pitchFamily="50" charset="-128"/>
              </a:rPr>
              <a:t>2008</a:t>
            </a:r>
            <a:r>
              <a:rPr kumimoji="1" lang="ja-JP" altLang="en-US" sz="2400" dirty="0">
                <a:solidFill>
                  <a:schemeClr val="bg2">
                    <a:lumMod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bg2">
                    <a:lumMod val="25000"/>
                  </a:schemeClr>
                </a:solidFill>
                <a:latin typeface="Arial Black" panose="020B0A04020102020204" pitchFamily="34" charset="0"/>
                <a:ea typeface="メイリオ" panose="020B0604030504040204" pitchFamily="50" charset="-128"/>
              </a:rPr>
              <a:t>4</a:t>
            </a:r>
            <a:r>
              <a:rPr kumimoji="1" lang="ja-JP" altLang="en-US" sz="2400" dirty="0">
                <a:solidFill>
                  <a:schemeClr val="bg2">
                    <a:lumMod val="25000"/>
                  </a:schemeClr>
                </a:solidFill>
                <a:latin typeface="Arial Black" panose="020B0A04020102020204" pitchFamily="34" charset="0"/>
                <a:ea typeface="メイリオ" panose="020B0604030504040204" pitchFamily="50" charset="-128"/>
              </a:rPr>
              <a:t>月入社</a:t>
            </a:r>
            <a:endParaRPr kumimoji="1" lang="en-US" altLang="ja-JP" sz="2400" dirty="0">
              <a:solidFill>
                <a:schemeClr val="bg2">
                  <a:lumMod val="25000"/>
                </a:schemeClr>
              </a:solidFill>
              <a:latin typeface="Arial Black" panose="020B0A04020102020204" pitchFamily="34" charset="0"/>
              <a:ea typeface="メイリオ" panose="020B0604030504040204" pitchFamily="50" charset="-128"/>
            </a:endParaRPr>
          </a:p>
          <a:p>
            <a:r>
              <a:rPr lang="ja-JP" altLang="en-US" dirty="0">
                <a:solidFill>
                  <a:schemeClr val="bg2">
                    <a:lumMod val="25000"/>
                  </a:schemeClr>
                </a:solidFill>
                <a:latin typeface="Arial Black" panose="020B0A04020102020204" pitchFamily="34" charset="0"/>
                <a:ea typeface="メイリオ" panose="020B0604030504040204" pitchFamily="50" charset="-128"/>
              </a:rPr>
              <a:t>法政大学経済学部卒業</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r>
              <a:rPr lang="ja-JP" altLang="en-US" sz="2400" dirty="0">
                <a:solidFill>
                  <a:schemeClr val="bg2">
                    <a:lumMod val="25000"/>
                  </a:schemeClr>
                </a:solidFill>
                <a:latin typeface="Arial Black" panose="020B0A04020102020204" pitchFamily="34" charset="0"/>
                <a:ea typeface="メイリオ" panose="020B0604030504040204" pitchFamily="50" charset="-128"/>
              </a:rPr>
              <a:t>国内営業</a:t>
            </a:r>
            <a:endParaRPr lang="en-US" altLang="ja-JP" sz="2400" dirty="0">
              <a:solidFill>
                <a:schemeClr val="bg2">
                  <a:lumMod val="25000"/>
                </a:schemeClr>
              </a:solidFill>
              <a:latin typeface="Arial Black" panose="020B0A04020102020204" pitchFamily="34" charset="0"/>
              <a:ea typeface="メイリオ" panose="020B0604030504040204" pitchFamily="50" charset="-128"/>
            </a:endParaRPr>
          </a:p>
          <a:p>
            <a:r>
              <a:rPr kumimoji="1" lang="en-US" altLang="ja-JP" sz="4000" dirty="0">
                <a:solidFill>
                  <a:schemeClr val="bg2">
                    <a:lumMod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bg2">
                    <a:lumMod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73710C33-344E-423B-8129-1DFBD3D6763D}"/>
              </a:ext>
            </a:extLst>
          </p:cNvPr>
          <p:cNvSpPr txBox="1"/>
          <p:nvPr/>
        </p:nvSpPr>
        <p:spPr>
          <a:xfrm>
            <a:off x="4116000" y="1271876"/>
            <a:ext cx="6660000" cy="5324535"/>
          </a:xfrm>
          <a:prstGeom prst="rect">
            <a:avLst/>
          </a:prstGeom>
          <a:noFill/>
        </p:spPr>
        <p:txBody>
          <a:bodyPr wrap="square" rtlCol="0">
            <a:spAutoFit/>
          </a:bodyPr>
          <a:lstStyle/>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ja-JP" altLang="en-US" sz="2000" b="1" dirty="0">
                <a:solidFill>
                  <a:schemeClr val="bg2">
                    <a:lumMod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4170424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F4B6178B-18B9-4B0A-BE85-E48705E5D4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339" y="1271876"/>
            <a:ext cx="3122678" cy="2354400"/>
          </a:xfrm>
          <a:prstGeom prst="rect">
            <a:avLst/>
          </a:prstGeom>
        </p:spPr>
      </p:pic>
      <p:sp>
        <p:nvSpPr>
          <p:cNvPr id="2" name="タイトル 1">
            <a:extLst>
              <a:ext uri="{FF2B5EF4-FFF2-40B4-BE49-F238E27FC236}">
                <a16:creationId xmlns:a16="http://schemas.microsoft.com/office/drawing/2014/main" id="{BAD0E89F-B5F2-42BA-8AC5-EE75481485E0}"/>
              </a:ext>
            </a:extLst>
          </p:cNvPr>
          <p:cNvSpPr>
            <a:spLocks noGrp="1"/>
          </p:cNvSpPr>
          <p:nvPr>
            <p:ph type="title"/>
          </p:nvPr>
        </p:nvSpPr>
        <p:spPr/>
        <p:txBody>
          <a:bodyPr/>
          <a:lstStyle/>
          <a:p>
            <a:r>
              <a:rPr lang="ja-JP" altLang="en-US" dirty="0"/>
              <a:t>海外営業</a:t>
            </a:r>
            <a:r>
              <a:rPr kumimoji="1" lang="ja-JP" altLang="en-US" dirty="0"/>
              <a:t>の先輩</a:t>
            </a:r>
          </a:p>
        </p:txBody>
      </p:sp>
      <p:sp>
        <p:nvSpPr>
          <p:cNvPr id="4" name="テキスト ボックス 3">
            <a:extLst>
              <a:ext uri="{FF2B5EF4-FFF2-40B4-BE49-F238E27FC236}">
                <a16:creationId xmlns:a16="http://schemas.microsoft.com/office/drawing/2014/main" id="{16745867-B1C9-4AFB-B30F-F27A091230F3}"/>
              </a:ext>
            </a:extLst>
          </p:cNvPr>
          <p:cNvSpPr txBox="1"/>
          <p:nvPr/>
        </p:nvSpPr>
        <p:spPr>
          <a:xfrm>
            <a:off x="549339" y="3934143"/>
            <a:ext cx="2492990" cy="1723549"/>
          </a:xfrm>
          <a:prstGeom prst="rect">
            <a:avLst/>
          </a:prstGeom>
          <a:noFill/>
        </p:spPr>
        <p:txBody>
          <a:bodyPr wrap="none" rtlCol="0">
            <a:spAutoFit/>
          </a:bodyPr>
          <a:lstStyle/>
          <a:p>
            <a:r>
              <a:rPr kumimoji="1" lang="en-US" altLang="ja-JP" sz="2400" dirty="0">
                <a:solidFill>
                  <a:schemeClr val="bg2">
                    <a:lumMod val="25000"/>
                  </a:schemeClr>
                </a:solidFill>
                <a:latin typeface="Arial Black" panose="020B0A04020102020204" pitchFamily="34" charset="0"/>
                <a:ea typeface="メイリオ" panose="020B0604030504040204" pitchFamily="50" charset="-128"/>
              </a:rPr>
              <a:t>2005</a:t>
            </a:r>
            <a:r>
              <a:rPr kumimoji="1" lang="ja-JP" altLang="en-US" sz="2400" dirty="0">
                <a:solidFill>
                  <a:schemeClr val="bg2">
                    <a:lumMod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bg2">
                    <a:lumMod val="25000"/>
                  </a:schemeClr>
                </a:solidFill>
                <a:latin typeface="Arial Black" panose="020B0A04020102020204" pitchFamily="34" charset="0"/>
                <a:ea typeface="メイリオ" panose="020B0604030504040204" pitchFamily="50" charset="-128"/>
              </a:rPr>
              <a:t>4</a:t>
            </a:r>
            <a:r>
              <a:rPr kumimoji="1" lang="ja-JP" altLang="en-US" sz="2400" dirty="0">
                <a:solidFill>
                  <a:schemeClr val="bg2">
                    <a:lumMod val="25000"/>
                  </a:schemeClr>
                </a:solidFill>
                <a:latin typeface="Arial Black" panose="020B0A04020102020204" pitchFamily="34" charset="0"/>
                <a:ea typeface="メイリオ" panose="020B0604030504040204" pitchFamily="50" charset="-128"/>
              </a:rPr>
              <a:t>月入社</a:t>
            </a:r>
            <a:endParaRPr kumimoji="1" lang="en-US" altLang="ja-JP" sz="2400" dirty="0">
              <a:solidFill>
                <a:schemeClr val="bg2">
                  <a:lumMod val="25000"/>
                </a:schemeClr>
              </a:solidFill>
              <a:latin typeface="Arial Black" panose="020B0A04020102020204" pitchFamily="34" charset="0"/>
              <a:ea typeface="メイリオ" panose="020B0604030504040204" pitchFamily="50" charset="-128"/>
            </a:endParaRPr>
          </a:p>
          <a:p>
            <a:r>
              <a:rPr lang="ja-JP" altLang="en-US" dirty="0">
                <a:solidFill>
                  <a:schemeClr val="bg2">
                    <a:lumMod val="25000"/>
                  </a:schemeClr>
                </a:solidFill>
                <a:latin typeface="Arial Black" panose="020B0A04020102020204" pitchFamily="34" charset="0"/>
                <a:ea typeface="メイリオ" panose="020B0604030504040204" pitchFamily="50" charset="-128"/>
              </a:rPr>
              <a:t>明治大学経済学部卒業</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r>
              <a:rPr lang="ja-JP" altLang="en-US" sz="2400" dirty="0">
                <a:solidFill>
                  <a:schemeClr val="bg2">
                    <a:lumMod val="25000"/>
                  </a:schemeClr>
                </a:solidFill>
                <a:latin typeface="Arial Black" panose="020B0A04020102020204" pitchFamily="34" charset="0"/>
                <a:ea typeface="メイリオ" panose="020B0604030504040204" pitchFamily="50" charset="-128"/>
              </a:rPr>
              <a:t>海外営業</a:t>
            </a:r>
            <a:endParaRPr lang="en-US" altLang="ja-JP" sz="2400" dirty="0">
              <a:solidFill>
                <a:schemeClr val="bg2">
                  <a:lumMod val="25000"/>
                </a:schemeClr>
              </a:solidFill>
              <a:latin typeface="Arial Black" panose="020B0A04020102020204" pitchFamily="34" charset="0"/>
              <a:ea typeface="メイリオ" panose="020B0604030504040204" pitchFamily="50" charset="-128"/>
            </a:endParaRPr>
          </a:p>
          <a:p>
            <a:r>
              <a:rPr kumimoji="1" lang="en-US" altLang="ja-JP" sz="4000" dirty="0">
                <a:solidFill>
                  <a:schemeClr val="bg2">
                    <a:lumMod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bg2">
                    <a:lumMod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73710C33-344E-423B-8129-1DFBD3D6763D}"/>
              </a:ext>
            </a:extLst>
          </p:cNvPr>
          <p:cNvSpPr txBox="1"/>
          <p:nvPr/>
        </p:nvSpPr>
        <p:spPr>
          <a:xfrm>
            <a:off x="4116000" y="1271876"/>
            <a:ext cx="6660000" cy="5324535"/>
          </a:xfrm>
          <a:prstGeom prst="rect">
            <a:avLst/>
          </a:prstGeom>
          <a:noFill/>
        </p:spPr>
        <p:txBody>
          <a:bodyPr wrap="square" rtlCol="0">
            <a:spAutoFit/>
          </a:bodyPr>
          <a:lstStyle/>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ja-JP" altLang="en-US" sz="2000" b="1" dirty="0">
                <a:solidFill>
                  <a:schemeClr val="bg2">
                    <a:lumMod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3559148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2EAB796A-E8C0-4723-9DB6-C95936AB7D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708" y="1271875"/>
            <a:ext cx="3136512" cy="2354400"/>
          </a:xfrm>
          <a:prstGeom prst="rect">
            <a:avLst/>
          </a:prstGeom>
        </p:spPr>
      </p:pic>
      <p:sp>
        <p:nvSpPr>
          <p:cNvPr id="2" name="タイトル 1">
            <a:extLst>
              <a:ext uri="{FF2B5EF4-FFF2-40B4-BE49-F238E27FC236}">
                <a16:creationId xmlns:a16="http://schemas.microsoft.com/office/drawing/2014/main" id="{BAD0E89F-B5F2-42BA-8AC5-EE75481485E0}"/>
              </a:ext>
            </a:extLst>
          </p:cNvPr>
          <p:cNvSpPr>
            <a:spLocks noGrp="1"/>
          </p:cNvSpPr>
          <p:nvPr>
            <p:ph type="title"/>
          </p:nvPr>
        </p:nvSpPr>
        <p:spPr/>
        <p:txBody>
          <a:bodyPr/>
          <a:lstStyle/>
          <a:p>
            <a:r>
              <a:rPr kumimoji="1" lang="ja-JP" altLang="en-US" dirty="0"/>
              <a:t>経営企画の先輩</a:t>
            </a:r>
          </a:p>
        </p:txBody>
      </p:sp>
      <p:sp>
        <p:nvSpPr>
          <p:cNvPr id="4" name="テキスト ボックス 3">
            <a:extLst>
              <a:ext uri="{FF2B5EF4-FFF2-40B4-BE49-F238E27FC236}">
                <a16:creationId xmlns:a16="http://schemas.microsoft.com/office/drawing/2014/main" id="{16745867-B1C9-4AFB-B30F-F27A091230F3}"/>
              </a:ext>
            </a:extLst>
          </p:cNvPr>
          <p:cNvSpPr txBox="1"/>
          <p:nvPr/>
        </p:nvSpPr>
        <p:spPr>
          <a:xfrm>
            <a:off x="549339" y="3934143"/>
            <a:ext cx="2954655" cy="1723549"/>
          </a:xfrm>
          <a:prstGeom prst="rect">
            <a:avLst/>
          </a:prstGeom>
          <a:noFill/>
        </p:spPr>
        <p:txBody>
          <a:bodyPr wrap="none" rtlCol="0">
            <a:spAutoFit/>
          </a:bodyPr>
          <a:lstStyle/>
          <a:p>
            <a:r>
              <a:rPr kumimoji="1" lang="en-US" altLang="ja-JP" sz="2400" dirty="0">
                <a:solidFill>
                  <a:schemeClr val="bg2">
                    <a:lumMod val="25000"/>
                  </a:schemeClr>
                </a:solidFill>
                <a:latin typeface="Arial Black" panose="020B0A04020102020204" pitchFamily="34" charset="0"/>
                <a:ea typeface="メイリオ" panose="020B0604030504040204" pitchFamily="50" charset="-128"/>
              </a:rPr>
              <a:t>2009</a:t>
            </a:r>
            <a:r>
              <a:rPr kumimoji="1" lang="ja-JP" altLang="en-US" sz="2400" dirty="0">
                <a:solidFill>
                  <a:schemeClr val="bg2">
                    <a:lumMod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bg2">
                    <a:lumMod val="25000"/>
                  </a:schemeClr>
                </a:solidFill>
                <a:latin typeface="Arial Black" panose="020B0A04020102020204" pitchFamily="34" charset="0"/>
                <a:ea typeface="メイリオ" panose="020B0604030504040204" pitchFamily="50" charset="-128"/>
              </a:rPr>
              <a:t>4</a:t>
            </a:r>
            <a:r>
              <a:rPr kumimoji="1" lang="ja-JP" altLang="en-US" sz="2400" dirty="0">
                <a:solidFill>
                  <a:schemeClr val="bg2">
                    <a:lumMod val="25000"/>
                  </a:schemeClr>
                </a:solidFill>
                <a:latin typeface="Arial Black" panose="020B0A04020102020204" pitchFamily="34" charset="0"/>
                <a:ea typeface="メイリオ" panose="020B0604030504040204" pitchFamily="50" charset="-128"/>
              </a:rPr>
              <a:t>月入社</a:t>
            </a:r>
            <a:endParaRPr kumimoji="1" lang="en-US" altLang="ja-JP" sz="2400" dirty="0">
              <a:solidFill>
                <a:schemeClr val="bg2">
                  <a:lumMod val="25000"/>
                </a:schemeClr>
              </a:solidFill>
              <a:latin typeface="Arial Black" panose="020B0A04020102020204" pitchFamily="34" charset="0"/>
              <a:ea typeface="メイリオ" panose="020B0604030504040204" pitchFamily="50" charset="-128"/>
            </a:endParaRPr>
          </a:p>
          <a:p>
            <a:r>
              <a:rPr lang="ja-JP" altLang="en-US" dirty="0">
                <a:solidFill>
                  <a:schemeClr val="bg2">
                    <a:lumMod val="25000"/>
                  </a:schemeClr>
                </a:solidFill>
                <a:latin typeface="Arial Black" panose="020B0A04020102020204" pitchFamily="34" charset="0"/>
                <a:ea typeface="メイリオ" panose="020B0604030504040204" pitchFamily="50" charset="-128"/>
              </a:rPr>
              <a:t>横浜国立大学経済学部卒業</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r>
              <a:rPr lang="ja-JP" altLang="en-US" sz="2400" dirty="0">
                <a:solidFill>
                  <a:schemeClr val="bg2">
                    <a:lumMod val="25000"/>
                  </a:schemeClr>
                </a:solidFill>
                <a:latin typeface="Arial Black" panose="020B0A04020102020204" pitchFamily="34" charset="0"/>
                <a:ea typeface="メイリオ" panose="020B0604030504040204" pitchFamily="50" charset="-128"/>
              </a:rPr>
              <a:t>経営企画</a:t>
            </a:r>
            <a:endParaRPr lang="en-US" altLang="ja-JP" sz="2400" dirty="0">
              <a:solidFill>
                <a:schemeClr val="bg2">
                  <a:lumMod val="25000"/>
                </a:schemeClr>
              </a:solidFill>
              <a:latin typeface="Arial Black" panose="020B0A04020102020204" pitchFamily="34" charset="0"/>
              <a:ea typeface="メイリオ" panose="020B0604030504040204" pitchFamily="50" charset="-128"/>
            </a:endParaRPr>
          </a:p>
          <a:p>
            <a:r>
              <a:rPr kumimoji="1" lang="en-US" altLang="ja-JP" sz="4000" dirty="0">
                <a:solidFill>
                  <a:schemeClr val="bg2">
                    <a:lumMod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bg2">
                    <a:lumMod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73710C33-344E-423B-8129-1DFBD3D6763D}"/>
              </a:ext>
            </a:extLst>
          </p:cNvPr>
          <p:cNvSpPr txBox="1"/>
          <p:nvPr/>
        </p:nvSpPr>
        <p:spPr>
          <a:xfrm>
            <a:off x="4116000" y="1271876"/>
            <a:ext cx="6660000" cy="5324535"/>
          </a:xfrm>
          <a:prstGeom prst="rect">
            <a:avLst/>
          </a:prstGeom>
          <a:noFill/>
        </p:spPr>
        <p:txBody>
          <a:bodyPr wrap="square" rtlCol="0">
            <a:spAutoFit/>
          </a:bodyPr>
          <a:lstStyle/>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ja-JP" altLang="en-US" sz="2000" b="1" dirty="0">
                <a:solidFill>
                  <a:schemeClr val="bg2">
                    <a:lumMod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3618420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5640C90F-CDB5-440A-BAC9-7E2F051645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679" y="1271876"/>
            <a:ext cx="3141653" cy="2354400"/>
          </a:xfrm>
          <a:prstGeom prst="rect">
            <a:avLst/>
          </a:prstGeom>
        </p:spPr>
      </p:pic>
      <p:sp>
        <p:nvSpPr>
          <p:cNvPr id="2" name="タイトル 1">
            <a:extLst>
              <a:ext uri="{FF2B5EF4-FFF2-40B4-BE49-F238E27FC236}">
                <a16:creationId xmlns:a16="http://schemas.microsoft.com/office/drawing/2014/main" id="{BAD0E89F-B5F2-42BA-8AC5-EE75481485E0}"/>
              </a:ext>
            </a:extLst>
          </p:cNvPr>
          <p:cNvSpPr>
            <a:spLocks noGrp="1"/>
          </p:cNvSpPr>
          <p:nvPr>
            <p:ph type="title"/>
          </p:nvPr>
        </p:nvSpPr>
        <p:spPr/>
        <p:txBody>
          <a:bodyPr/>
          <a:lstStyle/>
          <a:p>
            <a:r>
              <a:rPr lang="ja-JP" altLang="en-US" dirty="0"/>
              <a:t>設計</a:t>
            </a:r>
            <a:r>
              <a:rPr kumimoji="1" lang="ja-JP" altLang="en-US" dirty="0"/>
              <a:t>開発の先輩</a:t>
            </a:r>
          </a:p>
        </p:txBody>
      </p:sp>
      <p:sp>
        <p:nvSpPr>
          <p:cNvPr id="4" name="テキスト ボックス 3">
            <a:extLst>
              <a:ext uri="{FF2B5EF4-FFF2-40B4-BE49-F238E27FC236}">
                <a16:creationId xmlns:a16="http://schemas.microsoft.com/office/drawing/2014/main" id="{16745867-B1C9-4AFB-B30F-F27A091230F3}"/>
              </a:ext>
            </a:extLst>
          </p:cNvPr>
          <p:cNvSpPr txBox="1"/>
          <p:nvPr/>
        </p:nvSpPr>
        <p:spPr>
          <a:xfrm>
            <a:off x="549339" y="3934143"/>
            <a:ext cx="2441694" cy="2000548"/>
          </a:xfrm>
          <a:prstGeom prst="rect">
            <a:avLst/>
          </a:prstGeom>
          <a:noFill/>
        </p:spPr>
        <p:txBody>
          <a:bodyPr wrap="none" rtlCol="0">
            <a:spAutoFit/>
          </a:bodyPr>
          <a:lstStyle/>
          <a:p>
            <a:r>
              <a:rPr kumimoji="1" lang="en-US" altLang="ja-JP" sz="2400" dirty="0">
                <a:solidFill>
                  <a:schemeClr val="bg2">
                    <a:lumMod val="25000"/>
                  </a:schemeClr>
                </a:solidFill>
                <a:latin typeface="Arial Black" panose="020B0A04020102020204" pitchFamily="34" charset="0"/>
                <a:ea typeface="メイリオ" panose="020B0604030504040204" pitchFamily="50" charset="-128"/>
              </a:rPr>
              <a:t>2011</a:t>
            </a:r>
            <a:r>
              <a:rPr kumimoji="1" lang="ja-JP" altLang="en-US" sz="2400" dirty="0">
                <a:solidFill>
                  <a:schemeClr val="bg2">
                    <a:lumMod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bg2">
                    <a:lumMod val="25000"/>
                  </a:schemeClr>
                </a:solidFill>
                <a:latin typeface="Arial Black" panose="020B0A04020102020204" pitchFamily="34" charset="0"/>
                <a:ea typeface="メイリオ" panose="020B0604030504040204" pitchFamily="50" charset="-128"/>
              </a:rPr>
              <a:t>4</a:t>
            </a:r>
            <a:r>
              <a:rPr kumimoji="1" lang="ja-JP" altLang="en-US" sz="2400" dirty="0">
                <a:solidFill>
                  <a:schemeClr val="bg2">
                    <a:lumMod val="25000"/>
                  </a:schemeClr>
                </a:solidFill>
                <a:latin typeface="Arial Black" panose="020B0A04020102020204" pitchFamily="34" charset="0"/>
                <a:ea typeface="メイリオ" panose="020B0604030504040204" pitchFamily="50" charset="-128"/>
              </a:rPr>
              <a:t>月入社</a:t>
            </a:r>
            <a:endParaRPr kumimoji="1" lang="en-US" altLang="ja-JP" sz="2400" dirty="0">
              <a:solidFill>
                <a:schemeClr val="bg2">
                  <a:lumMod val="25000"/>
                </a:schemeClr>
              </a:solidFill>
              <a:latin typeface="Arial Black" panose="020B0A04020102020204" pitchFamily="34" charset="0"/>
              <a:ea typeface="メイリオ" panose="020B0604030504040204" pitchFamily="50" charset="-128"/>
            </a:endParaRPr>
          </a:p>
          <a:p>
            <a:r>
              <a:rPr lang="ja-JP" altLang="en-US" dirty="0">
                <a:solidFill>
                  <a:schemeClr val="bg2">
                    <a:lumMod val="25000"/>
                  </a:schemeClr>
                </a:solidFill>
                <a:latin typeface="Arial Black" panose="020B0A04020102020204" pitchFamily="34" charset="0"/>
                <a:ea typeface="メイリオ" panose="020B0604030504040204" pitchFamily="50" charset="-128"/>
              </a:rPr>
              <a:t>芝浦工業大学工学部</a:t>
            </a:r>
            <a:endParaRPr lang="en-US" altLang="ja-JP" dirty="0">
              <a:solidFill>
                <a:schemeClr val="bg2">
                  <a:lumMod val="25000"/>
                </a:schemeClr>
              </a:solidFill>
              <a:latin typeface="Arial Black" panose="020B0A04020102020204" pitchFamily="34" charset="0"/>
              <a:ea typeface="メイリオ" panose="020B0604030504040204" pitchFamily="50" charset="-128"/>
            </a:endParaRPr>
          </a:p>
          <a:p>
            <a:r>
              <a:rPr lang="ja-JP" altLang="en-US" dirty="0">
                <a:solidFill>
                  <a:schemeClr val="bg2">
                    <a:lumMod val="25000"/>
                  </a:schemeClr>
                </a:solidFill>
                <a:latin typeface="Arial Black" panose="020B0A04020102020204" pitchFamily="34" charset="0"/>
                <a:ea typeface="メイリオ" panose="020B0604030504040204" pitchFamily="50" charset="-128"/>
              </a:rPr>
              <a:t>電気工学科卒業</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r>
              <a:rPr lang="ja-JP" altLang="en-US" sz="2400" dirty="0">
                <a:solidFill>
                  <a:schemeClr val="bg2">
                    <a:lumMod val="25000"/>
                  </a:schemeClr>
                </a:solidFill>
                <a:latin typeface="Arial Black" panose="020B0A04020102020204" pitchFamily="34" charset="0"/>
                <a:ea typeface="メイリオ" panose="020B0604030504040204" pitchFamily="50" charset="-128"/>
              </a:rPr>
              <a:t>設計開発</a:t>
            </a:r>
            <a:endParaRPr lang="en-US" altLang="ja-JP" sz="2400" dirty="0">
              <a:solidFill>
                <a:schemeClr val="bg2">
                  <a:lumMod val="25000"/>
                </a:schemeClr>
              </a:solidFill>
              <a:latin typeface="Arial Black" panose="020B0A04020102020204" pitchFamily="34" charset="0"/>
              <a:ea typeface="メイリオ" panose="020B0604030504040204" pitchFamily="50" charset="-128"/>
            </a:endParaRPr>
          </a:p>
          <a:p>
            <a:r>
              <a:rPr kumimoji="1" lang="en-US" altLang="ja-JP" sz="4000" dirty="0">
                <a:solidFill>
                  <a:schemeClr val="bg2">
                    <a:lumMod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bg2">
                    <a:lumMod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73710C33-344E-423B-8129-1DFBD3D6763D}"/>
              </a:ext>
            </a:extLst>
          </p:cNvPr>
          <p:cNvSpPr txBox="1"/>
          <p:nvPr/>
        </p:nvSpPr>
        <p:spPr>
          <a:xfrm>
            <a:off x="4116000" y="1271876"/>
            <a:ext cx="6660000" cy="5324535"/>
          </a:xfrm>
          <a:prstGeom prst="rect">
            <a:avLst/>
          </a:prstGeom>
          <a:noFill/>
        </p:spPr>
        <p:txBody>
          <a:bodyPr wrap="square" rtlCol="0">
            <a:spAutoFit/>
          </a:bodyPr>
          <a:lstStyle/>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ja-JP" altLang="en-US" sz="2000" b="1" dirty="0">
                <a:solidFill>
                  <a:schemeClr val="bg2">
                    <a:lumMod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69071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D0E89F-B5F2-42BA-8AC5-EE75481485E0}"/>
              </a:ext>
            </a:extLst>
          </p:cNvPr>
          <p:cNvSpPr>
            <a:spLocks noGrp="1"/>
          </p:cNvSpPr>
          <p:nvPr>
            <p:ph type="title"/>
          </p:nvPr>
        </p:nvSpPr>
        <p:spPr/>
        <p:txBody>
          <a:bodyPr/>
          <a:lstStyle/>
          <a:p>
            <a:r>
              <a:rPr kumimoji="1" lang="ja-JP" altLang="en-US" dirty="0"/>
              <a:t>ファームウェア開発の先輩</a:t>
            </a:r>
          </a:p>
        </p:txBody>
      </p:sp>
      <p:pic>
        <p:nvPicPr>
          <p:cNvPr id="3" name="図 2">
            <a:extLst>
              <a:ext uri="{FF2B5EF4-FFF2-40B4-BE49-F238E27FC236}">
                <a16:creationId xmlns:a16="http://schemas.microsoft.com/office/drawing/2014/main" id="{832BCC8D-401F-4506-8B72-B33183DA23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339" y="1271876"/>
            <a:ext cx="3141993" cy="2354400"/>
          </a:xfrm>
          <a:prstGeom prst="rect">
            <a:avLst/>
          </a:prstGeom>
        </p:spPr>
      </p:pic>
      <p:sp>
        <p:nvSpPr>
          <p:cNvPr id="4" name="テキスト ボックス 3">
            <a:extLst>
              <a:ext uri="{FF2B5EF4-FFF2-40B4-BE49-F238E27FC236}">
                <a16:creationId xmlns:a16="http://schemas.microsoft.com/office/drawing/2014/main" id="{16745867-B1C9-4AFB-B30F-F27A091230F3}"/>
              </a:ext>
            </a:extLst>
          </p:cNvPr>
          <p:cNvSpPr txBox="1"/>
          <p:nvPr/>
        </p:nvSpPr>
        <p:spPr>
          <a:xfrm>
            <a:off x="549339" y="3934143"/>
            <a:ext cx="2954655" cy="2000548"/>
          </a:xfrm>
          <a:prstGeom prst="rect">
            <a:avLst/>
          </a:prstGeom>
          <a:noFill/>
        </p:spPr>
        <p:txBody>
          <a:bodyPr wrap="none" rtlCol="0">
            <a:spAutoFit/>
          </a:bodyPr>
          <a:lstStyle/>
          <a:p>
            <a:r>
              <a:rPr kumimoji="1" lang="en-US" altLang="ja-JP" sz="2400" dirty="0">
                <a:solidFill>
                  <a:schemeClr val="bg2">
                    <a:lumMod val="25000"/>
                  </a:schemeClr>
                </a:solidFill>
                <a:latin typeface="Arial Black" panose="020B0A04020102020204" pitchFamily="34" charset="0"/>
                <a:ea typeface="メイリオ" panose="020B0604030504040204" pitchFamily="50" charset="-128"/>
              </a:rPr>
              <a:t>2011</a:t>
            </a:r>
            <a:r>
              <a:rPr kumimoji="1" lang="ja-JP" altLang="en-US" sz="2400" dirty="0">
                <a:solidFill>
                  <a:schemeClr val="bg2">
                    <a:lumMod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bg2">
                    <a:lumMod val="25000"/>
                  </a:schemeClr>
                </a:solidFill>
                <a:latin typeface="Arial Black" panose="020B0A04020102020204" pitchFamily="34" charset="0"/>
                <a:ea typeface="メイリオ" panose="020B0604030504040204" pitchFamily="50" charset="-128"/>
              </a:rPr>
              <a:t>4</a:t>
            </a:r>
            <a:r>
              <a:rPr kumimoji="1" lang="ja-JP" altLang="en-US" sz="2400" dirty="0">
                <a:solidFill>
                  <a:schemeClr val="bg2">
                    <a:lumMod val="25000"/>
                  </a:schemeClr>
                </a:solidFill>
                <a:latin typeface="Arial Black" panose="020B0A04020102020204" pitchFamily="34" charset="0"/>
                <a:ea typeface="メイリオ" panose="020B0604030504040204" pitchFamily="50" charset="-128"/>
              </a:rPr>
              <a:t>月入社</a:t>
            </a:r>
            <a:endParaRPr kumimoji="1" lang="en-US" altLang="ja-JP" sz="2400" dirty="0">
              <a:solidFill>
                <a:schemeClr val="bg2">
                  <a:lumMod val="25000"/>
                </a:schemeClr>
              </a:solidFill>
              <a:latin typeface="Arial Black" panose="020B0A04020102020204" pitchFamily="34" charset="0"/>
              <a:ea typeface="メイリオ" panose="020B0604030504040204" pitchFamily="50" charset="-128"/>
            </a:endParaRPr>
          </a:p>
          <a:p>
            <a:r>
              <a:rPr lang="ja-JP" altLang="en-US" dirty="0">
                <a:solidFill>
                  <a:schemeClr val="bg2">
                    <a:lumMod val="25000"/>
                  </a:schemeClr>
                </a:solidFill>
                <a:latin typeface="Arial Black" panose="020B0A04020102020204" pitchFamily="34" charset="0"/>
                <a:ea typeface="メイリオ" panose="020B0604030504040204" pitchFamily="50" charset="-128"/>
              </a:rPr>
              <a:t>電気通信大学大学院</a:t>
            </a:r>
            <a:endParaRPr lang="en-US" altLang="ja-JP" dirty="0">
              <a:solidFill>
                <a:schemeClr val="bg2">
                  <a:lumMod val="25000"/>
                </a:schemeClr>
              </a:solidFill>
              <a:latin typeface="Arial Black" panose="020B0A04020102020204" pitchFamily="34" charset="0"/>
              <a:ea typeface="メイリオ" panose="020B0604030504040204" pitchFamily="50" charset="-128"/>
            </a:endParaRPr>
          </a:p>
          <a:p>
            <a:r>
              <a:rPr lang="ja-JP" altLang="en-US" dirty="0">
                <a:solidFill>
                  <a:schemeClr val="bg2">
                    <a:lumMod val="25000"/>
                  </a:schemeClr>
                </a:solidFill>
                <a:latin typeface="Arial Black" panose="020B0A04020102020204" pitchFamily="34" charset="0"/>
                <a:ea typeface="メイリオ" panose="020B0604030504040204" pitchFamily="50" charset="-128"/>
              </a:rPr>
              <a:t>情報理工学研究科了</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r>
              <a:rPr lang="ja-JP" altLang="en-US" sz="2400" dirty="0">
                <a:solidFill>
                  <a:schemeClr val="bg2">
                    <a:lumMod val="25000"/>
                  </a:schemeClr>
                </a:solidFill>
                <a:latin typeface="Arial Black" panose="020B0A04020102020204" pitchFamily="34" charset="0"/>
                <a:ea typeface="メイリオ" panose="020B0604030504040204" pitchFamily="50" charset="-128"/>
              </a:rPr>
              <a:t>ファームウェア開発</a:t>
            </a:r>
            <a:endParaRPr lang="en-US" altLang="ja-JP" sz="2400" dirty="0">
              <a:solidFill>
                <a:schemeClr val="bg2">
                  <a:lumMod val="25000"/>
                </a:schemeClr>
              </a:solidFill>
              <a:latin typeface="Arial Black" panose="020B0A04020102020204" pitchFamily="34" charset="0"/>
              <a:ea typeface="メイリオ" panose="020B0604030504040204" pitchFamily="50" charset="-128"/>
            </a:endParaRPr>
          </a:p>
          <a:p>
            <a:r>
              <a:rPr kumimoji="1" lang="en-US" altLang="ja-JP" sz="4000" dirty="0">
                <a:solidFill>
                  <a:schemeClr val="bg2">
                    <a:lumMod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bg2">
                    <a:lumMod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73710C33-344E-423B-8129-1DFBD3D6763D}"/>
              </a:ext>
            </a:extLst>
          </p:cNvPr>
          <p:cNvSpPr txBox="1"/>
          <p:nvPr/>
        </p:nvSpPr>
        <p:spPr>
          <a:xfrm>
            <a:off x="4116000" y="1271876"/>
            <a:ext cx="6660000" cy="5324535"/>
          </a:xfrm>
          <a:prstGeom prst="rect">
            <a:avLst/>
          </a:prstGeom>
          <a:noFill/>
        </p:spPr>
        <p:txBody>
          <a:bodyPr wrap="square" rtlCol="0">
            <a:spAutoFit/>
          </a:bodyPr>
          <a:lstStyle/>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bg2">
                    <a:lumMod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ja-JP" altLang="en-US" sz="2000" b="1" dirty="0">
                <a:solidFill>
                  <a:schemeClr val="bg2">
                    <a:lumMod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bg2">
                  <a:lumMod val="25000"/>
                </a:schemeClr>
              </a:solidFill>
              <a:latin typeface="メイリオ" panose="020B0604030504040204" pitchFamily="50" charset="-128"/>
              <a:ea typeface="メイリオ" panose="020B0604030504040204" pitchFamily="50" charset="-128"/>
            </a:endParaRPr>
          </a:p>
          <a:p>
            <a:r>
              <a:rPr lang="en-US" altLang="ja-JP" sz="2000"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566010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a:t>4.</a:t>
            </a:r>
            <a:r>
              <a:rPr lang="ja-JP" altLang="en-US" dirty="0"/>
              <a:t>求める人物像</a:t>
            </a:r>
            <a:endParaRPr kumimoji="1" lang="ja-JP" altLang="en-US" dirty="0"/>
          </a:p>
        </p:txBody>
      </p:sp>
      <p:sp>
        <p:nvSpPr>
          <p:cNvPr id="3" name="サブタイトル 2"/>
          <p:cNvSpPr>
            <a:spLocks noGrp="1"/>
          </p:cNvSpPr>
          <p:nvPr>
            <p:ph type="subTitle" idx="1"/>
          </p:nvPr>
        </p:nvSpPr>
        <p:spPr>
          <a:xfrm>
            <a:off x="6816000" y="6035153"/>
            <a:ext cx="5030511" cy="396000"/>
          </a:xfrm>
        </p:spPr>
        <p:txBody>
          <a:bodyPr/>
          <a:lstStyle/>
          <a:p>
            <a:r>
              <a:rPr kumimoji="1" lang="ja-JP" altLang="en-US" dirty="0">
                <a:latin typeface="Arial Black" panose="020B0A04020102020204" pitchFamily="34" charset="0"/>
              </a:rPr>
              <a:t>ビューポイント重工株式会社　</a:t>
            </a:r>
            <a:r>
              <a:rPr kumimoji="1" lang="en-US" altLang="ja-JP" dirty="0">
                <a:latin typeface="Arial Black" panose="020B0A04020102020204" pitchFamily="34" charset="0"/>
              </a:rPr>
              <a:t>WEB</a:t>
            </a:r>
            <a:r>
              <a:rPr kumimoji="1" lang="ja-JP" altLang="en-US" dirty="0">
                <a:latin typeface="Arial Black" panose="020B0A04020102020204" pitchFamily="34" charset="0"/>
              </a:rPr>
              <a:t>説明会</a:t>
            </a:r>
          </a:p>
        </p:txBody>
      </p:sp>
    </p:spTree>
    <p:extLst>
      <p:ext uri="{BB962C8B-B14F-4D97-AF65-F5344CB8AC3E}">
        <p14:creationId xmlns:p14="http://schemas.microsoft.com/office/powerpoint/2010/main" val="1085400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7E095D-C2B9-432A-9276-283424B8B8E6}"/>
              </a:ext>
            </a:extLst>
          </p:cNvPr>
          <p:cNvSpPr>
            <a:spLocks noGrp="1"/>
          </p:cNvSpPr>
          <p:nvPr>
            <p:ph type="title"/>
          </p:nvPr>
        </p:nvSpPr>
        <p:spPr/>
        <p:txBody>
          <a:bodyPr/>
          <a:lstStyle/>
          <a:p>
            <a:r>
              <a:rPr kumimoji="1" lang="ja-JP" altLang="en-US" dirty="0"/>
              <a:t>求める人物像</a:t>
            </a:r>
          </a:p>
        </p:txBody>
      </p:sp>
      <p:sp>
        <p:nvSpPr>
          <p:cNvPr id="3" name="正方形/長方形 2">
            <a:extLst>
              <a:ext uri="{FF2B5EF4-FFF2-40B4-BE49-F238E27FC236}">
                <a16:creationId xmlns:a16="http://schemas.microsoft.com/office/drawing/2014/main" id="{1A487EAE-A064-487E-BE63-E5A3E22B9D98}"/>
              </a:ext>
            </a:extLst>
          </p:cNvPr>
          <p:cNvSpPr/>
          <p:nvPr/>
        </p:nvSpPr>
        <p:spPr>
          <a:xfrm>
            <a:off x="786000" y="1832400"/>
            <a:ext cx="9720000" cy="3193200"/>
          </a:xfrm>
          <a:prstGeom prst="rect">
            <a:avLst/>
          </a:prstGeom>
        </p:spPr>
        <p:txBody>
          <a:bodyPr wrap="square">
            <a:spAutoFit/>
          </a:bodyPr>
          <a:lstStyle/>
          <a:p>
            <a:pPr marL="285750" indent="-285750">
              <a:lnSpc>
                <a:spcPct val="200000"/>
              </a:lnSpc>
              <a:buFont typeface="Wingdings" panose="05000000000000000000" pitchFamily="2" charset="2"/>
              <a:buChar char="Ø"/>
            </a:pPr>
            <a:r>
              <a:rPr lang="ja-JP" altLang="en-US" sz="2600" dirty="0">
                <a:solidFill>
                  <a:schemeClr val="bg2">
                    <a:lumMod val="25000"/>
                  </a:schemeClr>
                </a:solidFill>
                <a:latin typeface="メイリオ" panose="020B0604030504040204" pitchFamily="50" charset="-128"/>
                <a:ea typeface="メイリオ" panose="020B0604030504040204" pitchFamily="50" charset="-128"/>
              </a:rPr>
              <a:t>当事者意識を持ち、強い意志で物事に取り組める人</a:t>
            </a:r>
          </a:p>
          <a:p>
            <a:pPr marL="285750" indent="-285750">
              <a:lnSpc>
                <a:spcPct val="200000"/>
              </a:lnSpc>
              <a:buFont typeface="Wingdings" panose="05000000000000000000" pitchFamily="2" charset="2"/>
              <a:buChar char="Ø"/>
            </a:pPr>
            <a:r>
              <a:rPr lang="ja-JP" altLang="en-US" sz="2600" dirty="0">
                <a:solidFill>
                  <a:schemeClr val="bg2">
                    <a:lumMod val="25000"/>
                  </a:schemeClr>
                </a:solidFill>
                <a:latin typeface="メイリオ" panose="020B0604030504040204" pitchFamily="50" charset="-128"/>
                <a:ea typeface="メイリオ" panose="020B0604030504040204" pitchFamily="50" charset="-128"/>
              </a:rPr>
              <a:t>あきらめずに、最後まで考え抜き仕事をやり遂げる人</a:t>
            </a:r>
          </a:p>
          <a:p>
            <a:pPr marL="285750" indent="-285750">
              <a:lnSpc>
                <a:spcPct val="200000"/>
              </a:lnSpc>
              <a:buFont typeface="Wingdings" panose="05000000000000000000" pitchFamily="2" charset="2"/>
              <a:buChar char="Ø"/>
            </a:pPr>
            <a:r>
              <a:rPr lang="ja-JP" altLang="en-US" sz="2600" dirty="0">
                <a:solidFill>
                  <a:schemeClr val="bg2">
                    <a:lumMod val="25000"/>
                  </a:schemeClr>
                </a:solidFill>
                <a:latin typeface="メイリオ" panose="020B0604030504040204" pitchFamily="50" charset="-128"/>
                <a:ea typeface="メイリオ" panose="020B0604030504040204" pitchFamily="50" charset="-128"/>
              </a:rPr>
              <a:t>現状に甘んじることなく学び続け、自ら成長しようとする人</a:t>
            </a:r>
          </a:p>
          <a:p>
            <a:pPr marL="285750" indent="-285750">
              <a:lnSpc>
                <a:spcPct val="200000"/>
              </a:lnSpc>
              <a:buFont typeface="Wingdings" panose="05000000000000000000" pitchFamily="2" charset="2"/>
              <a:buChar char="Ø"/>
            </a:pPr>
            <a:r>
              <a:rPr lang="ja-JP" altLang="en-US" sz="2600" dirty="0">
                <a:solidFill>
                  <a:schemeClr val="bg2">
                    <a:lumMod val="25000"/>
                  </a:schemeClr>
                </a:solidFill>
                <a:latin typeface="メイリオ" panose="020B0604030504040204" pitchFamily="50" charset="-128"/>
                <a:ea typeface="メイリオ" panose="020B0604030504040204" pitchFamily="50" charset="-128"/>
              </a:rPr>
              <a:t>周囲からの信頼を獲得し、組織として高い成果を追求できる人</a:t>
            </a:r>
          </a:p>
        </p:txBody>
      </p:sp>
    </p:spTree>
    <p:extLst>
      <p:ext uri="{BB962C8B-B14F-4D97-AF65-F5344CB8AC3E}">
        <p14:creationId xmlns:p14="http://schemas.microsoft.com/office/powerpoint/2010/main" val="1362584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626779-BCD7-4474-A377-12FBDFFB5E2A}"/>
              </a:ext>
            </a:extLst>
          </p:cNvPr>
          <p:cNvSpPr>
            <a:spLocks noGrp="1"/>
          </p:cNvSpPr>
          <p:nvPr>
            <p:ph type="title"/>
          </p:nvPr>
        </p:nvSpPr>
        <p:spPr/>
        <p:txBody>
          <a:bodyPr/>
          <a:lstStyle/>
          <a:p>
            <a:r>
              <a:rPr kumimoji="1" lang="ja-JP" altLang="en-US" dirty="0"/>
              <a:t>求める人物像　解説</a:t>
            </a:r>
          </a:p>
        </p:txBody>
      </p:sp>
      <p:sp>
        <p:nvSpPr>
          <p:cNvPr id="3" name="正方形/長方形 2">
            <a:extLst>
              <a:ext uri="{FF2B5EF4-FFF2-40B4-BE49-F238E27FC236}">
                <a16:creationId xmlns:a16="http://schemas.microsoft.com/office/drawing/2014/main" id="{C9E55B3C-10FA-4A69-8CBD-1BD3EDFD438C}"/>
              </a:ext>
            </a:extLst>
          </p:cNvPr>
          <p:cNvSpPr/>
          <p:nvPr/>
        </p:nvSpPr>
        <p:spPr>
          <a:xfrm>
            <a:off x="549939" y="2079000"/>
            <a:ext cx="10688180" cy="523220"/>
          </a:xfrm>
          <a:prstGeom prst="rect">
            <a:avLst/>
          </a:prstGeom>
        </p:spPr>
        <p:txBody>
          <a:bodyPr wrap="square">
            <a:spAutoFit/>
          </a:bodyPr>
          <a:lstStyle/>
          <a:p>
            <a:r>
              <a:rPr lang="ja-JP" altLang="en-US" sz="2800" dirty="0">
                <a:solidFill>
                  <a:schemeClr val="bg2">
                    <a:lumMod val="25000"/>
                  </a:schemeClr>
                </a:solidFill>
                <a:latin typeface="メイリオ" panose="020B0604030504040204" pitchFamily="50" charset="-128"/>
                <a:ea typeface="メイリオ" panose="020B0604030504040204" pitchFamily="50" charset="-128"/>
              </a:rPr>
              <a:t>「当事者意識を持ち、強い意志で物事に取り組める人」とは？</a:t>
            </a:r>
          </a:p>
        </p:txBody>
      </p:sp>
      <p:sp>
        <p:nvSpPr>
          <p:cNvPr id="4" name="正方形/長方形 3">
            <a:extLst>
              <a:ext uri="{FF2B5EF4-FFF2-40B4-BE49-F238E27FC236}">
                <a16:creationId xmlns:a16="http://schemas.microsoft.com/office/drawing/2014/main" id="{279D399A-77DD-4532-85DF-38EDB0280F8C}"/>
              </a:ext>
            </a:extLst>
          </p:cNvPr>
          <p:cNvSpPr/>
          <p:nvPr/>
        </p:nvSpPr>
        <p:spPr>
          <a:xfrm>
            <a:off x="1055238" y="3429000"/>
            <a:ext cx="9135762" cy="1938992"/>
          </a:xfrm>
          <a:prstGeom prst="rect">
            <a:avLst/>
          </a:prstGeom>
          <a:ln>
            <a:solidFill>
              <a:schemeClr val="tx2"/>
            </a:solidFill>
          </a:ln>
        </p:spPr>
        <p:txBody>
          <a:bodyPr wrap="square">
            <a:spAutoFit/>
          </a:bodyPr>
          <a:lstStyle/>
          <a:p>
            <a:r>
              <a:rPr lang="ja-JP" altLang="en-US" sz="2400" dirty="0">
                <a:solidFill>
                  <a:schemeClr val="bg2">
                    <a:lumMod val="25000"/>
                  </a:schemeClr>
                </a:solidFill>
                <a:latin typeface="メイリオ" panose="020B0604030504040204" pitchFamily="50" charset="-128"/>
                <a:ea typeface="メイリオ" panose="020B0604030504040204" pitchFamily="50" charset="-128"/>
              </a:rPr>
              <a:t>例えば、プロジェクトを他人事に思っている部下は、自己都合の勝手な発言や振る舞いをすることがあります。</a:t>
            </a:r>
          </a:p>
          <a:p>
            <a:r>
              <a:rPr lang="ja-JP" altLang="en-US" sz="2400" dirty="0">
                <a:solidFill>
                  <a:schemeClr val="bg2">
                    <a:lumMod val="25000"/>
                  </a:schemeClr>
                </a:solidFill>
                <a:latin typeface="メイリオ" panose="020B0604030504040204" pitchFamily="50" charset="-128"/>
                <a:ea typeface="メイリオ" panose="020B0604030504040204" pitchFamily="50" charset="-128"/>
              </a:rPr>
              <a:t>また、当事者意識がないと問題意識も持てず意思決定もできないので、質の高い仕事ができなくなったり、責任を持って自分の仕事をできなくなったりしてしまいます。</a:t>
            </a:r>
          </a:p>
        </p:txBody>
      </p:sp>
    </p:spTree>
    <p:extLst>
      <p:ext uri="{BB962C8B-B14F-4D97-AF65-F5344CB8AC3E}">
        <p14:creationId xmlns:p14="http://schemas.microsoft.com/office/powerpoint/2010/main" val="2566625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626779-BCD7-4474-A377-12FBDFFB5E2A}"/>
              </a:ext>
            </a:extLst>
          </p:cNvPr>
          <p:cNvSpPr>
            <a:spLocks noGrp="1"/>
          </p:cNvSpPr>
          <p:nvPr>
            <p:ph type="title"/>
          </p:nvPr>
        </p:nvSpPr>
        <p:spPr/>
        <p:txBody>
          <a:bodyPr/>
          <a:lstStyle/>
          <a:p>
            <a:r>
              <a:rPr kumimoji="1" lang="ja-JP" altLang="en-US" dirty="0"/>
              <a:t>求める人物像　解説</a:t>
            </a:r>
          </a:p>
        </p:txBody>
      </p:sp>
      <p:sp>
        <p:nvSpPr>
          <p:cNvPr id="3" name="正方形/長方形 2">
            <a:extLst>
              <a:ext uri="{FF2B5EF4-FFF2-40B4-BE49-F238E27FC236}">
                <a16:creationId xmlns:a16="http://schemas.microsoft.com/office/drawing/2014/main" id="{C9E55B3C-10FA-4A69-8CBD-1BD3EDFD438C}"/>
              </a:ext>
            </a:extLst>
          </p:cNvPr>
          <p:cNvSpPr/>
          <p:nvPr/>
        </p:nvSpPr>
        <p:spPr>
          <a:xfrm>
            <a:off x="549939" y="2079000"/>
            <a:ext cx="10688180" cy="954107"/>
          </a:xfrm>
          <a:prstGeom prst="rect">
            <a:avLst/>
          </a:prstGeom>
        </p:spPr>
        <p:txBody>
          <a:bodyPr wrap="square">
            <a:spAutoFit/>
          </a:bodyPr>
          <a:lstStyle/>
          <a:p>
            <a:r>
              <a:rPr lang="ja-JP" altLang="en-US" sz="2800" dirty="0">
                <a:solidFill>
                  <a:schemeClr val="bg2">
                    <a:lumMod val="25000"/>
                  </a:schemeClr>
                </a:solidFill>
                <a:latin typeface="メイリオ" panose="020B0604030504040204" pitchFamily="50" charset="-128"/>
                <a:ea typeface="メイリオ" panose="020B0604030504040204" pitchFamily="50" charset="-128"/>
              </a:rPr>
              <a:t>「あきらめずに、最後まで考え抜き仕事をやり遂げる人」とは？</a:t>
            </a:r>
          </a:p>
          <a:p>
            <a:endParaRPr lang="ja-JP" altLang="en-US" sz="28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4" name="正方形/長方形 3">
            <a:extLst>
              <a:ext uri="{FF2B5EF4-FFF2-40B4-BE49-F238E27FC236}">
                <a16:creationId xmlns:a16="http://schemas.microsoft.com/office/drawing/2014/main" id="{279D399A-77DD-4532-85DF-38EDB0280F8C}"/>
              </a:ext>
            </a:extLst>
          </p:cNvPr>
          <p:cNvSpPr/>
          <p:nvPr/>
        </p:nvSpPr>
        <p:spPr>
          <a:xfrm>
            <a:off x="1055238" y="3429000"/>
            <a:ext cx="9135762" cy="1200329"/>
          </a:xfrm>
          <a:prstGeom prst="rect">
            <a:avLst/>
          </a:prstGeom>
          <a:ln>
            <a:solidFill>
              <a:schemeClr val="tx2"/>
            </a:solidFill>
          </a:ln>
        </p:spPr>
        <p:txBody>
          <a:bodyPr wrap="square">
            <a:spAutoFit/>
          </a:bodyPr>
          <a:lstStyle/>
          <a:p>
            <a:r>
              <a:rPr lang="ja-JP" altLang="en-US" sz="2400" dirty="0">
                <a:solidFill>
                  <a:schemeClr val="bg2">
                    <a:lumMod val="25000"/>
                  </a:schemeClr>
                </a:solidFill>
                <a:latin typeface="メイリオ" panose="020B0604030504040204" pitchFamily="50" charset="-128"/>
                <a:ea typeface="メイリオ" panose="020B0604030504040204" pitchFamily="50" charset="-128"/>
              </a:rPr>
              <a:t>「答えのない問題」に対しての対応が重要。</a:t>
            </a:r>
            <a:endParaRPr lang="en-US" altLang="ja-JP" sz="2400" dirty="0">
              <a:solidFill>
                <a:schemeClr val="bg2">
                  <a:lumMod val="25000"/>
                </a:schemeClr>
              </a:solidFill>
              <a:latin typeface="メイリオ" panose="020B0604030504040204" pitchFamily="50" charset="-128"/>
              <a:ea typeface="メイリオ" panose="020B0604030504040204" pitchFamily="50" charset="-128"/>
            </a:endParaRPr>
          </a:p>
          <a:p>
            <a:r>
              <a:rPr lang="ja-JP" altLang="en-US" sz="2400" dirty="0">
                <a:solidFill>
                  <a:schemeClr val="bg2">
                    <a:lumMod val="25000"/>
                  </a:schemeClr>
                </a:solidFill>
                <a:latin typeface="メイリオ" panose="020B0604030504040204" pitchFamily="50" charset="-128"/>
                <a:ea typeface="メイリオ" panose="020B0604030504040204" pitchFamily="50" charset="-128"/>
              </a:rPr>
              <a:t>必要なのは、全力で考えて、その中で最適な解を選択して前に進む力</a:t>
            </a:r>
          </a:p>
        </p:txBody>
      </p:sp>
    </p:spTree>
    <p:extLst>
      <p:ext uri="{BB962C8B-B14F-4D97-AF65-F5344CB8AC3E}">
        <p14:creationId xmlns:p14="http://schemas.microsoft.com/office/powerpoint/2010/main" val="3741799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61977D-0674-4429-9863-7AEE992CC8CC}"/>
              </a:ext>
            </a:extLst>
          </p:cNvPr>
          <p:cNvSpPr>
            <a:spLocks noGrp="1"/>
          </p:cNvSpPr>
          <p:nvPr>
            <p:ph type="title"/>
          </p:nvPr>
        </p:nvSpPr>
        <p:spPr/>
        <p:txBody>
          <a:bodyPr/>
          <a:lstStyle/>
          <a:p>
            <a:endParaRPr kumimoji="1" lang="ja-JP" altLang="en-US"/>
          </a:p>
        </p:txBody>
      </p:sp>
    </p:spTree>
    <p:extLst>
      <p:ext uri="{BB962C8B-B14F-4D97-AF65-F5344CB8AC3E}">
        <p14:creationId xmlns:p14="http://schemas.microsoft.com/office/powerpoint/2010/main" val="2539369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92433A-3937-419F-8324-DE752E95D397}"/>
              </a:ext>
            </a:extLst>
          </p:cNvPr>
          <p:cNvSpPr>
            <a:spLocks noGrp="1"/>
          </p:cNvSpPr>
          <p:nvPr>
            <p:ph type="title"/>
          </p:nvPr>
        </p:nvSpPr>
        <p:spPr/>
        <p:txBody>
          <a:bodyPr/>
          <a:lstStyle/>
          <a:p>
            <a:r>
              <a:rPr kumimoji="1" lang="en-US" altLang="ja-JP" dirty="0"/>
              <a:t>WEB</a:t>
            </a:r>
            <a:r>
              <a:rPr kumimoji="1" lang="ja-JP" altLang="en-US" dirty="0"/>
              <a:t>説明会利用方法</a:t>
            </a:r>
          </a:p>
        </p:txBody>
      </p:sp>
      <p:sp>
        <p:nvSpPr>
          <p:cNvPr id="3" name="テキスト ボックス 2">
            <a:extLst>
              <a:ext uri="{FF2B5EF4-FFF2-40B4-BE49-F238E27FC236}">
                <a16:creationId xmlns:a16="http://schemas.microsoft.com/office/drawing/2014/main" id="{4BB5CA36-5334-4C34-BC05-34C001F80A67}"/>
              </a:ext>
            </a:extLst>
          </p:cNvPr>
          <p:cNvSpPr txBox="1"/>
          <p:nvPr/>
        </p:nvSpPr>
        <p:spPr>
          <a:xfrm>
            <a:off x="549939" y="1782395"/>
            <a:ext cx="10224000" cy="3293209"/>
          </a:xfrm>
          <a:prstGeom prst="rect">
            <a:avLst/>
          </a:prstGeom>
          <a:solidFill>
            <a:schemeClr val="bg1"/>
          </a:solidFill>
        </p:spPr>
        <p:txBody>
          <a:bodyPr wrap="square" rtlCol="0">
            <a:spAutoFit/>
          </a:bodyPr>
          <a:lstStyle/>
          <a:p>
            <a:pPr marL="514350" indent="-514350">
              <a:buFont typeface="+mj-lt"/>
              <a:buAutoNum type="arabicPeriod"/>
            </a:pPr>
            <a:r>
              <a:rPr kumimoji="1" lang="ja-JP" altLang="en-US" sz="2500" dirty="0">
                <a:solidFill>
                  <a:schemeClr val="tx2">
                    <a:lumMod val="75000"/>
                    <a:lumOff val="25000"/>
                  </a:schemeClr>
                </a:solidFill>
                <a:latin typeface="Arial Black" panose="020B0A04020102020204" pitchFamily="34" charset="0"/>
                <a:ea typeface="メイリオ" panose="020B0604030504040204" pitchFamily="50" charset="-128"/>
              </a:rPr>
              <a:t>「</a:t>
            </a:r>
            <a:r>
              <a:rPr kumimoji="1" lang="en-US" altLang="ja-JP" sz="2500" dirty="0">
                <a:solidFill>
                  <a:schemeClr val="tx2">
                    <a:lumMod val="75000"/>
                    <a:lumOff val="25000"/>
                  </a:schemeClr>
                </a:solidFill>
                <a:latin typeface="Arial Black" panose="020B0A04020102020204" pitchFamily="34" charset="0"/>
                <a:ea typeface="メイリオ" panose="020B0604030504040204" pitchFamily="50" charset="-128"/>
              </a:rPr>
              <a:t>WEB</a:t>
            </a:r>
            <a:r>
              <a:rPr kumimoji="1" lang="ja-JP" altLang="en-US" sz="2500" dirty="0">
                <a:solidFill>
                  <a:schemeClr val="tx2">
                    <a:lumMod val="75000"/>
                    <a:lumOff val="25000"/>
                  </a:schemeClr>
                </a:solidFill>
                <a:latin typeface="Arial Black" panose="020B0A04020102020204" pitchFamily="34" charset="0"/>
                <a:ea typeface="メイリオ" panose="020B0604030504040204" pitchFamily="50" charset="-128"/>
              </a:rPr>
              <a:t>説明会」では、企業情報・採用情報をご紹介しています。気になる部分は何度でも</a:t>
            </a:r>
            <a:r>
              <a:rPr lang="ja-JP" altLang="en-US" sz="2500" dirty="0">
                <a:solidFill>
                  <a:schemeClr val="tx2">
                    <a:lumMod val="75000"/>
                    <a:lumOff val="25000"/>
                  </a:schemeClr>
                </a:solidFill>
                <a:latin typeface="Arial Black" panose="020B0A04020102020204" pitchFamily="34" charset="0"/>
                <a:ea typeface="メイリオ" panose="020B0604030504040204" pitchFamily="50" charset="-128"/>
              </a:rPr>
              <a:t>ご覧</a:t>
            </a:r>
            <a:r>
              <a:rPr kumimoji="1" lang="ja-JP" altLang="en-US" sz="2500" dirty="0">
                <a:solidFill>
                  <a:schemeClr val="tx2">
                    <a:lumMod val="75000"/>
                    <a:lumOff val="25000"/>
                  </a:schemeClr>
                </a:solidFill>
                <a:latin typeface="Arial Black" panose="020B0A04020102020204" pitchFamily="34" charset="0"/>
                <a:ea typeface="メイリオ" panose="020B0604030504040204" pitchFamily="50" charset="-128"/>
              </a:rPr>
              <a:t>いただけます。</a:t>
            </a:r>
            <a:br>
              <a:rPr lang="en-US" altLang="ja-JP" sz="2500" dirty="0">
                <a:solidFill>
                  <a:schemeClr val="tx2">
                    <a:lumMod val="75000"/>
                    <a:lumOff val="25000"/>
                  </a:schemeClr>
                </a:solidFill>
                <a:latin typeface="Arial Black" panose="020B0A04020102020204" pitchFamily="34" charset="0"/>
                <a:ea typeface="メイリオ" panose="020B0604030504040204" pitchFamily="50" charset="-128"/>
              </a:rPr>
            </a:br>
            <a:endParaRPr lang="en-US" altLang="ja-JP" sz="2500" dirty="0">
              <a:solidFill>
                <a:schemeClr val="tx2">
                  <a:lumMod val="75000"/>
                  <a:lumOff val="25000"/>
                </a:schemeClr>
              </a:solidFill>
              <a:latin typeface="Arial Black" panose="020B0A04020102020204" pitchFamily="34" charset="0"/>
              <a:ea typeface="メイリオ" panose="020B0604030504040204" pitchFamily="50" charset="-128"/>
            </a:endParaRPr>
          </a:p>
          <a:p>
            <a:pPr marL="514350" indent="-514350">
              <a:buFont typeface="+mj-lt"/>
              <a:buAutoNum type="arabicPeriod"/>
            </a:pPr>
            <a:r>
              <a:rPr kumimoji="1" lang="ja-JP" altLang="en-US" sz="2500" dirty="0">
                <a:solidFill>
                  <a:schemeClr val="tx2">
                    <a:lumMod val="75000"/>
                    <a:lumOff val="25000"/>
                  </a:schemeClr>
                </a:solidFill>
                <a:latin typeface="Arial Black" panose="020B0A04020102020204" pitchFamily="34" charset="0"/>
                <a:ea typeface="メイリオ" panose="020B0604030504040204" pitchFamily="50" charset="-128"/>
              </a:rPr>
              <a:t>「</a:t>
            </a:r>
            <a:r>
              <a:rPr kumimoji="1" lang="en-US" altLang="ja-JP" sz="2500" dirty="0">
                <a:solidFill>
                  <a:schemeClr val="tx2">
                    <a:lumMod val="75000"/>
                    <a:lumOff val="25000"/>
                  </a:schemeClr>
                </a:solidFill>
                <a:latin typeface="Arial Black" panose="020B0A04020102020204" pitchFamily="34" charset="0"/>
                <a:ea typeface="メイリオ" panose="020B0604030504040204" pitchFamily="50" charset="-128"/>
              </a:rPr>
              <a:t>WEB</a:t>
            </a:r>
            <a:r>
              <a:rPr kumimoji="1" lang="ja-JP" altLang="en-US" sz="2500" dirty="0">
                <a:solidFill>
                  <a:schemeClr val="tx2">
                    <a:lumMod val="75000"/>
                    <a:lumOff val="25000"/>
                  </a:schemeClr>
                </a:solidFill>
                <a:latin typeface="Arial Black" panose="020B0A04020102020204" pitchFamily="34" charset="0"/>
                <a:ea typeface="メイリオ" panose="020B0604030504040204" pitchFamily="50" charset="-128"/>
              </a:rPr>
              <a:t>説明会」をご覧いただき、興味を持っていただければ、このまま選考への応募も可能です。</a:t>
            </a:r>
            <a:br>
              <a:rPr kumimoji="1" lang="en-US" altLang="ja-JP" sz="2500" dirty="0">
                <a:solidFill>
                  <a:schemeClr val="tx2">
                    <a:lumMod val="75000"/>
                    <a:lumOff val="25000"/>
                  </a:schemeClr>
                </a:solidFill>
                <a:latin typeface="Arial Black" panose="020B0A04020102020204" pitchFamily="34" charset="0"/>
                <a:ea typeface="メイリオ" panose="020B0604030504040204" pitchFamily="50" charset="-128"/>
              </a:rPr>
            </a:br>
            <a:endParaRPr kumimoji="1" lang="en-US" altLang="ja-JP" sz="2500" dirty="0">
              <a:solidFill>
                <a:schemeClr val="tx2">
                  <a:lumMod val="75000"/>
                  <a:lumOff val="25000"/>
                </a:schemeClr>
              </a:solidFill>
              <a:latin typeface="Arial Black" panose="020B0A04020102020204" pitchFamily="34" charset="0"/>
              <a:ea typeface="メイリオ" panose="020B0604030504040204" pitchFamily="50" charset="-128"/>
            </a:endParaRPr>
          </a:p>
          <a:p>
            <a:pPr marL="514350" indent="-514350">
              <a:buFont typeface="+mj-lt"/>
              <a:buAutoNum type="arabicPeriod"/>
            </a:pPr>
            <a:r>
              <a:rPr lang="ja-JP" altLang="en-US" sz="2500" dirty="0">
                <a:solidFill>
                  <a:schemeClr val="tx2">
                    <a:lumMod val="75000"/>
                    <a:lumOff val="25000"/>
                  </a:schemeClr>
                </a:solidFill>
                <a:latin typeface="Arial Black" panose="020B0A04020102020204" pitchFamily="34" charset="0"/>
                <a:ea typeface="メイリオ" panose="020B0604030504040204" pitchFamily="50" charset="-128"/>
              </a:rPr>
              <a:t>もっと知りたい方は、皆さんの質問に回答する「</a:t>
            </a:r>
            <a:r>
              <a:rPr lang="en-US" altLang="ja-JP" sz="2500" dirty="0">
                <a:solidFill>
                  <a:schemeClr val="tx2">
                    <a:lumMod val="75000"/>
                    <a:lumOff val="25000"/>
                  </a:schemeClr>
                </a:solidFill>
                <a:latin typeface="Arial Black" panose="020B0A04020102020204" pitchFamily="34" charset="0"/>
                <a:ea typeface="メイリオ" panose="020B0604030504040204" pitchFamily="50" charset="-128"/>
              </a:rPr>
              <a:t>WEB</a:t>
            </a:r>
            <a:r>
              <a:rPr lang="ja-JP" altLang="en-US" sz="2500" dirty="0">
                <a:solidFill>
                  <a:schemeClr val="tx2">
                    <a:lumMod val="75000"/>
                    <a:lumOff val="25000"/>
                  </a:schemeClr>
                </a:solidFill>
                <a:latin typeface="Arial Black" panose="020B0A04020102020204" pitchFamily="34" charset="0"/>
                <a:ea typeface="メイリオ" panose="020B0604030504040204" pitchFamily="50" charset="-128"/>
              </a:rPr>
              <a:t>オープン</a:t>
            </a:r>
            <a:r>
              <a:rPr lang="en-US" altLang="ja-JP" sz="2500" dirty="0">
                <a:solidFill>
                  <a:schemeClr val="tx2">
                    <a:lumMod val="75000"/>
                    <a:lumOff val="25000"/>
                  </a:schemeClr>
                </a:solidFill>
                <a:latin typeface="Arial Black" panose="020B0A04020102020204" pitchFamily="34" charset="0"/>
                <a:ea typeface="メイリオ" panose="020B0604030504040204" pitchFamily="50" charset="-128"/>
              </a:rPr>
              <a:t>LIVE</a:t>
            </a:r>
            <a:r>
              <a:rPr lang="ja-JP" altLang="en-US" sz="2500" dirty="0">
                <a:solidFill>
                  <a:schemeClr val="tx2">
                    <a:lumMod val="75000"/>
                    <a:lumOff val="25000"/>
                  </a:schemeClr>
                </a:solidFill>
                <a:latin typeface="Arial Black" panose="020B0A04020102020204" pitchFamily="34" charset="0"/>
                <a:ea typeface="メイリオ" panose="020B0604030504040204" pitchFamily="50" charset="-128"/>
              </a:rPr>
              <a:t>セミナー」や通常の「会社説明会」へもご参加いただけます。</a:t>
            </a:r>
            <a:endParaRPr kumimoji="1" lang="en-US" altLang="ja-JP" sz="2500" dirty="0">
              <a:solidFill>
                <a:schemeClr val="tx2">
                  <a:lumMod val="75000"/>
                  <a:lumOff val="25000"/>
                </a:schemeClr>
              </a:solidFill>
              <a:latin typeface="Arial Black" panose="020B0A04020102020204" pitchFamily="34" charset="0"/>
              <a:ea typeface="メイリオ" panose="020B0604030504040204" pitchFamily="50" charset="-128"/>
            </a:endParaRPr>
          </a:p>
        </p:txBody>
      </p:sp>
    </p:spTree>
    <p:extLst>
      <p:ext uri="{BB962C8B-B14F-4D97-AF65-F5344CB8AC3E}">
        <p14:creationId xmlns:p14="http://schemas.microsoft.com/office/powerpoint/2010/main" val="3613685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a:t>5.</a:t>
            </a:r>
            <a:r>
              <a:rPr lang="ja-JP" altLang="en-US" dirty="0"/>
              <a:t>福利厚生と各種制度</a:t>
            </a:r>
            <a:endParaRPr kumimoji="1" lang="ja-JP" altLang="en-US" dirty="0"/>
          </a:p>
        </p:txBody>
      </p:sp>
      <p:sp>
        <p:nvSpPr>
          <p:cNvPr id="3" name="サブタイトル 2"/>
          <p:cNvSpPr>
            <a:spLocks noGrp="1"/>
          </p:cNvSpPr>
          <p:nvPr>
            <p:ph type="subTitle" idx="1"/>
          </p:nvPr>
        </p:nvSpPr>
        <p:spPr>
          <a:xfrm>
            <a:off x="6816000" y="6044640"/>
            <a:ext cx="5030511" cy="377026"/>
          </a:xfrm>
        </p:spPr>
        <p:txBody>
          <a:bodyPr/>
          <a:lstStyle/>
          <a:p>
            <a:r>
              <a:rPr kumimoji="1" lang="ja-JP" altLang="en-US" dirty="0">
                <a:latin typeface="Arial Black" panose="020B0A04020102020204" pitchFamily="34" charset="0"/>
              </a:rPr>
              <a:t>ビューポイント重工株式会社　</a:t>
            </a:r>
            <a:r>
              <a:rPr kumimoji="1" lang="en-US" altLang="ja-JP" dirty="0">
                <a:latin typeface="Arial Black" panose="020B0A04020102020204" pitchFamily="34" charset="0"/>
              </a:rPr>
              <a:t>WEB</a:t>
            </a:r>
            <a:r>
              <a:rPr kumimoji="1" lang="ja-JP" altLang="en-US" dirty="0">
                <a:latin typeface="Arial Black" panose="020B0A04020102020204" pitchFamily="34" charset="0"/>
              </a:rPr>
              <a:t>説明会</a:t>
            </a:r>
          </a:p>
        </p:txBody>
      </p:sp>
    </p:spTree>
    <p:extLst>
      <p:ext uri="{BB962C8B-B14F-4D97-AF65-F5344CB8AC3E}">
        <p14:creationId xmlns:p14="http://schemas.microsoft.com/office/powerpoint/2010/main" val="1901453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9E7495-9073-4B1D-B2D9-517979F5291C}"/>
              </a:ext>
            </a:extLst>
          </p:cNvPr>
          <p:cNvSpPr>
            <a:spLocks noGrp="1"/>
          </p:cNvSpPr>
          <p:nvPr>
            <p:ph type="title"/>
          </p:nvPr>
        </p:nvSpPr>
        <p:spPr/>
        <p:txBody>
          <a:bodyPr/>
          <a:lstStyle/>
          <a:p>
            <a:r>
              <a:rPr kumimoji="1" lang="ja-JP" altLang="en-US" dirty="0"/>
              <a:t>ダイバーシティ</a:t>
            </a:r>
          </a:p>
        </p:txBody>
      </p:sp>
      <p:sp>
        <p:nvSpPr>
          <p:cNvPr id="3" name="テキスト ボックス 2">
            <a:extLst>
              <a:ext uri="{FF2B5EF4-FFF2-40B4-BE49-F238E27FC236}">
                <a16:creationId xmlns:a16="http://schemas.microsoft.com/office/drawing/2014/main" id="{527C84B1-9A89-4C1D-957B-7A9124C48173}"/>
              </a:ext>
            </a:extLst>
          </p:cNvPr>
          <p:cNvSpPr txBox="1"/>
          <p:nvPr/>
        </p:nvSpPr>
        <p:spPr>
          <a:xfrm>
            <a:off x="549939" y="1494000"/>
            <a:ext cx="4968000" cy="523220"/>
          </a:xfrm>
          <a:prstGeom prst="rect">
            <a:avLst/>
          </a:prstGeom>
          <a:solidFill>
            <a:schemeClr val="accent1">
              <a:lumMod val="40000"/>
              <a:lumOff val="60000"/>
            </a:schemeClr>
          </a:solidFill>
          <a:ln>
            <a:solidFill>
              <a:schemeClr val="accent1">
                <a:lumMod val="60000"/>
                <a:lumOff val="40000"/>
              </a:schemeClr>
            </a:solidFill>
          </a:ln>
        </p:spPr>
        <p:txBody>
          <a:bodyPr wrap="none" rtlCol="0">
            <a:spAutoFit/>
          </a:bodyPr>
          <a:lstStyle/>
          <a:p>
            <a:r>
              <a:rPr kumimoji="1" lang="ja-JP" altLang="en-US" sz="2800" dirty="0">
                <a:solidFill>
                  <a:schemeClr val="bg2">
                    <a:lumMod val="25000"/>
                  </a:schemeClr>
                </a:solidFill>
                <a:latin typeface="メイリオ" panose="020B0604030504040204" pitchFamily="50" charset="-128"/>
                <a:ea typeface="メイリオ" panose="020B0604030504040204" pitchFamily="50" charset="-128"/>
              </a:rPr>
              <a:t>時短勤務</a:t>
            </a:r>
          </a:p>
        </p:txBody>
      </p:sp>
      <p:sp>
        <p:nvSpPr>
          <p:cNvPr id="4" name="テキスト ボックス 3">
            <a:extLst>
              <a:ext uri="{FF2B5EF4-FFF2-40B4-BE49-F238E27FC236}">
                <a16:creationId xmlns:a16="http://schemas.microsoft.com/office/drawing/2014/main" id="{89FE4B3F-D832-4918-B726-AC51EFE29A45}"/>
              </a:ext>
            </a:extLst>
          </p:cNvPr>
          <p:cNvSpPr txBox="1"/>
          <p:nvPr/>
        </p:nvSpPr>
        <p:spPr>
          <a:xfrm>
            <a:off x="5646000" y="1494000"/>
            <a:ext cx="4968000" cy="523220"/>
          </a:xfrm>
          <a:prstGeom prst="rect">
            <a:avLst/>
          </a:prstGeom>
          <a:solidFill>
            <a:schemeClr val="accent1">
              <a:lumMod val="40000"/>
              <a:lumOff val="60000"/>
            </a:schemeClr>
          </a:solidFill>
          <a:ln>
            <a:solidFill>
              <a:schemeClr val="accent1">
                <a:lumMod val="60000"/>
                <a:lumOff val="40000"/>
              </a:schemeClr>
            </a:solidFill>
          </a:ln>
        </p:spPr>
        <p:txBody>
          <a:bodyPr wrap="none" rtlCol="0">
            <a:spAutoFit/>
          </a:bodyPr>
          <a:lstStyle/>
          <a:p>
            <a:r>
              <a:rPr kumimoji="1" lang="ja-JP" altLang="en-US" sz="2800" dirty="0">
                <a:solidFill>
                  <a:schemeClr val="bg2">
                    <a:lumMod val="25000"/>
                  </a:schemeClr>
                </a:solidFill>
                <a:latin typeface="メイリオ" panose="020B0604030504040204" pitchFamily="50" charset="-128"/>
                <a:ea typeface="メイリオ" panose="020B0604030504040204" pitchFamily="50" charset="-128"/>
              </a:rPr>
              <a:t>育児休業制度</a:t>
            </a:r>
          </a:p>
        </p:txBody>
      </p:sp>
      <p:sp>
        <p:nvSpPr>
          <p:cNvPr id="5" name="テキスト ボックス 4">
            <a:extLst>
              <a:ext uri="{FF2B5EF4-FFF2-40B4-BE49-F238E27FC236}">
                <a16:creationId xmlns:a16="http://schemas.microsoft.com/office/drawing/2014/main" id="{78B3DBB8-9A7A-4567-AA4E-BA0C883B3EBE}"/>
              </a:ext>
            </a:extLst>
          </p:cNvPr>
          <p:cNvSpPr txBox="1"/>
          <p:nvPr/>
        </p:nvSpPr>
        <p:spPr>
          <a:xfrm>
            <a:off x="549939" y="3796929"/>
            <a:ext cx="4968000" cy="523220"/>
          </a:xfrm>
          <a:prstGeom prst="rect">
            <a:avLst/>
          </a:prstGeom>
          <a:solidFill>
            <a:schemeClr val="accent1">
              <a:lumMod val="40000"/>
              <a:lumOff val="60000"/>
            </a:schemeClr>
          </a:solidFill>
          <a:ln>
            <a:solidFill>
              <a:schemeClr val="accent1">
                <a:lumMod val="60000"/>
                <a:lumOff val="40000"/>
              </a:schemeClr>
            </a:solidFill>
          </a:ln>
        </p:spPr>
        <p:txBody>
          <a:bodyPr wrap="none" rtlCol="0">
            <a:spAutoFit/>
          </a:bodyPr>
          <a:lstStyle/>
          <a:p>
            <a:r>
              <a:rPr kumimoji="1" lang="ja-JP" altLang="en-US" sz="2800" dirty="0">
                <a:solidFill>
                  <a:schemeClr val="bg2">
                    <a:lumMod val="25000"/>
                  </a:schemeClr>
                </a:solidFill>
                <a:latin typeface="メイリオ" panose="020B0604030504040204" pitchFamily="50" charset="-128"/>
                <a:ea typeface="メイリオ" panose="020B0604030504040204" pitchFamily="50" charset="-128"/>
              </a:rPr>
              <a:t>外国人雇用</a:t>
            </a:r>
          </a:p>
        </p:txBody>
      </p:sp>
      <p:sp>
        <p:nvSpPr>
          <p:cNvPr id="6" name="テキスト ボックス 5">
            <a:extLst>
              <a:ext uri="{FF2B5EF4-FFF2-40B4-BE49-F238E27FC236}">
                <a16:creationId xmlns:a16="http://schemas.microsoft.com/office/drawing/2014/main" id="{55726F0B-1F75-4136-8AF3-1DE9FB8AAFA7}"/>
              </a:ext>
            </a:extLst>
          </p:cNvPr>
          <p:cNvSpPr txBox="1"/>
          <p:nvPr/>
        </p:nvSpPr>
        <p:spPr>
          <a:xfrm>
            <a:off x="5646000" y="3796929"/>
            <a:ext cx="4968000" cy="523220"/>
          </a:xfrm>
          <a:prstGeom prst="rect">
            <a:avLst/>
          </a:prstGeom>
          <a:solidFill>
            <a:schemeClr val="accent1">
              <a:lumMod val="40000"/>
              <a:lumOff val="60000"/>
            </a:schemeClr>
          </a:solidFill>
          <a:ln>
            <a:solidFill>
              <a:schemeClr val="accent1">
                <a:lumMod val="60000"/>
                <a:lumOff val="40000"/>
              </a:schemeClr>
            </a:solidFill>
          </a:ln>
        </p:spPr>
        <p:txBody>
          <a:bodyPr wrap="none" rtlCol="0">
            <a:spAutoFit/>
          </a:bodyPr>
          <a:lstStyle/>
          <a:p>
            <a:r>
              <a:rPr kumimoji="1" lang="ja-JP" altLang="en-US" sz="2800" dirty="0">
                <a:solidFill>
                  <a:schemeClr val="bg2">
                    <a:lumMod val="25000"/>
                  </a:schemeClr>
                </a:solidFill>
                <a:latin typeface="メイリオ" panose="020B0604030504040204" pitchFamily="50" charset="-128"/>
                <a:ea typeface="メイリオ" panose="020B0604030504040204" pitchFamily="50" charset="-128"/>
              </a:rPr>
              <a:t>在宅ワーク</a:t>
            </a:r>
          </a:p>
        </p:txBody>
      </p:sp>
      <p:sp>
        <p:nvSpPr>
          <p:cNvPr id="7" name="正方形/長方形 6">
            <a:extLst>
              <a:ext uri="{FF2B5EF4-FFF2-40B4-BE49-F238E27FC236}">
                <a16:creationId xmlns:a16="http://schemas.microsoft.com/office/drawing/2014/main" id="{450A1B47-D71C-437F-ADF4-B9B6E71087E2}"/>
              </a:ext>
            </a:extLst>
          </p:cNvPr>
          <p:cNvSpPr/>
          <p:nvPr/>
        </p:nvSpPr>
        <p:spPr>
          <a:xfrm>
            <a:off x="549940" y="2146280"/>
            <a:ext cx="4968000" cy="1413163"/>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6E3E2418-9166-47C1-A5D4-F04F593938E7}"/>
              </a:ext>
            </a:extLst>
          </p:cNvPr>
          <p:cNvSpPr/>
          <p:nvPr/>
        </p:nvSpPr>
        <p:spPr>
          <a:xfrm>
            <a:off x="5643646" y="2146281"/>
            <a:ext cx="4968000" cy="1413163"/>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0094A3A0-65D5-44F9-8B69-465D7B561D48}"/>
              </a:ext>
            </a:extLst>
          </p:cNvPr>
          <p:cNvSpPr/>
          <p:nvPr/>
        </p:nvSpPr>
        <p:spPr>
          <a:xfrm>
            <a:off x="549940" y="4520589"/>
            <a:ext cx="4968000" cy="1413163"/>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3B884216-7F33-4994-8254-F152282EB4A3}"/>
              </a:ext>
            </a:extLst>
          </p:cNvPr>
          <p:cNvSpPr/>
          <p:nvPr/>
        </p:nvSpPr>
        <p:spPr>
          <a:xfrm>
            <a:off x="5643646" y="4520589"/>
            <a:ext cx="4968000" cy="1413163"/>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bg2">
                    <a:lumMod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bg2">
                  <a:lumMod val="2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13637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4B5650-CC35-4353-867A-13F2FC7CD683}"/>
              </a:ext>
            </a:extLst>
          </p:cNvPr>
          <p:cNvSpPr>
            <a:spLocks noGrp="1"/>
          </p:cNvSpPr>
          <p:nvPr>
            <p:ph type="title"/>
          </p:nvPr>
        </p:nvSpPr>
        <p:spPr/>
        <p:txBody>
          <a:bodyPr/>
          <a:lstStyle/>
          <a:p>
            <a:endParaRPr kumimoji="1" lang="ja-JP" altLang="en-US"/>
          </a:p>
        </p:txBody>
      </p:sp>
      <p:cxnSp>
        <p:nvCxnSpPr>
          <p:cNvPr id="3" name="直線コネクタ 2">
            <a:extLst>
              <a:ext uri="{FF2B5EF4-FFF2-40B4-BE49-F238E27FC236}">
                <a16:creationId xmlns:a16="http://schemas.microsoft.com/office/drawing/2014/main" id="{DC3464E3-66E8-4E21-AE5F-9056675AA101}"/>
              </a:ext>
            </a:extLst>
          </p:cNvPr>
          <p:cNvCxnSpPr/>
          <p:nvPr/>
        </p:nvCxnSpPr>
        <p:spPr>
          <a:xfrm flipH="1">
            <a:off x="3907978" y="2233493"/>
            <a:ext cx="1829849" cy="3012284"/>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 name="直線コネクタ 3">
            <a:extLst>
              <a:ext uri="{FF2B5EF4-FFF2-40B4-BE49-F238E27FC236}">
                <a16:creationId xmlns:a16="http://schemas.microsoft.com/office/drawing/2014/main" id="{80CE8903-136B-4AFA-92EB-71008A86F142}"/>
              </a:ext>
            </a:extLst>
          </p:cNvPr>
          <p:cNvCxnSpPr>
            <a:cxnSpLocks/>
          </p:cNvCxnSpPr>
          <p:nvPr/>
        </p:nvCxnSpPr>
        <p:spPr>
          <a:xfrm>
            <a:off x="5737827" y="2227570"/>
            <a:ext cx="1772167" cy="3018207"/>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 name="直線コネクタ 4">
            <a:extLst>
              <a:ext uri="{FF2B5EF4-FFF2-40B4-BE49-F238E27FC236}">
                <a16:creationId xmlns:a16="http://schemas.microsoft.com/office/drawing/2014/main" id="{71F16958-3A3A-4801-9B2E-C64E8DE47B9B}"/>
              </a:ext>
            </a:extLst>
          </p:cNvPr>
          <p:cNvCxnSpPr>
            <a:cxnSpLocks/>
          </p:cNvCxnSpPr>
          <p:nvPr/>
        </p:nvCxnSpPr>
        <p:spPr>
          <a:xfrm>
            <a:off x="3907978" y="5233932"/>
            <a:ext cx="3602016" cy="0"/>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楕円 5">
            <a:extLst>
              <a:ext uri="{FF2B5EF4-FFF2-40B4-BE49-F238E27FC236}">
                <a16:creationId xmlns:a16="http://schemas.microsoft.com/office/drawing/2014/main" id="{0C855C71-7DBB-496B-A2E7-36B9DF6990B1}"/>
              </a:ext>
            </a:extLst>
          </p:cNvPr>
          <p:cNvSpPr/>
          <p:nvPr/>
        </p:nvSpPr>
        <p:spPr>
          <a:xfrm>
            <a:off x="4721956" y="1359000"/>
            <a:ext cx="2031743" cy="2031743"/>
          </a:xfrm>
          <a:prstGeom prst="ellipse">
            <a:avLst/>
          </a:prstGeom>
          <a:solidFill>
            <a:schemeClr val="bg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bg2">
                    <a:lumMod val="25000"/>
                  </a:schemeClr>
                </a:solidFill>
              </a:rPr>
              <a:t>テキストを</a:t>
            </a:r>
            <a:endParaRPr kumimoji="1" lang="en-US" altLang="ja-JP" dirty="0">
              <a:solidFill>
                <a:schemeClr val="bg2">
                  <a:lumMod val="25000"/>
                </a:schemeClr>
              </a:solidFill>
            </a:endParaRPr>
          </a:p>
          <a:p>
            <a:pPr algn="ctr"/>
            <a:r>
              <a:rPr lang="ja-JP" altLang="en-US" dirty="0">
                <a:solidFill>
                  <a:schemeClr val="bg2">
                    <a:lumMod val="25000"/>
                  </a:schemeClr>
                </a:solidFill>
              </a:rPr>
              <a:t>入力</a:t>
            </a:r>
            <a:endParaRPr kumimoji="1" lang="ja-JP" altLang="en-US" dirty="0">
              <a:solidFill>
                <a:schemeClr val="bg2">
                  <a:lumMod val="25000"/>
                </a:schemeClr>
              </a:solidFill>
            </a:endParaRPr>
          </a:p>
        </p:txBody>
      </p:sp>
      <p:sp>
        <p:nvSpPr>
          <p:cNvPr id="7" name="楕円 6">
            <a:extLst>
              <a:ext uri="{FF2B5EF4-FFF2-40B4-BE49-F238E27FC236}">
                <a16:creationId xmlns:a16="http://schemas.microsoft.com/office/drawing/2014/main" id="{EB6D076A-8426-4AB6-973E-37961ECAD095}"/>
              </a:ext>
            </a:extLst>
          </p:cNvPr>
          <p:cNvSpPr/>
          <p:nvPr/>
        </p:nvSpPr>
        <p:spPr>
          <a:xfrm>
            <a:off x="2837627" y="4131701"/>
            <a:ext cx="2031743" cy="2031743"/>
          </a:xfrm>
          <a:prstGeom prst="ellipse">
            <a:avLst/>
          </a:prstGeom>
          <a:solidFill>
            <a:schemeClr val="bg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2">
                    <a:lumMod val="25000"/>
                  </a:schemeClr>
                </a:solidFill>
              </a:rPr>
              <a:t>テキストを</a:t>
            </a:r>
            <a:endParaRPr lang="en-US" altLang="ja-JP" dirty="0">
              <a:solidFill>
                <a:schemeClr val="bg2">
                  <a:lumMod val="25000"/>
                </a:schemeClr>
              </a:solidFill>
            </a:endParaRPr>
          </a:p>
          <a:p>
            <a:pPr algn="ctr"/>
            <a:r>
              <a:rPr lang="ja-JP" altLang="en-US" dirty="0">
                <a:solidFill>
                  <a:schemeClr val="bg2">
                    <a:lumMod val="25000"/>
                  </a:schemeClr>
                </a:solidFill>
              </a:rPr>
              <a:t>入力</a:t>
            </a:r>
          </a:p>
        </p:txBody>
      </p:sp>
      <p:sp>
        <p:nvSpPr>
          <p:cNvPr id="8" name="楕円 7">
            <a:extLst>
              <a:ext uri="{FF2B5EF4-FFF2-40B4-BE49-F238E27FC236}">
                <a16:creationId xmlns:a16="http://schemas.microsoft.com/office/drawing/2014/main" id="{3F005644-DAE2-4161-B329-A7B2D9C25256}"/>
              </a:ext>
            </a:extLst>
          </p:cNvPr>
          <p:cNvSpPr/>
          <p:nvPr/>
        </p:nvSpPr>
        <p:spPr>
          <a:xfrm>
            <a:off x="6490918" y="4131701"/>
            <a:ext cx="2031743" cy="2031743"/>
          </a:xfrm>
          <a:prstGeom prst="ellipse">
            <a:avLst/>
          </a:prstGeom>
          <a:solidFill>
            <a:schemeClr val="bg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2">
                    <a:lumMod val="25000"/>
                  </a:schemeClr>
                </a:solidFill>
              </a:rPr>
              <a:t>テキストを</a:t>
            </a:r>
            <a:endParaRPr lang="en-US" altLang="ja-JP" dirty="0">
              <a:solidFill>
                <a:schemeClr val="bg2">
                  <a:lumMod val="25000"/>
                </a:schemeClr>
              </a:solidFill>
            </a:endParaRPr>
          </a:p>
          <a:p>
            <a:pPr algn="ctr"/>
            <a:r>
              <a:rPr lang="ja-JP" altLang="en-US" dirty="0">
                <a:solidFill>
                  <a:schemeClr val="bg2">
                    <a:lumMod val="25000"/>
                  </a:schemeClr>
                </a:solidFill>
              </a:rPr>
              <a:t>入力</a:t>
            </a:r>
          </a:p>
        </p:txBody>
      </p:sp>
      <p:sp>
        <p:nvSpPr>
          <p:cNvPr id="9" name="正方形/長方形 8">
            <a:extLst>
              <a:ext uri="{FF2B5EF4-FFF2-40B4-BE49-F238E27FC236}">
                <a16:creationId xmlns:a16="http://schemas.microsoft.com/office/drawing/2014/main" id="{E8D21D65-BDDC-4C7F-AB56-1DB7E00B3ECC}"/>
              </a:ext>
            </a:extLst>
          </p:cNvPr>
          <p:cNvSpPr/>
          <p:nvPr/>
        </p:nvSpPr>
        <p:spPr>
          <a:xfrm>
            <a:off x="6836733" y="2190205"/>
            <a:ext cx="1800493" cy="369332"/>
          </a:xfrm>
          <a:prstGeom prst="rect">
            <a:avLst/>
          </a:prstGeom>
          <a:ln>
            <a:noFill/>
          </a:ln>
        </p:spPr>
        <p:txBody>
          <a:bodyPr wrap="none">
            <a:spAutoFit/>
          </a:bodyPr>
          <a:lstStyle/>
          <a:p>
            <a:r>
              <a:rPr lang="ja-JP" altLang="en-US" b="1" dirty="0">
                <a:solidFill>
                  <a:schemeClr val="bg2">
                    <a:lumMod val="25000"/>
                  </a:schemeClr>
                </a:solidFill>
              </a:rPr>
              <a:t>テキストを入力</a:t>
            </a:r>
            <a:endParaRPr lang="ja-JP" altLang="en-US" dirty="0">
              <a:solidFill>
                <a:schemeClr val="bg2">
                  <a:lumMod val="25000"/>
                </a:schemeClr>
              </a:solidFill>
            </a:endParaRPr>
          </a:p>
        </p:txBody>
      </p:sp>
      <p:sp>
        <p:nvSpPr>
          <p:cNvPr id="10" name="正方形/長方形 9">
            <a:extLst>
              <a:ext uri="{FF2B5EF4-FFF2-40B4-BE49-F238E27FC236}">
                <a16:creationId xmlns:a16="http://schemas.microsoft.com/office/drawing/2014/main" id="{CF6EB4E0-8E3D-40EA-A2DF-F1ADBA6D420F}"/>
              </a:ext>
            </a:extLst>
          </p:cNvPr>
          <p:cNvSpPr/>
          <p:nvPr/>
        </p:nvSpPr>
        <p:spPr>
          <a:xfrm>
            <a:off x="921000" y="4962906"/>
            <a:ext cx="1800494" cy="369332"/>
          </a:xfrm>
          <a:prstGeom prst="rect">
            <a:avLst/>
          </a:prstGeom>
          <a:ln>
            <a:noFill/>
          </a:ln>
        </p:spPr>
        <p:txBody>
          <a:bodyPr wrap="none">
            <a:spAutoFit/>
          </a:bodyPr>
          <a:lstStyle/>
          <a:p>
            <a:pPr algn="r"/>
            <a:r>
              <a:rPr lang="ja-JP" altLang="en-US" b="1" dirty="0">
                <a:solidFill>
                  <a:schemeClr val="bg2">
                    <a:lumMod val="25000"/>
                  </a:schemeClr>
                </a:solidFill>
              </a:rPr>
              <a:t>テキストを入力</a:t>
            </a:r>
            <a:endParaRPr lang="ja-JP" altLang="en-US" dirty="0">
              <a:solidFill>
                <a:schemeClr val="bg2">
                  <a:lumMod val="25000"/>
                </a:schemeClr>
              </a:solidFill>
            </a:endParaRPr>
          </a:p>
        </p:txBody>
      </p:sp>
      <p:sp>
        <p:nvSpPr>
          <p:cNvPr id="11" name="正方形/長方形 10">
            <a:extLst>
              <a:ext uri="{FF2B5EF4-FFF2-40B4-BE49-F238E27FC236}">
                <a16:creationId xmlns:a16="http://schemas.microsoft.com/office/drawing/2014/main" id="{78DB72C4-42C0-4060-98ED-E2054702BCD4}"/>
              </a:ext>
            </a:extLst>
          </p:cNvPr>
          <p:cNvSpPr/>
          <p:nvPr/>
        </p:nvSpPr>
        <p:spPr>
          <a:xfrm>
            <a:off x="8670234" y="4962906"/>
            <a:ext cx="1800493" cy="369332"/>
          </a:xfrm>
          <a:prstGeom prst="rect">
            <a:avLst/>
          </a:prstGeom>
          <a:ln>
            <a:noFill/>
          </a:ln>
        </p:spPr>
        <p:txBody>
          <a:bodyPr wrap="none">
            <a:spAutoFit/>
          </a:bodyPr>
          <a:lstStyle/>
          <a:p>
            <a:r>
              <a:rPr lang="ja-JP" altLang="en-US" b="1" dirty="0">
                <a:solidFill>
                  <a:schemeClr val="bg2">
                    <a:lumMod val="25000"/>
                  </a:schemeClr>
                </a:solidFill>
              </a:rPr>
              <a:t>テキストを入力</a:t>
            </a:r>
            <a:endParaRPr lang="ja-JP" altLang="en-US" dirty="0">
              <a:solidFill>
                <a:schemeClr val="bg2">
                  <a:lumMod val="25000"/>
                </a:schemeClr>
              </a:solidFill>
            </a:endParaRPr>
          </a:p>
        </p:txBody>
      </p:sp>
      <p:sp>
        <p:nvSpPr>
          <p:cNvPr id="12" name="正方形/長方形 11">
            <a:extLst>
              <a:ext uri="{FF2B5EF4-FFF2-40B4-BE49-F238E27FC236}">
                <a16:creationId xmlns:a16="http://schemas.microsoft.com/office/drawing/2014/main" id="{7CB6A30F-026D-4610-9310-3C5B52158091}"/>
              </a:ext>
            </a:extLst>
          </p:cNvPr>
          <p:cNvSpPr/>
          <p:nvPr/>
        </p:nvSpPr>
        <p:spPr>
          <a:xfrm>
            <a:off x="3575929" y="3350201"/>
            <a:ext cx="4339650" cy="923330"/>
          </a:xfrm>
          <a:prstGeom prst="rect">
            <a:avLst/>
          </a:prstGeom>
          <a:ln>
            <a:noFill/>
          </a:ln>
        </p:spPr>
        <p:txBody>
          <a:bodyPr wrap="none">
            <a:spAutoFit/>
          </a:bodyPr>
          <a:lstStyle/>
          <a:p>
            <a:pPr algn="ctr"/>
            <a:r>
              <a:rPr lang="ja-JP" altLang="en-US" sz="5400" b="1" dirty="0">
                <a:solidFill>
                  <a:schemeClr val="bg2">
                    <a:lumMod val="25000"/>
                  </a:schemeClr>
                </a:solidFill>
              </a:rPr>
              <a:t>テキスト入力</a:t>
            </a:r>
            <a:endParaRPr lang="ja-JP" altLang="en-US" sz="5400" dirty="0">
              <a:solidFill>
                <a:schemeClr val="bg2">
                  <a:lumMod val="25000"/>
                </a:schemeClr>
              </a:solidFill>
            </a:endParaRPr>
          </a:p>
        </p:txBody>
      </p:sp>
    </p:spTree>
    <p:extLst>
      <p:ext uri="{BB962C8B-B14F-4D97-AF65-F5344CB8AC3E}">
        <p14:creationId xmlns:p14="http://schemas.microsoft.com/office/powerpoint/2010/main" val="1533554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D6FEDAF-2281-4033-86D7-920CC31D2E66}"/>
              </a:ext>
            </a:extLst>
          </p:cNvPr>
          <p:cNvSpPr>
            <a:spLocks noGrp="1"/>
          </p:cNvSpPr>
          <p:nvPr>
            <p:ph type="title"/>
          </p:nvPr>
        </p:nvSpPr>
        <p:spPr/>
        <p:txBody>
          <a:bodyPr/>
          <a:lstStyle/>
          <a:p>
            <a:r>
              <a:rPr kumimoji="1" lang="ja-JP" altLang="en-US" dirty="0"/>
              <a:t>施設</a:t>
            </a:r>
          </a:p>
        </p:txBody>
      </p:sp>
      <p:pic>
        <p:nvPicPr>
          <p:cNvPr id="3" name="図プレースホルダー 9">
            <a:extLst>
              <a:ext uri="{FF2B5EF4-FFF2-40B4-BE49-F238E27FC236}">
                <a16:creationId xmlns:a16="http://schemas.microsoft.com/office/drawing/2014/main" id="{2BF7D206-C7B0-4ECF-9D84-304DC96CB61C}"/>
              </a:ext>
            </a:extLst>
          </p:cNvPr>
          <p:cNvPicPr>
            <a:picLocks noChangeAspect="1"/>
          </p:cNvPicPr>
          <p:nvPr/>
        </p:nvPicPr>
        <p:blipFill>
          <a:blip r:embed="rId2">
            <a:extLst>
              <a:ext uri="{28A0092B-C50C-407E-A947-70E740481C1C}">
                <a14:useLocalDpi xmlns:a14="http://schemas.microsoft.com/office/drawing/2010/main" val="0"/>
              </a:ext>
            </a:extLst>
          </a:blip>
          <a:srcRect l="19988" r="19988"/>
          <a:stretch>
            <a:fillRect/>
          </a:stretch>
        </p:blipFill>
        <p:spPr>
          <a:xfrm>
            <a:off x="5784013" y="1279481"/>
            <a:ext cx="4540095" cy="5046290"/>
          </a:xfrm>
          <a:prstGeom prst="rect">
            <a:avLst/>
          </a:prstGeom>
        </p:spPr>
      </p:pic>
      <p:pic>
        <p:nvPicPr>
          <p:cNvPr id="4" name="図プレースホルダー 8">
            <a:extLst>
              <a:ext uri="{FF2B5EF4-FFF2-40B4-BE49-F238E27FC236}">
                <a16:creationId xmlns:a16="http://schemas.microsoft.com/office/drawing/2014/main" id="{28836EBB-CD81-48AD-BFB3-0DC3370E926A}"/>
              </a:ext>
            </a:extLst>
          </p:cNvPr>
          <p:cNvPicPr>
            <a:picLocks noChangeAspect="1"/>
          </p:cNvPicPr>
          <p:nvPr/>
        </p:nvPicPr>
        <p:blipFill>
          <a:blip r:embed="rId3">
            <a:extLst>
              <a:ext uri="{28A0092B-C50C-407E-A947-70E740481C1C}">
                <a14:useLocalDpi xmlns:a14="http://schemas.microsoft.com/office/drawing/2010/main" val="0"/>
              </a:ext>
            </a:extLst>
          </a:blip>
          <a:srcRect t="540" b="540"/>
          <a:stretch>
            <a:fillRect/>
          </a:stretch>
        </p:blipFill>
        <p:spPr>
          <a:xfrm>
            <a:off x="653213" y="1279481"/>
            <a:ext cx="4540095" cy="5046290"/>
          </a:xfrm>
          <a:prstGeom prst="rect">
            <a:avLst/>
          </a:prstGeom>
        </p:spPr>
      </p:pic>
    </p:spTree>
    <p:extLst>
      <p:ext uri="{BB962C8B-B14F-4D97-AF65-F5344CB8AC3E}">
        <p14:creationId xmlns:p14="http://schemas.microsoft.com/office/powerpoint/2010/main" val="425615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a:t>6.</a:t>
            </a:r>
            <a:r>
              <a:rPr lang="ja-JP" altLang="en-US" dirty="0"/>
              <a:t>応募・選考の流れ</a:t>
            </a:r>
            <a:endParaRPr kumimoji="1" lang="ja-JP" altLang="en-US" dirty="0"/>
          </a:p>
        </p:txBody>
      </p:sp>
      <p:sp>
        <p:nvSpPr>
          <p:cNvPr id="3" name="サブタイトル 2"/>
          <p:cNvSpPr>
            <a:spLocks noGrp="1"/>
          </p:cNvSpPr>
          <p:nvPr>
            <p:ph type="subTitle" idx="1"/>
          </p:nvPr>
        </p:nvSpPr>
        <p:spPr>
          <a:xfrm>
            <a:off x="6816000" y="6035153"/>
            <a:ext cx="5030511" cy="396000"/>
          </a:xfrm>
        </p:spPr>
        <p:txBody>
          <a:bodyPr/>
          <a:lstStyle/>
          <a:p>
            <a:r>
              <a:rPr kumimoji="1" lang="ja-JP" altLang="en-US" dirty="0">
                <a:latin typeface="Arial Black" panose="020B0A04020102020204" pitchFamily="34" charset="0"/>
              </a:rPr>
              <a:t>ビューポイント重工株式会社　</a:t>
            </a:r>
            <a:r>
              <a:rPr kumimoji="1" lang="en-US" altLang="ja-JP" dirty="0">
                <a:latin typeface="Arial Black" panose="020B0A04020102020204" pitchFamily="34" charset="0"/>
              </a:rPr>
              <a:t>WEB</a:t>
            </a:r>
            <a:r>
              <a:rPr kumimoji="1" lang="ja-JP" altLang="en-US" dirty="0">
                <a:latin typeface="Arial Black" panose="020B0A04020102020204" pitchFamily="34" charset="0"/>
              </a:rPr>
              <a:t>説明会</a:t>
            </a:r>
          </a:p>
        </p:txBody>
      </p:sp>
    </p:spTree>
    <p:extLst>
      <p:ext uri="{BB962C8B-B14F-4D97-AF65-F5344CB8AC3E}">
        <p14:creationId xmlns:p14="http://schemas.microsoft.com/office/powerpoint/2010/main" val="4228140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6CF962-2AD7-4AA0-95EC-FA9B9BE8CF7A}"/>
              </a:ext>
            </a:extLst>
          </p:cNvPr>
          <p:cNvSpPr>
            <a:spLocks noGrp="1"/>
          </p:cNvSpPr>
          <p:nvPr>
            <p:ph type="title"/>
          </p:nvPr>
        </p:nvSpPr>
        <p:spPr/>
        <p:txBody>
          <a:bodyPr/>
          <a:lstStyle/>
          <a:p>
            <a:r>
              <a:rPr kumimoji="1" lang="ja-JP" altLang="en-US" dirty="0"/>
              <a:t>応募受付</a:t>
            </a:r>
          </a:p>
        </p:txBody>
      </p:sp>
      <p:sp>
        <p:nvSpPr>
          <p:cNvPr id="3" name="正方形/長方形 2">
            <a:extLst>
              <a:ext uri="{FF2B5EF4-FFF2-40B4-BE49-F238E27FC236}">
                <a16:creationId xmlns:a16="http://schemas.microsoft.com/office/drawing/2014/main" id="{6857C0DE-67C3-4D08-875D-EF513AC05461}"/>
              </a:ext>
            </a:extLst>
          </p:cNvPr>
          <p:cNvSpPr/>
          <p:nvPr/>
        </p:nvSpPr>
        <p:spPr>
          <a:xfrm>
            <a:off x="356421" y="1462845"/>
            <a:ext cx="10254702" cy="10571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bg2">
                    <a:lumMod val="25000"/>
                  </a:schemeClr>
                </a:solidFill>
                <a:latin typeface="Arial Black" panose="020B0A04020102020204" pitchFamily="34" charset="0"/>
                <a:ea typeface="メイリオ" panose="020B0604030504040204" pitchFamily="50" charset="-128"/>
              </a:rPr>
              <a:t>「</a:t>
            </a:r>
            <a:r>
              <a:rPr kumimoji="1" lang="en-US" altLang="ja-JP" sz="2800" dirty="0">
                <a:solidFill>
                  <a:schemeClr val="bg2">
                    <a:lumMod val="25000"/>
                  </a:schemeClr>
                </a:solidFill>
                <a:latin typeface="Arial Black" panose="020B0A04020102020204" pitchFamily="34" charset="0"/>
                <a:ea typeface="メイリオ" panose="020B0604030504040204" pitchFamily="50" charset="-128"/>
              </a:rPr>
              <a:t>WEB</a:t>
            </a:r>
            <a:r>
              <a:rPr kumimoji="1" lang="ja-JP" altLang="en-US" sz="2800" dirty="0">
                <a:solidFill>
                  <a:schemeClr val="bg2">
                    <a:lumMod val="25000"/>
                  </a:schemeClr>
                </a:solidFill>
                <a:latin typeface="Arial Black" panose="020B0A04020102020204" pitchFamily="34" charset="0"/>
                <a:ea typeface="メイリオ" panose="020B0604030504040204" pitchFamily="50" charset="-128"/>
              </a:rPr>
              <a:t>会社説明会」</a:t>
            </a:r>
            <a:r>
              <a:rPr lang="ja-JP" altLang="en-US" sz="2800" dirty="0">
                <a:solidFill>
                  <a:schemeClr val="bg2">
                    <a:lumMod val="25000"/>
                  </a:schemeClr>
                </a:solidFill>
                <a:latin typeface="Arial Black" panose="020B0A04020102020204" pitchFamily="34" charset="0"/>
                <a:ea typeface="メイリオ" panose="020B0604030504040204" pitchFamily="50" charset="-128"/>
              </a:rPr>
              <a:t>「会社説明会」「学内セミナー」</a:t>
            </a:r>
            <a:endParaRPr lang="en-US" altLang="ja-JP" sz="2800" dirty="0">
              <a:solidFill>
                <a:schemeClr val="bg2">
                  <a:lumMod val="25000"/>
                </a:schemeClr>
              </a:solidFill>
              <a:latin typeface="Arial Black" panose="020B0A04020102020204" pitchFamily="34" charset="0"/>
              <a:ea typeface="メイリオ" panose="020B0604030504040204" pitchFamily="50" charset="-128"/>
            </a:endParaRPr>
          </a:p>
          <a:p>
            <a:pPr algn="ctr"/>
            <a:r>
              <a:rPr lang="ja-JP" altLang="en-US" sz="2800" dirty="0">
                <a:solidFill>
                  <a:schemeClr val="bg2">
                    <a:lumMod val="25000"/>
                  </a:schemeClr>
                </a:solidFill>
                <a:latin typeface="Arial Black" panose="020B0A04020102020204" pitchFamily="34" charset="0"/>
                <a:ea typeface="メイリオ" panose="020B0604030504040204" pitchFamily="50" charset="-128"/>
              </a:rPr>
              <a:t>いずれも参加は必須ではありません。</a:t>
            </a:r>
            <a:endParaRPr lang="en-US" altLang="ja-JP" sz="2800" dirty="0">
              <a:solidFill>
                <a:schemeClr val="bg2">
                  <a:lumMod val="25000"/>
                </a:schemeClr>
              </a:solidFill>
              <a:latin typeface="Arial Black" panose="020B0A04020102020204" pitchFamily="34" charset="0"/>
              <a:ea typeface="メイリオ" panose="020B0604030504040204" pitchFamily="50" charset="-128"/>
            </a:endParaRPr>
          </a:p>
        </p:txBody>
      </p:sp>
      <p:sp>
        <p:nvSpPr>
          <p:cNvPr id="4" name="四角形: 角を丸くする 3">
            <a:extLst>
              <a:ext uri="{FF2B5EF4-FFF2-40B4-BE49-F238E27FC236}">
                <a16:creationId xmlns:a16="http://schemas.microsoft.com/office/drawing/2014/main" id="{C21441E3-A556-4621-B5EF-1FB4285BC502}"/>
              </a:ext>
            </a:extLst>
          </p:cNvPr>
          <p:cNvSpPr/>
          <p:nvPr/>
        </p:nvSpPr>
        <p:spPr>
          <a:xfrm>
            <a:off x="2918991" y="2898631"/>
            <a:ext cx="5129561" cy="847493"/>
          </a:xfrm>
          <a:prstGeom prst="round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spc="-150" dirty="0">
                <a:solidFill>
                  <a:schemeClr val="bg1"/>
                </a:solidFill>
                <a:latin typeface="メイリオ" panose="020B0604030504040204" pitchFamily="50" charset="-128"/>
                <a:ea typeface="メイリオ" panose="020B0604030504040204" pitchFamily="50" charset="-128"/>
              </a:rPr>
              <a:t>応募フォームから送信</a:t>
            </a:r>
          </a:p>
        </p:txBody>
      </p:sp>
      <p:sp>
        <p:nvSpPr>
          <p:cNvPr id="5" name="矢印: 右 4">
            <a:extLst>
              <a:ext uri="{FF2B5EF4-FFF2-40B4-BE49-F238E27FC236}">
                <a16:creationId xmlns:a16="http://schemas.microsoft.com/office/drawing/2014/main" id="{B8570492-3BE4-4A66-BCA7-646C97608B16}"/>
              </a:ext>
            </a:extLst>
          </p:cNvPr>
          <p:cNvSpPr/>
          <p:nvPr/>
        </p:nvSpPr>
        <p:spPr>
          <a:xfrm rot="5400000">
            <a:off x="5271897" y="3408615"/>
            <a:ext cx="423746" cy="1706137"/>
          </a:xfrm>
          <a:prstGeom prst="right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6" name="テキスト ボックス 5">
            <a:extLst>
              <a:ext uri="{FF2B5EF4-FFF2-40B4-BE49-F238E27FC236}">
                <a16:creationId xmlns:a16="http://schemas.microsoft.com/office/drawing/2014/main" id="{62055FEA-F794-46BD-B8AB-20C5CB2B9B3A}"/>
              </a:ext>
            </a:extLst>
          </p:cNvPr>
          <p:cNvSpPr txBox="1"/>
          <p:nvPr/>
        </p:nvSpPr>
        <p:spPr>
          <a:xfrm>
            <a:off x="2372580" y="4756935"/>
            <a:ext cx="6222380" cy="954107"/>
          </a:xfrm>
          <a:prstGeom prst="rect">
            <a:avLst/>
          </a:prstGeom>
          <a:noFill/>
        </p:spPr>
        <p:txBody>
          <a:bodyPr wrap="square" rtlCol="0">
            <a:spAutoFit/>
          </a:bodyPr>
          <a:lstStyle/>
          <a:p>
            <a:pPr algn="ctr"/>
            <a:r>
              <a:rPr lang="ja-JP" altLang="en-US" sz="2800" dirty="0">
                <a:solidFill>
                  <a:schemeClr val="bg2">
                    <a:lumMod val="25000"/>
                  </a:schemeClr>
                </a:solidFill>
                <a:latin typeface="Arial Black" panose="020B0A04020102020204" pitchFamily="34" charset="0"/>
                <a:ea typeface="メイリオ" panose="020B0604030504040204" pitchFamily="50" charset="-128"/>
              </a:rPr>
              <a:t>応募スケジュールは</a:t>
            </a:r>
            <a:endParaRPr lang="en-US" altLang="ja-JP" sz="2800" dirty="0">
              <a:solidFill>
                <a:schemeClr val="bg2">
                  <a:lumMod val="25000"/>
                </a:schemeClr>
              </a:solidFill>
              <a:latin typeface="Arial Black" panose="020B0A04020102020204" pitchFamily="34" charset="0"/>
              <a:ea typeface="メイリオ" panose="020B0604030504040204" pitchFamily="50" charset="-128"/>
            </a:endParaRPr>
          </a:p>
          <a:p>
            <a:pPr algn="ctr"/>
            <a:r>
              <a:rPr kumimoji="1" lang="en-US" altLang="ja-JP" sz="2800" dirty="0">
                <a:solidFill>
                  <a:schemeClr val="bg2">
                    <a:lumMod val="25000"/>
                  </a:schemeClr>
                </a:solidFill>
                <a:latin typeface="Arial Black" panose="020B0A04020102020204" pitchFamily="34" charset="0"/>
                <a:ea typeface="メイリオ" panose="020B0604030504040204" pitchFamily="50" charset="-128"/>
              </a:rPr>
              <a:t>WEB</a:t>
            </a:r>
            <a:r>
              <a:rPr kumimoji="1" lang="ja-JP" altLang="en-US" sz="2800" dirty="0">
                <a:solidFill>
                  <a:schemeClr val="bg2">
                    <a:lumMod val="25000"/>
                  </a:schemeClr>
                </a:solidFill>
                <a:latin typeface="Arial Black" panose="020B0A04020102020204" pitchFamily="34" charset="0"/>
                <a:ea typeface="メイリオ" panose="020B0604030504040204" pitchFamily="50" charset="-128"/>
              </a:rPr>
              <a:t>サイトでご確認願います</a:t>
            </a:r>
          </a:p>
        </p:txBody>
      </p:sp>
    </p:spTree>
    <p:extLst>
      <p:ext uri="{BB962C8B-B14F-4D97-AF65-F5344CB8AC3E}">
        <p14:creationId xmlns:p14="http://schemas.microsoft.com/office/powerpoint/2010/main" val="821475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403338-24BE-4EAD-8306-A4D707E97EE1}"/>
              </a:ext>
            </a:extLst>
          </p:cNvPr>
          <p:cNvSpPr>
            <a:spLocks noGrp="1"/>
          </p:cNvSpPr>
          <p:nvPr>
            <p:ph type="title"/>
          </p:nvPr>
        </p:nvSpPr>
        <p:spPr/>
        <p:txBody>
          <a:bodyPr/>
          <a:lstStyle/>
          <a:p>
            <a:r>
              <a:rPr kumimoji="1" lang="ja-JP" altLang="en-US" dirty="0"/>
              <a:t>選考の流れ</a:t>
            </a:r>
          </a:p>
        </p:txBody>
      </p:sp>
      <p:sp>
        <p:nvSpPr>
          <p:cNvPr id="10" name="四角形: 角を丸くする 10">
            <a:extLst>
              <a:ext uri="{FF2B5EF4-FFF2-40B4-BE49-F238E27FC236}">
                <a16:creationId xmlns:a16="http://schemas.microsoft.com/office/drawing/2014/main" id="{FC1B42C9-86F2-422E-BEC7-6D3C5BE8A467}"/>
              </a:ext>
            </a:extLst>
          </p:cNvPr>
          <p:cNvSpPr/>
          <p:nvPr/>
        </p:nvSpPr>
        <p:spPr>
          <a:xfrm>
            <a:off x="2765996" y="2894460"/>
            <a:ext cx="5129561" cy="612000"/>
          </a:xfrm>
          <a:prstGeom prst="roundRect">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latin typeface="Arial Black" panose="020B0A04020102020204" pitchFamily="34" charset="0"/>
                <a:ea typeface="メイリオ" panose="020B0604030504040204" pitchFamily="50" charset="-128"/>
              </a:rPr>
              <a:t>書類選考（</a:t>
            </a:r>
            <a:r>
              <a:rPr kumimoji="1" lang="en-US" altLang="ja-JP" sz="2600" b="1" dirty="0">
                <a:solidFill>
                  <a:schemeClr val="bg1"/>
                </a:solidFill>
                <a:latin typeface="Arial Black" panose="020B0A04020102020204" pitchFamily="34" charset="0"/>
                <a:ea typeface="メイリオ" panose="020B0604030504040204" pitchFamily="50" charset="-128"/>
              </a:rPr>
              <a:t>ES</a:t>
            </a:r>
            <a:r>
              <a:rPr kumimoji="1" lang="ja-JP" altLang="en-US" sz="2600" b="1" dirty="0">
                <a:solidFill>
                  <a:schemeClr val="bg1"/>
                </a:solidFill>
                <a:latin typeface="Arial Black" panose="020B0A04020102020204" pitchFamily="34" charset="0"/>
                <a:ea typeface="メイリオ" panose="020B0604030504040204" pitchFamily="50" charset="-128"/>
              </a:rPr>
              <a:t>・</a:t>
            </a:r>
            <a:r>
              <a:rPr kumimoji="1" lang="en-US" altLang="ja-JP" sz="2600" b="1" dirty="0">
                <a:solidFill>
                  <a:schemeClr val="bg1"/>
                </a:solidFill>
                <a:latin typeface="Arial Black" panose="020B0A04020102020204" pitchFamily="34" charset="0"/>
                <a:ea typeface="メイリオ" panose="020B0604030504040204" pitchFamily="50" charset="-128"/>
              </a:rPr>
              <a:t>WEB</a:t>
            </a:r>
            <a:r>
              <a:rPr kumimoji="1" lang="ja-JP" altLang="en-US" sz="2600" b="1" dirty="0">
                <a:solidFill>
                  <a:schemeClr val="bg1"/>
                </a:solidFill>
                <a:latin typeface="Arial Black" panose="020B0A04020102020204" pitchFamily="34" charset="0"/>
                <a:ea typeface="メイリオ" panose="020B0604030504040204" pitchFamily="50" charset="-128"/>
              </a:rPr>
              <a:t>テスト）</a:t>
            </a:r>
          </a:p>
        </p:txBody>
      </p:sp>
      <p:sp>
        <p:nvSpPr>
          <p:cNvPr id="11" name="テキスト ボックス 10">
            <a:extLst>
              <a:ext uri="{FF2B5EF4-FFF2-40B4-BE49-F238E27FC236}">
                <a16:creationId xmlns:a16="http://schemas.microsoft.com/office/drawing/2014/main" id="{4D1D069F-4390-4903-95C9-23E9743FAF52}"/>
              </a:ext>
            </a:extLst>
          </p:cNvPr>
          <p:cNvSpPr txBox="1"/>
          <p:nvPr/>
        </p:nvSpPr>
        <p:spPr>
          <a:xfrm>
            <a:off x="1807124" y="1742804"/>
            <a:ext cx="7353295" cy="707886"/>
          </a:xfrm>
          <a:prstGeom prst="rect">
            <a:avLst/>
          </a:prstGeom>
          <a:noFill/>
        </p:spPr>
        <p:txBody>
          <a:bodyPr wrap="none" rtlCol="0">
            <a:spAutoFit/>
          </a:bodyPr>
          <a:lstStyle/>
          <a:p>
            <a:r>
              <a:rPr kumimoji="1" lang="ja-JP" altLang="en-US" sz="2000" dirty="0">
                <a:solidFill>
                  <a:schemeClr val="bg2">
                    <a:lumMod val="25000"/>
                  </a:schemeClr>
                </a:solidFill>
                <a:latin typeface="Arial Black" panose="020B0A04020102020204" pitchFamily="34" charset="0"/>
                <a:ea typeface="メイリオ" panose="020B0604030504040204" pitchFamily="50" charset="-128"/>
              </a:rPr>
              <a:t>応募者には順次</a:t>
            </a:r>
            <a:r>
              <a:rPr kumimoji="1" lang="en-US" altLang="ja-JP" sz="2000" dirty="0">
                <a:solidFill>
                  <a:schemeClr val="bg2">
                    <a:lumMod val="25000"/>
                  </a:schemeClr>
                </a:solidFill>
                <a:latin typeface="Arial Black" panose="020B0A04020102020204" pitchFamily="34" charset="0"/>
                <a:ea typeface="メイリオ" panose="020B0604030504040204" pitchFamily="50" charset="-128"/>
              </a:rPr>
              <a:t>WEB</a:t>
            </a:r>
            <a:r>
              <a:rPr kumimoji="1" lang="ja-JP" altLang="en-US" sz="2000" dirty="0">
                <a:solidFill>
                  <a:schemeClr val="bg2">
                    <a:lumMod val="25000"/>
                  </a:schemeClr>
                </a:solidFill>
                <a:latin typeface="Arial Black" panose="020B0A04020102020204" pitchFamily="34" charset="0"/>
                <a:ea typeface="メイリオ" panose="020B0604030504040204" pitchFamily="50" charset="-128"/>
              </a:rPr>
              <a:t>テストと</a:t>
            </a:r>
            <a:r>
              <a:rPr kumimoji="1" lang="en-US" altLang="ja-JP" sz="2000" dirty="0">
                <a:solidFill>
                  <a:schemeClr val="bg2">
                    <a:lumMod val="25000"/>
                  </a:schemeClr>
                </a:solidFill>
                <a:latin typeface="Arial Black" panose="020B0A04020102020204" pitchFamily="34" charset="0"/>
                <a:ea typeface="メイリオ" panose="020B0604030504040204" pitchFamily="50" charset="-128"/>
              </a:rPr>
              <a:t>ES</a:t>
            </a:r>
            <a:r>
              <a:rPr kumimoji="1" lang="ja-JP" altLang="en-US" sz="2000" dirty="0">
                <a:solidFill>
                  <a:schemeClr val="bg2">
                    <a:lumMod val="25000"/>
                  </a:schemeClr>
                </a:solidFill>
                <a:latin typeface="Arial Black" panose="020B0A04020102020204" pitchFamily="34" charset="0"/>
                <a:ea typeface="メイリオ" panose="020B0604030504040204" pitchFamily="50" charset="-128"/>
              </a:rPr>
              <a:t>提出の依頼をしますので</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pPr algn="ctr"/>
            <a:r>
              <a:rPr lang="ja-JP" altLang="en-US" sz="2000" dirty="0">
                <a:solidFill>
                  <a:schemeClr val="bg2">
                    <a:lumMod val="25000"/>
                  </a:schemeClr>
                </a:solidFill>
                <a:latin typeface="Arial Black" panose="020B0A04020102020204" pitchFamily="34" charset="0"/>
                <a:ea typeface="メイリオ" panose="020B0604030504040204" pitchFamily="50" charset="-128"/>
              </a:rPr>
              <a:t>締切日までの</a:t>
            </a:r>
            <a:r>
              <a:rPr lang="en-US" altLang="ja-JP" sz="2000" dirty="0">
                <a:solidFill>
                  <a:schemeClr val="bg2">
                    <a:lumMod val="25000"/>
                  </a:schemeClr>
                </a:solidFill>
                <a:latin typeface="Arial Black" panose="020B0A04020102020204" pitchFamily="34" charset="0"/>
                <a:ea typeface="メイリオ" panose="020B0604030504040204" pitchFamily="50" charset="-128"/>
              </a:rPr>
              <a:t>ES</a:t>
            </a:r>
            <a:r>
              <a:rPr lang="ja-JP" altLang="en-US" sz="2000" dirty="0" err="1">
                <a:solidFill>
                  <a:schemeClr val="bg2">
                    <a:lumMod val="25000"/>
                  </a:schemeClr>
                </a:solidFill>
                <a:latin typeface="Arial Black" panose="020B0A04020102020204" pitchFamily="34" charset="0"/>
                <a:ea typeface="メイリオ" panose="020B0604030504040204" pitchFamily="50" charset="-128"/>
              </a:rPr>
              <a:t>の提</a:t>
            </a:r>
            <a:r>
              <a:rPr lang="ja-JP" altLang="en-US" sz="2000" dirty="0">
                <a:solidFill>
                  <a:schemeClr val="bg2">
                    <a:lumMod val="25000"/>
                  </a:schemeClr>
                </a:solidFill>
                <a:latin typeface="Arial Black" panose="020B0A04020102020204" pitchFamily="34" charset="0"/>
                <a:ea typeface="メイリオ" panose="020B0604030504040204" pitchFamily="50" charset="-128"/>
              </a:rPr>
              <a:t>出と</a:t>
            </a:r>
            <a:r>
              <a:rPr lang="en-US" altLang="ja-JP" sz="2000" dirty="0">
                <a:solidFill>
                  <a:schemeClr val="bg2">
                    <a:lumMod val="25000"/>
                  </a:schemeClr>
                </a:solidFill>
                <a:latin typeface="Arial Black" panose="020B0A04020102020204" pitchFamily="34" charset="0"/>
                <a:ea typeface="メイリオ" panose="020B0604030504040204" pitchFamily="50" charset="-128"/>
              </a:rPr>
              <a:t>WEB</a:t>
            </a:r>
            <a:r>
              <a:rPr lang="ja-JP" altLang="en-US" sz="2000" dirty="0">
                <a:solidFill>
                  <a:schemeClr val="bg2">
                    <a:lumMod val="25000"/>
                  </a:schemeClr>
                </a:solidFill>
                <a:latin typeface="Arial Black" panose="020B0A04020102020204" pitchFamily="34" charset="0"/>
                <a:ea typeface="メイリオ" panose="020B0604030504040204" pitchFamily="50" charset="-128"/>
              </a:rPr>
              <a:t>テストの受験をお願いします。</a:t>
            </a:r>
            <a:endParaRPr kumimoji="1" lang="ja-JP" altLang="en-US" sz="2000" dirty="0">
              <a:solidFill>
                <a:schemeClr val="bg2">
                  <a:lumMod val="25000"/>
                </a:schemeClr>
              </a:solidFill>
              <a:latin typeface="Arial Black" panose="020B0A04020102020204" pitchFamily="34" charset="0"/>
              <a:ea typeface="メイリオ" panose="020B0604030504040204" pitchFamily="50" charset="-128"/>
            </a:endParaRPr>
          </a:p>
        </p:txBody>
      </p:sp>
      <p:sp>
        <p:nvSpPr>
          <p:cNvPr id="12" name="四角形: 角を丸くする 10">
            <a:extLst>
              <a:ext uri="{FF2B5EF4-FFF2-40B4-BE49-F238E27FC236}">
                <a16:creationId xmlns:a16="http://schemas.microsoft.com/office/drawing/2014/main" id="{CC5433E9-F23C-4732-AE2F-E6332BCB89A2}"/>
              </a:ext>
            </a:extLst>
          </p:cNvPr>
          <p:cNvSpPr/>
          <p:nvPr/>
        </p:nvSpPr>
        <p:spPr>
          <a:xfrm>
            <a:off x="2765996" y="4020789"/>
            <a:ext cx="5129561" cy="612000"/>
          </a:xfrm>
          <a:prstGeom prst="roundRect">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latin typeface="Arial Black" panose="020B0A04020102020204" pitchFamily="34" charset="0"/>
                <a:ea typeface="メイリオ" panose="020B0604030504040204" pitchFamily="50" charset="-128"/>
              </a:rPr>
              <a:t>面接選考</a:t>
            </a:r>
            <a:r>
              <a:rPr lang="en-US" altLang="ja-JP" sz="2600" b="1" dirty="0">
                <a:solidFill>
                  <a:schemeClr val="bg1"/>
                </a:solidFill>
                <a:latin typeface="Arial Black" panose="020B0A04020102020204" pitchFamily="34" charset="0"/>
                <a:ea typeface="メイリオ" panose="020B0604030504040204" pitchFamily="50" charset="-128"/>
              </a:rPr>
              <a:t>2~3</a:t>
            </a:r>
            <a:r>
              <a:rPr lang="ja-JP" altLang="en-US" sz="2600" b="1" dirty="0">
                <a:solidFill>
                  <a:schemeClr val="bg1"/>
                </a:solidFill>
                <a:latin typeface="Arial Black" panose="020B0A04020102020204" pitchFamily="34" charset="0"/>
                <a:ea typeface="メイリオ" panose="020B0604030504040204" pitchFamily="50" charset="-128"/>
              </a:rPr>
              <a:t>回</a:t>
            </a:r>
            <a:endParaRPr kumimoji="1" lang="ja-JP" altLang="en-US" sz="2600" b="1" dirty="0">
              <a:solidFill>
                <a:schemeClr val="bg1"/>
              </a:solidFill>
              <a:latin typeface="Arial Black" panose="020B0A04020102020204" pitchFamily="34" charset="0"/>
              <a:ea typeface="メイリオ" panose="020B0604030504040204" pitchFamily="50" charset="-128"/>
            </a:endParaRPr>
          </a:p>
        </p:txBody>
      </p:sp>
      <p:sp>
        <p:nvSpPr>
          <p:cNvPr id="13" name="四角形: 角を丸くする 12">
            <a:extLst>
              <a:ext uri="{FF2B5EF4-FFF2-40B4-BE49-F238E27FC236}">
                <a16:creationId xmlns:a16="http://schemas.microsoft.com/office/drawing/2014/main" id="{001DB95F-AFE1-4213-B495-BD639D979CAA}"/>
              </a:ext>
            </a:extLst>
          </p:cNvPr>
          <p:cNvSpPr/>
          <p:nvPr/>
        </p:nvSpPr>
        <p:spPr>
          <a:xfrm>
            <a:off x="2765998" y="5171636"/>
            <a:ext cx="5129561" cy="612000"/>
          </a:xfrm>
          <a:prstGeom prst="roundRect">
            <a:avLst/>
          </a:prstGeom>
          <a:solidFill>
            <a:schemeClr val="accent1">
              <a:lumMod val="75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latin typeface="メイリオ" panose="020B0604030504040204" pitchFamily="50" charset="-128"/>
                <a:ea typeface="メイリオ" panose="020B0604030504040204" pitchFamily="50" charset="-128"/>
              </a:rPr>
              <a:t>内々定</a:t>
            </a:r>
            <a:endParaRPr kumimoji="1" lang="ja-JP" altLang="en-US" sz="2600" b="1" dirty="0">
              <a:solidFill>
                <a:schemeClr val="bg1"/>
              </a:solidFill>
              <a:latin typeface="メイリオ" panose="020B0604030504040204" pitchFamily="50" charset="-128"/>
              <a:ea typeface="メイリオ" panose="020B0604030504040204" pitchFamily="50" charset="-128"/>
            </a:endParaRPr>
          </a:p>
        </p:txBody>
      </p:sp>
      <p:sp>
        <p:nvSpPr>
          <p:cNvPr id="14" name="矢印: 右 13">
            <a:extLst>
              <a:ext uri="{FF2B5EF4-FFF2-40B4-BE49-F238E27FC236}">
                <a16:creationId xmlns:a16="http://schemas.microsoft.com/office/drawing/2014/main" id="{58B7B24A-9469-49FF-8AA0-5627E2B16204}"/>
              </a:ext>
            </a:extLst>
          </p:cNvPr>
          <p:cNvSpPr/>
          <p:nvPr/>
        </p:nvSpPr>
        <p:spPr>
          <a:xfrm rot="5400000">
            <a:off x="5118904" y="1789280"/>
            <a:ext cx="423746" cy="1706137"/>
          </a:xfrm>
          <a:prstGeom prst="right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5" name="矢印: 右 6">
            <a:extLst>
              <a:ext uri="{FF2B5EF4-FFF2-40B4-BE49-F238E27FC236}">
                <a16:creationId xmlns:a16="http://schemas.microsoft.com/office/drawing/2014/main" id="{D938D234-07CE-4ABF-8114-94CC39DEC8B9}"/>
              </a:ext>
            </a:extLst>
          </p:cNvPr>
          <p:cNvSpPr/>
          <p:nvPr/>
        </p:nvSpPr>
        <p:spPr>
          <a:xfrm rot="5400000">
            <a:off x="5118904" y="2900699"/>
            <a:ext cx="423746" cy="1706137"/>
          </a:xfrm>
          <a:prstGeom prst="right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6" name="矢印: 右 6">
            <a:extLst>
              <a:ext uri="{FF2B5EF4-FFF2-40B4-BE49-F238E27FC236}">
                <a16:creationId xmlns:a16="http://schemas.microsoft.com/office/drawing/2014/main" id="{7D98EAA6-3595-4CB9-BA67-9F71994B3C6A}"/>
              </a:ext>
            </a:extLst>
          </p:cNvPr>
          <p:cNvSpPr/>
          <p:nvPr/>
        </p:nvSpPr>
        <p:spPr>
          <a:xfrm rot="5400000">
            <a:off x="5118904" y="4051546"/>
            <a:ext cx="423746" cy="1706137"/>
          </a:xfrm>
          <a:prstGeom prst="rightArrow">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Tree>
    <p:extLst>
      <p:ext uri="{BB962C8B-B14F-4D97-AF65-F5344CB8AC3E}">
        <p14:creationId xmlns:p14="http://schemas.microsoft.com/office/powerpoint/2010/main" val="3724984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a:t>1.</a:t>
            </a:r>
            <a:r>
              <a:rPr lang="ja-JP" altLang="en-US" dirty="0"/>
              <a:t>企業概要と事業の強み</a:t>
            </a:r>
            <a:endParaRPr kumimoji="1" lang="ja-JP" altLang="en-US" dirty="0"/>
          </a:p>
        </p:txBody>
      </p:sp>
      <p:sp>
        <p:nvSpPr>
          <p:cNvPr id="3" name="サブタイトル 2"/>
          <p:cNvSpPr>
            <a:spLocks noGrp="1"/>
          </p:cNvSpPr>
          <p:nvPr>
            <p:ph type="subTitle" idx="1"/>
          </p:nvPr>
        </p:nvSpPr>
        <p:spPr>
          <a:xfrm>
            <a:off x="6816000" y="6035153"/>
            <a:ext cx="5030511" cy="396000"/>
          </a:xfrm>
        </p:spPr>
        <p:txBody>
          <a:bodyPr/>
          <a:lstStyle/>
          <a:p>
            <a:r>
              <a:rPr kumimoji="1" lang="ja-JP" altLang="en-US" dirty="0">
                <a:latin typeface="Arial Black" panose="020B0A04020102020204" pitchFamily="34" charset="0"/>
              </a:rPr>
              <a:t>ビューポイント重工株式会社　</a:t>
            </a:r>
            <a:r>
              <a:rPr kumimoji="1" lang="en-US" altLang="ja-JP" dirty="0">
                <a:latin typeface="Arial Black" panose="020B0A04020102020204" pitchFamily="34" charset="0"/>
              </a:rPr>
              <a:t>WEB</a:t>
            </a:r>
            <a:r>
              <a:rPr kumimoji="1" lang="ja-JP" altLang="en-US" dirty="0">
                <a:latin typeface="Arial Black" panose="020B0A04020102020204" pitchFamily="34" charset="0"/>
              </a:rPr>
              <a:t>説明会</a:t>
            </a:r>
          </a:p>
        </p:txBody>
      </p:sp>
    </p:spTree>
    <p:extLst>
      <p:ext uri="{BB962C8B-B14F-4D97-AF65-F5344CB8AC3E}">
        <p14:creationId xmlns:p14="http://schemas.microsoft.com/office/powerpoint/2010/main" val="261960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会社</a:t>
            </a:r>
            <a:r>
              <a:rPr lang="en-US" altLang="ja-JP" dirty="0"/>
              <a:t>DATA</a:t>
            </a:r>
            <a:endParaRPr lang="ja-JP" altLang="en-US" dirty="0">
              <a:latin typeface="Meiryo UI" panose="020B0604030504040204" pitchFamily="50" charset="-128"/>
              <a:ea typeface="Meiryo UI" panose="020B0604030504040204" pitchFamily="50" charset="-128"/>
            </a:endParaRPr>
          </a:p>
        </p:txBody>
      </p:sp>
      <p:graphicFrame>
        <p:nvGraphicFramePr>
          <p:cNvPr id="4" name="表 3">
            <a:extLst>
              <a:ext uri="{FF2B5EF4-FFF2-40B4-BE49-F238E27FC236}">
                <a16:creationId xmlns:a16="http://schemas.microsoft.com/office/drawing/2014/main" id="{5A2DB5DD-D9DC-4D4D-BC99-04C172A6C3B1}"/>
              </a:ext>
            </a:extLst>
          </p:cNvPr>
          <p:cNvGraphicFramePr>
            <a:graphicFrameLocks noGrp="1"/>
          </p:cNvGraphicFramePr>
          <p:nvPr>
            <p:extLst>
              <p:ext uri="{D42A27DB-BD31-4B8C-83A1-F6EECF244321}">
                <p14:modId xmlns:p14="http://schemas.microsoft.com/office/powerpoint/2010/main" val="1905159866"/>
              </p:ext>
            </p:extLst>
          </p:nvPr>
        </p:nvGraphicFramePr>
        <p:xfrm>
          <a:off x="549938" y="1292446"/>
          <a:ext cx="10090800" cy="4990368"/>
        </p:xfrm>
        <a:graphic>
          <a:graphicData uri="http://schemas.openxmlformats.org/drawingml/2006/table">
            <a:tbl>
              <a:tblPr firstRow="1" bandRow="1">
                <a:tableStyleId>{2D5ABB26-0587-4C30-8999-92F81FD0307C}</a:tableStyleId>
              </a:tblPr>
              <a:tblGrid>
                <a:gridCol w="2284708">
                  <a:extLst>
                    <a:ext uri="{9D8B030D-6E8A-4147-A177-3AD203B41FA5}">
                      <a16:colId xmlns:a16="http://schemas.microsoft.com/office/drawing/2014/main" val="749954775"/>
                    </a:ext>
                  </a:extLst>
                </a:gridCol>
                <a:gridCol w="7806092">
                  <a:extLst>
                    <a:ext uri="{9D8B030D-6E8A-4147-A177-3AD203B41FA5}">
                      <a16:colId xmlns:a16="http://schemas.microsoft.com/office/drawing/2014/main" val="3908146384"/>
                    </a:ext>
                  </a:extLst>
                </a:gridCol>
              </a:tblGrid>
              <a:tr h="643452">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創業</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1908</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（明治</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41</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）年</a:t>
                      </a:r>
                      <a:endPar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56834509"/>
                  </a:ext>
                </a:extLst>
              </a:tr>
              <a:tr h="643452">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設立</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1940</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（昭和</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15</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）年</a:t>
                      </a:r>
                      <a:endPar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958688968"/>
                  </a:ext>
                </a:extLst>
              </a:tr>
              <a:tr h="643452">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本社</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東京都港区</a:t>
                      </a:r>
                      <a:endPar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85474871"/>
                  </a:ext>
                </a:extLst>
              </a:tr>
              <a:tr h="643452">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資本金</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275</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億円（</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2018</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8</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月期）</a:t>
                      </a:r>
                      <a:endPar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21067569"/>
                  </a:ext>
                </a:extLst>
              </a:tr>
              <a:tr h="643452">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売上高</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1,458</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億円（</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2018</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3</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月期）</a:t>
                      </a:r>
                      <a:endPar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37856366"/>
                  </a:ext>
                </a:extLst>
              </a:tr>
              <a:tr h="643452">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従業員数</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単体：</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1,955</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名（</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2018</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3</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月</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31</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日現在）</a:t>
                      </a:r>
                      <a:endPar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82171110"/>
                  </a:ext>
                </a:extLst>
              </a:tr>
              <a:tr h="1129656">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事業内容</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発電プラント、産業機械、船舶、鉄道車両、航空機、各種エネルギー機器、プラントエンジニアリング、環境保全装置などの製造・販売</a:t>
                      </a:r>
                      <a:endParaRPr kumimoji="1" lang="ja-JP" altLang="en-US" sz="20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2303702"/>
                  </a:ext>
                </a:extLst>
              </a:tr>
            </a:tbl>
          </a:graphicData>
        </a:graphic>
      </p:graphicFrame>
    </p:spTree>
    <p:extLst>
      <p:ext uri="{BB962C8B-B14F-4D97-AF65-F5344CB8AC3E}">
        <p14:creationId xmlns:p14="http://schemas.microsoft.com/office/powerpoint/2010/main" val="2268690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2C863FA-5FF1-42A5-BCD9-236A6A3C2342}"/>
              </a:ext>
            </a:extLst>
          </p:cNvPr>
          <p:cNvSpPr>
            <a:spLocks noGrp="1"/>
          </p:cNvSpPr>
          <p:nvPr>
            <p:ph type="title"/>
          </p:nvPr>
        </p:nvSpPr>
        <p:spPr/>
        <p:txBody>
          <a:bodyPr/>
          <a:lstStyle/>
          <a:p>
            <a:r>
              <a:rPr kumimoji="1" lang="ja-JP" altLang="en-US" dirty="0"/>
              <a:t>国内事業所</a:t>
            </a:r>
          </a:p>
        </p:txBody>
      </p:sp>
      <p:graphicFrame>
        <p:nvGraphicFramePr>
          <p:cNvPr id="3" name="表 2">
            <a:extLst>
              <a:ext uri="{FF2B5EF4-FFF2-40B4-BE49-F238E27FC236}">
                <a16:creationId xmlns:a16="http://schemas.microsoft.com/office/drawing/2014/main" id="{7B2192C0-9E68-41DF-8070-66C50C7D616E}"/>
              </a:ext>
            </a:extLst>
          </p:cNvPr>
          <p:cNvGraphicFramePr>
            <a:graphicFrameLocks noGrp="1"/>
          </p:cNvGraphicFramePr>
          <p:nvPr>
            <p:extLst>
              <p:ext uri="{D42A27DB-BD31-4B8C-83A1-F6EECF244321}">
                <p14:modId xmlns:p14="http://schemas.microsoft.com/office/powerpoint/2010/main" val="1117039942"/>
              </p:ext>
            </p:extLst>
          </p:nvPr>
        </p:nvGraphicFramePr>
        <p:xfrm>
          <a:off x="549939" y="1719000"/>
          <a:ext cx="10090800" cy="3976386"/>
        </p:xfrm>
        <a:graphic>
          <a:graphicData uri="http://schemas.openxmlformats.org/drawingml/2006/table">
            <a:tbl>
              <a:tblPr firstRow="1" bandRow="1">
                <a:tableStyleId>{2D5ABB26-0587-4C30-8999-92F81FD0307C}</a:tableStyleId>
              </a:tblPr>
              <a:tblGrid>
                <a:gridCol w="2284709">
                  <a:extLst>
                    <a:ext uri="{9D8B030D-6E8A-4147-A177-3AD203B41FA5}">
                      <a16:colId xmlns:a16="http://schemas.microsoft.com/office/drawing/2014/main" val="749954775"/>
                    </a:ext>
                  </a:extLst>
                </a:gridCol>
                <a:gridCol w="7806091">
                  <a:extLst>
                    <a:ext uri="{9D8B030D-6E8A-4147-A177-3AD203B41FA5}">
                      <a16:colId xmlns:a16="http://schemas.microsoft.com/office/drawing/2014/main" val="3908146384"/>
                    </a:ext>
                  </a:extLst>
                </a:gridCol>
              </a:tblGrid>
              <a:tr h="1025462">
                <a:tc>
                  <a:txBody>
                    <a:bodyPr/>
                    <a:lstStyle/>
                    <a:p>
                      <a:pPr algn="l"/>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本社</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2400" b="0" dirty="0">
                          <a:solidFill>
                            <a:schemeClr val="tx2">
                              <a:lumMod val="75000"/>
                              <a:lumOff val="25000"/>
                            </a:schemeClr>
                          </a:solidFill>
                          <a:latin typeface="メイリオ" panose="020B0604030504040204" pitchFamily="50" charset="-128"/>
                          <a:ea typeface="メイリオ" panose="020B0604030504040204" pitchFamily="50" charset="-128"/>
                        </a:rPr>
                        <a:t>東京都港区</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56834509"/>
                  </a:ext>
                </a:extLst>
              </a:tr>
              <a:tr h="900000">
                <a:tc>
                  <a:txBody>
                    <a:bodyPr/>
                    <a:lstStyle/>
                    <a:p>
                      <a:pPr algn="l"/>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研究所</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2400" b="0" dirty="0">
                          <a:solidFill>
                            <a:schemeClr val="tx2">
                              <a:lumMod val="75000"/>
                              <a:lumOff val="25000"/>
                            </a:schemeClr>
                          </a:solidFill>
                          <a:latin typeface="メイリオ" panose="020B0604030504040204" pitchFamily="50" charset="-128"/>
                          <a:ea typeface="メイリオ" panose="020B0604030504040204" pitchFamily="50" charset="-128"/>
                        </a:rPr>
                        <a:t>神奈川県横浜市港南区</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958688968"/>
                  </a:ext>
                </a:extLst>
              </a:tr>
              <a:tr h="1025462">
                <a:tc>
                  <a:txBody>
                    <a:bodyPr/>
                    <a:lstStyle/>
                    <a:p>
                      <a:pPr algn="l"/>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工場</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2400" b="0" dirty="0">
                          <a:solidFill>
                            <a:schemeClr val="tx2">
                              <a:lumMod val="75000"/>
                              <a:lumOff val="25000"/>
                            </a:schemeClr>
                          </a:solidFill>
                          <a:latin typeface="メイリオ" panose="020B0604030504040204" pitchFamily="50" charset="-128"/>
                          <a:ea typeface="メイリオ" panose="020B0604030504040204" pitchFamily="50" charset="-128"/>
                        </a:rPr>
                        <a:t>千葉市、四日市市、広島市、佐世保市</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85474871"/>
                  </a:ext>
                </a:extLst>
              </a:tr>
              <a:tr h="1025462">
                <a:tc>
                  <a:txBody>
                    <a:bodyPr/>
                    <a:lstStyle/>
                    <a:p>
                      <a:pPr algn="l"/>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全国拠点</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2400" b="0" dirty="0">
                          <a:solidFill>
                            <a:schemeClr val="tx2">
                              <a:lumMod val="75000"/>
                              <a:lumOff val="25000"/>
                            </a:schemeClr>
                          </a:solidFill>
                          <a:latin typeface="メイリオ" panose="020B0604030504040204" pitchFamily="50" charset="-128"/>
                          <a:ea typeface="メイリオ" panose="020B0604030504040204" pitchFamily="50" charset="-128"/>
                        </a:rPr>
                        <a:t>札幌市、仙台市、横浜市、名古屋市、大阪市、広島市、福岡市</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21067569"/>
                  </a:ext>
                </a:extLst>
              </a:tr>
            </a:tbl>
          </a:graphicData>
        </a:graphic>
      </p:graphicFrame>
    </p:spTree>
    <p:extLst>
      <p:ext uri="{BB962C8B-B14F-4D97-AF65-F5344CB8AC3E}">
        <p14:creationId xmlns:p14="http://schemas.microsoft.com/office/powerpoint/2010/main" val="2728300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売上高の推移</a:t>
            </a:r>
            <a:endParaRPr lang="ja-JP" altLang="en-US" dirty="0">
              <a:latin typeface="Meiryo UI" panose="020B0604030504040204" pitchFamily="50" charset="-128"/>
              <a:ea typeface="Meiryo UI" panose="020B0604030504040204" pitchFamily="50" charset="-128"/>
            </a:endParaRPr>
          </a:p>
        </p:txBody>
      </p:sp>
      <p:graphicFrame>
        <p:nvGraphicFramePr>
          <p:cNvPr id="4" name="グラフ プレースホルダー 6">
            <a:extLst>
              <a:ext uri="{FF2B5EF4-FFF2-40B4-BE49-F238E27FC236}">
                <a16:creationId xmlns:a16="http://schemas.microsoft.com/office/drawing/2014/main" id="{7A25CCE8-5D87-42E9-9BF1-40F140182C0A}"/>
              </a:ext>
            </a:extLst>
          </p:cNvPr>
          <p:cNvGraphicFramePr>
            <a:graphicFrameLocks/>
          </p:cNvGraphicFramePr>
          <p:nvPr>
            <p:extLst>
              <p:ext uri="{D42A27DB-BD31-4B8C-83A1-F6EECF244321}">
                <p14:modId xmlns:p14="http://schemas.microsoft.com/office/powerpoint/2010/main" val="2805890539"/>
              </p:ext>
            </p:extLst>
          </p:nvPr>
        </p:nvGraphicFramePr>
        <p:xfrm>
          <a:off x="1011000" y="1539000"/>
          <a:ext cx="9909175" cy="448021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8423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F9D7C3-AE90-4511-875A-70B706AFBD79}"/>
              </a:ext>
            </a:extLst>
          </p:cNvPr>
          <p:cNvSpPr>
            <a:spLocks noGrp="1"/>
          </p:cNvSpPr>
          <p:nvPr>
            <p:ph type="title"/>
          </p:nvPr>
        </p:nvSpPr>
        <p:spPr/>
        <p:txBody>
          <a:bodyPr/>
          <a:lstStyle/>
          <a:p>
            <a:r>
              <a:rPr kumimoji="1" lang="ja-JP" altLang="en-US" dirty="0"/>
              <a:t>事業ドメイン</a:t>
            </a:r>
          </a:p>
        </p:txBody>
      </p:sp>
      <p:sp>
        <p:nvSpPr>
          <p:cNvPr id="3" name="四角形: 角を丸くする 2">
            <a:extLst>
              <a:ext uri="{FF2B5EF4-FFF2-40B4-BE49-F238E27FC236}">
                <a16:creationId xmlns:a16="http://schemas.microsoft.com/office/drawing/2014/main" id="{361FAEC2-9953-4800-B7C3-A6F73DC45CE6}"/>
              </a:ext>
            </a:extLst>
          </p:cNvPr>
          <p:cNvSpPr/>
          <p:nvPr/>
        </p:nvSpPr>
        <p:spPr>
          <a:xfrm>
            <a:off x="728761" y="2209931"/>
            <a:ext cx="4680000" cy="1800000"/>
          </a:xfrm>
          <a:prstGeom prst="roundRect">
            <a:avLst>
              <a:gd name="adj" fmla="val 9579"/>
            </a:avLst>
          </a:prstGeom>
          <a:solidFill>
            <a:schemeClr val="accent1">
              <a:lumMod val="50000"/>
            </a:schemeClr>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nchorCtr="1"/>
          <a:lstStyle/>
          <a:p>
            <a:pPr algn="ctr"/>
            <a:r>
              <a:rPr lang="ja-JP" altLang="en-US" sz="2400" b="1" dirty="0">
                <a:solidFill>
                  <a:schemeClr val="bg1">
                    <a:lumMod val="95000"/>
                  </a:schemeClr>
                </a:solidFill>
                <a:latin typeface="メイリオ" panose="020B0604030504040204" pitchFamily="50" charset="-128"/>
                <a:ea typeface="メイリオ" panose="020B0604030504040204" pitchFamily="50" charset="-128"/>
              </a:rPr>
              <a:t>エネルギー・環境プラント事業</a:t>
            </a:r>
          </a:p>
        </p:txBody>
      </p:sp>
      <p:sp>
        <p:nvSpPr>
          <p:cNvPr id="4" name="四角形: 角を丸くする 3">
            <a:extLst>
              <a:ext uri="{FF2B5EF4-FFF2-40B4-BE49-F238E27FC236}">
                <a16:creationId xmlns:a16="http://schemas.microsoft.com/office/drawing/2014/main" id="{EC2569A9-9414-43F6-9461-9B6A4B80DD97}"/>
              </a:ext>
            </a:extLst>
          </p:cNvPr>
          <p:cNvSpPr/>
          <p:nvPr/>
        </p:nvSpPr>
        <p:spPr>
          <a:xfrm>
            <a:off x="728761" y="4257024"/>
            <a:ext cx="4680000" cy="1800000"/>
          </a:xfrm>
          <a:prstGeom prst="roundRect">
            <a:avLst>
              <a:gd name="adj" fmla="val 9579"/>
            </a:avLst>
          </a:prstGeom>
          <a:solidFill>
            <a:schemeClr val="accent1">
              <a:lumMod val="50000"/>
            </a:schemeClr>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a:solidFill>
                  <a:schemeClr val="bg1">
                    <a:lumMod val="95000"/>
                  </a:schemeClr>
                </a:solidFill>
                <a:latin typeface="Arial Black" panose="020B0A04020102020204" pitchFamily="34" charset="0"/>
                <a:ea typeface="メイリオ" panose="020B0604030504040204" pitchFamily="50" charset="-128"/>
              </a:rPr>
              <a:t>交通・輸送事業</a:t>
            </a:r>
          </a:p>
        </p:txBody>
      </p:sp>
      <p:sp>
        <p:nvSpPr>
          <p:cNvPr id="5" name="四角形: 角を丸くする 4">
            <a:extLst>
              <a:ext uri="{FF2B5EF4-FFF2-40B4-BE49-F238E27FC236}">
                <a16:creationId xmlns:a16="http://schemas.microsoft.com/office/drawing/2014/main" id="{E3069B9C-53FB-4B9F-8178-6B0ED785A0FF}"/>
              </a:ext>
            </a:extLst>
          </p:cNvPr>
          <p:cNvSpPr/>
          <p:nvPr/>
        </p:nvSpPr>
        <p:spPr>
          <a:xfrm>
            <a:off x="5737605" y="2209931"/>
            <a:ext cx="4680000" cy="1800000"/>
          </a:xfrm>
          <a:prstGeom prst="roundRect">
            <a:avLst>
              <a:gd name="adj" fmla="val 9579"/>
            </a:avLst>
          </a:prstGeom>
          <a:solidFill>
            <a:schemeClr val="accent1">
              <a:lumMod val="50000"/>
            </a:schemeClr>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a:solidFill>
                  <a:schemeClr val="bg1">
                    <a:lumMod val="95000"/>
                  </a:schemeClr>
                </a:solidFill>
                <a:latin typeface="Arial Black" panose="020B0A04020102020204" pitchFamily="34" charset="0"/>
                <a:ea typeface="メイリオ" panose="020B0604030504040204" pitchFamily="50" charset="-128"/>
              </a:rPr>
              <a:t>航空宇宙システム事業</a:t>
            </a:r>
          </a:p>
        </p:txBody>
      </p:sp>
      <p:sp>
        <p:nvSpPr>
          <p:cNvPr id="6" name="四角形: 角を丸くする 5">
            <a:extLst>
              <a:ext uri="{FF2B5EF4-FFF2-40B4-BE49-F238E27FC236}">
                <a16:creationId xmlns:a16="http://schemas.microsoft.com/office/drawing/2014/main" id="{DE8BE0A5-C8F2-41BC-AE4A-139FE21246F5}"/>
              </a:ext>
            </a:extLst>
          </p:cNvPr>
          <p:cNvSpPr/>
          <p:nvPr/>
        </p:nvSpPr>
        <p:spPr>
          <a:xfrm>
            <a:off x="5737605" y="4257024"/>
            <a:ext cx="4680000" cy="1800000"/>
          </a:xfrm>
          <a:prstGeom prst="roundRect">
            <a:avLst>
              <a:gd name="adj" fmla="val 9579"/>
            </a:avLst>
          </a:prstGeom>
          <a:solidFill>
            <a:schemeClr val="accent1">
              <a:lumMod val="50000"/>
            </a:schemeClr>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a:solidFill>
                  <a:schemeClr val="bg1">
                    <a:lumMod val="95000"/>
                  </a:schemeClr>
                </a:solidFill>
                <a:latin typeface="Arial Black" panose="020B0A04020102020204" pitchFamily="34" charset="0"/>
                <a:ea typeface="メイリオ" panose="020B0604030504040204" pitchFamily="50" charset="-128"/>
              </a:rPr>
              <a:t>精密機器事業</a:t>
            </a:r>
          </a:p>
        </p:txBody>
      </p:sp>
      <p:sp>
        <p:nvSpPr>
          <p:cNvPr id="7" name="正方形/長方形 6">
            <a:extLst>
              <a:ext uri="{FF2B5EF4-FFF2-40B4-BE49-F238E27FC236}">
                <a16:creationId xmlns:a16="http://schemas.microsoft.com/office/drawing/2014/main" id="{4A1FA2C6-6D47-4B35-B142-580C3DA71BB8}"/>
              </a:ext>
            </a:extLst>
          </p:cNvPr>
          <p:cNvSpPr/>
          <p:nvPr/>
        </p:nvSpPr>
        <p:spPr>
          <a:xfrm>
            <a:off x="543517" y="1416240"/>
            <a:ext cx="4086375" cy="461665"/>
          </a:xfrm>
          <a:prstGeom prst="rect">
            <a:avLst/>
          </a:prstGeom>
        </p:spPr>
        <p:txBody>
          <a:bodyPr wrap="none">
            <a:spAutoFit/>
          </a:bodyPr>
          <a:lstStyle/>
          <a:p>
            <a:r>
              <a:rPr lang="ja-JP" altLang="en-US" sz="2400" b="1" dirty="0">
                <a:solidFill>
                  <a:schemeClr val="bg2">
                    <a:lumMod val="25000"/>
                  </a:schemeClr>
                </a:solidFill>
                <a:latin typeface="メイリオ" panose="020B0604030504040204" pitchFamily="50" charset="-128"/>
                <a:ea typeface="メイリオ" panose="020B0604030504040204" pitchFamily="50" charset="-128"/>
              </a:rPr>
              <a:t>基幹事業は</a:t>
            </a:r>
            <a:r>
              <a:rPr lang="en-US" altLang="ja-JP" sz="2400" b="1" dirty="0">
                <a:solidFill>
                  <a:schemeClr val="bg2">
                    <a:lumMod val="25000"/>
                  </a:schemeClr>
                </a:solidFill>
                <a:latin typeface="メイリオ" panose="020B0604030504040204" pitchFamily="50" charset="-128"/>
                <a:ea typeface="メイリオ" panose="020B0604030504040204" pitchFamily="50" charset="-128"/>
              </a:rPr>
              <a:t>4</a:t>
            </a:r>
            <a:r>
              <a:rPr lang="ja-JP" altLang="en-US" sz="2400" b="1" dirty="0">
                <a:solidFill>
                  <a:schemeClr val="bg2">
                    <a:lumMod val="25000"/>
                  </a:schemeClr>
                </a:solidFill>
                <a:latin typeface="メイリオ" panose="020B0604030504040204" pitchFamily="50" charset="-128"/>
                <a:ea typeface="メイリオ" panose="020B0604030504040204" pitchFamily="50" charset="-128"/>
              </a:rPr>
              <a:t>領域になります</a:t>
            </a:r>
          </a:p>
        </p:txBody>
      </p:sp>
    </p:spTree>
    <p:extLst>
      <p:ext uri="{BB962C8B-B14F-4D97-AF65-F5344CB8AC3E}">
        <p14:creationId xmlns:p14="http://schemas.microsoft.com/office/powerpoint/2010/main" val="504608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B24254-D3D1-42D3-AE75-E83B7172D223}"/>
              </a:ext>
            </a:extLst>
          </p:cNvPr>
          <p:cNvSpPr>
            <a:spLocks noGrp="1"/>
          </p:cNvSpPr>
          <p:nvPr>
            <p:ph type="title"/>
          </p:nvPr>
        </p:nvSpPr>
        <p:spPr/>
        <p:txBody>
          <a:bodyPr/>
          <a:lstStyle/>
          <a:p>
            <a:r>
              <a:rPr kumimoji="1" lang="ja-JP" altLang="en-US" dirty="0"/>
              <a:t>事業領域別売上構成</a:t>
            </a:r>
          </a:p>
        </p:txBody>
      </p:sp>
      <p:sp>
        <p:nvSpPr>
          <p:cNvPr id="26" name="下カーブ矢印 20">
            <a:extLst>
              <a:ext uri="{FF2B5EF4-FFF2-40B4-BE49-F238E27FC236}">
                <a16:creationId xmlns:a16="http://schemas.microsoft.com/office/drawing/2014/main" id="{D31DA5B7-F0CA-4625-8DB1-D9E30D23284C}"/>
              </a:ext>
            </a:extLst>
          </p:cNvPr>
          <p:cNvSpPr/>
          <p:nvPr/>
        </p:nvSpPr>
        <p:spPr>
          <a:xfrm rot="13990129" flipH="1">
            <a:off x="2171170" y="3748042"/>
            <a:ext cx="2713751" cy="1201767"/>
          </a:xfrm>
          <a:prstGeom prst="curvedDownArrow">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aphicFrame>
        <p:nvGraphicFramePr>
          <p:cNvPr id="27" name="グラフ 26">
            <a:extLst>
              <a:ext uri="{FF2B5EF4-FFF2-40B4-BE49-F238E27FC236}">
                <a16:creationId xmlns:a16="http://schemas.microsoft.com/office/drawing/2014/main" id="{EB46C1DD-266B-4042-BE86-8292110281E6}"/>
              </a:ext>
            </a:extLst>
          </p:cNvPr>
          <p:cNvGraphicFramePr>
            <a:graphicFrameLocks/>
          </p:cNvGraphicFramePr>
          <p:nvPr>
            <p:extLst/>
          </p:nvPr>
        </p:nvGraphicFramePr>
        <p:xfrm>
          <a:off x="689187" y="1969278"/>
          <a:ext cx="11479576" cy="1601576"/>
        </p:xfrm>
        <a:graphic>
          <a:graphicData uri="http://schemas.openxmlformats.org/drawingml/2006/chart">
            <c:chart xmlns:c="http://schemas.openxmlformats.org/drawingml/2006/chart" xmlns:r="http://schemas.openxmlformats.org/officeDocument/2006/relationships" r:id="rId2"/>
          </a:graphicData>
        </a:graphic>
      </p:graphicFrame>
      <p:sp>
        <p:nvSpPr>
          <p:cNvPr id="28" name="テキスト ボックス 27">
            <a:extLst>
              <a:ext uri="{FF2B5EF4-FFF2-40B4-BE49-F238E27FC236}">
                <a16:creationId xmlns:a16="http://schemas.microsoft.com/office/drawing/2014/main" id="{D7A5B525-6015-4A65-B07C-BE74CAF2C3BC}"/>
              </a:ext>
            </a:extLst>
          </p:cNvPr>
          <p:cNvSpPr txBox="1"/>
          <p:nvPr/>
        </p:nvSpPr>
        <p:spPr>
          <a:xfrm>
            <a:off x="426000" y="1513360"/>
            <a:ext cx="2388825" cy="707886"/>
          </a:xfrm>
          <a:prstGeom prst="rect">
            <a:avLst/>
          </a:prstGeom>
          <a:noFill/>
        </p:spPr>
        <p:txBody>
          <a:bodyPr wrap="square" rtlCol="0">
            <a:spAutoFit/>
          </a:bodyPr>
          <a:lstStyle/>
          <a:p>
            <a:pPr algn="ctr"/>
            <a:r>
              <a:rPr kumimoji="1" lang="ja-JP" altLang="en-US" sz="2000" dirty="0">
                <a:solidFill>
                  <a:schemeClr val="bg2">
                    <a:lumMod val="25000"/>
                  </a:schemeClr>
                </a:solidFill>
                <a:latin typeface="Arial Black" panose="020B0A04020102020204" pitchFamily="34" charset="0"/>
                <a:ea typeface="メイリオ" panose="020B0604030504040204" pitchFamily="50" charset="-128"/>
              </a:rPr>
              <a:t>航空宇宙システム</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bg2">
                    <a:lumMod val="25000"/>
                  </a:schemeClr>
                </a:solidFill>
                <a:latin typeface="Arial Black" panose="020B0A04020102020204" pitchFamily="34" charset="0"/>
                <a:ea typeface="メイリオ" panose="020B0604030504040204" pitchFamily="50" charset="-128"/>
              </a:rPr>
              <a:t>219</a:t>
            </a:r>
            <a:endParaRPr kumimoji="1" lang="ja-JP" altLang="en-US" sz="2000" dirty="0">
              <a:solidFill>
                <a:schemeClr val="bg2">
                  <a:lumMod val="25000"/>
                </a:schemeClr>
              </a:solidFill>
              <a:latin typeface="Arial Black" panose="020B0A04020102020204" pitchFamily="34" charset="0"/>
              <a:ea typeface="メイリオ" panose="020B0604030504040204" pitchFamily="50" charset="-128"/>
            </a:endParaRPr>
          </a:p>
        </p:txBody>
      </p:sp>
      <p:cxnSp>
        <p:nvCxnSpPr>
          <p:cNvPr id="29" name="直線コネクタ 28">
            <a:extLst>
              <a:ext uri="{FF2B5EF4-FFF2-40B4-BE49-F238E27FC236}">
                <a16:creationId xmlns:a16="http://schemas.microsoft.com/office/drawing/2014/main" id="{E5A62345-CCB0-4D60-938E-211A53871674}"/>
              </a:ext>
            </a:extLst>
          </p:cNvPr>
          <p:cNvCxnSpPr>
            <a:cxnSpLocks/>
            <a:stCxn id="28" idx="2"/>
          </p:cNvCxnSpPr>
          <p:nvPr/>
        </p:nvCxnSpPr>
        <p:spPr>
          <a:xfrm>
            <a:off x="1620413" y="2221246"/>
            <a:ext cx="94562" cy="140650"/>
          </a:xfrm>
          <a:prstGeom prst="line">
            <a:avLst/>
          </a:prstGeom>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FE360238-4A0E-4594-B03A-23CA8A921BA3}"/>
              </a:ext>
            </a:extLst>
          </p:cNvPr>
          <p:cNvSpPr txBox="1"/>
          <p:nvPr/>
        </p:nvSpPr>
        <p:spPr>
          <a:xfrm>
            <a:off x="2949278" y="1513360"/>
            <a:ext cx="3334632" cy="707886"/>
          </a:xfrm>
          <a:prstGeom prst="rect">
            <a:avLst/>
          </a:prstGeom>
          <a:noFill/>
        </p:spPr>
        <p:txBody>
          <a:bodyPr wrap="square" rtlCol="0">
            <a:spAutoFit/>
          </a:bodyPr>
          <a:lstStyle/>
          <a:p>
            <a:pPr algn="ctr"/>
            <a:r>
              <a:rPr lang="ja-JP" altLang="en-US" sz="2000" dirty="0">
                <a:solidFill>
                  <a:schemeClr val="bg2">
                    <a:lumMod val="25000"/>
                  </a:schemeClr>
                </a:solidFill>
                <a:latin typeface="Arial Black" panose="020B0A04020102020204" pitchFamily="34" charset="0"/>
                <a:ea typeface="メイリオ" panose="020B0604030504040204" pitchFamily="50" charset="-128"/>
              </a:rPr>
              <a:t>エネルギー・環境プラント</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bg2">
                    <a:lumMod val="25000"/>
                  </a:schemeClr>
                </a:solidFill>
                <a:latin typeface="Arial Black" panose="020B0A04020102020204" pitchFamily="34" charset="0"/>
                <a:ea typeface="メイリオ" panose="020B0604030504040204" pitchFamily="50" charset="-128"/>
              </a:rPr>
              <a:t>656</a:t>
            </a:r>
            <a:endParaRPr kumimoji="1" lang="ja-JP" altLang="en-US" sz="2000" dirty="0">
              <a:solidFill>
                <a:schemeClr val="bg2">
                  <a:lumMod val="25000"/>
                </a:schemeClr>
              </a:solidFill>
              <a:latin typeface="Arial Black" panose="020B0A04020102020204" pitchFamily="34" charset="0"/>
              <a:ea typeface="メイリオ" panose="020B0604030504040204" pitchFamily="50" charset="-128"/>
            </a:endParaRPr>
          </a:p>
        </p:txBody>
      </p:sp>
      <p:cxnSp>
        <p:nvCxnSpPr>
          <p:cNvPr id="31" name="直線コネクタ 30">
            <a:extLst>
              <a:ext uri="{FF2B5EF4-FFF2-40B4-BE49-F238E27FC236}">
                <a16:creationId xmlns:a16="http://schemas.microsoft.com/office/drawing/2014/main" id="{39E4F2D6-86D3-45F2-AA67-2934A60243B4}"/>
              </a:ext>
            </a:extLst>
          </p:cNvPr>
          <p:cNvCxnSpPr>
            <a:cxnSpLocks/>
          </p:cNvCxnSpPr>
          <p:nvPr/>
        </p:nvCxnSpPr>
        <p:spPr>
          <a:xfrm>
            <a:off x="4494897" y="2159692"/>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4B32CF6D-AFC8-4B10-8F1E-7BF6C6E63660}"/>
              </a:ext>
            </a:extLst>
          </p:cNvPr>
          <p:cNvSpPr txBox="1"/>
          <p:nvPr/>
        </p:nvSpPr>
        <p:spPr>
          <a:xfrm>
            <a:off x="5728787" y="1513360"/>
            <a:ext cx="3003933" cy="707886"/>
          </a:xfrm>
          <a:prstGeom prst="rect">
            <a:avLst/>
          </a:prstGeom>
          <a:noFill/>
        </p:spPr>
        <p:txBody>
          <a:bodyPr wrap="square" rtlCol="0">
            <a:spAutoFit/>
          </a:bodyPr>
          <a:lstStyle/>
          <a:p>
            <a:pPr algn="ctr"/>
            <a:r>
              <a:rPr kumimoji="1" lang="ja-JP" altLang="en-US" sz="2000" dirty="0">
                <a:solidFill>
                  <a:schemeClr val="bg2">
                    <a:lumMod val="25000"/>
                  </a:schemeClr>
                </a:solidFill>
                <a:latin typeface="Arial Black" panose="020B0A04020102020204" pitchFamily="34" charset="0"/>
                <a:ea typeface="メイリオ" panose="020B0604030504040204" pitchFamily="50" charset="-128"/>
              </a:rPr>
              <a:t>交通・輸送</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bg2">
                    <a:lumMod val="25000"/>
                  </a:schemeClr>
                </a:solidFill>
                <a:latin typeface="Arial Black" panose="020B0A04020102020204" pitchFamily="34" charset="0"/>
                <a:ea typeface="メイリオ" panose="020B0604030504040204" pitchFamily="50" charset="-128"/>
              </a:rPr>
              <a:t>292</a:t>
            </a:r>
            <a:endParaRPr kumimoji="1" lang="ja-JP" altLang="en-US" sz="2000" dirty="0">
              <a:solidFill>
                <a:schemeClr val="bg2">
                  <a:lumMod val="25000"/>
                </a:schemeClr>
              </a:solidFill>
              <a:latin typeface="Arial Black" panose="020B0A04020102020204" pitchFamily="34" charset="0"/>
              <a:ea typeface="メイリオ" panose="020B0604030504040204" pitchFamily="50" charset="-128"/>
            </a:endParaRPr>
          </a:p>
        </p:txBody>
      </p:sp>
      <p:cxnSp>
        <p:nvCxnSpPr>
          <p:cNvPr id="33" name="直線コネクタ 32">
            <a:extLst>
              <a:ext uri="{FF2B5EF4-FFF2-40B4-BE49-F238E27FC236}">
                <a16:creationId xmlns:a16="http://schemas.microsoft.com/office/drawing/2014/main" id="{8B4D96D5-60A4-443B-93A0-C029EC16ABD6}"/>
              </a:ext>
            </a:extLst>
          </p:cNvPr>
          <p:cNvCxnSpPr>
            <a:cxnSpLocks/>
          </p:cNvCxnSpPr>
          <p:nvPr/>
        </p:nvCxnSpPr>
        <p:spPr>
          <a:xfrm>
            <a:off x="7335413" y="2145007"/>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41CC641-0E92-4635-A7C9-6FD1245E9780}"/>
              </a:ext>
            </a:extLst>
          </p:cNvPr>
          <p:cNvSpPr txBox="1"/>
          <p:nvPr/>
        </p:nvSpPr>
        <p:spPr>
          <a:xfrm>
            <a:off x="7174108" y="1513360"/>
            <a:ext cx="3003933" cy="707886"/>
          </a:xfrm>
          <a:prstGeom prst="rect">
            <a:avLst/>
          </a:prstGeom>
          <a:noFill/>
        </p:spPr>
        <p:txBody>
          <a:bodyPr wrap="square" rtlCol="0">
            <a:spAutoFit/>
          </a:bodyPr>
          <a:lstStyle/>
          <a:p>
            <a:pPr algn="ctr"/>
            <a:r>
              <a:rPr lang="ja-JP" altLang="en-US" sz="2000" dirty="0">
                <a:solidFill>
                  <a:schemeClr val="bg2">
                    <a:lumMod val="25000"/>
                  </a:schemeClr>
                </a:solidFill>
                <a:latin typeface="Arial Black" panose="020B0A04020102020204" pitchFamily="34" charset="0"/>
                <a:ea typeface="メイリオ" panose="020B0604030504040204" pitchFamily="50" charset="-128"/>
              </a:rPr>
              <a:t>精密機器</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bg2">
                    <a:lumMod val="25000"/>
                  </a:schemeClr>
                </a:solidFill>
                <a:latin typeface="Arial Black" panose="020B0A04020102020204" pitchFamily="34" charset="0"/>
                <a:ea typeface="メイリオ" panose="020B0604030504040204" pitchFamily="50" charset="-128"/>
              </a:rPr>
              <a:t>219</a:t>
            </a:r>
            <a:endParaRPr kumimoji="1" lang="ja-JP" altLang="en-US" sz="2000" dirty="0">
              <a:solidFill>
                <a:schemeClr val="bg2">
                  <a:lumMod val="25000"/>
                </a:schemeClr>
              </a:solidFill>
              <a:latin typeface="Arial Black" panose="020B0A04020102020204" pitchFamily="34" charset="0"/>
              <a:ea typeface="メイリオ" panose="020B0604030504040204" pitchFamily="50" charset="-128"/>
            </a:endParaRPr>
          </a:p>
        </p:txBody>
      </p:sp>
      <p:cxnSp>
        <p:nvCxnSpPr>
          <p:cNvPr id="35" name="直線コネクタ 34">
            <a:extLst>
              <a:ext uri="{FF2B5EF4-FFF2-40B4-BE49-F238E27FC236}">
                <a16:creationId xmlns:a16="http://schemas.microsoft.com/office/drawing/2014/main" id="{B7F74E34-4C41-4874-98B9-E23CCAF00FE2}"/>
              </a:ext>
            </a:extLst>
          </p:cNvPr>
          <p:cNvCxnSpPr>
            <a:cxnSpLocks/>
          </p:cNvCxnSpPr>
          <p:nvPr/>
        </p:nvCxnSpPr>
        <p:spPr>
          <a:xfrm>
            <a:off x="8770986" y="2120261"/>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01CA4F22-0036-4B07-B4AA-A66F9FD0152F}"/>
              </a:ext>
            </a:extLst>
          </p:cNvPr>
          <p:cNvSpPr txBox="1"/>
          <p:nvPr/>
        </p:nvSpPr>
        <p:spPr>
          <a:xfrm>
            <a:off x="8929108" y="1513360"/>
            <a:ext cx="1699352" cy="707886"/>
          </a:xfrm>
          <a:prstGeom prst="rect">
            <a:avLst/>
          </a:prstGeom>
          <a:noFill/>
        </p:spPr>
        <p:txBody>
          <a:bodyPr wrap="square" rtlCol="0">
            <a:spAutoFit/>
          </a:bodyPr>
          <a:lstStyle/>
          <a:p>
            <a:pPr algn="ctr"/>
            <a:r>
              <a:rPr kumimoji="1" lang="ja-JP" altLang="en-US" sz="2000" dirty="0">
                <a:solidFill>
                  <a:schemeClr val="bg2">
                    <a:lumMod val="25000"/>
                  </a:schemeClr>
                </a:solidFill>
                <a:latin typeface="Arial Black" panose="020B0A04020102020204" pitchFamily="34" charset="0"/>
                <a:ea typeface="メイリオ" panose="020B0604030504040204" pitchFamily="50" charset="-128"/>
              </a:rPr>
              <a:t>その他</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bg2">
                    <a:lumMod val="25000"/>
                  </a:schemeClr>
                </a:solidFill>
                <a:latin typeface="Arial Black" panose="020B0A04020102020204" pitchFamily="34" charset="0"/>
                <a:ea typeface="メイリオ" panose="020B0604030504040204" pitchFamily="50" charset="-128"/>
              </a:rPr>
              <a:t>73</a:t>
            </a:r>
            <a:endParaRPr kumimoji="1" lang="ja-JP" altLang="en-US" sz="2000" dirty="0">
              <a:solidFill>
                <a:schemeClr val="bg2">
                  <a:lumMod val="25000"/>
                </a:schemeClr>
              </a:solidFill>
              <a:latin typeface="Arial Black" panose="020B0A04020102020204" pitchFamily="34" charset="0"/>
              <a:ea typeface="メイリオ" panose="020B0604030504040204" pitchFamily="50" charset="-128"/>
            </a:endParaRPr>
          </a:p>
        </p:txBody>
      </p:sp>
      <p:cxnSp>
        <p:nvCxnSpPr>
          <p:cNvPr id="37" name="直線コネクタ 36">
            <a:extLst>
              <a:ext uri="{FF2B5EF4-FFF2-40B4-BE49-F238E27FC236}">
                <a16:creationId xmlns:a16="http://schemas.microsoft.com/office/drawing/2014/main" id="{8CEA055D-95FB-4AA4-A932-5BCB7F249B6E}"/>
              </a:ext>
            </a:extLst>
          </p:cNvPr>
          <p:cNvCxnSpPr>
            <a:cxnSpLocks/>
          </p:cNvCxnSpPr>
          <p:nvPr/>
        </p:nvCxnSpPr>
        <p:spPr>
          <a:xfrm>
            <a:off x="9784223" y="2138855"/>
            <a:ext cx="209321" cy="201969"/>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cx1="http://schemas.microsoft.com/office/drawing/2015/9/8/chartex">
        <mc:Choice Requires="cx1">
          <p:graphicFrame>
            <p:nvGraphicFramePr>
              <p:cNvPr id="38" name="グラフ 37">
                <a:extLst>
                  <a:ext uri="{FF2B5EF4-FFF2-40B4-BE49-F238E27FC236}">
                    <a16:creationId xmlns:a16="http://schemas.microsoft.com/office/drawing/2014/main" id="{05E4B100-6684-4756-88E4-A8C0471FD4BA}"/>
                  </a:ext>
                </a:extLst>
              </p:cNvPr>
              <p:cNvGraphicFramePr/>
              <p:nvPr>
                <p:extLst>
                  <p:ext uri="{D42A27DB-BD31-4B8C-83A1-F6EECF244321}">
                    <p14:modId xmlns:p14="http://schemas.microsoft.com/office/powerpoint/2010/main" val="1839584558"/>
                  </p:ext>
                </p:extLst>
              </p:nvPr>
            </p:nvGraphicFramePr>
            <p:xfrm>
              <a:off x="4820122" y="3593931"/>
              <a:ext cx="4628148" cy="2979940"/>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38" name="グラフ 37">
                <a:extLst>
                  <a:ext uri="{FF2B5EF4-FFF2-40B4-BE49-F238E27FC236}">
                    <a16:creationId xmlns:a16="http://schemas.microsoft.com/office/drawing/2014/main" id="{05E4B100-6684-4756-88E4-A8C0471FD4BA}"/>
                  </a:ext>
                </a:extLst>
              </p:cNvPr>
              <p:cNvPicPr>
                <a:picLocks noGrp="1" noRot="1" noChangeAspect="1" noMove="1" noResize="1" noEditPoints="1" noAdjustHandles="1" noChangeArrowheads="1" noChangeShapeType="1"/>
              </p:cNvPicPr>
              <p:nvPr/>
            </p:nvPicPr>
            <p:blipFill>
              <a:blip r:embed="rId4"/>
              <a:stretch>
                <a:fillRect/>
              </a:stretch>
            </p:blipFill>
            <p:spPr>
              <a:xfrm>
                <a:off x="4820122" y="3593931"/>
                <a:ext cx="4628148" cy="2979940"/>
              </a:xfrm>
              <a:prstGeom prst="rect">
                <a:avLst/>
              </a:prstGeom>
            </p:spPr>
          </p:pic>
        </mc:Fallback>
      </mc:AlternateContent>
      <p:sp>
        <p:nvSpPr>
          <p:cNvPr id="39" name="テキスト ボックス 38">
            <a:extLst>
              <a:ext uri="{FF2B5EF4-FFF2-40B4-BE49-F238E27FC236}">
                <a16:creationId xmlns:a16="http://schemas.microsoft.com/office/drawing/2014/main" id="{8A179E1B-58EB-4489-A16B-4C19C4E17145}"/>
              </a:ext>
            </a:extLst>
          </p:cNvPr>
          <p:cNvSpPr txBox="1"/>
          <p:nvPr/>
        </p:nvSpPr>
        <p:spPr>
          <a:xfrm>
            <a:off x="7740028" y="5116460"/>
            <a:ext cx="947315" cy="400110"/>
          </a:xfrm>
          <a:prstGeom prst="rect">
            <a:avLst/>
          </a:prstGeom>
          <a:noFill/>
        </p:spPr>
        <p:txBody>
          <a:bodyPr wrap="square" rtlCol="0">
            <a:spAutoFit/>
          </a:bodyPr>
          <a:lstStyle/>
          <a:p>
            <a:pPr algn="ctr"/>
            <a:r>
              <a:rPr kumimoji="1" lang="en-US" altLang="ja-JP" sz="2000" dirty="0">
                <a:solidFill>
                  <a:schemeClr val="bg2">
                    <a:lumMod val="25000"/>
                  </a:schemeClr>
                </a:solidFill>
                <a:latin typeface="Arial Black" panose="020B0A04020102020204" pitchFamily="34" charset="0"/>
                <a:ea typeface="メイリオ" panose="020B0604030504040204" pitchFamily="50" charset="-128"/>
              </a:rPr>
              <a:t>55</a:t>
            </a:r>
            <a:r>
              <a:rPr kumimoji="1" lang="ja-JP" altLang="en-US" sz="2000" dirty="0">
                <a:solidFill>
                  <a:schemeClr val="bg2">
                    <a:lumMod val="25000"/>
                  </a:schemeClr>
                </a:solidFill>
                <a:latin typeface="Arial Black" panose="020B0A04020102020204" pitchFamily="34" charset="0"/>
                <a:ea typeface="メイリオ" panose="020B0604030504040204" pitchFamily="50" charset="-128"/>
              </a:rPr>
              <a:t>％</a:t>
            </a:r>
          </a:p>
        </p:txBody>
      </p:sp>
      <p:sp>
        <p:nvSpPr>
          <p:cNvPr id="40" name="テキスト ボックス 39">
            <a:extLst>
              <a:ext uri="{FF2B5EF4-FFF2-40B4-BE49-F238E27FC236}">
                <a16:creationId xmlns:a16="http://schemas.microsoft.com/office/drawing/2014/main" id="{E4A029EE-C3F2-4934-B7B5-9DA2DF864FBC}"/>
              </a:ext>
            </a:extLst>
          </p:cNvPr>
          <p:cNvSpPr txBox="1"/>
          <p:nvPr/>
        </p:nvSpPr>
        <p:spPr>
          <a:xfrm>
            <a:off x="8245308" y="3950009"/>
            <a:ext cx="2383152" cy="707886"/>
          </a:xfrm>
          <a:prstGeom prst="rect">
            <a:avLst/>
          </a:prstGeom>
          <a:noFill/>
        </p:spPr>
        <p:txBody>
          <a:bodyPr wrap="square" rtlCol="0">
            <a:spAutoFit/>
          </a:bodyPr>
          <a:lstStyle/>
          <a:p>
            <a:pPr algn="ctr"/>
            <a:r>
              <a:rPr lang="ja-JP" altLang="en-US" sz="2000" dirty="0">
                <a:solidFill>
                  <a:schemeClr val="bg2">
                    <a:lumMod val="25000"/>
                  </a:schemeClr>
                </a:solidFill>
                <a:latin typeface="Arial Black" panose="020B0A04020102020204" pitchFamily="34" charset="0"/>
                <a:ea typeface="メイリオ" panose="020B0604030504040204" pitchFamily="50" charset="-128"/>
              </a:rPr>
              <a:t>発電</a:t>
            </a:r>
            <a:r>
              <a:rPr kumimoji="1" lang="ja-JP" altLang="en-US" sz="2000" dirty="0">
                <a:solidFill>
                  <a:schemeClr val="bg2">
                    <a:lumMod val="25000"/>
                  </a:schemeClr>
                </a:solidFill>
                <a:latin typeface="Arial Black" panose="020B0A04020102020204" pitchFamily="34" charset="0"/>
                <a:ea typeface="メイリオ" panose="020B0604030504040204" pitchFamily="50" charset="-128"/>
              </a:rPr>
              <a:t>プラント</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bg2">
                    <a:lumMod val="25000"/>
                  </a:schemeClr>
                </a:solidFill>
                <a:latin typeface="Arial Black" panose="020B0A04020102020204" pitchFamily="34" charset="0"/>
                <a:ea typeface="メイリオ" panose="020B0604030504040204" pitchFamily="50" charset="-128"/>
              </a:rPr>
              <a:t>361</a:t>
            </a:r>
            <a:endParaRPr kumimoji="1" lang="ja-JP" altLang="en-US" sz="2000" dirty="0">
              <a:solidFill>
                <a:schemeClr val="bg2">
                  <a:lumMod val="25000"/>
                </a:schemeClr>
              </a:solidFill>
              <a:latin typeface="Arial Black" panose="020B0A04020102020204" pitchFamily="34" charset="0"/>
              <a:ea typeface="メイリオ" panose="020B0604030504040204" pitchFamily="50" charset="-128"/>
            </a:endParaRPr>
          </a:p>
        </p:txBody>
      </p:sp>
      <p:sp>
        <p:nvSpPr>
          <p:cNvPr id="41" name="二等辺三角形 40">
            <a:extLst>
              <a:ext uri="{FF2B5EF4-FFF2-40B4-BE49-F238E27FC236}">
                <a16:creationId xmlns:a16="http://schemas.microsoft.com/office/drawing/2014/main" id="{F2E66634-6CF5-41FD-B2F1-3986BECA7107}"/>
              </a:ext>
            </a:extLst>
          </p:cNvPr>
          <p:cNvSpPr/>
          <p:nvPr/>
        </p:nvSpPr>
        <p:spPr>
          <a:xfrm flipV="1">
            <a:off x="2369269" y="3086303"/>
            <a:ext cx="4174958" cy="429434"/>
          </a:xfrm>
          <a:prstGeom prst="triangle">
            <a:avLst>
              <a:gd name="adj" fmla="val 8067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a:extLst>
              <a:ext uri="{FF2B5EF4-FFF2-40B4-BE49-F238E27FC236}">
                <a16:creationId xmlns:a16="http://schemas.microsoft.com/office/drawing/2014/main" id="{02777978-2AC5-404B-AE37-46BAAB9C4FF8}"/>
              </a:ext>
            </a:extLst>
          </p:cNvPr>
          <p:cNvSpPr txBox="1"/>
          <p:nvPr/>
        </p:nvSpPr>
        <p:spPr>
          <a:xfrm>
            <a:off x="6660538" y="4760735"/>
            <a:ext cx="947315" cy="707886"/>
          </a:xfrm>
          <a:prstGeom prst="rect">
            <a:avLst/>
          </a:prstGeom>
          <a:noFill/>
        </p:spPr>
        <p:txBody>
          <a:bodyPr wrap="square" rtlCol="0">
            <a:spAutoFit/>
          </a:bodyPr>
          <a:lstStyle/>
          <a:p>
            <a:pPr algn="ctr"/>
            <a:r>
              <a:rPr lang="en-US" altLang="ja-JP" sz="2000" dirty="0">
                <a:solidFill>
                  <a:schemeClr val="bg2">
                    <a:lumMod val="25000"/>
                  </a:schemeClr>
                </a:solidFill>
                <a:latin typeface="Arial Black" panose="020B0A04020102020204" pitchFamily="34" charset="0"/>
                <a:ea typeface="メイリオ" panose="020B0604030504040204" pitchFamily="50" charset="-128"/>
              </a:rPr>
              <a:t>656</a:t>
            </a:r>
          </a:p>
          <a:p>
            <a:pPr algn="ctr"/>
            <a:r>
              <a:rPr lang="ja-JP" altLang="en-US" sz="2000" dirty="0">
                <a:solidFill>
                  <a:schemeClr val="bg2">
                    <a:lumMod val="25000"/>
                  </a:schemeClr>
                </a:solidFill>
                <a:latin typeface="Arial Black" panose="020B0A04020102020204" pitchFamily="34" charset="0"/>
                <a:ea typeface="メイリオ" panose="020B0604030504040204" pitchFamily="50" charset="-128"/>
              </a:rPr>
              <a:t>億円</a:t>
            </a:r>
            <a:endParaRPr kumimoji="1" lang="ja-JP" altLang="en-US" sz="2000" dirty="0">
              <a:solidFill>
                <a:schemeClr val="bg2">
                  <a:lumMod val="25000"/>
                </a:schemeClr>
              </a:solidFill>
              <a:latin typeface="Arial Black" panose="020B0A04020102020204" pitchFamily="34" charset="0"/>
              <a:ea typeface="メイリオ" panose="020B0604030504040204" pitchFamily="50" charset="-128"/>
            </a:endParaRPr>
          </a:p>
        </p:txBody>
      </p:sp>
      <p:cxnSp>
        <p:nvCxnSpPr>
          <p:cNvPr id="43" name="直線コネクタ 42">
            <a:extLst>
              <a:ext uri="{FF2B5EF4-FFF2-40B4-BE49-F238E27FC236}">
                <a16:creationId xmlns:a16="http://schemas.microsoft.com/office/drawing/2014/main" id="{405A6BDA-ED46-4E09-B2D8-559A665E6DB6}"/>
              </a:ext>
            </a:extLst>
          </p:cNvPr>
          <p:cNvCxnSpPr>
            <a:cxnSpLocks/>
          </p:cNvCxnSpPr>
          <p:nvPr/>
        </p:nvCxnSpPr>
        <p:spPr>
          <a:xfrm flipH="1">
            <a:off x="8470770" y="4522067"/>
            <a:ext cx="216573" cy="235426"/>
          </a:xfrm>
          <a:prstGeom prst="line">
            <a:avLst/>
          </a:prstGeom>
        </p:spPr>
        <p:style>
          <a:lnRef idx="1">
            <a:schemeClr val="accent1"/>
          </a:lnRef>
          <a:fillRef idx="0">
            <a:schemeClr val="accent1"/>
          </a:fillRef>
          <a:effectRef idx="0">
            <a:schemeClr val="accent1"/>
          </a:effectRef>
          <a:fontRef idx="minor">
            <a:schemeClr val="tx1"/>
          </a:fontRef>
        </p:style>
      </p:cxnSp>
      <p:sp>
        <p:nvSpPr>
          <p:cNvPr id="44" name="テキスト ボックス 43">
            <a:extLst>
              <a:ext uri="{FF2B5EF4-FFF2-40B4-BE49-F238E27FC236}">
                <a16:creationId xmlns:a16="http://schemas.microsoft.com/office/drawing/2014/main" id="{B4A3D78E-7C45-49DD-BABE-B3584D0ED2C4}"/>
              </a:ext>
            </a:extLst>
          </p:cNvPr>
          <p:cNvSpPr txBox="1"/>
          <p:nvPr/>
        </p:nvSpPr>
        <p:spPr>
          <a:xfrm>
            <a:off x="2828575" y="3690177"/>
            <a:ext cx="3611505" cy="707886"/>
          </a:xfrm>
          <a:prstGeom prst="rect">
            <a:avLst/>
          </a:prstGeom>
          <a:noFill/>
        </p:spPr>
        <p:txBody>
          <a:bodyPr wrap="square" rtlCol="0">
            <a:spAutoFit/>
          </a:bodyPr>
          <a:lstStyle/>
          <a:p>
            <a:pPr algn="ctr"/>
            <a:r>
              <a:rPr kumimoji="1" lang="ja-JP" altLang="en-US" sz="2000" dirty="0">
                <a:solidFill>
                  <a:schemeClr val="bg2">
                    <a:lumMod val="25000"/>
                  </a:schemeClr>
                </a:solidFill>
                <a:latin typeface="Arial Black" panose="020B0A04020102020204" pitchFamily="34" charset="0"/>
                <a:ea typeface="メイリオ" panose="020B0604030504040204" pitchFamily="50" charset="-128"/>
              </a:rPr>
              <a:t>プラントエンジニアリング</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pPr algn="ctr"/>
            <a:r>
              <a:rPr kumimoji="1" lang="en-US" altLang="ja-JP" sz="2000" dirty="0">
                <a:solidFill>
                  <a:schemeClr val="bg2">
                    <a:lumMod val="25000"/>
                  </a:schemeClr>
                </a:solidFill>
                <a:latin typeface="Arial Black" panose="020B0A04020102020204" pitchFamily="34" charset="0"/>
                <a:ea typeface="メイリオ" panose="020B0604030504040204" pitchFamily="50" charset="-128"/>
              </a:rPr>
              <a:t>131</a:t>
            </a:r>
            <a:endParaRPr kumimoji="1" lang="ja-JP" altLang="en-US" sz="2000" dirty="0">
              <a:solidFill>
                <a:schemeClr val="bg2">
                  <a:lumMod val="25000"/>
                </a:schemeClr>
              </a:solidFill>
              <a:latin typeface="Arial Black" panose="020B0A04020102020204" pitchFamily="34" charset="0"/>
              <a:ea typeface="メイリオ" panose="020B0604030504040204" pitchFamily="50" charset="-128"/>
            </a:endParaRPr>
          </a:p>
        </p:txBody>
      </p:sp>
      <p:sp>
        <p:nvSpPr>
          <p:cNvPr id="45" name="テキスト ボックス 44">
            <a:extLst>
              <a:ext uri="{FF2B5EF4-FFF2-40B4-BE49-F238E27FC236}">
                <a16:creationId xmlns:a16="http://schemas.microsoft.com/office/drawing/2014/main" id="{F03AAABB-C8CC-4DF4-9557-B255D296605B}"/>
              </a:ext>
            </a:extLst>
          </p:cNvPr>
          <p:cNvSpPr txBox="1"/>
          <p:nvPr/>
        </p:nvSpPr>
        <p:spPr>
          <a:xfrm>
            <a:off x="6070570" y="4044120"/>
            <a:ext cx="947315" cy="400110"/>
          </a:xfrm>
          <a:prstGeom prst="rect">
            <a:avLst/>
          </a:prstGeom>
          <a:noFill/>
        </p:spPr>
        <p:txBody>
          <a:bodyPr wrap="square" rtlCol="0">
            <a:spAutoFit/>
          </a:bodyPr>
          <a:lstStyle/>
          <a:p>
            <a:pPr algn="ctr"/>
            <a:r>
              <a:rPr lang="en-US" altLang="ja-JP" sz="2000" dirty="0">
                <a:solidFill>
                  <a:schemeClr val="bg2">
                    <a:lumMod val="25000"/>
                  </a:schemeClr>
                </a:solidFill>
                <a:latin typeface="Arial Black" panose="020B0A04020102020204" pitchFamily="34" charset="0"/>
                <a:ea typeface="メイリオ" panose="020B0604030504040204" pitchFamily="50" charset="-128"/>
              </a:rPr>
              <a:t>20</a:t>
            </a:r>
            <a:r>
              <a:rPr kumimoji="1" lang="ja-JP" altLang="en-US" sz="2000" dirty="0">
                <a:solidFill>
                  <a:schemeClr val="bg2">
                    <a:lumMod val="25000"/>
                  </a:schemeClr>
                </a:solidFill>
                <a:latin typeface="Arial Black" panose="020B0A04020102020204" pitchFamily="34" charset="0"/>
                <a:ea typeface="メイリオ" panose="020B0604030504040204" pitchFamily="50" charset="-128"/>
              </a:rPr>
              <a:t>％</a:t>
            </a:r>
          </a:p>
        </p:txBody>
      </p:sp>
      <p:cxnSp>
        <p:nvCxnSpPr>
          <p:cNvPr id="46" name="直線コネクタ 45">
            <a:extLst>
              <a:ext uri="{FF2B5EF4-FFF2-40B4-BE49-F238E27FC236}">
                <a16:creationId xmlns:a16="http://schemas.microsoft.com/office/drawing/2014/main" id="{0A35EF9C-3405-4284-9075-0A79E7E7EF38}"/>
              </a:ext>
            </a:extLst>
          </p:cNvPr>
          <p:cNvCxnSpPr>
            <a:cxnSpLocks/>
          </p:cNvCxnSpPr>
          <p:nvPr/>
        </p:nvCxnSpPr>
        <p:spPr>
          <a:xfrm>
            <a:off x="5714773" y="4119286"/>
            <a:ext cx="229020" cy="184666"/>
          </a:xfrm>
          <a:prstGeom prst="line">
            <a:avLst/>
          </a:prstGeom>
        </p:spPr>
        <p:style>
          <a:lnRef idx="1">
            <a:schemeClr val="accent1"/>
          </a:lnRef>
          <a:fillRef idx="0">
            <a:schemeClr val="accent1"/>
          </a:fillRef>
          <a:effectRef idx="0">
            <a:schemeClr val="accent1"/>
          </a:effectRef>
          <a:fontRef idx="minor">
            <a:schemeClr val="tx1"/>
          </a:fontRef>
        </p:style>
      </p:cxnSp>
      <p:sp>
        <p:nvSpPr>
          <p:cNvPr id="47" name="テキスト ボックス 46">
            <a:extLst>
              <a:ext uri="{FF2B5EF4-FFF2-40B4-BE49-F238E27FC236}">
                <a16:creationId xmlns:a16="http://schemas.microsoft.com/office/drawing/2014/main" id="{23810C09-FD04-4991-8B8B-80D696C34012}"/>
              </a:ext>
            </a:extLst>
          </p:cNvPr>
          <p:cNvSpPr txBox="1"/>
          <p:nvPr/>
        </p:nvSpPr>
        <p:spPr>
          <a:xfrm>
            <a:off x="2233703" y="5556478"/>
            <a:ext cx="3429260" cy="707886"/>
          </a:xfrm>
          <a:prstGeom prst="rect">
            <a:avLst/>
          </a:prstGeom>
          <a:noFill/>
        </p:spPr>
        <p:txBody>
          <a:bodyPr wrap="square" rtlCol="0">
            <a:spAutoFit/>
          </a:bodyPr>
          <a:lstStyle/>
          <a:p>
            <a:pPr algn="ctr"/>
            <a:r>
              <a:rPr lang="ja-JP" altLang="en-US" sz="2000" dirty="0">
                <a:solidFill>
                  <a:schemeClr val="bg2">
                    <a:lumMod val="25000"/>
                  </a:schemeClr>
                </a:solidFill>
                <a:latin typeface="Arial Black" panose="020B0A04020102020204" pitchFamily="34" charset="0"/>
                <a:ea typeface="メイリオ" panose="020B0604030504040204" pitchFamily="50" charset="-128"/>
              </a:rPr>
              <a:t>各種エネルギー・機械</a:t>
            </a:r>
            <a:endParaRPr kumimoji="1" lang="en-US" altLang="ja-JP" sz="2000" dirty="0">
              <a:solidFill>
                <a:schemeClr val="bg2">
                  <a:lumMod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bg2">
                    <a:lumMod val="25000"/>
                  </a:schemeClr>
                </a:solidFill>
                <a:latin typeface="Arial Black" panose="020B0A04020102020204" pitchFamily="34" charset="0"/>
                <a:ea typeface="メイリオ" panose="020B0604030504040204" pitchFamily="50" charset="-128"/>
              </a:rPr>
              <a:t>164</a:t>
            </a:r>
            <a:endParaRPr kumimoji="1" lang="ja-JP" altLang="en-US" sz="2000" dirty="0">
              <a:solidFill>
                <a:schemeClr val="bg2">
                  <a:lumMod val="25000"/>
                </a:schemeClr>
              </a:solidFill>
              <a:latin typeface="Arial Black" panose="020B0A04020102020204" pitchFamily="34" charset="0"/>
              <a:ea typeface="メイリオ" panose="020B0604030504040204" pitchFamily="50" charset="-128"/>
            </a:endParaRPr>
          </a:p>
        </p:txBody>
      </p:sp>
      <p:cxnSp>
        <p:nvCxnSpPr>
          <p:cNvPr id="48" name="直線コネクタ 47">
            <a:extLst>
              <a:ext uri="{FF2B5EF4-FFF2-40B4-BE49-F238E27FC236}">
                <a16:creationId xmlns:a16="http://schemas.microsoft.com/office/drawing/2014/main" id="{FB3FC2CA-645F-4F33-AD1D-DA83CA38BA35}"/>
              </a:ext>
            </a:extLst>
          </p:cNvPr>
          <p:cNvCxnSpPr>
            <a:cxnSpLocks/>
          </p:cNvCxnSpPr>
          <p:nvPr/>
        </p:nvCxnSpPr>
        <p:spPr>
          <a:xfrm flipV="1">
            <a:off x="5399921" y="5525272"/>
            <a:ext cx="290013" cy="254030"/>
          </a:xfrm>
          <a:prstGeom prst="line">
            <a:avLst/>
          </a:prstGeom>
        </p:spPr>
        <p:style>
          <a:lnRef idx="1">
            <a:schemeClr val="accent1"/>
          </a:lnRef>
          <a:fillRef idx="0">
            <a:schemeClr val="accent1"/>
          </a:fillRef>
          <a:effectRef idx="0">
            <a:schemeClr val="accent1"/>
          </a:effectRef>
          <a:fontRef idx="minor">
            <a:schemeClr val="tx1"/>
          </a:fontRef>
        </p:style>
      </p:cxnSp>
      <p:sp>
        <p:nvSpPr>
          <p:cNvPr id="49" name="テキスト ボックス 48">
            <a:extLst>
              <a:ext uri="{FF2B5EF4-FFF2-40B4-BE49-F238E27FC236}">
                <a16:creationId xmlns:a16="http://schemas.microsoft.com/office/drawing/2014/main" id="{55C42C9B-8898-4ED7-B6CD-16893672DEB2}"/>
              </a:ext>
            </a:extLst>
          </p:cNvPr>
          <p:cNvSpPr txBox="1"/>
          <p:nvPr/>
        </p:nvSpPr>
        <p:spPr>
          <a:xfrm>
            <a:off x="8981855" y="5753897"/>
            <a:ext cx="1646605" cy="646331"/>
          </a:xfrm>
          <a:prstGeom prst="rect">
            <a:avLst/>
          </a:prstGeom>
          <a:solidFill>
            <a:schemeClr val="bg1"/>
          </a:solidFill>
          <a:ln>
            <a:solidFill>
              <a:schemeClr val="bg1">
                <a:lumMod val="65000"/>
              </a:schemeClr>
            </a:solidFill>
          </a:ln>
        </p:spPr>
        <p:txBody>
          <a:bodyPr wrap="none" rtlCol="0">
            <a:spAutoFit/>
          </a:bodyPr>
          <a:lstStyle/>
          <a:p>
            <a:pPr algn="ctr"/>
            <a:r>
              <a:rPr kumimoji="1" lang="en-US" altLang="ja-JP" sz="1800" dirty="0">
                <a:solidFill>
                  <a:schemeClr val="bg2">
                    <a:lumMod val="25000"/>
                  </a:schemeClr>
                </a:solidFill>
                <a:latin typeface="Arial Black" panose="020B0A04020102020204" pitchFamily="34" charset="0"/>
                <a:ea typeface="メイリオ" panose="020B0604030504040204" pitchFamily="50" charset="-128"/>
              </a:rPr>
              <a:t>2018</a:t>
            </a:r>
            <a:r>
              <a:rPr kumimoji="1" lang="ja-JP" altLang="en-US" sz="1800" dirty="0">
                <a:solidFill>
                  <a:schemeClr val="bg2">
                    <a:lumMod val="25000"/>
                  </a:schemeClr>
                </a:solidFill>
                <a:latin typeface="Arial Black" panose="020B0A04020102020204" pitchFamily="34" charset="0"/>
                <a:ea typeface="メイリオ" panose="020B0604030504040204" pitchFamily="50" charset="-128"/>
              </a:rPr>
              <a:t>年</a:t>
            </a:r>
            <a:r>
              <a:rPr kumimoji="1" lang="en-US" altLang="ja-JP" sz="1800" dirty="0">
                <a:solidFill>
                  <a:schemeClr val="bg2">
                    <a:lumMod val="25000"/>
                  </a:schemeClr>
                </a:solidFill>
                <a:latin typeface="Arial Black" panose="020B0A04020102020204" pitchFamily="34" charset="0"/>
                <a:ea typeface="メイリオ" panose="020B0604030504040204" pitchFamily="50" charset="-128"/>
              </a:rPr>
              <a:t>3</a:t>
            </a:r>
            <a:r>
              <a:rPr kumimoji="1" lang="ja-JP" altLang="en-US" sz="1800" dirty="0">
                <a:solidFill>
                  <a:schemeClr val="bg2">
                    <a:lumMod val="25000"/>
                  </a:schemeClr>
                </a:solidFill>
                <a:latin typeface="Arial Black" panose="020B0A04020102020204" pitchFamily="34" charset="0"/>
                <a:ea typeface="メイリオ" panose="020B0604030504040204" pitchFamily="50" charset="-128"/>
              </a:rPr>
              <a:t>月期</a:t>
            </a:r>
            <a:endParaRPr kumimoji="1" lang="en-US" altLang="ja-JP" sz="1800" dirty="0">
              <a:solidFill>
                <a:schemeClr val="bg2">
                  <a:lumMod val="25000"/>
                </a:schemeClr>
              </a:solidFill>
              <a:latin typeface="Arial Black" panose="020B0A04020102020204" pitchFamily="34" charset="0"/>
              <a:ea typeface="メイリオ" panose="020B0604030504040204" pitchFamily="50" charset="-128"/>
            </a:endParaRPr>
          </a:p>
          <a:p>
            <a:pPr algn="ctr"/>
            <a:r>
              <a:rPr kumimoji="1" lang="ja-JP" altLang="en-US" sz="1800" dirty="0">
                <a:solidFill>
                  <a:schemeClr val="bg2">
                    <a:lumMod val="25000"/>
                  </a:schemeClr>
                </a:solidFill>
                <a:latin typeface="Arial Black" panose="020B0A04020102020204" pitchFamily="34" charset="0"/>
                <a:ea typeface="メイリオ" panose="020B0604030504040204" pitchFamily="50" charset="-128"/>
              </a:rPr>
              <a:t>単位：</a:t>
            </a:r>
            <a:r>
              <a:rPr lang="ja-JP" altLang="en-US" dirty="0">
                <a:solidFill>
                  <a:schemeClr val="bg2">
                    <a:lumMod val="25000"/>
                  </a:schemeClr>
                </a:solidFill>
                <a:latin typeface="Arial Black" panose="020B0A04020102020204" pitchFamily="34" charset="0"/>
                <a:ea typeface="メイリオ" panose="020B0604030504040204" pitchFamily="50" charset="-128"/>
              </a:rPr>
              <a:t>億</a:t>
            </a:r>
            <a:r>
              <a:rPr kumimoji="1" lang="ja-JP" altLang="en-US" sz="1800" dirty="0">
                <a:solidFill>
                  <a:schemeClr val="bg2">
                    <a:lumMod val="25000"/>
                  </a:schemeClr>
                </a:solidFill>
                <a:latin typeface="Arial Black" panose="020B0A04020102020204" pitchFamily="34" charset="0"/>
                <a:ea typeface="メイリオ" panose="020B0604030504040204" pitchFamily="50" charset="-128"/>
              </a:rPr>
              <a:t>円</a:t>
            </a:r>
          </a:p>
        </p:txBody>
      </p:sp>
      <p:sp>
        <p:nvSpPr>
          <p:cNvPr id="50" name="テキスト ボックス 49">
            <a:extLst>
              <a:ext uri="{FF2B5EF4-FFF2-40B4-BE49-F238E27FC236}">
                <a16:creationId xmlns:a16="http://schemas.microsoft.com/office/drawing/2014/main" id="{7E4B101E-66A6-4510-AA38-FBD580BC7532}"/>
              </a:ext>
            </a:extLst>
          </p:cNvPr>
          <p:cNvSpPr txBox="1"/>
          <p:nvPr/>
        </p:nvSpPr>
        <p:spPr>
          <a:xfrm>
            <a:off x="5829283" y="5476958"/>
            <a:ext cx="947315" cy="400110"/>
          </a:xfrm>
          <a:prstGeom prst="rect">
            <a:avLst/>
          </a:prstGeom>
          <a:noFill/>
        </p:spPr>
        <p:txBody>
          <a:bodyPr wrap="square" rtlCol="0">
            <a:spAutoFit/>
          </a:bodyPr>
          <a:lstStyle/>
          <a:p>
            <a:pPr algn="ctr"/>
            <a:r>
              <a:rPr kumimoji="1" lang="en-US" altLang="ja-JP" sz="2000" dirty="0">
                <a:solidFill>
                  <a:schemeClr val="bg2">
                    <a:lumMod val="25000"/>
                  </a:schemeClr>
                </a:solidFill>
                <a:latin typeface="Arial Black" panose="020B0A04020102020204" pitchFamily="34" charset="0"/>
                <a:ea typeface="メイリオ" panose="020B0604030504040204" pitchFamily="50" charset="-128"/>
              </a:rPr>
              <a:t>25</a:t>
            </a:r>
            <a:r>
              <a:rPr kumimoji="1" lang="ja-JP" altLang="en-US" sz="2000" dirty="0">
                <a:solidFill>
                  <a:schemeClr val="bg2">
                    <a:lumMod val="25000"/>
                  </a:schemeClr>
                </a:solidFill>
                <a:latin typeface="Arial Black" panose="020B0A04020102020204" pitchFamily="34" charset="0"/>
                <a:ea typeface="メイリオ" panose="020B0604030504040204" pitchFamily="50" charset="-128"/>
              </a:rPr>
              <a:t>％</a:t>
            </a:r>
          </a:p>
        </p:txBody>
      </p:sp>
    </p:spTree>
    <p:extLst>
      <p:ext uri="{BB962C8B-B14F-4D97-AF65-F5344CB8AC3E}">
        <p14:creationId xmlns:p14="http://schemas.microsoft.com/office/powerpoint/2010/main" val="35450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ビジネス コントラスト 16x9">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5870389_TF02895266.potx" id="{4EA7D0CF-3B2C-4940-B1F8-3BC9E2C460EA}" vid="{C8FC1C8F-5C9F-41ED-BEA2-05D2C2E5CB96}"/>
    </a:ext>
  </a:extLst>
</a:theme>
</file>

<file path=ppt/theme/theme2.xml><?xml version="1.0" encoding="utf-8"?>
<a:theme xmlns:a="http://schemas.openxmlformats.org/drawingml/2006/main" name="Office テーマ">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テーマ">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9220E13-D325-4A9E-AA7A-0D1409275EB9}">
  <ds:schemaRefs>
    <ds:schemaRef ds:uri="http://schemas.microsoft.com/office/2006/metadata/properties"/>
    <ds:schemaRef ds:uri="http://purl.org/dc/terms/"/>
    <ds:schemaRef ds:uri="http://purl.org/dc/dcmitype/"/>
    <ds:schemaRef ds:uri="http://schemas.microsoft.com/office/2006/documentManagement/types"/>
    <ds:schemaRef ds:uri="a4f35948-e619-41b3-aa29-22878b09cfd2"/>
    <ds:schemaRef ds:uri="http://schemas.microsoft.com/office/infopath/2007/PartnerControls"/>
    <ds:schemaRef ds:uri="http://purl.org/dc/elements/1.1/"/>
    <ds:schemaRef ds:uri="http://schemas.openxmlformats.org/package/2006/metadata/core-properties"/>
    <ds:schemaRef ds:uri="40262f94-9f35-4ac3-9a90-690165a166b7"/>
    <ds:schemaRef ds:uri="http://www.w3.org/XML/1998/namespace"/>
  </ds:schemaRefs>
</ds:datastoreItem>
</file>

<file path=customXml/itemProps2.xml><?xml version="1.0" encoding="utf-8"?>
<ds:datastoreItem xmlns:ds="http://schemas.openxmlformats.org/officeDocument/2006/customXml" ds:itemID="{02F2BE50-DDB3-465B-A26E-975A276D4362}">
  <ds:schemaRefs>
    <ds:schemaRef ds:uri="http://schemas.microsoft.com/sharepoint/v3/contenttype/forms"/>
  </ds:schemaRefs>
</ds:datastoreItem>
</file>

<file path=customXml/itemProps3.xml><?xml version="1.0" encoding="utf-8"?>
<ds:datastoreItem xmlns:ds="http://schemas.openxmlformats.org/officeDocument/2006/customXml" ds:itemID="{7C80FAF7-F941-4D3E-A3C3-283A611079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tf02895266</Template>
  <TotalTime>311</TotalTime>
  <Words>1314</Words>
  <Application>Microsoft Office PowerPoint</Application>
  <PresentationFormat>ワイド画面</PresentationFormat>
  <Paragraphs>272</Paragraphs>
  <Slides>36</Slides>
  <Notes>3</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36</vt:i4>
      </vt:variant>
    </vt:vector>
  </HeadingPairs>
  <TitlesOfParts>
    <vt:vector size="45" baseType="lpstr">
      <vt:lpstr>Meiryo UI</vt:lpstr>
      <vt:lpstr>ＭＳ ゴシック</vt:lpstr>
      <vt:lpstr>メイリオ</vt:lpstr>
      <vt:lpstr>Arial</vt:lpstr>
      <vt:lpstr>Arial Black</vt:lpstr>
      <vt:lpstr>Franklin Gothic Medium</vt:lpstr>
      <vt:lpstr>Times New Roman</vt:lpstr>
      <vt:lpstr>Wingdings</vt:lpstr>
      <vt:lpstr>ビジネス コントラスト 16x9</vt:lpstr>
      <vt:lpstr>WEB説明会</vt:lpstr>
      <vt:lpstr>WEB説明会コンテンツ</vt:lpstr>
      <vt:lpstr>WEB説明会利用方法</vt:lpstr>
      <vt:lpstr>1.企業概要と事業の強み</vt:lpstr>
      <vt:lpstr>会社DATA</vt:lpstr>
      <vt:lpstr>国内事業所</vt:lpstr>
      <vt:lpstr>売上高の推移</vt:lpstr>
      <vt:lpstr>事業ドメイン</vt:lpstr>
      <vt:lpstr>事業領域別売上構成</vt:lpstr>
      <vt:lpstr>世界各地で事業を展開</vt:lpstr>
      <vt:lpstr>グローバル展開</vt:lpstr>
      <vt:lpstr>事業の強み</vt:lpstr>
      <vt:lpstr>2.企業理念・社内の雰囲気</vt:lpstr>
      <vt:lpstr>企業理念</vt:lpstr>
      <vt:lpstr>社内の風土</vt:lpstr>
      <vt:lpstr>社内の様子</vt:lpstr>
      <vt:lpstr>3.募集職種と仕事内容</vt:lpstr>
      <vt:lpstr>募集職種と仕事内容</vt:lpstr>
      <vt:lpstr>募集職種と仕事内容</vt:lpstr>
      <vt:lpstr>国内営業の先輩</vt:lpstr>
      <vt:lpstr>海外営業の先輩</vt:lpstr>
      <vt:lpstr>経営企画の先輩</vt:lpstr>
      <vt:lpstr>設計開発の先輩</vt:lpstr>
      <vt:lpstr>ファームウェア開発の先輩</vt:lpstr>
      <vt:lpstr>4.求める人物像</vt:lpstr>
      <vt:lpstr>求める人物像</vt:lpstr>
      <vt:lpstr>求める人物像　解説</vt:lpstr>
      <vt:lpstr>求める人物像　解説</vt:lpstr>
      <vt:lpstr>PowerPoint プレゼンテーション</vt:lpstr>
      <vt:lpstr>5.福利厚生と各種制度</vt:lpstr>
      <vt:lpstr>ダイバーシティ</vt:lpstr>
      <vt:lpstr>PowerPoint プレゼンテーション</vt:lpstr>
      <vt:lpstr>施設</vt:lpstr>
      <vt:lpstr>6.応募・選考の流れ</vt:lpstr>
      <vt:lpstr>応募受付</vt:lpstr>
      <vt:lpstr>選考の流れ</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タイトルのレイアウト</dc:title>
  <dc:creator>中野 英治</dc:creator>
  <cp:lastModifiedBy>tagaihiroyuki</cp:lastModifiedBy>
  <cp:revision>30</cp:revision>
  <dcterms:created xsi:type="dcterms:W3CDTF">2018-07-30T07:51:27Z</dcterms:created>
  <dcterms:modified xsi:type="dcterms:W3CDTF">2018-08-02T08:34:30Z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