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hartEx1.xml" ContentType="application/vnd.ms-office.chartex+xml"/>
  <Override PartName="/ppt/charts/colors3.xml" ContentType="application/vnd.ms-office.chartcolorstyle+xml"/>
  <Override PartName="/ppt/charts/style3.xml" ContentType="application/vnd.ms-office.chart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41"/>
  </p:notesMasterIdLst>
  <p:handoutMasterIdLst>
    <p:handoutMasterId r:id="rId42"/>
  </p:handoutMasterIdLst>
  <p:sldIdLst>
    <p:sldId id="275" r:id="rId5"/>
    <p:sldId id="270" r:id="rId6"/>
    <p:sldId id="276" r:id="rId7"/>
    <p:sldId id="256" r:id="rId8"/>
    <p:sldId id="278" r:id="rId9"/>
    <p:sldId id="279" r:id="rId10"/>
    <p:sldId id="280" r:id="rId11"/>
    <p:sldId id="281" r:id="rId12"/>
    <p:sldId id="282" r:id="rId13"/>
    <p:sldId id="283" r:id="rId14"/>
    <p:sldId id="284" r:id="rId15"/>
    <p:sldId id="285" r:id="rId16"/>
    <p:sldId id="286" r:id="rId17"/>
    <p:sldId id="287" r:id="rId18"/>
    <p:sldId id="312" r:id="rId19"/>
    <p:sldId id="289" r:id="rId20"/>
    <p:sldId id="290" r:id="rId21"/>
    <p:sldId id="291" r:id="rId22"/>
    <p:sldId id="313" r:id="rId23"/>
    <p:sldId id="294" r:id="rId24"/>
    <p:sldId id="315" r:id="rId25"/>
    <p:sldId id="316" r:id="rId26"/>
    <p:sldId id="317" r:id="rId27"/>
    <p:sldId id="320" r:id="rId28"/>
    <p:sldId id="298" r:id="rId29"/>
    <p:sldId id="299" r:id="rId30"/>
    <p:sldId id="300" r:id="rId31"/>
    <p:sldId id="319" r:id="rId32"/>
    <p:sldId id="302" r:id="rId33"/>
    <p:sldId id="303" r:id="rId34"/>
    <p:sldId id="304" r:id="rId35"/>
    <p:sldId id="305" r:id="rId36"/>
    <p:sldId id="306" r:id="rId37"/>
    <p:sldId id="307" r:id="rId38"/>
    <p:sldId id="308" r:id="rId39"/>
    <p:sldId id="309" r:id="rId40"/>
  </p:sldIdLst>
  <p:sldSz cx="12192000" cy="6858000"/>
  <p:notesSz cx="6858000" cy="9144000"/>
  <p:defaultTextStyle>
    <a:defPPr rtl="0">
      <a:defRPr lang="ja-JP"/>
    </a:defPPr>
    <a:lvl1pPr marL="0" algn="l" defTabSz="914361" rtl="0" eaLnBrk="1" latinLnBrk="0" hangingPunct="1">
      <a:defRPr sz="1800" kern="1200">
        <a:solidFill>
          <a:schemeClr val="tx1"/>
        </a:solidFill>
        <a:latin typeface="+mn-lt"/>
        <a:ea typeface="+mn-ea"/>
        <a:cs typeface="+mn-cs"/>
      </a:defRPr>
    </a:lvl1pPr>
    <a:lvl2pPr marL="457181" algn="l" defTabSz="914361" rtl="0" eaLnBrk="1" latinLnBrk="0" hangingPunct="1">
      <a:defRPr sz="1800" kern="1200">
        <a:solidFill>
          <a:schemeClr val="tx1"/>
        </a:solidFill>
        <a:latin typeface="+mn-lt"/>
        <a:ea typeface="+mn-ea"/>
        <a:cs typeface="+mn-cs"/>
      </a:defRPr>
    </a:lvl2pPr>
    <a:lvl3pPr marL="914361" algn="l" defTabSz="914361" rtl="0" eaLnBrk="1" latinLnBrk="0" hangingPunct="1">
      <a:defRPr sz="1800" kern="1200">
        <a:solidFill>
          <a:schemeClr val="tx1"/>
        </a:solidFill>
        <a:latin typeface="+mn-lt"/>
        <a:ea typeface="+mn-ea"/>
        <a:cs typeface="+mn-cs"/>
      </a:defRPr>
    </a:lvl3pPr>
    <a:lvl4pPr marL="1371543" algn="l" defTabSz="914361" rtl="0" eaLnBrk="1" latinLnBrk="0" hangingPunct="1">
      <a:defRPr sz="1800" kern="1200">
        <a:solidFill>
          <a:schemeClr val="tx1"/>
        </a:solidFill>
        <a:latin typeface="+mn-lt"/>
        <a:ea typeface="+mn-ea"/>
        <a:cs typeface="+mn-cs"/>
      </a:defRPr>
    </a:lvl4pPr>
    <a:lvl5pPr marL="1828724" algn="l" defTabSz="914361" rtl="0" eaLnBrk="1" latinLnBrk="0" hangingPunct="1">
      <a:defRPr sz="1800" kern="1200">
        <a:solidFill>
          <a:schemeClr val="tx1"/>
        </a:solidFill>
        <a:latin typeface="+mn-lt"/>
        <a:ea typeface="+mn-ea"/>
        <a:cs typeface="+mn-cs"/>
      </a:defRPr>
    </a:lvl5pPr>
    <a:lvl6pPr marL="2285905" algn="l" defTabSz="914361" rtl="0" eaLnBrk="1" latinLnBrk="0" hangingPunct="1">
      <a:defRPr sz="1800" kern="1200">
        <a:solidFill>
          <a:schemeClr val="tx1"/>
        </a:solidFill>
        <a:latin typeface="+mn-lt"/>
        <a:ea typeface="+mn-ea"/>
        <a:cs typeface="+mn-cs"/>
      </a:defRPr>
    </a:lvl6pPr>
    <a:lvl7pPr marL="2743085" algn="l" defTabSz="914361" rtl="0" eaLnBrk="1" latinLnBrk="0" hangingPunct="1">
      <a:defRPr sz="1800" kern="1200">
        <a:solidFill>
          <a:schemeClr val="tx1"/>
        </a:solidFill>
        <a:latin typeface="+mn-lt"/>
        <a:ea typeface="+mn-ea"/>
        <a:cs typeface="+mn-cs"/>
      </a:defRPr>
    </a:lvl7pPr>
    <a:lvl8pPr marL="3200267" algn="l" defTabSz="914361" rtl="0" eaLnBrk="1" latinLnBrk="0" hangingPunct="1">
      <a:defRPr sz="1800" kern="1200">
        <a:solidFill>
          <a:schemeClr val="tx1"/>
        </a:solidFill>
        <a:latin typeface="+mn-lt"/>
        <a:ea typeface="+mn-ea"/>
        <a:cs typeface="+mn-cs"/>
      </a:defRPr>
    </a:lvl8pPr>
    <a:lvl9pPr marL="3657448" algn="l" defTabSz="914361"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52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017" autoAdjust="0"/>
    <p:restoredTop sz="94660"/>
  </p:normalViewPr>
  <p:slideViewPr>
    <p:cSldViewPr>
      <p:cViewPr varScale="1">
        <p:scale>
          <a:sx n="116" d="100"/>
          <a:sy n="116" d="100"/>
        </p:scale>
        <p:origin x="450" y="108"/>
      </p:cViewPr>
      <p:guideLst>
        <p:guide pos="3840"/>
        <p:guide orient="horz" pos="2160"/>
      </p:guideLst>
    </p:cSldViewPr>
  </p:slideViewPr>
  <p:notesTextViewPr>
    <p:cViewPr>
      <p:scale>
        <a:sx n="1" d="1"/>
        <a:sy n="1" d="1"/>
      </p:scale>
      <p:origin x="0" y="0"/>
    </p:cViewPr>
  </p:notesTextViewPr>
  <p:notesViewPr>
    <p:cSldViewPr showGuides="1">
      <p:cViewPr varScale="1">
        <p:scale>
          <a:sx n="90" d="100"/>
          <a:sy n="90" d="100"/>
        </p:scale>
        <p:origin x="3774"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tagai\AppData\Roaming\Microsoft\Excel\VP&#37325;&#24037;&#12487;&#12540;&#12479;%20(version%201).xlsb" TargetMode="External"/><Relationship Id="rId2" Type="http://schemas.microsoft.com/office/2011/relationships/chartColorStyle" Target="colors2.xml"/><Relationship Id="rId1" Type="http://schemas.microsoft.com/office/2011/relationships/chartStyle" Target="style2.xml"/></Relationships>
</file>

<file path=ppt/charts/_rels/chartEx1.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oleObject" Target="file:///C:\Users\tagai\AppData\Roaming\Microsoft\Excel\VP&#37325;&#24037;&#12487;&#12540;&#12479;%20(version%201).xlsb"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3200" b="0" i="0" u="none" strike="noStrike" kern="1200" spc="0" baseline="0">
              <a:solidFill>
                <a:schemeClr val="tx1"/>
              </a:solidFill>
              <a:latin typeface="Meiryo UI" panose="020B0604030504040204" pitchFamily="50" charset="-128"/>
              <a:ea typeface="Meiryo UI" panose="020B0604030504040204" pitchFamily="50" charset="-128"/>
              <a:cs typeface="+mn-cs"/>
            </a:defRPr>
          </a:pPr>
          <a:endParaRPr lang="ja-JP"/>
        </a:p>
      </c:txPr>
    </c:title>
    <c:autoTitleDeleted val="0"/>
    <c:plotArea>
      <c:layout/>
      <c:barChart>
        <c:barDir val="col"/>
        <c:grouping val="clustered"/>
        <c:varyColors val="0"/>
        <c:ser>
          <c:idx val="0"/>
          <c:order val="0"/>
          <c:tx>
            <c:strRef>
              <c:f>Sheet1!$B$1</c:f>
              <c:strCache>
                <c:ptCount val="1"/>
                <c:pt idx="0">
                  <c:v>系列 1</c:v>
                </c:pt>
              </c:strCache>
            </c:strRef>
          </c:tx>
          <c:spPr>
            <a:solidFill>
              <a:schemeClr val="accent2"/>
            </a:solidFill>
            <a:ln>
              <a:noFill/>
            </a:ln>
            <a:effectLst/>
          </c:spPr>
          <c:invertIfNegative val="0"/>
          <c:cat>
            <c:strRef>
              <c:f>Sheet1!$A$2:$A$5</c:f>
              <c:strCache>
                <c:ptCount val="4"/>
                <c:pt idx="0">
                  <c:v>分類 1</c:v>
                </c:pt>
                <c:pt idx="1">
                  <c:v>分類 2</c:v>
                </c:pt>
                <c:pt idx="2">
                  <c:v>分類 3</c:v>
                </c:pt>
                <c:pt idx="3">
                  <c:v>分類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A011-495E-992D-C1C2A07E02D8}"/>
            </c:ext>
          </c:extLst>
        </c:ser>
        <c:ser>
          <c:idx val="1"/>
          <c:order val="1"/>
          <c:tx>
            <c:strRef>
              <c:f>Sheet1!$C$1</c:f>
              <c:strCache>
                <c:ptCount val="1"/>
                <c:pt idx="0">
                  <c:v>系列 2</c:v>
                </c:pt>
              </c:strCache>
            </c:strRef>
          </c:tx>
          <c:spPr>
            <a:solidFill>
              <a:schemeClr val="accent4"/>
            </a:solidFill>
            <a:ln>
              <a:noFill/>
            </a:ln>
            <a:effectLst/>
          </c:spPr>
          <c:invertIfNegative val="0"/>
          <c:cat>
            <c:strRef>
              <c:f>Sheet1!$A$2:$A$5</c:f>
              <c:strCache>
                <c:ptCount val="4"/>
                <c:pt idx="0">
                  <c:v>分類 1</c:v>
                </c:pt>
                <c:pt idx="1">
                  <c:v>分類 2</c:v>
                </c:pt>
                <c:pt idx="2">
                  <c:v>分類 3</c:v>
                </c:pt>
                <c:pt idx="3">
                  <c:v>分類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A011-495E-992D-C1C2A07E02D8}"/>
            </c:ext>
          </c:extLst>
        </c:ser>
        <c:ser>
          <c:idx val="2"/>
          <c:order val="2"/>
          <c:tx>
            <c:strRef>
              <c:f>Sheet1!$D$1</c:f>
              <c:strCache>
                <c:ptCount val="1"/>
                <c:pt idx="0">
                  <c:v>系列 3</c:v>
                </c:pt>
              </c:strCache>
            </c:strRef>
          </c:tx>
          <c:spPr>
            <a:solidFill>
              <a:schemeClr val="accent6"/>
            </a:solidFill>
            <a:ln>
              <a:noFill/>
            </a:ln>
            <a:effectLst/>
          </c:spPr>
          <c:invertIfNegative val="0"/>
          <c:cat>
            <c:strRef>
              <c:f>Sheet1!$A$2:$A$5</c:f>
              <c:strCache>
                <c:ptCount val="4"/>
                <c:pt idx="0">
                  <c:v>分類 1</c:v>
                </c:pt>
                <c:pt idx="1">
                  <c:v>分類 2</c:v>
                </c:pt>
                <c:pt idx="2">
                  <c:v>分類 3</c:v>
                </c:pt>
                <c:pt idx="3">
                  <c:v>分類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A011-495E-992D-C1C2A07E02D8}"/>
            </c:ext>
          </c:extLst>
        </c:ser>
        <c:dLbls>
          <c:showLegendKey val="0"/>
          <c:showVal val="0"/>
          <c:showCatName val="0"/>
          <c:showSerName val="0"/>
          <c:showPercent val="0"/>
          <c:showBubbleSize val="0"/>
        </c:dLbls>
        <c:gapWidth val="219"/>
        <c:overlap val="-27"/>
        <c:axId val="1217698976"/>
        <c:axId val="1217692704"/>
      </c:barChart>
      <c:catAx>
        <c:axId val="12176989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217692704"/>
        <c:crosses val="autoZero"/>
        <c:auto val="1"/>
        <c:lblAlgn val="ctr"/>
        <c:lblOffset val="100"/>
        <c:noMultiLvlLbl val="0"/>
      </c:catAx>
      <c:valAx>
        <c:axId val="12176927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crossAx val="121769897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Meiryo UI" panose="020B0604030504040204" pitchFamily="50" charset="-128"/>
              <a:ea typeface="Meiryo UI" panose="020B0604030504040204" pitchFamily="50" charset="-128"/>
              <a:cs typeface="+mn-cs"/>
            </a:defRPr>
          </a:pPr>
          <a:endParaRPr lang="ja-JP"/>
        </a:p>
      </c:txPr>
    </c:legend>
    <c:plotVisOnly val="1"/>
    <c:dispBlanksAs val="gap"/>
    <c:showDLblsOverMax val="0"/>
  </c:chart>
  <c:spPr>
    <a:noFill/>
    <a:ln>
      <a:noFill/>
    </a:ln>
    <a:effectLst/>
  </c:spPr>
  <c:txPr>
    <a:bodyPr/>
    <a:lstStyle/>
    <a:p>
      <a:pPr>
        <a:defRPr>
          <a:solidFill>
            <a:schemeClr val="tx1"/>
          </a:solidFill>
          <a:latin typeface="Meiryo UI" panose="020B0604030504040204" pitchFamily="50" charset="-128"/>
          <a:ea typeface="Meiryo UI" panose="020B0604030504040204" pitchFamily="50" charset="-128"/>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売上構成!$C$16</c:f>
              <c:strCache>
                <c:ptCount val="1"/>
                <c:pt idx="0">
                  <c:v>航空宇宙システム</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bg1"/>
                    </a:solidFill>
                    <a:latin typeface="Arial Black" panose="020B0A04020102020204" pitchFamily="34" charset="0"/>
                    <a:ea typeface="+mn-ea"/>
                    <a:cs typeface="+mn-cs"/>
                  </a:defRPr>
                </a:pPr>
                <a:endParaRPr lang="ja-JP"/>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val>
            <c:numRef>
              <c:f>売上構成!$E$16</c:f>
              <c:numCache>
                <c:formatCode>0%</c:formatCode>
                <c:ptCount val="1"/>
                <c:pt idx="0">
                  <c:v>0.15</c:v>
                </c:pt>
              </c:numCache>
            </c:numRef>
          </c:val>
          <c:extLst xmlns:c16r2="http://schemas.microsoft.com/office/drawing/2015/06/chart">
            <c:ext xmlns:c16="http://schemas.microsoft.com/office/drawing/2014/chart" uri="{C3380CC4-5D6E-409C-BE32-E72D297353CC}">
              <c16:uniqueId val="{00000000-156E-4226-B31B-217F3B3B5C7C}"/>
            </c:ext>
          </c:extLst>
        </c:ser>
        <c:ser>
          <c:idx val="1"/>
          <c:order val="1"/>
          <c:tx>
            <c:strRef>
              <c:f>売上構成!$C$17</c:f>
              <c:strCache>
                <c:ptCount val="1"/>
                <c:pt idx="0">
                  <c:v>エネルギー・環境プラント</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bg1"/>
                    </a:solidFill>
                    <a:latin typeface="Arial Black" panose="020B0A04020102020204" pitchFamily="34" charset="0"/>
                    <a:ea typeface="+mn-ea"/>
                    <a:cs typeface="+mn-cs"/>
                  </a:defRPr>
                </a:pPr>
                <a:endParaRPr lang="ja-JP"/>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val>
            <c:numRef>
              <c:f>売上構成!$E$17</c:f>
              <c:numCache>
                <c:formatCode>0%</c:formatCode>
                <c:ptCount val="1"/>
                <c:pt idx="0">
                  <c:v>0.45</c:v>
                </c:pt>
              </c:numCache>
            </c:numRef>
          </c:val>
          <c:extLst xmlns:c16r2="http://schemas.microsoft.com/office/drawing/2015/06/chart">
            <c:ext xmlns:c16="http://schemas.microsoft.com/office/drawing/2014/chart" uri="{C3380CC4-5D6E-409C-BE32-E72D297353CC}">
              <c16:uniqueId val="{00000001-156E-4226-B31B-217F3B3B5C7C}"/>
            </c:ext>
          </c:extLst>
        </c:ser>
        <c:ser>
          <c:idx val="2"/>
          <c:order val="2"/>
          <c:tx>
            <c:strRef>
              <c:f>売上構成!$C$18</c:f>
              <c:strCache>
                <c:ptCount val="1"/>
                <c:pt idx="0">
                  <c:v>交通・輸送</c:v>
                </c:pt>
              </c:strCache>
            </c:strRef>
          </c:tx>
          <c:spPr>
            <a:solidFill>
              <a:schemeClr val="accent6"/>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bg1"/>
                    </a:solidFill>
                    <a:latin typeface="Arial Black" panose="020B0A04020102020204" pitchFamily="34" charset="0"/>
                    <a:ea typeface="+mn-ea"/>
                    <a:cs typeface="+mn-cs"/>
                  </a:defRPr>
                </a:pPr>
                <a:endParaRPr lang="ja-JP"/>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val>
            <c:numRef>
              <c:f>売上構成!$E$18</c:f>
              <c:numCache>
                <c:formatCode>0%</c:formatCode>
                <c:ptCount val="1"/>
                <c:pt idx="0">
                  <c:v>0.2</c:v>
                </c:pt>
              </c:numCache>
            </c:numRef>
          </c:val>
          <c:extLst xmlns:c16r2="http://schemas.microsoft.com/office/drawing/2015/06/chart">
            <c:ext xmlns:c16="http://schemas.microsoft.com/office/drawing/2014/chart" uri="{C3380CC4-5D6E-409C-BE32-E72D297353CC}">
              <c16:uniqueId val="{00000002-156E-4226-B31B-217F3B3B5C7C}"/>
            </c:ext>
          </c:extLst>
        </c:ser>
        <c:ser>
          <c:idx val="3"/>
          <c:order val="3"/>
          <c:tx>
            <c:strRef>
              <c:f>売上構成!$C$19</c:f>
              <c:strCache>
                <c:ptCount val="1"/>
                <c:pt idx="0">
                  <c:v>精密機器</c:v>
                </c:pt>
              </c:strCache>
            </c:strRef>
          </c:tx>
          <c:spPr>
            <a:solidFill>
              <a:schemeClr val="accent2">
                <a:lumMod val="60000"/>
              </a:schemeClr>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bg1"/>
                    </a:solidFill>
                    <a:latin typeface="Arial Black" panose="020B0A04020102020204" pitchFamily="34" charset="0"/>
                    <a:ea typeface="+mn-ea"/>
                    <a:cs typeface="+mn-cs"/>
                  </a:defRPr>
                </a:pPr>
                <a:endParaRPr lang="ja-JP"/>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val>
            <c:numRef>
              <c:f>売上構成!$E$19</c:f>
              <c:numCache>
                <c:formatCode>0%</c:formatCode>
                <c:ptCount val="1"/>
                <c:pt idx="0">
                  <c:v>0.15</c:v>
                </c:pt>
              </c:numCache>
            </c:numRef>
          </c:val>
          <c:extLst xmlns:c16r2="http://schemas.microsoft.com/office/drawing/2015/06/chart">
            <c:ext xmlns:c16="http://schemas.microsoft.com/office/drawing/2014/chart" uri="{C3380CC4-5D6E-409C-BE32-E72D297353CC}">
              <c16:uniqueId val="{00000003-156E-4226-B31B-217F3B3B5C7C}"/>
            </c:ext>
          </c:extLst>
        </c:ser>
        <c:ser>
          <c:idx val="4"/>
          <c:order val="4"/>
          <c:tx>
            <c:strRef>
              <c:f>売上構成!$C$20</c:f>
              <c:strCache>
                <c:ptCount val="1"/>
                <c:pt idx="0">
                  <c:v>その他</c:v>
                </c:pt>
              </c:strCache>
            </c:strRef>
          </c:tx>
          <c:spPr>
            <a:solidFill>
              <a:schemeClr val="accent4">
                <a:lumMod val="60000"/>
              </a:schemeClr>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bg1"/>
                    </a:solidFill>
                    <a:latin typeface="Arial Black" panose="020B0A04020102020204" pitchFamily="34" charset="0"/>
                    <a:ea typeface="+mn-ea"/>
                    <a:cs typeface="+mn-cs"/>
                  </a:defRPr>
                </a:pPr>
                <a:endParaRPr lang="ja-JP"/>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val>
            <c:numRef>
              <c:f>売上構成!$E$20</c:f>
              <c:numCache>
                <c:formatCode>0%</c:formatCode>
                <c:ptCount val="1"/>
                <c:pt idx="0">
                  <c:v>0.05</c:v>
                </c:pt>
              </c:numCache>
            </c:numRef>
          </c:val>
          <c:extLst xmlns:c16r2="http://schemas.microsoft.com/office/drawing/2015/06/chart">
            <c:ext xmlns:c16="http://schemas.microsoft.com/office/drawing/2014/chart" uri="{C3380CC4-5D6E-409C-BE32-E72D297353CC}">
              <c16:uniqueId val="{00000004-156E-4226-B31B-217F3B3B5C7C}"/>
            </c:ext>
          </c:extLst>
        </c:ser>
        <c:dLbls>
          <c:showLegendKey val="0"/>
          <c:showVal val="1"/>
          <c:showCatName val="0"/>
          <c:showSerName val="0"/>
          <c:showPercent val="0"/>
          <c:showBubbleSize val="0"/>
        </c:dLbls>
        <c:gapWidth val="95"/>
        <c:overlap val="100"/>
        <c:axId val="773098920"/>
        <c:axId val="773099312"/>
      </c:barChart>
      <c:catAx>
        <c:axId val="773098920"/>
        <c:scaling>
          <c:orientation val="minMax"/>
        </c:scaling>
        <c:delete val="1"/>
        <c:axPos val="l"/>
        <c:numFmt formatCode="General" sourceLinked="1"/>
        <c:majorTickMark val="none"/>
        <c:minorTickMark val="none"/>
        <c:tickLblPos val="nextTo"/>
        <c:crossAx val="773099312"/>
        <c:crosses val="autoZero"/>
        <c:auto val="1"/>
        <c:lblAlgn val="ctr"/>
        <c:lblOffset val="100"/>
        <c:noMultiLvlLbl val="0"/>
      </c:catAx>
      <c:valAx>
        <c:axId val="773099312"/>
        <c:scaling>
          <c:orientation val="minMax"/>
        </c:scaling>
        <c:delete val="1"/>
        <c:axPos val="b"/>
        <c:numFmt formatCode="0%" sourceLinked="1"/>
        <c:majorTickMark val="none"/>
        <c:minorTickMark val="none"/>
        <c:tickLblPos val="nextTo"/>
        <c:crossAx val="773098920"/>
        <c:crosses val="autoZero"/>
        <c:crossBetween val="between"/>
      </c:valAx>
      <c:spPr>
        <a:noFill/>
        <a:ln>
          <a:noFill/>
        </a:ln>
        <a:effectLst/>
      </c:spPr>
    </c:plotArea>
    <c:plotVisOnly val="1"/>
    <c:dispBlanksAs val="gap"/>
    <c:showDLblsOverMax val="0"/>
  </c:chart>
  <c:spPr>
    <a:noFill/>
    <a:ln>
      <a:noFill/>
    </a:ln>
    <a:effectLst/>
  </c:spPr>
  <c:txPr>
    <a:bodyPr/>
    <a:lstStyle/>
    <a:p>
      <a:pPr>
        <a:defRPr sz="1600"/>
      </a:pPr>
      <a:endParaRPr lang="ja-JP"/>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売上構成!$D$4:$D$6</cx:f>
        <cx:lvl ptCount="3">
          <cx:pt idx="0">発電プラント</cx:pt>
          <cx:pt idx="1">各種エネルギー・機械</cx:pt>
          <cx:pt idx="2">プラントエンジニアリング</cx:pt>
        </cx:lvl>
      </cx:strDim>
      <cx:numDim type="size">
        <cx:f>売上構成!$F$4:$F$6</cx:f>
        <cx:lvl ptCount="3" formatCode="0%">
          <cx:pt idx="0">0.55000000000000004</cx:pt>
          <cx:pt idx="1">0.25</cx:pt>
          <cx:pt idx="2">0.20000000000000001</cx:pt>
        </cx:lvl>
      </cx:numDim>
    </cx:data>
  </cx:chartData>
  <cx:chart>
    <cx:plotArea>
      <cx:plotAreaRegion>
        <cx:series layoutId="sunburst" uniqueId="{4FB21143-8986-4C04-8A3F-2E9A4C1A172E}">
          <cx:dataId val="0"/>
        </cx:series>
      </cx:plotAreaRegion>
    </cx:plotArea>
  </cx:chart>
</cx: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withinLinear" id="16">
  <a:schemeClr val="accent3"/>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81">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lt1"/>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ja-JP" altLang="en-US" dirty="0">
              <a:latin typeface="Meiryo UI" panose="020B0604030504040204" pitchFamily="50" charset="-128"/>
              <a:ea typeface="Meiryo UI" panose="020B0604030504040204" pitchFamily="50" charset="-128"/>
            </a:endParaRPr>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fld id="{7A01ED22-C165-4994-BFD5-46B284345F73}" type="datetime1">
              <a:rPr lang="ja-JP" altLang="en-US" smtClean="0">
                <a:latin typeface="Meiryo UI" panose="020B0604030504040204" pitchFamily="50" charset="-128"/>
                <a:ea typeface="Meiryo UI" panose="020B0604030504040204" pitchFamily="50" charset="-128"/>
              </a:rPr>
              <a:t>2018/8/3</a:t>
            </a:fld>
            <a:endParaRPr lang="ja-JP" altLang="en-US" dirty="0">
              <a:latin typeface="Meiryo UI" panose="020B0604030504040204" pitchFamily="50" charset="-128"/>
              <a:ea typeface="Meiryo UI" panose="020B0604030504040204" pitchFamily="50" charset="-128"/>
            </a:endParaRPr>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ja-JP" altLang="en-US" dirty="0">
              <a:latin typeface="Meiryo UI" panose="020B0604030504040204" pitchFamily="50" charset="-128"/>
              <a:ea typeface="Meiryo UI" panose="020B0604030504040204" pitchFamily="50" charset="-128"/>
            </a:endParaRPr>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A98ED8CD-4E4C-49AC-BDC6-2963BA49E54F}" type="slidenum">
              <a:rPr lang="en-US" altLang="ja-JP">
                <a:latin typeface="Meiryo UI" panose="020B0604030504040204" pitchFamily="50" charset="-128"/>
                <a:ea typeface="Meiryo UI" panose="020B0604030504040204" pitchFamily="50" charset="-128"/>
              </a:rPr>
              <a:t>‹#›</a:t>
            </a:fld>
            <a:endParaRPr lang="en-US" altLang="ja-JP"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341795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Meiryo UI" panose="020B0604030504040204" pitchFamily="50" charset="-128"/>
                <a:ea typeface="Meiryo UI" panose="020B0604030504040204" pitchFamily="50" charset="-128"/>
              </a:defRPr>
            </a:lvl1pPr>
          </a:lstStyle>
          <a:p>
            <a:endParaRPr lang="ja-JP" altLang="en-US" dirty="0"/>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Meiryo UI" panose="020B0604030504040204" pitchFamily="50" charset="-128"/>
                <a:ea typeface="Meiryo UI" panose="020B0604030504040204" pitchFamily="50" charset="-128"/>
              </a:defRPr>
            </a:lvl1pPr>
          </a:lstStyle>
          <a:p>
            <a:fld id="{6948DBB1-0929-426E-B65B-0C4E55C2E7DD}" type="datetime1">
              <a:rPr lang="ja-JP" altLang="en-US" smtClean="0"/>
              <a:t>2018/8/3</a:t>
            </a:fld>
            <a:endParaRPr lang="ja-JP" altLang="en-US" dirty="0"/>
          </a:p>
        </p:txBody>
      </p:sp>
      <p:sp>
        <p:nvSpPr>
          <p:cNvPr id="4" name="スライド イメージ プレースホルダー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rtl="0"/>
            <a:endParaRPr lang="ja-JP" altLang="en-US" noProof="0" dirty="0"/>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dirty="0"/>
              <a:t>マスター テキストの書式設定</a:t>
            </a:r>
          </a:p>
          <a:p>
            <a:pPr lvl="1" rtl="0"/>
            <a:r>
              <a:rPr lang="ja-JP" altLang="en-US" noProof="0" dirty="0"/>
              <a:t>第 </a:t>
            </a:r>
            <a:r>
              <a:rPr lang="en-US" altLang="ja-JP" noProof="0" dirty="0"/>
              <a:t>2 </a:t>
            </a:r>
            <a:r>
              <a:rPr lang="ja-JP" altLang="en-US" noProof="0" dirty="0"/>
              <a:t>レベル</a:t>
            </a:r>
          </a:p>
          <a:p>
            <a:pPr lvl="2" rtl="0"/>
            <a:r>
              <a:rPr lang="ja-JP" altLang="en-US" noProof="0" dirty="0"/>
              <a:t>第 </a:t>
            </a:r>
            <a:r>
              <a:rPr lang="en-US" altLang="ja-JP" noProof="0" dirty="0"/>
              <a:t>3 </a:t>
            </a:r>
            <a:r>
              <a:rPr lang="ja-JP" altLang="en-US" noProof="0" dirty="0"/>
              <a:t>レベル</a:t>
            </a:r>
          </a:p>
          <a:p>
            <a:pPr lvl="3" rtl="0"/>
            <a:r>
              <a:rPr lang="ja-JP" altLang="en-US" noProof="0" dirty="0"/>
              <a:t>第 </a:t>
            </a:r>
            <a:r>
              <a:rPr lang="en-US" altLang="ja-JP" noProof="0" dirty="0"/>
              <a:t>4 </a:t>
            </a:r>
            <a:r>
              <a:rPr lang="ja-JP" altLang="en-US" noProof="0" dirty="0"/>
              <a:t>レベル</a:t>
            </a:r>
          </a:p>
          <a:p>
            <a:pPr lvl="4" rtl="0"/>
            <a:r>
              <a:rPr lang="ja-JP" altLang="en-US" noProof="0" dirty="0"/>
              <a:t>第 </a:t>
            </a:r>
            <a:r>
              <a:rPr lang="en-US" altLang="ja-JP" noProof="0" dirty="0"/>
              <a:t>5 </a:t>
            </a:r>
            <a:r>
              <a:rPr lang="ja-JP" altLang="en-US" noProof="0" dirty="0"/>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Meiryo UI" panose="020B0604030504040204" pitchFamily="50" charset="-128"/>
                <a:ea typeface="Meiryo UI" panose="020B0604030504040204" pitchFamily="50" charset="-128"/>
              </a:defRPr>
            </a:lvl1pPr>
          </a:lstStyle>
          <a:p>
            <a:endParaRPr lang="ja-JP" altLang="en-US" dirty="0"/>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Meiryo UI" panose="020B0604030504040204" pitchFamily="50" charset="-128"/>
                <a:ea typeface="Meiryo UI" panose="020B0604030504040204" pitchFamily="50" charset="-128"/>
              </a:defRPr>
            </a:lvl1pPr>
          </a:lstStyle>
          <a:p>
            <a:fld id="{5FB91549-43BF-425A-AF25-75262019208C}" type="slidenum">
              <a:rPr lang="en-US" altLang="ja-JP" smtClean="0"/>
              <a:pPr/>
              <a:t>‹#›</a:t>
            </a:fld>
            <a:endParaRPr lang="en-US" altLang="ja-JP" dirty="0"/>
          </a:p>
        </p:txBody>
      </p:sp>
    </p:spTree>
    <p:extLst>
      <p:ext uri="{BB962C8B-B14F-4D97-AF65-F5344CB8AC3E}">
        <p14:creationId xmlns:p14="http://schemas.microsoft.com/office/powerpoint/2010/main" val="4239286417"/>
      </p:ext>
    </p:extLst>
  </p:cSld>
  <p:clrMap bg1="lt1" tx1="dk1" bg2="lt2" tx2="dk2" accent1="accent1" accent2="accent2" accent3="accent3" accent4="accent4" accent5="accent5" accent6="accent6" hlink="hlink" folHlink="folHlink"/>
  <p:hf hdr="0" ftr="0" dt="0"/>
  <p:notesStyle>
    <a:lvl1pPr marL="0" algn="l" defTabSz="914361" rtl="0" eaLnBrk="1" latinLnBrk="0" hangingPunct="1">
      <a:defRPr sz="1200" kern="1200">
        <a:solidFill>
          <a:schemeClr val="tx2"/>
        </a:solidFill>
        <a:latin typeface="Meiryo UI" panose="020B0604030504040204" pitchFamily="50" charset="-128"/>
        <a:ea typeface="Meiryo UI" panose="020B0604030504040204" pitchFamily="50" charset="-128"/>
        <a:cs typeface="+mn-cs"/>
      </a:defRPr>
    </a:lvl1pPr>
    <a:lvl2pPr marL="457181" algn="l" defTabSz="914361" rtl="0" eaLnBrk="1" latinLnBrk="0" hangingPunct="1">
      <a:defRPr sz="1200" kern="1200">
        <a:solidFill>
          <a:schemeClr val="tx2"/>
        </a:solidFill>
        <a:latin typeface="Meiryo UI" panose="020B0604030504040204" pitchFamily="50" charset="-128"/>
        <a:ea typeface="Meiryo UI" panose="020B0604030504040204" pitchFamily="50" charset="-128"/>
        <a:cs typeface="+mn-cs"/>
      </a:defRPr>
    </a:lvl2pPr>
    <a:lvl3pPr marL="914361" algn="l" defTabSz="914361" rtl="0" eaLnBrk="1" latinLnBrk="0" hangingPunct="1">
      <a:defRPr sz="1200" kern="1200">
        <a:solidFill>
          <a:schemeClr val="tx2"/>
        </a:solidFill>
        <a:latin typeface="Meiryo UI" panose="020B0604030504040204" pitchFamily="50" charset="-128"/>
        <a:ea typeface="Meiryo UI" panose="020B0604030504040204" pitchFamily="50" charset="-128"/>
        <a:cs typeface="+mn-cs"/>
      </a:defRPr>
    </a:lvl3pPr>
    <a:lvl4pPr marL="1371543" algn="l" defTabSz="914361" rtl="0" eaLnBrk="1" latinLnBrk="0" hangingPunct="1">
      <a:defRPr sz="1200" kern="1200">
        <a:solidFill>
          <a:schemeClr val="tx2"/>
        </a:solidFill>
        <a:latin typeface="Meiryo UI" panose="020B0604030504040204" pitchFamily="50" charset="-128"/>
        <a:ea typeface="Meiryo UI" panose="020B0604030504040204" pitchFamily="50" charset="-128"/>
        <a:cs typeface="+mn-cs"/>
      </a:defRPr>
    </a:lvl4pPr>
    <a:lvl5pPr marL="1828724" algn="l" defTabSz="914361" rtl="0" eaLnBrk="1" latinLnBrk="0" hangingPunct="1">
      <a:defRPr sz="1200" kern="1200">
        <a:solidFill>
          <a:schemeClr val="tx2"/>
        </a:solidFill>
        <a:latin typeface="Meiryo UI" panose="020B0604030504040204" pitchFamily="50" charset="-128"/>
        <a:ea typeface="Meiryo UI" panose="020B0604030504040204" pitchFamily="50" charset="-128"/>
        <a:cs typeface="+mn-cs"/>
      </a:defRPr>
    </a:lvl5pPr>
    <a:lvl6pPr marL="2285905" algn="l" defTabSz="914361" rtl="0" eaLnBrk="1" latinLnBrk="0" hangingPunct="1">
      <a:defRPr sz="1200" kern="1200">
        <a:solidFill>
          <a:schemeClr val="tx1"/>
        </a:solidFill>
        <a:latin typeface="+mn-lt"/>
        <a:ea typeface="+mn-ea"/>
        <a:cs typeface="+mn-cs"/>
      </a:defRPr>
    </a:lvl6pPr>
    <a:lvl7pPr marL="2743085" algn="l" defTabSz="914361" rtl="0" eaLnBrk="1" latinLnBrk="0" hangingPunct="1">
      <a:defRPr sz="1200" kern="1200">
        <a:solidFill>
          <a:schemeClr val="tx1"/>
        </a:solidFill>
        <a:latin typeface="+mn-lt"/>
        <a:ea typeface="+mn-ea"/>
        <a:cs typeface="+mn-cs"/>
      </a:defRPr>
    </a:lvl7pPr>
    <a:lvl8pPr marL="3200267" algn="l" defTabSz="914361" rtl="0" eaLnBrk="1" latinLnBrk="0" hangingPunct="1">
      <a:defRPr sz="1200" kern="1200">
        <a:solidFill>
          <a:schemeClr val="tx1"/>
        </a:solidFill>
        <a:latin typeface="+mn-lt"/>
        <a:ea typeface="+mn-ea"/>
        <a:cs typeface="+mn-cs"/>
      </a:defRPr>
    </a:lvl8pPr>
    <a:lvl9pPr marL="3657448" algn="l" defTabSz="91436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2</a:t>
            </a:fld>
            <a:endParaRPr lang="ja-JP" altLang="en-US" dirty="0"/>
          </a:p>
        </p:txBody>
      </p:sp>
    </p:spTree>
    <p:extLst>
      <p:ext uri="{BB962C8B-B14F-4D97-AF65-F5344CB8AC3E}">
        <p14:creationId xmlns:p14="http://schemas.microsoft.com/office/powerpoint/2010/main" val="4089167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12</a:t>
            </a:fld>
            <a:endParaRPr lang="ja-JP" altLang="en-US" dirty="0"/>
          </a:p>
        </p:txBody>
      </p:sp>
    </p:spTree>
    <p:extLst>
      <p:ext uri="{BB962C8B-B14F-4D97-AF65-F5344CB8AC3E}">
        <p14:creationId xmlns:p14="http://schemas.microsoft.com/office/powerpoint/2010/main" val="30669209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13</a:t>
            </a:fld>
            <a:endParaRPr lang="ja-JP" altLang="en-US" dirty="0"/>
          </a:p>
        </p:txBody>
      </p:sp>
    </p:spTree>
    <p:extLst>
      <p:ext uri="{BB962C8B-B14F-4D97-AF65-F5344CB8AC3E}">
        <p14:creationId xmlns:p14="http://schemas.microsoft.com/office/powerpoint/2010/main" val="30091695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14</a:t>
            </a:fld>
            <a:endParaRPr lang="ja-JP" altLang="en-US" dirty="0"/>
          </a:p>
        </p:txBody>
      </p:sp>
    </p:spTree>
    <p:extLst>
      <p:ext uri="{BB962C8B-B14F-4D97-AF65-F5344CB8AC3E}">
        <p14:creationId xmlns:p14="http://schemas.microsoft.com/office/powerpoint/2010/main" val="21904019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15</a:t>
            </a:fld>
            <a:endParaRPr lang="ja-JP" altLang="en-US" dirty="0"/>
          </a:p>
        </p:txBody>
      </p:sp>
    </p:spTree>
    <p:extLst>
      <p:ext uri="{BB962C8B-B14F-4D97-AF65-F5344CB8AC3E}">
        <p14:creationId xmlns:p14="http://schemas.microsoft.com/office/powerpoint/2010/main" val="30531615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16</a:t>
            </a:fld>
            <a:endParaRPr lang="ja-JP" altLang="en-US" dirty="0"/>
          </a:p>
        </p:txBody>
      </p:sp>
    </p:spTree>
    <p:extLst>
      <p:ext uri="{BB962C8B-B14F-4D97-AF65-F5344CB8AC3E}">
        <p14:creationId xmlns:p14="http://schemas.microsoft.com/office/powerpoint/2010/main" val="39639648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17</a:t>
            </a:fld>
            <a:endParaRPr lang="ja-JP" altLang="en-US" dirty="0"/>
          </a:p>
        </p:txBody>
      </p:sp>
    </p:spTree>
    <p:extLst>
      <p:ext uri="{BB962C8B-B14F-4D97-AF65-F5344CB8AC3E}">
        <p14:creationId xmlns:p14="http://schemas.microsoft.com/office/powerpoint/2010/main" val="19602449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18</a:t>
            </a:fld>
            <a:endParaRPr lang="ja-JP" altLang="en-US" dirty="0"/>
          </a:p>
        </p:txBody>
      </p:sp>
    </p:spTree>
    <p:extLst>
      <p:ext uri="{BB962C8B-B14F-4D97-AF65-F5344CB8AC3E}">
        <p14:creationId xmlns:p14="http://schemas.microsoft.com/office/powerpoint/2010/main" val="30686597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19</a:t>
            </a:fld>
            <a:endParaRPr lang="ja-JP" altLang="en-US" dirty="0"/>
          </a:p>
        </p:txBody>
      </p:sp>
    </p:spTree>
    <p:extLst>
      <p:ext uri="{BB962C8B-B14F-4D97-AF65-F5344CB8AC3E}">
        <p14:creationId xmlns:p14="http://schemas.microsoft.com/office/powerpoint/2010/main" val="7095816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20</a:t>
            </a:fld>
            <a:endParaRPr lang="ja-JP" altLang="en-US" dirty="0"/>
          </a:p>
        </p:txBody>
      </p:sp>
    </p:spTree>
    <p:extLst>
      <p:ext uri="{BB962C8B-B14F-4D97-AF65-F5344CB8AC3E}">
        <p14:creationId xmlns:p14="http://schemas.microsoft.com/office/powerpoint/2010/main" val="39915415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21</a:t>
            </a:fld>
            <a:endParaRPr lang="ja-JP" altLang="en-US" dirty="0"/>
          </a:p>
        </p:txBody>
      </p:sp>
    </p:spTree>
    <p:extLst>
      <p:ext uri="{BB962C8B-B14F-4D97-AF65-F5344CB8AC3E}">
        <p14:creationId xmlns:p14="http://schemas.microsoft.com/office/powerpoint/2010/main" val="40230998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4</a:t>
            </a:fld>
            <a:endParaRPr lang="ja-JP" altLang="en-US" dirty="0"/>
          </a:p>
        </p:txBody>
      </p:sp>
    </p:spTree>
    <p:extLst>
      <p:ext uri="{BB962C8B-B14F-4D97-AF65-F5344CB8AC3E}">
        <p14:creationId xmlns:p14="http://schemas.microsoft.com/office/powerpoint/2010/main" val="10303033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22</a:t>
            </a:fld>
            <a:endParaRPr lang="ja-JP" altLang="en-US" dirty="0"/>
          </a:p>
        </p:txBody>
      </p:sp>
    </p:spTree>
    <p:extLst>
      <p:ext uri="{BB962C8B-B14F-4D97-AF65-F5344CB8AC3E}">
        <p14:creationId xmlns:p14="http://schemas.microsoft.com/office/powerpoint/2010/main" val="17485544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23</a:t>
            </a:fld>
            <a:endParaRPr lang="ja-JP" altLang="en-US" dirty="0"/>
          </a:p>
        </p:txBody>
      </p:sp>
    </p:spTree>
    <p:extLst>
      <p:ext uri="{BB962C8B-B14F-4D97-AF65-F5344CB8AC3E}">
        <p14:creationId xmlns:p14="http://schemas.microsoft.com/office/powerpoint/2010/main" val="23612049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24</a:t>
            </a:fld>
            <a:endParaRPr lang="ja-JP" altLang="en-US" dirty="0"/>
          </a:p>
        </p:txBody>
      </p:sp>
    </p:spTree>
    <p:extLst>
      <p:ext uri="{BB962C8B-B14F-4D97-AF65-F5344CB8AC3E}">
        <p14:creationId xmlns:p14="http://schemas.microsoft.com/office/powerpoint/2010/main" val="1870038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25</a:t>
            </a:fld>
            <a:endParaRPr lang="ja-JP" altLang="en-US" dirty="0"/>
          </a:p>
        </p:txBody>
      </p:sp>
    </p:spTree>
    <p:extLst>
      <p:ext uri="{BB962C8B-B14F-4D97-AF65-F5344CB8AC3E}">
        <p14:creationId xmlns:p14="http://schemas.microsoft.com/office/powerpoint/2010/main" val="23447196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26</a:t>
            </a:fld>
            <a:endParaRPr lang="ja-JP" altLang="en-US" dirty="0"/>
          </a:p>
        </p:txBody>
      </p:sp>
    </p:spTree>
    <p:extLst>
      <p:ext uri="{BB962C8B-B14F-4D97-AF65-F5344CB8AC3E}">
        <p14:creationId xmlns:p14="http://schemas.microsoft.com/office/powerpoint/2010/main" val="14771049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27</a:t>
            </a:fld>
            <a:endParaRPr lang="ja-JP" altLang="en-US" dirty="0"/>
          </a:p>
        </p:txBody>
      </p:sp>
    </p:spTree>
    <p:extLst>
      <p:ext uri="{BB962C8B-B14F-4D97-AF65-F5344CB8AC3E}">
        <p14:creationId xmlns:p14="http://schemas.microsoft.com/office/powerpoint/2010/main" val="19011618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28</a:t>
            </a:fld>
            <a:endParaRPr lang="ja-JP" altLang="en-US" dirty="0"/>
          </a:p>
        </p:txBody>
      </p:sp>
    </p:spTree>
    <p:extLst>
      <p:ext uri="{BB962C8B-B14F-4D97-AF65-F5344CB8AC3E}">
        <p14:creationId xmlns:p14="http://schemas.microsoft.com/office/powerpoint/2010/main" val="20305940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29</a:t>
            </a:fld>
            <a:endParaRPr lang="ja-JP" altLang="en-US" dirty="0"/>
          </a:p>
        </p:txBody>
      </p:sp>
    </p:spTree>
    <p:extLst>
      <p:ext uri="{BB962C8B-B14F-4D97-AF65-F5344CB8AC3E}">
        <p14:creationId xmlns:p14="http://schemas.microsoft.com/office/powerpoint/2010/main" val="22017329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30</a:t>
            </a:fld>
            <a:endParaRPr lang="ja-JP" altLang="en-US" dirty="0"/>
          </a:p>
        </p:txBody>
      </p:sp>
    </p:spTree>
    <p:extLst>
      <p:ext uri="{BB962C8B-B14F-4D97-AF65-F5344CB8AC3E}">
        <p14:creationId xmlns:p14="http://schemas.microsoft.com/office/powerpoint/2010/main" val="6917135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31</a:t>
            </a:fld>
            <a:endParaRPr lang="ja-JP" altLang="en-US" dirty="0"/>
          </a:p>
        </p:txBody>
      </p:sp>
    </p:spTree>
    <p:extLst>
      <p:ext uri="{BB962C8B-B14F-4D97-AF65-F5344CB8AC3E}">
        <p14:creationId xmlns:p14="http://schemas.microsoft.com/office/powerpoint/2010/main" val="14021778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5</a:t>
            </a:fld>
            <a:endParaRPr lang="ja-JP" altLang="en-US" dirty="0"/>
          </a:p>
        </p:txBody>
      </p:sp>
    </p:spTree>
    <p:extLst>
      <p:ext uri="{BB962C8B-B14F-4D97-AF65-F5344CB8AC3E}">
        <p14:creationId xmlns:p14="http://schemas.microsoft.com/office/powerpoint/2010/main" val="40114675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32</a:t>
            </a:fld>
            <a:endParaRPr lang="ja-JP" altLang="en-US" dirty="0"/>
          </a:p>
        </p:txBody>
      </p:sp>
    </p:spTree>
    <p:extLst>
      <p:ext uri="{BB962C8B-B14F-4D97-AF65-F5344CB8AC3E}">
        <p14:creationId xmlns:p14="http://schemas.microsoft.com/office/powerpoint/2010/main" val="6043893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33</a:t>
            </a:fld>
            <a:endParaRPr lang="ja-JP" altLang="en-US" dirty="0"/>
          </a:p>
        </p:txBody>
      </p:sp>
    </p:spTree>
    <p:extLst>
      <p:ext uri="{BB962C8B-B14F-4D97-AF65-F5344CB8AC3E}">
        <p14:creationId xmlns:p14="http://schemas.microsoft.com/office/powerpoint/2010/main" val="164416553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34</a:t>
            </a:fld>
            <a:endParaRPr lang="ja-JP" altLang="en-US" dirty="0"/>
          </a:p>
        </p:txBody>
      </p:sp>
    </p:spTree>
    <p:extLst>
      <p:ext uri="{BB962C8B-B14F-4D97-AF65-F5344CB8AC3E}">
        <p14:creationId xmlns:p14="http://schemas.microsoft.com/office/powerpoint/2010/main" val="33590659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35</a:t>
            </a:fld>
            <a:endParaRPr lang="ja-JP" altLang="en-US" dirty="0"/>
          </a:p>
        </p:txBody>
      </p:sp>
    </p:spTree>
    <p:extLst>
      <p:ext uri="{BB962C8B-B14F-4D97-AF65-F5344CB8AC3E}">
        <p14:creationId xmlns:p14="http://schemas.microsoft.com/office/powerpoint/2010/main" val="408594037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36</a:t>
            </a:fld>
            <a:endParaRPr lang="ja-JP" altLang="en-US" dirty="0"/>
          </a:p>
        </p:txBody>
      </p:sp>
    </p:spTree>
    <p:extLst>
      <p:ext uri="{BB962C8B-B14F-4D97-AF65-F5344CB8AC3E}">
        <p14:creationId xmlns:p14="http://schemas.microsoft.com/office/powerpoint/2010/main" val="6843251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6</a:t>
            </a:fld>
            <a:endParaRPr lang="ja-JP" altLang="en-US" dirty="0"/>
          </a:p>
        </p:txBody>
      </p:sp>
    </p:spTree>
    <p:extLst>
      <p:ext uri="{BB962C8B-B14F-4D97-AF65-F5344CB8AC3E}">
        <p14:creationId xmlns:p14="http://schemas.microsoft.com/office/powerpoint/2010/main" val="3665477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7</a:t>
            </a:fld>
            <a:endParaRPr lang="ja-JP" altLang="en-US" dirty="0"/>
          </a:p>
        </p:txBody>
      </p:sp>
    </p:spTree>
    <p:extLst>
      <p:ext uri="{BB962C8B-B14F-4D97-AF65-F5344CB8AC3E}">
        <p14:creationId xmlns:p14="http://schemas.microsoft.com/office/powerpoint/2010/main" val="15945981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8</a:t>
            </a:fld>
            <a:endParaRPr lang="ja-JP" altLang="en-US" dirty="0"/>
          </a:p>
        </p:txBody>
      </p:sp>
    </p:spTree>
    <p:extLst>
      <p:ext uri="{BB962C8B-B14F-4D97-AF65-F5344CB8AC3E}">
        <p14:creationId xmlns:p14="http://schemas.microsoft.com/office/powerpoint/2010/main" val="37946136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9</a:t>
            </a:fld>
            <a:endParaRPr lang="ja-JP" altLang="en-US" dirty="0"/>
          </a:p>
        </p:txBody>
      </p:sp>
    </p:spTree>
    <p:extLst>
      <p:ext uri="{BB962C8B-B14F-4D97-AF65-F5344CB8AC3E}">
        <p14:creationId xmlns:p14="http://schemas.microsoft.com/office/powerpoint/2010/main" val="20135046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10</a:t>
            </a:fld>
            <a:endParaRPr lang="ja-JP" altLang="en-US" dirty="0"/>
          </a:p>
        </p:txBody>
      </p:sp>
    </p:spTree>
    <p:extLst>
      <p:ext uri="{BB962C8B-B14F-4D97-AF65-F5344CB8AC3E}">
        <p14:creationId xmlns:p14="http://schemas.microsoft.com/office/powerpoint/2010/main" val="26950433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5FB91549-43BF-425A-AF25-75262019208C}" type="slidenum">
              <a:rPr lang="en-US" altLang="ja-JP" smtClean="0"/>
              <a:pPr/>
              <a:t>11</a:t>
            </a:fld>
            <a:endParaRPr lang="ja-JP" altLang="en-US" dirty="0"/>
          </a:p>
        </p:txBody>
      </p:sp>
    </p:spTree>
    <p:extLst>
      <p:ext uri="{BB962C8B-B14F-4D97-AF65-F5344CB8AC3E}">
        <p14:creationId xmlns:p14="http://schemas.microsoft.com/office/powerpoint/2010/main" val="32166436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bg>
      <p:bgRef idx="1002">
        <a:schemeClr val="bg2"/>
      </p:bgRef>
    </p:bg>
    <p:spTree>
      <p:nvGrpSpPr>
        <p:cNvPr id="1" name=""/>
        <p:cNvGrpSpPr/>
        <p:nvPr/>
      </p:nvGrpSpPr>
      <p:grpSpPr>
        <a:xfrm>
          <a:off x="0" y="0"/>
          <a:ext cx="0" cy="0"/>
          <a:chOff x="0" y="0"/>
          <a:chExt cx="0" cy="0"/>
        </a:xfrm>
      </p:grpSpPr>
      <p:pic>
        <p:nvPicPr>
          <p:cNvPr id="5" name="画像 4" descr="ガラス張りの建物に囲まれた雲と青空を見上げている"/>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4874896" y="2"/>
            <a:ext cx="7317105" cy="6858001"/>
          </a:xfrm>
          <a:prstGeom prst="rect">
            <a:avLst/>
          </a:prstGeom>
        </p:spPr>
      </p:pic>
      <p:sp>
        <p:nvSpPr>
          <p:cNvPr id="2" name="タイトル 1"/>
          <p:cNvSpPr>
            <a:spLocks noGrp="1"/>
          </p:cNvSpPr>
          <p:nvPr>
            <p:ph type="ctrTitle"/>
          </p:nvPr>
        </p:nvSpPr>
        <p:spPr>
          <a:xfrm>
            <a:off x="405887" y="685803"/>
            <a:ext cx="4165718" cy="4724399"/>
          </a:xfrm>
          <a:prstGeom prst="rect">
            <a:avLst/>
          </a:prstGeom>
        </p:spPr>
        <p:txBody>
          <a:bodyPr rtlCol="0" anchor="b" anchorCtr="0">
            <a:normAutofit/>
          </a:bodyPr>
          <a:lstStyle>
            <a:lvl1pPr algn="ctr" rtl="0">
              <a:defRPr sz="6000" spc="-300">
                <a:latin typeface="メイリオ" panose="020B0604030504040204" pitchFamily="50" charset="-128"/>
                <a:ea typeface="メイリオ" panose="020B0604030504040204" pitchFamily="50" charset="-128"/>
              </a:defRPr>
            </a:lvl1pPr>
          </a:lstStyle>
          <a:p>
            <a:pPr rtl="0"/>
            <a:r>
              <a:rPr lang="ja-JP" altLang="en-US" noProof="0" dirty="0"/>
              <a:t>マスター タイトルの書式設定</a:t>
            </a:r>
          </a:p>
        </p:txBody>
      </p:sp>
      <p:sp>
        <p:nvSpPr>
          <p:cNvPr id="3" name="サブタイトル 2"/>
          <p:cNvSpPr>
            <a:spLocks noGrp="1"/>
          </p:cNvSpPr>
          <p:nvPr>
            <p:ph type="subTitle" idx="1" hasCustomPrompt="1"/>
          </p:nvPr>
        </p:nvSpPr>
        <p:spPr>
          <a:xfrm>
            <a:off x="405887" y="5410200"/>
            <a:ext cx="4165718" cy="762000"/>
          </a:xfrm>
          <a:prstGeom prst="rect">
            <a:avLst/>
          </a:prstGeom>
        </p:spPr>
        <p:txBody>
          <a:bodyPr rtlCol="0">
            <a:normAutofit/>
          </a:bodyPr>
          <a:lstStyle>
            <a:lvl1pPr marL="0" indent="0" algn="ctr" rtl="0">
              <a:lnSpc>
                <a:spcPts val="2300"/>
              </a:lnSpc>
              <a:spcBef>
                <a:spcPts val="0"/>
              </a:spcBef>
              <a:buNone/>
              <a:defRPr sz="2400">
                <a:solidFill>
                  <a:schemeClr val="tx1"/>
                </a:solidFill>
                <a:latin typeface="Meiryo UI" panose="020B0604030504040204" pitchFamily="50" charset="-128"/>
                <a:ea typeface="Meiryo UI" panose="020B0604030504040204" pitchFamily="50" charset="-128"/>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ja-JP" altLang="en-US" noProof="0" dirty="0"/>
              <a:t>クリックしてマスター サブタイトルのスタイルを編集する</a:t>
            </a:r>
          </a:p>
        </p:txBody>
      </p:sp>
    </p:spTree>
    <p:extLst>
      <p:ext uri="{BB962C8B-B14F-4D97-AF65-F5344CB8AC3E}">
        <p14:creationId xmlns:p14="http://schemas.microsoft.com/office/powerpoint/2010/main" val="363531160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セクション ヘッダー">
    <p:spTree>
      <p:nvGrpSpPr>
        <p:cNvPr id="1" name=""/>
        <p:cNvGrpSpPr/>
        <p:nvPr/>
      </p:nvGrpSpPr>
      <p:grpSpPr>
        <a:xfrm>
          <a:off x="0" y="0"/>
          <a:ext cx="0" cy="0"/>
          <a:chOff x="0" y="0"/>
          <a:chExt cx="0" cy="0"/>
        </a:xfrm>
      </p:grpSpPr>
      <p:pic>
        <p:nvPicPr>
          <p:cNvPr id="4" name="図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58121" y="539696"/>
            <a:ext cx="10275760" cy="5778611"/>
          </a:xfrm>
          <a:prstGeom prst="rect">
            <a:avLst/>
          </a:prstGeom>
        </p:spPr>
      </p:pic>
      <p:sp>
        <p:nvSpPr>
          <p:cNvPr id="2" name="タイトル 1"/>
          <p:cNvSpPr>
            <a:spLocks noGrp="1"/>
          </p:cNvSpPr>
          <p:nvPr>
            <p:ph type="title"/>
          </p:nvPr>
        </p:nvSpPr>
        <p:spPr>
          <a:xfrm>
            <a:off x="1198181" y="2996952"/>
            <a:ext cx="9795640" cy="1054224"/>
          </a:xfrm>
          <a:prstGeom prst="rect">
            <a:avLst/>
          </a:prstGeom>
        </p:spPr>
        <p:txBody>
          <a:bodyPr rtlCol="0" anchor="ctr" anchorCtr="0">
            <a:normAutofit/>
          </a:bodyPr>
          <a:lstStyle>
            <a:lvl1pPr algn="l" rtl="0">
              <a:defRPr sz="4400" b="1" cap="none" spc="-150" baseline="0">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defRPr>
            </a:lvl1pPr>
          </a:lstStyle>
          <a:p>
            <a:pPr rtl="0"/>
            <a:r>
              <a:rPr lang="ja-JP" altLang="en-US" noProof="0" dirty="0"/>
              <a:t>マスター タイトルの書式設定</a:t>
            </a:r>
          </a:p>
        </p:txBody>
      </p:sp>
      <p:sp>
        <p:nvSpPr>
          <p:cNvPr id="3" name="テキスト プレースホルダー 2"/>
          <p:cNvSpPr>
            <a:spLocks noGrp="1"/>
          </p:cNvSpPr>
          <p:nvPr>
            <p:ph type="body" idx="1"/>
          </p:nvPr>
        </p:nvSpPr>
        <p:spPr>
          <a:xfrm>
            <a:off x="6684708" y="5589240"/>
            <a:ext cx="4549174" cy="369332"/>
          </a:xfrm>
          <a:prstGeom prst="rect">
            <a:avLst/>
          </a:prstGeom>
          <a:solidFill>
            <a:srgbClr val="39527B">
              <a:alpha val="69804"/>
            </a:srgbClr>
          </a:solidFill>
        </p:spPr>
        <p:txBody>
          <a:bodyPr rtlCol="0" anchor="ctr" anchorCtr="0">
            <a:spAutoFit/>
          </a:bodyPr>
          <a:lstStyle>
            <a:lvl1pPr marL="0" indent="0" algn="r" rtl="0">
              <a:spcBef>
                <a:spcPts val="0"/>
              </a:spcBef>
              <a:buNone/>
              <a:defRPr sz="2000" b="1">
                <a:solidFill>
                  <a:schemeClr val="bg1"/>
                </a:solidFill>
                <a:effectLst>
                  <a:outerShdw blurRad="38100" dist="38100" dir="2700000" algn="tl">
                    <a:srgbClr val="000000">
                      <a:alpha val="43137"/>
                    </a:srgbClr>
                  </a:outerShdw>
                </a:effectLst>
                <a:latin typeface="メイリオ" panose="020B0604030504040204" pitchFamily="50" charset="-128"/>
                <a:ea typeface="メイリオ" panose="020B0604030504040204" pitchFamily="50" charset="-128"/>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noProof="0" dirty="0"/>
              <a:t>マスター テキストの書式設定</a:t>
            </a:r>
          </a:p>
        </p:txBody>
      </p:sp>
    </p:spTree>
    <p:extLst>
      <p:ext uri="{BB962C8B-B14F-4D97-AF65-F5344CB8AC3E}">
        <p14:creationId xmlns:p14="http://schemas.microsoft.com/office/powerpoint/2010/main" val="1736125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段組">
    <p:spTree>
      <p:nvGrpSpPr>
        <p:cNvPr id="1" name=""/>
        <p:cNvGrpSpPr/>
        <p:nvPr/>
      </p:nvGrpSpPr>
      <p:grpSpPr>
        <a:xfrm>
          <a:off x="0" y="0"/>
          <a:ext cx="0" cy="0"/>
          <a:chOff x="0" y="0"/>
          <a:chExt cx="0" cy="0"/>
        </a:xfrm>
      </p:grpSpPr>
      <p:sp>
        <p:nvSpPr>
          <p:cNvPr id="2" name="タイトル 1"/>
          <p:cNvSpPr>
            <a:spLocks noGrp="1"/>
          </p:cNvSpPr>
          <p:nvPr>
            <p:ph type="title"/>
          </p:nvPr>
        </p:nvSpPr>
        <p:spPr>
          <a:xfrm>
            <a:off x="333860" y="5630613"/>
            <a:ext cx="10974229" cy="563231"/>
          </a:xfrm>
          <a:prstGeom prst="rect">
            <a:avLst/>
          </a:prstGeom>
        </p:spPr>
        <p:txBody>
          <a:bodyPr rtlCol="0" anchor="b" anchorCtr="0">
            <a:spAutoFit/>
          </a:bodyPr>
          <a:lstStyle>
            <a:lvl1pPr>
              <a:defRPr b="1">
                <a:solidFill>
                  <a:schemeClr val="accent1"/>
                </a:solidFill>
                <a:latin typeface="+mj-lt"/>
                <a:ea typeface="メイリオ" panose="020B0604030504040204" pitchFamily="50" charset="-128"/>
              </a:defRPr>
            </a:lvl1pPr>
          </a:lstStyle>
          <a:p>
            <a:pPr rtl="0"/>
            <a:r>
              <a:rPr lang="ja-JP" altLang="en-US" noProof="0"/>
              <a:t>マスター タイトルの書式設定</a:t>
            </a:r>
            <a:endParaRPr lang="ja-JP" altLang="en-US" noProof="0" dirty="0"/>
          </a:p>
        </p:txBody>
      </p:sp>
      <p:sp>
        <p:nvSpPr>
          <p:cNvPr id="8" name="テキスト ボックス 7">
            <a:extLst>
              <a:ext uri="{FF2B5EF4-FFF2-40B4-BE49-F238E27FC236}">
                <a16:creationId xmlns:a16="http://schemas.microsoft.com/office/drawing/2014/main" xmlns="" id="{406AC9C6-ACF6-4DF5-9EA7-BC8238FC2B97}"/>
              </a:ext>
            </a:extLst>
          </p:cNvPr>
          <p:cNvSpPr txBox="1"/>
          <p:nvPr userDrawn="1"/>
        </p:nvSpPr>
        <p:spPr>
          <a:xfrm>
            <a:off x="9053562" y="6543386"/>
            <a:ext cx="2019027" cy="261610"/>
          </a:xfrm>
          <a:prstGeom prst="rect">
            <a:avLst/>
          </a:prstGeom>
          <a:noFill/>
          <a:effectLst/>
        </p:spPr>
        <p:txBody>
          <a:bodyPr wrap="none" rtlCol="0">
            <a:spAutoFit/>
          </a:bodyPr>
          <a:lstStyle/>
          <a:p>
            <a:r>
              <a:rPr kumimoji="1" lang="ja-JP" altLang="en-US" sz="1100" b="1" dirty="0">
                <a:solidFill>
                  <a:schemeClr val="accent1"/>
                </a:solidFill>
                <a:latin typeface="メイリオ" panose="020B0604030504040204" pitchFamily="50" charset="-128"/>
                <a:ea typeface="メイリオ" panose="020B0604030504040204" pitchFamily="50" charset="-128"/>
                <a:cs typeface="Segoe UI" panose="020B0502040204020203" pitchFamily="34" charset="0"/>
              </a:rPr>
              <a:t>ビューポイント重工株式会社</a:t>
            </a:r>
          </a:p>
        </p:txBody>
      </p:sp>
      <p:sp>
        <p:nvSpPr>
          <p:cNvPr id="10" name="Rectangle 19"/>
          <p:cNvSpPr>
            <a:spLocks noChangeArrowheads="1"/>
          </p:cNvSpPr>
          <p:nvPr userDrawn="1"/>
        </p:nvSpPr>
        <p:spPr bwMode="auto">
          <a:xfrm>
            <a:off x="11209898" y="6478377"/>
            <a:ext cx="490180" cy="391628"/>
          </a:xfrm>
          <a:prstGeom prst="rect">
            <a:avLst/>
          </a:prstGeom>
          <a:noFill/>
          <a:ln w="9525">
            <a:noFill/>
            <a:miter lim="800000"/>
            <a:headEnd/>
            <a:tailEnd/>
          </a:ln>
          <a:effectLst/>
        </p:spPr>
        <p:txBody>
          <a:bodyPr wrap="none" lIns="72000" tIns="72000" rIns="72000" bIns="7200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600" b="0" i="0" smtClean="0">
                <a:solidFill>
                  <a:schemeClr val="accent1"/>
                </a:solidFill>
                <a:latin typeface="メイリオ" panose="020B0604030504040204" pitchFamily="50" charset="-128"/>
                <a:ea typeface="メイリオ" panose="020B0604030504040204" pitchFamily="50" charset="-128"/>
                <a:cs typeface="Times New Roman" panose="02020603050405020304" pitchFamily="18" charset="0"/>
              </a:rPr>
              <a:pPr marL="0" marR="0" indent="0" algn="l" defTabSz="914400" rtl="0" eaLnBrk="0" fontAlgn="base" latinLnBrk="0" hangingPunct="0">
                <a:lnSpc>
                  <a:spcPct val="100000"/>
                </a:lnSpc>
                <a:spcBef>
                  <a:spcPct val="0"/>
                </a:spcBef>
                <a:spcAft>
                  <a:spcPct val="0"/>
                </a:spcAft>
                <a:buClrTx/>
                <a:buSzTx/>
                <a:buFontTx/>
                <a:buNone/>
                <a:tabLst/>
                <a:defRPr/>
              </a:pPr>
              <a:t>‹#›</a:t>
            </a:fld>
            <a:endParaRPr lang="en-US" altLang="ja-JP" sz="1600" b="0" i="0" dirty="0">
              <a:solidFill>
                <a:schemeClr val="accent1"/>
              </a:solidFill>
              <a:latin typeface="メイリオ" panose="020B0604030504040204" pitchFamily="50" charset="-128"/>
              <a:ea typeface="メイリオ" panose="020B0604030504040204" pitchFamily="50" charset="-128"/>
              <a:cs typeface="Times New Roman" panose="02020603050405020304" pitchFamily="18" charset="0"/>
            </a:endParaRPr>
          </a:p>
        </p:txBody>
      </p:sp>
      <p:cxnSp>
        <p:nvCxnSpPr>
          <p:cNvPr id="11" name="直線コネクタ 10"/>
          <p:cNvCxnSpPr/>
          <p:nvPr userDrawn="1"/>
        </p:nvCxnSpPr>
        <p:spPr>
          <a:xfrm>
            <a:off x="333861" y="6193843"/>
            <a:ext cx="11524281"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4239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2 段組">
    <p:spTree>
      <p:nvGrpSpPr>
        <p:cNvPr id="1" name=""/>
        <p:cNvGrpSpPr/>
        <p:nvPr/>
      </p:nvGrpSpPr>
      <p:grpSpPr>
        <a:xfrm>
          <a:off x="0" y="0"/>
          <a:ext cx="0" cy="0"/>
          <a:chOff x="0" y="0"/>
          <a:chExt cx="0" cy="0"/>
        </a:xfrm>
      </p:grpSpPr>
      <p:sp>
        <p:nvSpPr>
          <p:cNvPr id="2" name="タイトル 1"/>
          <p:cNvSpPr>
            <a:spLocks noGrp="1"/>
          </p:cNvSpPr>
          <p:nvPr>
            <p:ph type="title"/>
          </p:nvPr>
        </p:nvSpPr>
        <p:spPr>
          <a:xfrm>
            <a:off x="353621" y="5613845"/>
            <a:ext cx="10974229" cy="563231"/>
          </a:xfrm>
          <a:prstGeom prst="rect">
            <a:avLst/>
          </a:prstGeom>
        </p:spPr>
        <p:txBody>
          <a:bodyPr rtlCol="0" anchor="b" anchorCtr="0">
            <a:spAutoFit/>
          </a:bodyPr>
          <a:lstStyle>
            <a:lvl1pPr>
              <a:defRPr b="1">
                <a:solidFill>
                  <a:schemeClr val="accent1"/>
                </a:solidFill>
                <a:latin typeface="Arial Black" panose="020B0A04020102020204" pitchFamily="34" charset="0"/>
                <a:ea typeface="メイリオ" panose="020B0604030504040204" pitchFamily="50" charset="-128"/>
              </a:defRPr>
            </a:lvl1pPr>
          </a:lstStyle>
          <a:p>
            <a:pPr rtl="0"/>
            <a:r>
              <a:rPr lang="ja-JP" altLang="en-US" noProof="0" dirty="0"/>
              <a:t>マスター タイトルの書式設定</a:t>
            </a:r>
          </a:p>
        </p:txBody>
      </p:sp>
      <p:sp>
        <p:nvSpPr>
          <p:cNvPr id="8" name="テキスト ボックス 7">
            <a:extLst>
              <a:ext uri="{FF2B5EF4-FFF2-40B4-BE49-F238E27FC236}">
                <a16:creationId xmlns:a16="http://schemas.microsoft.com/office/drawing/2014/main" xmlns="" id="{406AC9C6-ACF6-4DF5-9EA7-BC8238FC2B97}"/>
              </a:ext>
            </a:extLst>
          </p:cNvPr>
          <p:cNvSpPr txBox="1"/>
          <p:nvPr userDrawn="1"/>
        </p:nvSpPr>
        <p:spPr>
          <a:xfrm>
            <a:off x="9053562" y="6543386"/>
            <a:ext cx="2019027" cy="261610"/>
          </a:xfrm>
          <a:prstGeom prst="rect">
            <a:avLst/>
          </a:prstGeom>
          <a:noFill/>
          <a:effectLst/>
        </p:spPr>
        <p:txBody>
          <a:bodyPr wrap="none" rtlCol="0">
            <a:spAutoFit/>
          </a:bodyPr>
          <a:lstStyle/>
          <a:p>
            <a:r>
              <a:rPr kumimoji="1" lang="ja-JP" altLang="en-US" sz="1100" b="1" dirty="0">
                <a:solidFill>
                  <a:schemeClr val="accent1"/>
                </a:solidFill>
                <a:latin typeface="メイリオ" panose="020B0604030504040204" pitchFamily="50" charset="-128"/>
                <a:ea typeface="メイリオ" panose="020B0604030504040204" pitchFamily="50" charset="-128"/>
                <a:cs typeface="Segoe UI" panose="020B0502040204020203" pitchFamily="34" charset="0"/>
              </a:rPr>
              <a:t>ビューポイント重工株式会社</a:t>
            </a:r>
          </a:p>
        </p:txBody>
      </p:sp>
      <p:sp>
        <p:nvSpPr>
          <p:cNvPr id="10" name="Rectangle 19"/>
          <p:cNvSpPr>
            <a:spLocks noChangeArrowheads="1"/>
          </p:cNvSpPr>
          <p:nvPr userDrawn="1"/>
        </p:nvSpPr>
        <p:spPr bwMode="auto">
          <a:xfrm>
            <a:off x="11209898" y="6478377"/>
            <a:ext cx="490180" cy="391628"/>
          </a:xfrm>
          <a:prstGeom prst="rect">
            <a:avLst/>
          </a:prstGeom>
          <a:noFill/>
          <a:ln w="9525">
            <a:noFill/>
            <a:miter lim="800000"/>
            <a:headEnd/>
            <a:tailEnd/>
          </a:ln>
          <a:effectLst/>
        </p:spPr>
        <p:txBody>
          <a:bodyPr wrap="none" lIns="72000" tIns="72000" rIns="72000" bIns="7200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600" b="0" i="0" smtClean="0">
                <a:solidFill>
                  <a:schemeClr val="accent1"/>
                </a:solidFill>
                <a:latin typeface="メイリオ" panose="020B0604030504040204" pitchFamily="50" charset="-128"/>
                <a:ea typeface="メイリオ" panose="020B0604030504040204" pitchFamily="50" charset="-128"/>
                <a:cs typeface="Times New Roman" panose="02020603050405020304" pitchFamily="18" charset="0"/>
              </a:rPr>
              <a:pPr marL="0" marR="0" indent="0" algn="l" defTabSz="914400" rtl="0" eaLnBrk="0" fontAlgn="base" latinLnBrk="0" hangingPunct="0">
                <a:lnSpc>
                  <a:spcPct val="100000"/>
                </a:lnSpc>
                <a:spcBef>
                  <a:spcPct val="0"/>
                </a:spcBef>
                <a:spcAft>
                  <a:spcPct val="0"/>
                </a:spcAft>
                <a:buClrTx/>
                <a:buSzTx/>
                <a:buFontTx/>
                <a:buNone/>
                <a:tabLst/>
                <a:defRPr/>
              </a:pPr>
              <a:t>‹#›</a:t>
            </a:fld>
            <a:endParaRPr lang="en-US" altLang="ja-JP" sz="1600" b="0" i="0" dirty="0">
              <a:solidFill>
                <a:schemeClr val="accent1"/>
              </a:solidFill>
              <a:latin typeface="メイリオ" panose="020B0604030504040204" pitchFamily="50" charset="-128"/>
              <a:ea typeface="メイリオ" panose="020B0604030504040204" pitchFamily="50" charset="-128"/>
              <a:cs typeface="Times New Roman" panose="02020603050405020304" pitchFamily="18" charset="0"/>
            </a:endParaRPr>
          </a:p>
        </p:txBody>
      </p:sp>
      <p:cxnSp>
        <p:nvCxnSpPr>
          <p:cNvPr id="11" name="直線コネクタ 10"/>
          <p:cNvCxnSpPr/>
          <p:nvPr userDrawn="1"/>
        </p:nvCxnSpPr>
        <p:spPr>
          <a:xfrm>
            <a:off x="333861" y="6193843"/>
            <a:ext cx="11524281"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SmartArt プレースホルダー 6">
            <a:extLst>
              <a:ext uri="{FF2B5EF4-FFF2-40B4-BE49-F238E27FC236}">
                <a16:creationId xmlns:a16="http://schemas.microsoft.com/office/drawing/2014/main" xmlns="" id="{B49F7EBA-6CF6-4D08-8F21-0D76E3A36A4D}"/>
              </a:ext>
            </a:extLst>
          </p:cNvPr>
          <p:cNvSpPr>
            <a:spLocks noGrp="1"/>
          </p:cNvSpPr>
          <p:nvPr>
            <p:ph type="dgm" sz="quarter" idx="15"/>
          </p:nvPr>
        </p:nvSpPr>
        <p:spPr>
          <a:xfrm>
            <a:off x="1140524" y="622076"/>
            <a:ext cx="9910956" cy="4665053"/>
          </a:xfrm>
          <a:prstGeom prst="rect">
            <a:avLst/>
          </a:prstGeom>
        </p:spPr>
      </p:sp>
    </p:spTree>
    <p:extLst>
      <p:ext uri="{BB962C8B-B14F-4D97-AF65-F5344CB8AC3E}">
        <p14:creationId xmlns:p14="http://schemas.microsoft.com/office/powerpoint/2010/main" val="3831845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2 段組">
    <p:spTree>
      <p:nvGrpSpPr>
        <p:cNvPr id="1" name=""/>
        <p:cNvGrpSpPr/>
        <p:nvPr/>
      </p:nvGrpSpPr>
      <p:grpSpPr>
        <a:xfrm>
          <a:off x="0" y="0"/>
          <a:ext cx="0" cy="0"/>
          <a:chOff x="0" y="0"/>
          <a:chExt cx="0" cy="0"/>
        </a:xfrm>
      </p:grpSpPr>
      <p:sp>
        <p:nvSpPr>
          <p:cNvPr id="2" name="タイトル 1"/>
          <p:cNvSpPr>
            <a:spLocks noGrp="1"/>
          </p:cNvSpPr>
          <p:nvPr>
            <p:ph type="title"/>
          </p:nvPr>
        </p:nvSpPr>
        <p:spPr>
          <a:xfrm>
            <a:off x="333860" y="5613845"/>
            <a:ext cx="10974229" cy="563231"/>
          </a:xfrm>
          <a:prstGeom prst="rect">
            <a:avLst/>
          </a:prstGeom>
        </p:spPr>
        <p:txBody>
          <a:bodyPr rtlCol="0" anchor="b" anchorCtr="0">
            <a:spAutoFit/>
          </a:bodyPr>
          <a:lstStyle>
            <a:lvl1pPr>
              <a:defRPr b="1">
                <a:solidFill>
                  <a:schemeClr val="accent1"/>
                </a:solidFill>
                <a:latin typeface="Arial Black" panose="020B0A04020102020204" pitchFamily="34" charset="0"/>
                <a:ea typeface="メイリオ" panose="020B0604030504040204" pitchFamily="50" charset="-128"/>
              </a:defRPr>
            </a:lvl1pPr>
          </a:lstStyle>
          <a:p>
            <a:pPr rtl="0"/>
            <a:r>
              <a:rPr lang="ja-JP" altLang="en-US" noProof="0" dirty="0"/>
              <a:t>マスター タイトルの書式設定</a:t>
            </a:r>
          </a:p>
        </p:txBody>
      </p:sp>
      <p:sp>
        <p:nvSpPr>
          <p:cNvPr id="8" name="テキスト ボックス 7">
            <a:extLst>
              <a:ext uri="{FF2B5EF4-FFF2-40B4-BE49-F238E27FC236}">
                <a16:creationId xmlns:a16="http://schemas.microsoft.com/office/drawing/2014/main" xmlns="" id="{406AC9C6-ACF6-4DF5-9EA7-BC8238FC2B97}"/>
              </a:ext>
            </a:extLst>
          </p:cNvPr>
          <p:cNvSpPr txBox="1"/>
          <p:nvPr userDrawn="1"/>
        </p:nvSpPr>
        <p:spPr>
          <a:xfrm>
            <a:off x="9053562" y="6543386"/>
            <a:ext cx="2019027" cy="261610"/>
          </a:xfrm>
          <a:prstGeom prst="rect">
            <a:avLst/>
          </a:prstGeom>
          <a:noFill/>
          <a:effectLst/>
        </p:spPr>
        <p:txBody>
          <a:bodyPr wrap="none" rtlCol="0">
            <a:spAutoFit/>
          </a:bodyPr>
          <a:lstStyle/>
          <a:p>
            <a:r>
              <a:rPr kumimoji="1" lang="ja-JP" altLang="en-US" sz="1100" b="1" dirty="0">
                <a:solidFill>
                  <a:schemeClr val="accent1"/>
                </a:solidFill>
                <a:latin typeface="メイリオ" panose="020B0604030504040204" pitchFamily="50" charset="-128"/>
                <a:ea typeface="メイリオ" panose="020B0604030504040204" pitchFamily="50" charset="-128"/>
                <a:cs typeface="Segoe UI" panose="020B0502040204020203" pitchFamily="34" charset="0"/>
              </a:rPr>
              <a:t>ビューポイント重工株式会社</a:t>
            </a:r>
          </a:p>
        </p:txBody>
      </p:sp>
      <p:sp>
        <p:nvSpPr>
          <p:cNvPr id="10" name="Rectangle 19"/>
          <p:cNvSpPr>
            <a:spLocks noChangeArrowheads="1"/>
          </p:cNvSpPr>
          <p:nvPr userDrawn="1"/>
        </p:nvSpPr>
        <p:spPr bwMode="auto">
          <a:xfrm>
            <a:off x="11209898" y="6478377"/>
            <a:ext cx="490180" cy="391628"/>
          </a:xfrm>
          <a:prstGeom prst="rect">
            <a:avLst/>
          </a:prstGeom>
          <a:noFill/>
          <a:ln w="9525">
            <a:noFill/>
            <a:miter lim="800000"/>
            <a:headEnd/>
            <a:tailEnd/>
          </a:ln>
          <a:effectLst/>
        </p:spPr>
        <p:txBody>
          <a:bodyPr wrap="none" lIns="72000" tIns="72000" rIns="72000" bIns="7200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600" b="0" i="0" smtClean="0">
                <a:solidFill>
                  <a:schemeClr val="accent1"/>
                </a:solidFill>
                <a:latin typeface="メイリオ" panose="020B0604030504040204" pitchFamily="50" charset="-128"/>
                <a:ea typeface="メイリオ" panose="020B0604030504040204" pitchFamily="50" charset="-128"/>
                <a:cs typeface="Times New Roman" panose="02020603050405020304" pitchFamily="18" charset="0"/>
              </a:rPr>
              <a:pPr marL="0" marR="0" indent="0" algn="l" defTabSz="914400" rtl="0" eaLnBrk="0" fontAlgn="base" latinLnBrk="0" hangingPunct="0">
                <a:lnSpc>
                  <a:spcPct val="100000"/>
                </a:lnSpc>
                <a:spcBef>
                  <a:spcPct val="0"/>
                </a:spcBef>
                <a:spcAft>
                  <a:spcPct val="0"/>
                </a:spcAft>
                <a:buClrTx/>
                <a:buSzTx/>
                <a:buFontTx/>
                <a:buNone/>
                <a:tabLst/>
                <a:defRPr/>
              </a:pPr>
              <a:t>‹#›</a:t>
            </a:fld>
            <a:endParaRPr lang="en-US" altLang="ja-JP" sz="1600" b="0" i="0" dirty="0">
              <a:solidFill>
                <a:schemeClr val="accent1"/>
              </a:solidFill>
              <a:latin typeface="メイリオ" panose="020B0604030504040204" pitchFamily="50" charset="-128"/>
              <a:ea typeface="メイリオ" panose="020B0604030504040204" pitchFamily="50" charset="-128"/>
              <a:cs typeface="Times New Roman" panose="02020603050405020304" pitchFamily="18" charset="0"/>
            </a:endParaRPr>
          </a:p>
        </p:txBody>
      </p:sp>
      <p:cxnSp>
        <p:nvCxnSpPr>
          <p:cNvPr id="11" name="直線コネクタ 10"/>
          <p:cNvCxnSpPr/>
          <p:nvPr userDrawn="1"/>
        </p:nvCxnSpPr>
        <p:spPr>
          <a:xfrm>
            <a:off x="333861" y="6193843"/>
            <a:ext cx="11524281"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図プレースホルダー 2">
            <a:extLst>
              <a:ext uri="{FF2B5EF4-FFF2-40B4-BE49-F238E27FC236}">
                <a16:creationId xmlns:a16="http://schemas.microsoft.com/office/drawing/2014/main" xmlns="" id="{A77BE602-D047-4B0E-94C3-63DE0F9F9763}"/>
              </a:ext>
            </a:extLst>
          </p:cNvPr>
          <p:cNvSpPr>
            <a:spLocks noGrp="1"/>
          </p:cNvSpPr>
          <p:nvPr>
            <p:ph type="pic" sz="quarter" idx="13"/>
          </p:nvPr>
        </p:nvSpPr>
        <p:spPr>
          <a:xfrm>
            <a:off x="1109952" y="1967495"/>
            <a:ext cx="3125014" cy="2451100"/>
          </a:xfrm>
          <a:prstGeom prst="rect">
            <a:avLst/>
          </a:prstGeom>
        </p:spPr>
        <p:txBody>
          <a:bodyPr/>
          <a:lstStyle/>
          <a:p>
            <a:endParaRPr kumimoji="1" lang="ja-JP" altLang="en-US" dirty="0"/>
          </a:p>
        </p:txBody>
      </p:sp>
      <p:sp>
        <p:nvSpPr>
          <p:cNvPr id="13" name="図プレースホルダー 2">
            <a:extLst>
              <a:ext uri="{FF2B5EF4-FFF2-40B4-BE49-F238E27FC236}">
                <a16:creationId xmlns:a16="http://schemas.microsoft.com/office/drawing/2014/main" xmlns="" id="{07ACB40C-DCDE-4735-942B-26F0B32D2EB6}"/>
              </a:ext>
            </a:extLst>
          </p:cNvPr>
          <p:cNvSpPr>
            <a:spLocks noGrp="1"/>
          </p:cNvSpPr>
          <p:nvPr>
            <p:ph type="pic" sz="quarter" idx="14"/>
          </p:nvPr>
        </p:nvSpPr>
        <p:spPr>
          <a:xfrm>
            <a:off x="4533494" y="1967495"/>
            <a:ext cx="3125014" cy="2451100"/>
          </a:xfrm>
          <a:prstGeom prst="rect">
            <a:avLst/>
          </a:prstGeom>
        </p:spPr>
        <p:txBody>
          <a:bodyPr/>
          <a:lstStyle/>
          <a:p>
            <a:endParaRPr kumimoji="1" lang="ja-JP" altLang="en-US" dirty="0"/>
          </a:p>
        </p:txBody>
      </p:sp>
      <p:sp>
        <p:nvSpPr>
          <p:cNvPr id="14" name="図プレースホルダー 2">
            <a:extLst>
              <a:ext uri="{FF2B5EF4-FFF2-40B4-BE49-F238E27FC236}">
                <a16:creationId xmlns:a16="http://schemas.microsoft.com/office/drawing/2014/main" xmlns="" id="{32570384-89DE-4CFB-ADBF-A78AFC6D84C8}"/>
              </a:ext>
            </a:extLst>
          </p:cNvPr>
          <p:cNvSpPr>
            <a:spLocks noGrp="1"/>
          </p:cNvSpPr>
          <p:nvPr>
            <p:ph type="pic" sz="quarter" idx="15"/>
          </p:nvPr>
        </p:nvSpPr>
        <p:spPr>
          <a:xfrm>
            <a:off x="7957036" y="1967495"/>
            <a:ext cx="3125014" cy="2451100"/>
          </a:xfrm>
          <a:prstGeom prst="rect">
            <a:avLst/>
          </a:prstGeom>
        </p:spPr>
        <p:txBody>
          <a:bodyPr/>
          <a:lstStyle/>
          <a:p>
            <a:endParaRPr kumimoji="1" lang="ja-JP" altLang="en-US" dirty="0"/>
          </a:p>
        </p:txBody>
      </p:sp>
    </p:spTree>
    <p:extLst>
      <p:ext uri="{BB962C8B-B14F-4D97-AF65-F5344CB8AC3E}">
        <p14:creationId xmlns:p14="http://schemas.microsoft.com/office/powerpoint/2010/main" val="1686676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2 段組">
    <p:spTree>
      <p:nvGrpSpPr>
        <p:cNvPr id="1" name=""/>
        <p:cNvGrpSpPr/>
        <p:nvPr/>
      </p:nvGrpSpPr>
      <p:grpSpPr>
        <a:xfrm>
          <a:off x="0" y="0"/>
          <a:ext cx="0" cy="0"/>
          <a:chOff x="0" y="0"/>
          <a:chExt cx="0" cy="0"/>
        </a:xfrm>
      </p:grpSpPr>
      <p:sp>
        <p:nvSpPr>
          <p:cNvPr id="2" name="タイトル 1"/>
          <p:cNvSpPr>
            <a:spLocks noGrp="1"/>
          </p:cNvSpPr>
          <p:nvPr>
            <p:ph type="title"/>
          </p:nvPr>
        </p:nvSpPr>
        <p:spPr>
          <a:xfrm>
            <a:off x="333860" y="5635781"/>
            <a:ext cx="10974229" cy="563231"/>
          </a:xfrm>
          <a:prstGeom prst="rect">
            <a:avLst/>
          </a:prstGeom>
        </p:spPr>
        <p:txBody>
          <a:bodyPr rtlCol="0" anchor="b" anchorCtr="0">
            <a:spAutoFit/>
          </a:bodyPr>
          <a:lstStyle>
            <a:lvl1pPr>
              <a:defRPr b="1">
                <a:solidFill>
                  <a:schemeClr val="accent1"/>
                </a:solidFill>
                <a:latin typeface="Arial Black" panose="020B0A04020102020204" pitchFamily="34" charset="0"/>
                <a:ea typeface="メイリオ" panose="020B0604030504040204" pitchFamily="50" charset="-128"/>
              </a:defRPr>
            </a:lvl1pPr>
          </a:lstStyle>
          <a:p>
            <a:pPr rtl="0"/>
            <a:r>
              <a:rPr lang="ja-JP" altLang="en-US" noProof="0" dirty="0"/>
              <a:t>マスター タイトルの書式設定</a:t>
            </a:r>
          </a:p>
        </p:txBody>
      </p:sp>
      <p:sp>
        <p:nvSpPr>
          <p:cNvPr id="8" name="テキスト ボックス 7">
            <a:extLst>
              <a:ext uri="{FF2B5EF4-FFF2-40B4-BE49-F238E27FC236}">
                <a16:creationId xmlns:a16="http://schemas.microsoft.com/office/drawing/2014/main" xmlns="" id="{406AC9C6-ACF6-4DF5-9EA7-BC8238FC2B97}"/>
              </a:ext>
            </a:extLst>
          </p:cNvPr>
          <p:cNvSpPr txBox="1"/>
          <p:nvPr userDrawn="1"/>
        </p:nvSpPr>
        <p:spPr>
          <a:xfrm>
            <a:off x="9053562" y="6543386"/>
            <a:ext cx="2019027" cy="261610"/>
          </a:xfrm>
          <a:prstGeom prst="rect">
            <a:avLst/>
          </a:prstGeom>
          <a:noFill/>
          <a:effectLst/>
        </p:spPr>
        <p:txBody>
          <a:bodyPr wrap="none" rtlCol="0">
            <a:spAutoFit/>
          </a:bodyPr>
          <a:lstStyle/>
          <a:p>
            <a:r>
              <a:rPr kumimoji="1" lang="ja-JP" altLang="en-US" sz="1100" b="1" dirty="0">
                <a:solidFill>
                  <a:schemeClr val="accent1"/>
                </a:solidFill>
                <a:latin typeface="メイリオ" panose="020B0604030504040204" pitchFamily="50" charset="-128"/>
                <a:ea typeface="メイリオ" panose="020B0604030504040204" pitchFamily="50" charset="-128"/>
                <a:cs typeface="Segoe UI" panose="020B0502040204020203" pitchFamily="34" charset="0"/>
              </a:rPr>
              <a:t>ビューポイント重工株式会社</a:t>
            </a:r>
          </a:p>
        </p:txBody>
      </p:sp>
      <p:sp>
        <p:nvSpPr>
          <p:cNvPr id="10" name="Rectangle 19"/>
          <p:cNvSpPr>
            <a:spLocks noChangeArrowheads="1"/>
          </p:cNvSpPr>
          <p:nvPr userDrawn="1"/>
        </p:nvSpPr>
        <p:spPr bwMode="auto">
          <a:xfrm>
            <a:off x="11209898" y="6478377"/>
            <a:ext cx="490180" cy="391628"/>
          </a:xfrm>
          <a:prstGeom prst="rect">
            <a:avLst/>
          </a:prstGeom>
          <a:noFill/>
          <a:ln w="9525">
            <a:noFill/>
            <a:miter lim="800000"/>
            <a:headEnd/>
            <a:tailEnd/>
          </a:ln>
          <a:effectLst/>
        </p:spPr>
        <p:txBody>
          <a:bodyPr wrap="none" lIns="72000" tIns="72000" rIns="72000" bIns="7200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600" b="0" i="0" smtClean="0">
                <a:solidFill>
                  <a:schemeClr val="accent1"/>
                </a:solidFill>
                <a:latin typeface="メイリオ" panose="020B0604030504040204" pitchFamily="50" charset="-128"/>
                <a:ea typeface="メイリオ" panose="020B0604030504040204" pitchFamily="50" charset="-128"/>
                <a:cs typeface="Times New Roman" panose="02020603050405020304" pitchFamily="18" charset="0"/>
              </a:rPr>
              <a:pPr marL="0" marR="0" indent="0" algn="l" defTabSz="914400" rtl="0" eaLnBrk="0" fontAlgn="base" latinLnBrk="0" hangingPunct="0">
                <a:lnSpc>
                  <a:spcPct val="100000"/>
                </a:lnSpc>
                <a:spcBef>
                  <a:spcPct val="0"/>
                </a:spcBef>
                <a:spcAft>
                  <a:spcPct val="0"/>
                </a:spcAft>
                <a:buClrTx/>
                <a:buSzTx/>
                <a:buFontTx/>
                <a:buNone/>
                <a:tabLst/>
                <a:defRPr/>
              </a:pPr>
              <a:t>‹#›</a:t>
            </a:fld>
            <a:endParaRPr lang="en-US" altLang="ja-JP" sz="1600" b="0" i="0" dirty="0">
              <a:solidFill>
                <a:schemeClr val="accent1"/>
              </a:solidFill>
              <a:latin typeface="メイリオ" panose="020B0604030504040204" pitchFamily="50" charset="-128"/>
              <a:ea typeface="メイリオ" panose="020B0604030504040204" pitchFamily="50" charset="-128"/>
              <a:cs typeface="Times New Roman" panose="02020603050405020304" pitchFamily="18" charset="0"/>
            </a:endParaRPr>
          </a:p>
        </p:txBody>
      </p:sp>
      <p:cxnSp>
        <p:nvCxnSpPr>
          <p:cNvPr id="11" name="直線コネクタ 10"/>
          <p:cNvCxnSpPr/>
          <p:nvPr userDrawn="1"/>
        </p:nvCxnSpPr>
        <p:spPr>
          <a:xfrm>
            <a:off x="333861" y="6193843"/>
            <a:ext cx="11524281"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図プレースホルダー 8">
            <a:extLst>
              <a:ext uri="{FF2B5EF4-FFF2-40B4-BE49-F238E27FC236}">
                <a16:creationId xmlns:a16="http://schemas.microsoft.com/office/drawing/2014/main" xmlns="" id="{A77EA552-C341-429D-AEB5-7974351D039E}"/>
              </a:ext>
            </a:extLst>
          </p:cNvPr>
          <p:cNvSpPr>
            <a:spLocks noGrp="1"/>
          </p:cNvSpPr>
          <p:nvPr>
            <p:ph type="pic" sz="quarter" idx="13"/>
          </p:nvPr>
        </p:nvSpPr>
        <p:spPr>
          <a:xfrm>
            <a:off x="1205061" y="836713"/>
            <a:ext cx="4541278" cy="4542235"/>
          </a:xfrm>
          <a:prstGeom prst="rect">
            <a:avLst/>
          </a:prstGeom>
        </p:spPr>
      </p:sp>
      <p:sp>
        <p:nvSpPr>
          <p:cNvPr id="13" name="図プレースホルダー 8">
            <a:extLst>
              <a:ext uri="{FF2B5EF4-FFF2-40B4-BE49-F238E27FC236}">
                <a16:creationId xmlns:a16="http://schemas.microsoft.com/office/drawing/2014/main" xmlns="" id="{678C6AC8-B1BD-4DF1-8206-AA364D018432}"/>
              </a:ext>
            </a:extLst>
          </p:cNvPr>
          <p:cNvSpPr>
            <a:spLocks noGrp="1"/>
          </p:cNvSpPr>
          <p:nvPr>
            <p:ph type="pic" sz="quarter" idx="14"/>
          </p:nvPr>
        </p:nvSpPr>
        <p:spPr>
          <a:xfrm>
            <a:off x="6337198" y="836713"/>
            <a:ext cx="4541278" cy="4542235"/>
          </a:xfrm>
          <a:prstGeom prst="rect">
            <a:avLst/>
          </a:prstGeom>
        </p:spPr>
      </p:sp>
      <p:sp>
        <p:nvSpPr>
          <p:cNvPr id="14" name="テキスト ボックス 13">
            <a:extLst>
              <a:ext uri="{FF2B5EF4-FFF2-40B4-BE49-F238E27FC236}">
                <a16:creationId xmlns:a16="http://schemas.microsoft.com/office/drawing/2014/main" xmlns="" id="{406AC9C6-ACF6-4DF5-9EA7-BC8238FC2B97}"/>
              </a:ext>
            </a:extLst>
          </p:cNvPr>
          <p:cNvSpPr txBox="1"/>
          <p:nvPr userDrawn="1"/>
        </p:nvSpPr>
        <p:spPr>
          <a:xfrm>
            <a:off x="9567810" y="5604256"/>
            <a:ext cx="1852271" cy="246221"/>
          </a:xfrm>
          <a:prstGeom prst="rect">
            <a:avLst/>
          </a:prstGeom>
          <a:noFill/>
        </p:spPr>
        <p:txBody>
          <a:bodyPr wrap="none" rtlCol="0">
            <a:spAutoFit/>
          </a:bodyPr>
          <a:lstStyle/>
          <a:p>
            <a:r>
              <a:rPr kumimoji="1" lang="ja-JP" altLang="en-US" sz="1000" b="1" dirty="0">
                <a:solidFill>
                  <a:schemeClr val="bg1"/>
                </a:solidFill>
                <a:latin typeface="メイリオ" panose="020B0604030504040204" pitchFamily="50" charset="-128"/>
                <a:ea typeface="メイリオ" panose="020B0604030504040204" pitchFamily="50" charset="-128"/>
                <a:cs typeface="Segoe UI" panose="020B0502040204020203" pitchFamily="34" charset="0"/>
              </a:rPr>
              <a:t>ビューポイント重工株式会社</a:t>
            </a:r>
          </a:p>
        </p:txBody>
      </p:sp>
    </p:spTree>
    <p:extLst>
      <p:ext uri="{BB962C8B-B14F-4D97-AF65-F5344CB8AC3E}">
        <p14:creationId xmlns:p14="http://schemas.microsoft.com/office/powerpoint/2010/main" val="1153640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2 段組">
    <p:spTree>
      <p:nvGrpSpPr>
        <p:cNvPr id="1" name=""/>
        <p:cNvGrpSpPr/>
        <p:nvPr/>
      </p:nvGrpSpPr>
      <p:grpSpPr>
        <a:xfrm>
          <a:off x="0" y="0"/>
          <a:ext cx="0" cy="0"/>
          <a:chOff x="0" y="0"/>
          <a:chExt cx="0" cy="0"/>
        </a:xfrm>
      </p:grpSpPr>
      <p:sp>
        <p:nvSpPr>
          <p:cNvPr id="2" name="タイトル 1"/>
          <p:cNvSpPr>
            <a:spLocks noGrp="1"/>
          </p:cNvSpPr>
          <p:nvPr>
            <p:ph type="title"/>
          </p:nvPr>
        </p:nvSpPr>
        <p:spPr>
          <a:xfrm>
            <a:off x="362257" y="5629759"/>
            <a:ext cx="10974229" cy="563231"/>
          </a:xfrm>
          <a:prstGeom prst="rect">
            <a:avLst/>
          </a:prstGeom>
        </p:spPr>
        <p:txBody>
          <a:bodyPr rtlCol="0" anchor="b" anchorCtr="0">
            <a:spAutoFit/>
          </a:bodyPr>
          <a:lstStyle>
            <a:lvl1pPr>
              <a:defRPr b="1">
                <a:solidFill>
                  <a:schemeClr val="accent1"/>
                </a:solidFill>
                <a:latin typeface="Arial Black" panose="020B0A04020102020204" pitchFamily="34" charset="0"/>
                <a:ea typeface="メイリオ" panose="020B0604030504040204" pitchFamily="50" charset="-128"/>
              </a:defRPr>
            </a:lvl1pPr>
          </a:lstStyle>
          <a:p>
            <a:pPr rtl="0"/>
            <a:r>
              <a:rPr lang="ja-JP" altLang="en-US" noProof="0" dirty="0"/>
              <a:t>マスター タイトルの書式設定</a:t>
            </a:r>
          </a:p>
        </p:txBody>
      </p:sp>
      <p:sp>
        <p:nvSpPr>
          <p:cNvPr id="8" name="テキスト ボックス 7">
            <a:extLst>
              <a:ext uri="{FF2B5EF4-FFF2-40B4-BE49-F238E27FC236}">
                <a16:creationId xmlns:a16="http://schemas.microsoft.com/office/drawing/2014/main" xmlns="" id="{406AC9C6-ACF6-4DF5-9EA7-BC8238FC2B97}"/>
              </a:ext>
            </a:extLst>
          </p:cNvPr>
          <p:cNvSpPr txBox="1"/>
          <p:nvPr userDrawn="1"/>
        </p:nvSpPr>
        <p:spPr>
          <a:xfrm>
            <a:off x="9053562" y="6543386"/>
            <a:ext cx="2019027" cy="261610"/>
          </a:xfrm>
          <a:prstGeom prst="rect">
            <a:avLst/>
          </a:prstGeom>
          <a:noFill/>
          <a:effectLst/>
        </p:spPr>
        <p:txBody>
          <a:bodyPr wrap="none" rtlCol="0">
            <a:spAutoFit/>
          </a:bodyPr>
          <a:lstStyle/>
          <a:p>
            <a:r>
              <a:rPr kumimoji="1" lang="ja-JP" altLang="en-US" sz="1100" b="1" dirty="0">
                <a:solidFill>
                  <a:schemeClr val="accent1"/>
                </a:solidFill>
                <a:latin typeface="メイリオ" panose="020B0604030504040204" pitchFamily="50" charset="-128"/>
                <a:ea typeface="メイリオ" panose="020B0604030504040204" pitchFamily="50" charset="-128"/>
                <a:cs typeface="Segoe UI" panose="020B0502040204020203" pitchFamily="34" charset="0"/>
              </a:rPr>
              <a:t>ビューポイント重工株式会社</a:t>
            </a:r>
          </a:p>
        </p:txBody>
      </p:sp>
      <p:sp>
        <p:nvSpPr>
          <p:cNvPr id="10" name="Rectangle 19"/>
          <p:cNvSpPr>
            <a:spLocks noChangeArrowheads="1"/>
          </p:cNvSpPr>
          <p:nvPr userDrawn="1"/>
        </p:nvSpPr>
        <p:spPr bwMode="auto">
          <a:xfrm>
            <a:off x="11209898" y="6478377"/>
            <a:ext cx="490180" cy="391628"/>
          </a:xfrm>
          <a:prstGeom prst="rect">
            <a:avLst/>
          </a:prstGeom>
          <a:noFill/>
          <a:ln w="9525">
            <a:noFill/>
            <a:miter lim="800000"/>
            <a:headEnd/>
            <a:tailEnd/>
          </a:ln>
          <a:effectLst/>
        </p:spPr>
        <p:txBody>
          <a:bodyPr wrap="none" lIns="72000" tIns="72000" rIns="72000" bIns="7200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600" b="0" i="0" smtClean="0">
                <a:solidFill>
                  <a:schemeClr val="accent1"/>
                </a:solidFill>
                <a:latin typeface="メイリオ" panose="020B0604030504040204" pitchFamily="50" charset="-128"/>
                <a:ea typeface="メイリオ" panose="020B0604030504040204" pitchFamily="50" charset="-128"/>
                <a:cs typeface="Times New Roman" panose="02020603050405020304" pitchFamily="18" charset="0"/>
              </a:rPr>
              <a:pPr marL="0" marR="0" indent="0" algn="l" defTabSz="914400" rtl="0" eaLnBrk="0" fontAlgn="base" latinLnBrk="0" hangingPunct="0">
                <a:lnSpc>
                  <a:spcPct val="100000"/>
                </a:lnSpc>
                <a:spcBef>
                  <a:spcPct val="0"/>
                </a:spcBef>
                <a:spcAft>
                  <a:spcPct val="0"/>
                </a:spcAft>
                <a:buClrTx/>
                <a:buSzTx/>
                <a:buFontTx/>
                <a:buNone/>
                <a:tabLst/>
                <a:defRPr/>
              </a:pPr>
              <a:t>‹#›</a:t>
            </a:fld>
            <a:endParaRPr lang="en-US" altLang="ja-JP" sz="1600" b="0" i="0" dirty="0">
              <a:solidFill>
                <a:schemeClr val="accent1"/>
              </a:solidFill>
              <a:latin typeface="メイリオ" panose="020B0604030504040204" pitchFamily="50" charset="-128"/>
              <a:ea typeface="メイリオ" panose="020B0604030504040204" pitchFamily="50" charset="-128"/>
              <a:cs typeface="Times New Roman" panose="02020603050405020304" pitchFamily="18" charset="0"/>
            </a:endParaRPr>
          </a:p>
        </p:txBody>
      </p:sp>
      <p:cxnSp>
        <p:nvCxnSpPr>
          <p:cNvPr id="11" name="直線コネクタ 10"/>
          <p:cNvCxnSpPr/>
          <p:nvPr userDrawn="1"/>
        </p:nvCxnSpPr>
        <p:spPr>
          <a:xfrm>
            <a:off x="333861" y="6193843"/>
            <a:ext cx="11524281"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グラフ プレースホルダー 4">
            <a:extLst>
              <a:ext uri="{FF2B5EF4-FFF2-40B4-BE49-F238E27FC236}">
                <a16:creationId xmlns:a16="http://schemas.microsoft.com/office/drawing/2014/main" xmlns="" id="{A6213CB8-A50A-4C89-8EF7-468401FC24E5}"/>
              </a:ext>
            </a:extLst>
          </p:cNvPr>
          <p:cNvSpPr>
            <a:spLocks noGrp="1"/>
          </p:cNvSpPr>
          <p:nvPr>
            <p:ph type="chart" sz="quarter" idx="15" hasCustomPrompt="1"/>
          </p:nvPr>
        </p:nvSpPr>
        <p:spPr>
          <a:xfrm>
            <a:off x="333861" y="980729"/>
            <a:ext cx="11524280" cy="4232604"/>
          </a:xfrm>
          <a:prstGeom prst="rect">
            <a:avLst/>
          </a:prstGeom>
          <a:blipFill dpi="0" rotWithShape="1">
            <a:blip r:embed="rId2">
              <a:extLst>
                <a:ext uri="{28A0092B-C50C-407E-A947-70E740481C1C}">
                  <a14:useLocalDpi xmlns:a14="http://schemas.microsoft.com/office/drawing/2010/main" val="0"/>
                </a:ext>
              </a:extLst>
            </a:blip>
            <a:srcRect/>
            <a:tile tx="0" ty="0" sx="100000" sy="100000" flip="none" algn="ctr"/>
          </a:blipFill>
        </p:spPr>
        <p:txBody>
          <a:bodyPr anchor="t">
            <a:normAutofit/>
          </a:bodyPr>
          <a:lstStyle>
            <a:lvl1pPr marL="0" indent="0" algn="ctr">
              <a:buFontTx/>
              <a:buNone/>
              <a:defRPr sz="1270">
                <a:solidFill>
                  <a:srgbClr val="FF0000"/>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ja-JP" altLang="en-US" dirty="0"/>
              <a:t>グラフを追加する</a:t>
            </a:r>
          </a:p>
        </p:txBody>
      </p:sp>
    </p:spTree>
    <p:extLst>
      <p:ext uri="{BB962C8B-B14F-4D97-AF65-F5344CB8AC3E}">
        <p14:creationId xmlns:p14="http://schemas.microsoft.com/office/powerpoint/2010/main" val="3841590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2 段組">
    <p:spTree>
      <p:nvGrpSpPr>
        <p:cNvPr id="1" name=""/>
        <p:cNvGrpSpPr/>
        <p:nvPr/>
      </p:nvGrpSpPr>
      <p:grpSpPr>
        <a:xfrm>
          <a:off x="0" y="0"/>
          <a:ext cx="0" cy="0"/>
          <a:chOff x="0" y="0"/>
          <a:chExt cx="0" cy="0"/>
        </a:xfrm>
      </p:grpSpPr>
      <p:sp>
        <p:nvSpPr>
          <p:cNvPr id="2" name="タイトル 1"/>
          <p:cNvSpPr>
            <a:spLocks noGrp="1"/>
          </p:cNvSpPr>
          <p:nvPr>
            <p:ph type="title"/>
          </p:nvPr>
        </p:nvSpPr>
        <p:spPr>
          <a:xfrm>
            <a:off x="333860" y="5632991"/>
            <a:ext cx="10974229" cy="563231"/>
          </a:xfrm>
          <a:prstGeom prst="rect">
            <a:avLst/>
          </a:prstGeom>
        </p:spPr>
        <p:txBody>
          <a:bodyPr rtlCol="0" anchor="b" anchorCtr="0">
            <a:spAutoFit/>
          </a:bodyPr>
          <a:lstStyle>
            <a:lvl1pPr>
              <a:defRPr b="1">
                <a:solidFill>
                  <a:schemeClr val="accent1"/>
                </a:solidFill>
                <a:latin typeface="Arial Black" panose="020B0A04020102020204" pitchFamily="34" charset="0"/>
                <a:ea typeface="メイリオ" panose="020B0604030504040204" pitchFamily="50" charset="-128"/>
              </a:defRPr>
            </a:lvl1pPr>
          </a:lstStyle>
          <a:p>
            <a:pPr rtl="0"/>
            <a:r>
              <a:rPr lang="ja-JP" altLang="en-US" noProof="0" dirty="0"/>
              <a:t>マスター タイトルの書式設定</a:t>
            </a:r>
          </a:p>
        </p:txBody>
      </p:sp>
      <p:sp>
        <p:nvSpPr>
          <p:cNvPr id="8" name="テキスト ボックス 7">
            <a:extLst>
              <a:ext uri="{FF2B5EF4-FFF2-40B4-BE49-F238E27FC236}">
                <a16:creationId xmlns:a16="http://schemas.microsoft.com/office/drawing/2014/main" xmlns="" id="{406AC9C6-ACF6-4DF5-9EA7-BC8238FC2B97}"/>
              </a:ext>
            </a:extLst>
          </p:cNvPr>
          <p:cNvSpPr txBox="1"/>
          <p:nvPr userDrawn="1"/>
        </p:nvSpPr>
        <p:spPr>
          <a:xfrm>
            <a:off x="9053562" y="6543386"/>
            <a:ext cx="2019027" cy="261610"/>
          </a:xfrm>
          <a:prstGeom prst="rect">
            <a:avLst/>
          </a:prstGeom>
          <a:noFill/>
          <a:effectLst/>
        </p:spPr>
        <p:txBody>
          <a:bodyPr wrap="none" rtlCol="0">
            <a:spAutoFit/>
          </a:bodyPr>
          <a:lstStyle/>
          <a:p>
            <a:r>
              <a:rPr kumimoji="1" lang="ja-JP" altLang="en-US" sz="1100" b="1" dirty="0">
                <a:solidFill>
                  <a:schemeClr val="accent1"/>
                </a:solidFill>
                <a:latin typeface="メイリオ" panose="020B0604030504040204" pitchFamily="50" charset="-128"/>
                <a:ea typeface="メイリオ" panose="020B0604030504040204" pitchFamily="50" charset="-128"/>
                <a:cs typeface="Segoe UI" panose="020B0502040204020203" pitchFamily="34" charset="0"/>
              </a:rPr>
              <a:t>ビューポイント重工株式会社</a:t>
            </a:r>
          </a:p>
        </p:txBody>
      </p:sp>
      <p:sp>
        <p:nvSpPr>
          <p:cNvPr id="10" name="Rectangle 19"/>
          <p:cNvSpPr>
            <a:spLocks noChangeArrowheads="1"/>
          </p:cNvSpPr>
          <p:nvPr userDrawn="1"/>
        </p:nvSpPr>
        <p:spPr bwMode="auto">
          <a:xfrm>
            <a:off x="11209898" y="6478377"/>
            <a:ext cx="490180" cy="391628"/>
          </a:xfrm>
          <a:prstGeom prst="rect">
            <a:avLst/>
          </a:prstGeom>
          <a:noFill/>
          <a:ln w="9525">
            <a:noFill/>
            <a:miter lim="800000"/>
            <a:headEnd/>
            <a:tailEnd/>
          </a:ln>
          <a:effectLst/>
        </p:spPr>
        <p:txBody>
          <a:bodyPr wrap="none" lIns="72000" tIns="72000" rIns="72000" bIns="7200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600" b="0" i="0" smtClean="0">
                <a:solidFill>
                  <a:schemeClr val="accent1"/>
                </a:solidFill>
                <a:latin typeface="メイリオ" panose="020B0604030504040204" pitchFamily="50" charset="-128"/>
                <a:ea typeface="メイリオ" panose="020B0604030504040204" pitchFamily="50" charset="-128"/>
                <a:cs typeface="Times New Roman" panose="02020603050405020304" pitchFamily="18" charset="0"/>
              </a:rPr>
              <a:pPr marL="0" marR="0" indent="0" algn="l" defTabSz="914400" rtl="0" eaLnBrk="0" fontAlgn="base" latinLnBrk="0" hangingPunct="0">
                <a:lnSpc>
                  <a:spcPct val="100000"/>
                </a:lnSpc>
                <a:spcBef>
                  <a:spcPct val="0"/>
                </a:spcBef>
                <a:spcAft>
                  <a:spcPct val="0"/>
                </a:spcAft>
                <a:buClrTx/>
                <a:buSzTx/>
                <a:buFontTx/>
                <a:buNone/>
                <a:tabLst/>
                <a:defRPr/>
              </a:pPr>
              <a:t>‹#›</a:t>
            </a:fld>
            <a:endParaRPr lang="en-US" altLang="ja-JP" sz="1600" b="0" i="0" dirty="0">
              <a:solidFill>
                <a:schemeClr val="accent1"/>
              </a:solidFill>
              <a:latin typeface="メイリオ" panose="020B0604030504040204" pitchFamily="50" charset="-128"/>
              <a:ea typeface="メイリオ" panose="020B0604030504040204" pitchFamily="50" charset="-128"/>
              <a:cs typeface="Times New Roman" panose="02020603050405020304" pitchFamily="18" charset="0"/>
            </a:endParaRPr>
          </a:p>
        </p:txBody>
      </p:sp>
      <p:cxnSp>
        <p:nvCxnSpPr>
          <p:cNvPr id="11" name="直線コネクタ 10"/>
          <p:cNvCxnSpPr/>
          <p:nvPr userDrawn="1"/>
        </p:nvCxnSpPr>
        <p:spPr>
          <a:xfrm>
            <a:off x="333861" y="6193843"/>
            <a:ext cx="11524281"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表プレースホルダー 3">
            <a:extLst>
              <a:ext uri="{FF2B5EF4-FFF2-40B4-BE49-F238E27FC236}">
                <a16:creationId xmlns:a16="http://schemas.microsoft.com/office/drawing/2014/main" xmlns="" id="{FA75F706-E9AC-4580-B11B-8CF4A97DEFEE}"/>
              </a:ext>
            </a:extLst>
          </p:cNvPr>
          <p:cNvSpPr>
            <a:spLocks noGrp="1"/>
          </p:cNvSpPr>
          <p:nvPr>
            <p:ph type="tbl" sz="quarter" idx="16" hasCustomPrompt="1"/>
          </p:nvPr>
        </p:nvSpPr>
        <p:spPr>
          <a:xfrm>
            <a:off x="333861" y="622076"/>
            <a:ext cx="11524281" cy="4665053"/>
          </a:xfrm>
          <a:prstGeom prst="rect">
            <a:avLst/>
          </a:prstGeom>
          <a:blipFill dpi="0" rotWithShape="1">
            <a:blip r:embed="rId2">
              <a:alphaModFix amt="99000"/>
              <a:extLst>
                <a:ext uri="{28A0092B-C50C-407E-A947-70E740481C1C}">
                  <a14:useLocalDpi xmlns:a14="http://schemas.microsoft.com/office/drawing/2010/main" val="0"/>
                </a:ext>
              </a:extLst>
            </a:blip>
            <a:srcRect/>
            <a:tile tx="0" ty="0" sx="100000" sy="100000" flip="none" algn="ctr"/>
          </a:blipFill>
        </p:spPr>
        <p:txBody>
          <a:bodyPr>
            <a:normAutofit/>
          </a:bodyPr>
          <a:lstStyle>
            <a:lvl1pPr marL="0" indent="0" algn="ctr">
              <a:buFontTx/>
              <a:buNone/>
              <a:defRPr sz="1270">
                <a:solidFill>
                  <a:srgbClr val="FF0000"/>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ja-JP" altLang="en-US" dirty="0"/>
              <a:t>表を追加する</a:t>
            </a:r>
          </a:p>
        </p:txBody>
      </p:sp>
    </p:spTree>
    <p:extLst>
      <p:ext uri="{BB962C8B-B14F-4D97-AF65-F5344CB8AC3E}">
        <p14:creationId xmlns:p14="http://schemas.microsoft.com/office/powerpoint/2010/main" val="2803723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3">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1890280"/>
      </p:ext>
    </p:extLst>
  </p:cSld>
  <p:clrMap bg1="lt1" tx1="dk1" bg2="lt2" tx2="dk2" accent1="accent1" accent2="accent2" accent3="accent3" accent4="accent4" accent5="accent5" accent6="accent6" hlink="hlink" folHlink="folHlink"/>
  <p:sldLayoutIdLst>
    <p:sldLayoutId id="2147483661" r:id="rId1"/>
    <p:sldLayoutId id="2147483663" r:id="rId2"/>
    <p:sldLayoutId id="2147483664" r:id="rId3"/>
    <p:sldLayoutId id="2147483677" r:id="rId4"/>
    <p:sldLayoutId id="2147483676" r:id="rId5"/>
    <p:sldLayoutId id="2147483675" r:id="rId6"/>
    <p:sldLayoutId id="2147483674" r:id="rId7"/>
    <p:sldLayoutId id="2147483673" r:id="rId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80000"/>
        </a:lnSpc>
        <a:spcBef>
          <a:spcPct val="0"/>
        </a:spcBef>
        <a:buNone/>
        <a:defRPr kumimoji="1" sz="3600" kern="1200">
          <a:solidFill>
            <a:schemeClr val="accent1"/>
          </a:solidFill>
          <a:latin typeface="Meiryo UI" panose="020B0604030504040204" pitchFamily="50" charset="-128"/>
          <a:ea typeface="Meiryo UI" panose="020B0604030504040204" pitchFamily="50" charset="-128"/>
          <a:cs typeface="+mj-cs"/>
        </a:defRPr>
      </a:lvl1pPr>
    </p:titleStyle>
    <p:bodyStyle>
      <a:lvl1pPr marL="228600" indent="-228600" algn="l" defTabSz="914400" rtl="0" eaLnBrk="1" latinLnBrk="0" hangingPunct="1">
        <a:lnSpc>
          <a:spcPct val="90000"/>
        </a:lnSpc>
        <a:spcBef>
          <a:spcPts val="1800"/>
        </a:spcBef>
        <a:buClr>
          <a:schemeClr val="tx1"/>
        </a:buClr>
        <a:buSzPct val="80000"/>
        <a:buFont typeface="Arial" pitchFamily="34" charset="0"/>
        <a:buChar char="•"/>
        <a:defRPr kumimoji="1" sz="2800" kern="1200">
          <a:solidFill>
            <a:schemeClr val="tx1"/>
          </a:solidFill>
          <a:latin typeface="Meiryo UI" panose="020B0604030504040204" pitchFamily="50" charset="-128"/>
          <a:ea typeface="Meiryo UI" panose="020B0604030504040204" pitchFamily="50" charset="-128"/>
          <a:cs typeface="+mn-cs"/>
        </a:defRPr>
      </a:lvl1pPr>
      <a:lvl2pPr marL="615950" indent="-285750" algn="l" defTabSz="914400" rtl="0" eaLnBrk="1" latinLnBrk="0" hangingPunct="1">
        <a:lnSpc>
          <a:spcPct val="90000"/>
        </a:lnSpc>
        <a:spcBef>
          <a:spcPts val="600"/>
        </a:spcBef>
        <a:buSzPct val="80000"/>
        <a:buFont typeface="Corbel" pitchFamily="34" charset="0"/>
        <a:buChar char="–"/>
        <a:defRPr kumimoji="1" sz="2400" kern="1200">
          <a:solidFill>
            <a:schemeClr val="tx1"/>
          </a:solidFill>
          <a:latin typeface="Meiryo UI" panose="020B0604030504040204" pitchFamily="50" charset="-128"/>
          <a:ea typeface="Meiryo UI" panose="020B0604030504040204" pitchFamily="50" charset="-128"/>
          <a:cs typeface="+mn-cs"/>
        </a:defRPr>
      </a:lvl2pPr>
      <a:lvl3pPr marL="996696" indent="-228600" algn="l" defTabSz="914400" rtl="0" eaLnBrk="1" latinLnBrk="0" hangingPunct="1">
        <a:lnSpc>
          <a:spcPct val="90000"/>
        </a:lnSpc>
        <a:spcBef>
          <a:spcPts val="600"/>
        </a:spcBef>
        <a:buClr>
          <a:schemeClr val="tx1"/>
        </a:buClr>
        <a:buSzPct val="80000"/>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n-cs"/>
        </a:defRPr>
      </a:lvl3pPr>
      <a:lvl4pPr marL="1380744" indent="-283464" algn="l" defTabSz="914400" rtl="0" eaLnBrk="1" latinLnBrk="0" hangingPunct="1">
        <a:lnSpc>
          <a:spcPct val="90000"/>
        </a:lnSpc>
        <a:spcBef>
          <a:spcPts val="600"/>
        </a:spcBef>
        <a:buFont typeface="Corbel"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1764792" indent="-228600" algn="l" defTabSz="914400" rtl="0" eaLnBrk="1" latinLnBrk="0" hangingPunct="1">
        <a:lnSpc>
          <a:spcPct val="90000"/>
        </a:lnSpc>
        <a:spcBef>
          <a:spcPts val="600"/>
        </a:spcBef>
        <a:buClr>
          <a:schemeClr val="tx1"/>
        </a:buClr>
        <a:buSzPct val="80000"/>
        <a:buFont typeface="Arial"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148840" indent="-283464" algn="l" defTabSz="914400" rtl="0" eaLnBrk="1" latinLnBrk="0" hangingPunct="1">
        <a:lnSpc>
          <a:spcPct val="90000"/>
        </a:lnSpc>
        <a:spcBef>
          <a:spcPts val="600"/>
        </a:spcBef>
        <a:buFont typeface="Corbel" pitchFamily="34" charset="0"/>
        <a:buChar char="–"/>
        <a:defRPr kumimoji="1" sz="1800" kern="1200" baseline="0">
          <a:solidFill>
            <a:schemeClr val="tx1"/>
          </a:solidFill>
          <a:latin typeface="+mn-lt"/>
          <a:ea typeface="+mn-ea"/>
          <a:cs typeface="+mn-cs"/>
        </a:defRPr>
      </a:lvl6pPr>
      <a:lvl7pPr marL="2532888" indent="-228600" algn="l" defTabSz="914400" rtl="0" eaLnBrk="1" latinLnBrk="0" hangingPunct="1">
        <a:lnSpc>
          <a:spcPct val="90000"/>
        </a:lnSpc>
        <a:spcBef>
          <a:spcPts val="600"/>
        </a:spcBef>
        <a:buSzPct val="80000"/>
        <a:buFont typeface="Arial" pitchFamily="34" charset="0"/>
        <a:buChar char="•"/>
        <a:defRPr kumimoji="1" sz="1800" kern="1200" baseline="0">
          <a:solidFill>
            <a:schemeClr val="tx1"/>
          </a:solidFill>
          <a:latin typeface="+mn-lt"/>
          <a:ea typeface="+mn-ea"/>
          <a:cs typeface="+mn-cs"/>
        </a:defRPr>
      </a:lvl7pPr>
      <a:lvl8pPr marL="2916936" indent="-283464" algn="l" defTabSz="914400" rtl="0" eaLnBrk="1" latinLnBrk="0" hangingPunct="1">
        <a:lnSpc>
          <a:spcPct val="90000"/>
        </a:lnSpc>
        <a:spcBef>
          <a:spcPts val="600"/>
        </a:spcBef>
        <a:buFont typeface="Corbel" pitchFamily="34" charset="0"/>
        <a:buChar char="–"/>
        <a:defRPr kumimoji="1" sz="1800" kern="1200" baseline="0">
          <a:solidFill>
            <a:schemeClr val="tx1"/>
          </a:solidFill>
          <a:latin typeface="+mn-lt"/>
          <a:ea typeface="+mn-ea"/>
          <a:cs typeface="+mn-cs"/>
        </a:defRPr>
      </a:lvl8pPr>
      <a:lvl9pPr marL="3300984" indent="-228600" algn="l" defTabSz="914400" rtl="0" eaLnBrk="1" latinLnBrk="0" hangingPunct="1">
        <a:lnSpc>
          <a:spcPct val="90000"/>
        </a:lnSpc>
        <a:spcBef>
          <a:spcPts val="600"/>
        </a:spcBef>
        <a:buSzPct val="80000"/>
        <a:buFont typeface="Arial" pitchFamily="34" charset="0"/>
        <a:buChar char="•"/>
        <a:defRPr kumimoji="1" sz="1800" kern="1200">
          <a:solidFill>
            <a:schemeClr val="tx1"/>
          </a:solidFill>
          <a:latin typeface="+mn-lt"/>
          <a:ea typeface="+mn-ea"/>
          <a:cs typeface="+mn-cs"/>
        </a:defRPr>
      </a:lvl9pPr>
    </p:bodyStyle>
    <p:otherStyle>
      <a:defPPr>
        <a:defRPr/>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8.jpg"/><Relationship Id="rId4" Type="http://schemas.openxmlformats.org/officeDocument/2006/relationships/image" Target="../media/image7.jp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12.jpg"/><Relationship Id="rId4" Type="http://schemas.openxmlformats.org/officeDocument/2006/relationships/image" Target="../media/image11.jp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19.jp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5.png"/><Relationship Id="rId4" Type="http://schemas.microsoft.com/office/2014/relationships/chartEx" Target="../charts/chartEx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en-US" altLang="ja-JP" dirty="0">
                <a:latin typeface="Arial Black" panose="020B0A04020102020204" pitchFamily="34" charset="0"/>
              </a:rPr>
              <a:t>WEB</a:t>
            </a:r>
            <a:r>
              <a:rPr kumimoji="1" lang="ja-JP" altLang="en-US" dirty="0">
                <a:latin typeface="Arial Black" panose="020B0A04020102020204" pitchFamily="34" charset="0"/>
              </a:rPr>
              <a:t>説明会</a:t>
            </a:r>
          </a:p>
        </p:txBody>
      </p:sp>
      <p:sp>
        <p:nvSpPr>
          <p:cNvPr id="3" name="サブタイトル 2"/>
          <p:cNvSpPr>
            <a:spLocks noGrp="1"/>
          </p:cNvSpPr>
          <p:nvPr>
            <p:ph type="subTitle" idx="1"/>
          </p:nvPr>
        </p:nvSpPr>
        <p:spPr/>
        <p:txBody>
          <a:bodyPr/>
          <a:lstStyle/>
          <a:p>
            <a:r>
              <a:rPr kumimoji="1" lang="ja-JP" altLang="en-US" dirty="0">
                <a:solidFill>
                  <a:schemeClr val="tx2">
                    <a:lumMod val="75000"/>
                    <a:lumOff val="25000"/>
                  </a:schemeClr>
                </a:solidFill>
                <a:latin typeface="メイリオ" panose="020B0604030504040204" pitchFamily="50" charset="-128"/>
                <a:ea typeface="メイリオ" panose="020B0604030504040204" pitchFamily="50" charset="-128"/>
              </a:rPr>
              <a:t>ビューポイント重工株式会社</a:t>
            </a:r>
          </a:p>
        </p:txBody>
      </p:sp>
    </p:spTree>
    <p:extLst>
      <p:ext uri="{BB962C8B-B14F-4D97-AF65-F5344CB8AC3E}">
        <p14:creationId xmlns:p14="http://schemas.microsoft.com/office/powerpoint/2010/main" val="21820691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rtlCol="0"/>
          <a:lstStyle/>
          <a:p>
            <a:pPr rtl="0"/>
            <a:r>
              <a:rPr lang="ja-JP" altLang="en-US" dirty="0"/>
              <a:t>世界各地で事業を展開</a:t>
            </a:r>
            <a:endParaRPr lang="en-US" altLang="ja-JP" dirty="0"/>
          </a:p>
        </p:txBody>
      </p:sp>
      <p:pic>
        <p:nvPicPr>
          <p:cNvPr id="35" name="図プレースホルダー 17">
            <a:extLst>
              <a:ext uri="{FF2B5EF4-FFF2-40B4-BE49-F238E27FC236}">
                <a16:creationId xmlns:a16="http://schemas.microsoft.com/office/drawing/2014/main" xmlns="" id="{FD11CFA6-347B-42BE-B644-E81C60F27418}"/>
              </a:ext>
            </a:extLst>
          </p:cNvPr>
          <p:cNvPicPr>
            <a:picLocks noChangeAspect="1"/>
          </p:cNvPicPr>
          <p:nvPr/>
        </p:nvPicPr>
        <p:blipFill>
          <a:blip r:embed="rId3">
            <a:extLst>
              <a:ext uri="{28A0092B-C50C-407E-A947-70E740481C1C}">
                <a14:useLocalDpi xmlns:a14="http://schemas.microsoft.com/office/drawing/2010/main" val="0"/>
              </a:ext>
            </a:extLst>
          </a:blip>
          <a:srcRect l="7406" r="7406"/>
          <a:stretch>
            <a:fillRect/>
          </a:stretch>
        </p:blipFill>
        <p:spPr>
          <a:xfrm>
            <a:off x="1111250" y="1702006"/>
            <a:ext cx="3124200" cy="2451100"/>
          </a:xfrm>
          <a:prstGeom prst="rect">
            <a:avLst/>
          </a:prstGeom>
        </p:spPr>
      </p:pic>
      <p:pic>
        <p:nvPicPr>
          <p:cNvPr id="36" name="図プレースホルダー 18">
            <a:extLst>
              <a:ext uri="{FF2B5EF4-FFF2-40B4-BE49-F238E27FC236}">
                <a16:creationId xmlns:a16="http://schemas.microsoft.com/office/drawing/2014/main" xmlns="" id="{07894160-DFB9-4309-BAE3-98C00DBA3336}"/>
              </a:ext>
            </a:extLst>
          </p:cNvPr>
          <p:cNvPicPr>
            <a:picLocks noChangeAspect="1"/>
          </p:cNvPicPr>
          <p:nvPr/>
        </p:nvPicPr>
        <p:blipFill>
          <a:blip r:embed="rId4">
            <a:extLst>
              <a:ext uri="{28A0092B-C50C-407E-A947-70E740481C1C}">
                <a14:useLocalDpi xmlns:a14="http://schemas.microsoft.com/office/drawing/2010/main" val="0"/>
              </a:ext>
            </a:extLst>
          </a:blip>
          <a:srcRect l="7513" r="7513"/>
          <a:stretch>
            <a:fillRect/>
          </a:stretch>
        </p:blipFill>
        <p:spPr>
          <a:xfrm>
            <a:off x="4533900" y="1702006"/>
            <a:ext cx="3124200" cy="2451100"/>
          </a:xfrm>
          <a:prstGeom prst="rect">
            <a:avLst/>
          </a:prstGeom>
        </p:spPr>
      </p:pic>
      <p:pic>
        <p:nvPicPr>
          <p:cNvPr id="37" name="図プレースホルダー 19">
            <a:extLst>
              <a:ext uri="{FF2B5EF4-FFF2-40B4-BE49-F238E27FC236}">
                <a16:creationId xmlns:a16="http://schemas.microsoft.com/office/drawing/2014/main" xmlns="" id="{58C0BF59-8215-436B-9231-5FE7C0DBB18B}"/>
              </a:ext>
            </a:extLst>
          </p:cNvPr>
          <p:cNvPicPr>
            <a:picLocks noChangeAspect="1"/>
          </p:cNvPicPr>
          <p:nvPr/>
        </p:nvPicPr>
        <p:blipFill>
          <a:blip r:embed="rId5">
            <a:extLst>
              <a:ext uri="{28A0092B-C50C-407E-A947-70E740481C1C}">
                <a14:useLocalDpi xmlns:a14="http://schemas.microsoft.com/office/drawing/2010/main" val="0"/>
              </a:ext>
            </a:extLst>
          </a:blip>
          <a:srcRect l="7513" r="7513"/>
          <a:stretch>
            <a:fillRect/>
          </a:stretch>
        </p:blipFill>
        <p:spPr>
          <a:xfrm>
            <a:off x="7956550" y="1702006"/>
            <a:ext cx="3124200" cy="2451100"/>
          </a:xfrm>
          <a:prstGeom prst="rect">
            <a:avLst/>
          </a:prstGeom>
        </p:spPr>
      </p:pic>
      <p:sp>
        <p:nvSpPr>
          <p:cNvPr id="39" name="テキスト ボックス 38">
            <a:extLst>
              <a:ext uri="{FF2B5EF4-FFF2-40B4-BE49-F238E27FC236}">
                <a16:creationId xmlns:a16="http://schemas.microsoft.com/office/drawing/2014/main" xmlns="" id="{08EB8C28-7A76-489E-8751-4ECF9FB95106}"/>
              </a:ext>
            </a:extLst>
          </p:cNvPr>
          <p:cNvSpPr txBox="1"/>
          <p:nvPr/>
        </p:nvSpPr>
        <p:spPr>
          <a:xfrm>
            <a:off x="1170374" y="4397042"/>
            <a:ext cx="3005951" cy="400110"/>
          </a:xfrm>
          <a:prstGeom prst="rect">
            <a:avLst/>
          </a:prstGeom>
          <a:noFill/>
        </p:spPr>
        <p:txBody>
          <a:bodyPr wrap="none" rtlCol="0">
            <a:spAutoFit/>
          </a:bodyPr>
          <a:lstStyle/>
          <a:p>
            <a:r>
              <a:rPr kumimoji="1" lang="ja-JP" altLang="en-US" sz="2000" dirty="0">
                <a:solidFill>
                  <a:schemeClr val="tx2">
                    <a:lumMod val="75000"/>
                    <a:lumOff val="25000"/>
                  </a:schemeClr>
                </a:solidFill>
                <a:latin typeface="メイリオ" panose="020B0604030504040204" pitchFamily="50" charset="-128"/>
                <a:ea typeface="メイリオ" panose="020B0604030504040204" pitchFamily="50" charset="-128"/>
              </a:rPr>
              <a:t>イラン石油コンビナート</a:t>
            </a:r>
          </a:p>
        </p:txBody>
      </p:sp>
      <p:sp>
        <p:nvSpPr>
          <p:cNvPr id="40" name="テキスト ボックス 39">
            <a:extLst>
              <a:ext uri="{FF2B5EF4-FFF2-40B4-BE49-F238E27FC236}">
                <a16:creationId xmlns:a16="http://schemas.microsoft.com/office/drawing/2014/main" xmlns="" id="{32CAA6C2-86EF-486D-8753-11D8A99885E0}"/>
              </a:ext>
            </a:extLst>
          </p:cNvPr>
          <p:cNvSpPr txBox="1"/>
          <p:nvPr/>
        </p:nvSpPr>
        <p:spPr>
          <a:xfrm>
            <a:off x="4908633" y="4397042"/>
            <a:ext cx="2492990" cy="400110"/>
          </a:xfrm>
          <a:prstGeom prst="rect">
            <a:avLst/>
          </a:prstGeom>
          <a:noFill/>
        </p:spPr>
        <p:txBody>
          <a:bodyPr wrap="none" rtlCol="0">
            <a:spAutoFit/>
          </a:bodyPr>
          <a:lstStyle/>
          <a:p>
            <a:pPr algn="ctr"/>
            <a:r>
              <a:rPr kumimoji="1" lang="ja-JP" altLang="en-US" sz="2000" dirty="0">
                <a:solidFill>
                  <a:schemeClr val="tx2">
                    <a:lumMod val="75000"/>
                    <a:lumOff val="25000"/>
                  </a:schemeClr>
                </a:solidFill>
                <a:latin typeface="メイリオ" panose="020B0604030504040204" pitchFamily="50" charset="-128"/>
                <a:ea typeface="メイリオ" panose="020B0604030504040204" pitchFamily="50" charset="-128"/>
              </a:rPr>
              <a:t>エジプト風力発電所</a:t>
            </a:r>
          </a:p>
        </p:txBody>
      </p:sp>
      <p:sp>
        <p:nvSpPr>
          <p:cNvPr id="41" name="テキスト ボックス 40">
            <a:extLst>
              <a:ext uri="{FF2B5EF4-FFF2-40B4-BE49-F238E27FC236}">
                <a16:creationId xmlns:a16="http://schemas.microsoft.com/office/drawing/2014/main" xmlns="" id="{52D36331-3F44-437D-8873-3AA501A1033A}"/>
              </a:ext>
            </a:extLst>
          </p:cNvPr>
          <p:cNvSpPr txBox="1"/>
          <p:nvPr/>
        </p:nvSpPr>
        <p:spPr>
          <a:xfrm>
            <a:off x="8461735" y="4397042"/>
            <a:ext cx="2236510" cy="400110"/>
          </a:xfrm>
          <a:prstGeom prst="rect">
            <a:avLst/>
          </a:prstGeom>
          <a:noFill/>
        </p:spPr>
        <p:txBody>
          <a:bodyPr wrap="none" rtlCol="0">
            <a:spAutoFit/>
          </a:bodyPr>
          <a:lstStyle/>
          <a:p>
            <a:r>
              <a:rPr kumimoji="1" lang="ja-JP" altLang="en-US" sz="2000" dirty="0">
                <a:solidFill>
                  <a:schemeClr val="tx2">
                    <a:lumMod val="75000"/>
                    <a:lumOff val="25000"/>
                  </a:schemeClr>
                </a:solidFill>
                <a:latin typeface="メイリオ" panose="020B0604030504040204" pitchFamily="50" charset="-128"/>
                <a:ea typeface="メイリオ" panose="020B0604030504040204" pitchFamily="50" charset="-128"/>
              </a:rPr>
              <a:t>英国原子力発電所</a:t>
            </a:r>
          </a:p>
        </p:txBody>
      </p:sp>
      <p:sp>
        <p:nvSpPr>
          <p:cNvPr id="10" name="正方形/長方形 9">
            <a:extLst>
              <a:ext uri="{FF2B5EF4-FFF2-40B4-BE49-F238E27FC236}">
                <a16:creationId xmlns:a16="http://schemas.microsoft.com/office/drawing/2014/main" xmlns="" id="{D19BBCEE-4E28-49F6-B443-35A02031E1A2}"/>
              </a:ext>
            </a:extLst>
          </p:cNvPr>
          <p:cNvSpPr/>
          <p:nvPr/>
        </p:nvSpPr>
        <p:spPr>
          <a:xfrm>
            <a:off x="911424" y="332656"/>
            <a:ext cx="4953600" cy="461665"/>
          </a:xfrm>
          <a:prstGeom prst="rect">
            <a:avLst/>
          </a:prstGeom>
        </p:spPr>
        <p:txBody>
          <a:bodyPr wrap="none">
            <a:spAutoFit/>
          </a:bodyPr>
          <a:lstStyle/>
          <a:p>
            <a:r>
              <a:rPr lang="ja-JP" altLang="en-US" sz="2400" b="1" dirty="0">
                <a:solidFill>
                  <a:schemeClr val="tx2">
                    <a:lumMod val="75000"/>
                    <a:lumOff val="25000"/>
                  </a:schemeClr>
                </a:solidFill>
                <a:latin typeface="メイリオ" panose="020B0604030504040204" pitchFamily="50" charset="-128"/>
                <a:ea typeface="メイリオ" panose="020B0604030504040204" pitchFamily="50" charset="-128"/>
              </a:rPr>
              <a:t>売上高の</a:t>
            </a:r>
            <a:r>
              <a:rPr lang="en-US" altLang="ja-JP" sz="2400" b="1" dirty="0">
                <a:solidFill>
                  <a:schemeClr val="tx2">
                    <a:lumMod val="75000"/>
                    <a:lumOff val="25000"/>
                  </a:schemeClr>
                </a:solidFill>
                <a:latin typeface="メイリオ" panose="020B0604030504040204" pitchFamily="50" charset="-128"/>
                <a:ea typeface="メイリオ" panose="020B0604030504040204" pitchFamily="50" charset="-128"/>
              </a:rPr>
              <a:t>50%</a:t>
            </a:r>
            <a:r>
              <a:rPr lang="ja-JP" altLang="en-US" sz="2400" b="1" dirty="0">
                <a:solidFill>
                  <a:schemeClr val="tx2">
                    <a:lumMod val="75000"/>
                    <a:lumOff val="25000"/>
                  </a:schemeClr>
                </a:solidFill>
                <a:latin typeface="メイリオ" panose="020B0604030504040204" pitchFamily="50" charset="-128"/>
                <a:ea typeface="メイリオ" panose="020B0604030504040204" pitchFamily="50" charset="-128"/>
              </a:rPr>
              <a:t>は海外プロジェクト</a:t>
            </a:r>
          </a:p>
        </p:txBody>
      </p:sp>
    </p:spTree>
    <p:extLst>
      <p:ext uri="{BB962C8B-B14F-4D97-AF65-F5344CB8AC3E}">
        <p14:creationId xmlns:p14="http://schemas.microsoft.com/office/powerpoint/2010/main" val="1470719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xmlns="" id="{EC82317A-4C34-4E5C-B413-F686977630B8}"/>
              </a:ext>
            </a:extLst>
          </p:cNvPr>
          <p:cNvSpPr/>
          <p:nvPr/>
        </p:nvSpPr>
        <p:spPr>
          <a:xfrm>
            <a:off x="1191533" y="908720"/>
            <a:ext cx="9864000" cy="442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タイトル 12"/>
          <p:cNvSpPr>
            <a:spLocks noGrp="1"/>
          </p:cNvSpPr>
          <p:nvPr>
            <p:ph type="title"/>
          </p:nvPr>
        </p:nvSpPr>
        <p:spPr/>
        <p:txBody>
          <a:bodyPr rtlCol="0"/>
          <a:lstStyle/>
          <a:p>
            <a:pPr rtl="0"/>
            <a:r>
              <a:rPr lang="ja-JP" altLang="en-US" dirty="0"/>
              <a:t>グローバル展開</a:t>
            </a:r>
            <a:endParaRPr lang="en-US" altLang="ja-JP" dirty="0"/>
          </a:p>
        </p:txBody>
      </p:sp>
      <p:pic>
        <p:nvPicPr>
          <p:cNvPr id="10" name="Picture 5">
            <a:extLst>
              <a:ext uri="{FF2B5EF4-FFF2-40B4-BE49-F238E27FC236}">
                <a16:creationId xmlns:a16="http://schemas.microsoft.com/office/drawing/2014/main" xmlns="" id="{AA573F16-7296-48B3-8D16-9D5C3EADA3D4}"/>
              </a:ext>
            </a:extLst>
          </p:cNvPr>
          <p:cNvPicPr>
            <a:picLocks noChangeAspect="1" noChangeArrowheads="1"/>
          </p:cNvPicPr>
          <p:nvPr/>
        </p:nvPicPr>
        <p:blipFill>
          <a:blip r:embed="rId3">
            <a:duotone>
              <a:srgbClr val="39527B">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2963862" y="1311563"/>
            <a:ext cx="6264275" cy="3349625"/>
          </a:xfrm>
          <a:prstGeom prst="rect">
            <a:avLst/>
          </a:prstGeom>
          <a:noFill/>
          <a:ln>
            <a:noFill/>
          </a:ln>
          <a:extLst/>
        </p:spPr>
      </p:pic>
      <p:sp>
        <p:nvSpPr>
          <p:cNvPr id="11" name="Freeform 257">
            <a:extLst>
              <a:ext uri="{FF2B5EF4-FFF2-40B4-BE49-F238E27FC236}">
                <a16:creationId xmlns:a16="http://schemas.microsoft.com/office/drawing/2014/main" xmlns="" id="{64FE06D6-CCD6-430B-8010-267E025C1FD0}"/>
              </a:ext>
            </a:extLst>
          </p:cNvPr>
          <p:cNvSpPr>
            <a:spLocks/>
          </p:cNvSpPr>
          <p:nvPr/>
        </p:nvSpPr>
        <p:spPr bwMode="auto">
          <a:xfrm>
            <a:off x="5675812" y="2316602"/>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2" name="Rectangle 254">
            <a:extLst>
              <a:ext uri="{FF2B5EF4-FFF2-40B4-BE49-F238E27FC236}">
                <a16:creationId xmlns:a16="http://schemas.microsoft.com/office/drawing/2014/main" xmlns="" id="{F75F6D2C-DE19-4B54-91EC-A5D3D4E5810F}"/>
              </a:ext>
            </a:extLst>
          </p:cNvPr>
          <p:cNvSpPr>
            <a:spLocks noChangeArrowheads="1"/>
          </p:cNvSpPr>
          <p:nvPr/>
        </p:nvSpPr>
        <p:spPr bwMode="auto">
          <a:xfrm>
            <a:off x="5664717" y="1103271"/>
            <a:ext cx="15003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2">
                    <a:lumMod val="50000"/>
                  </a:schemeClr>
                </a:solidFill>
                <a:latin typeface="メイリオ" panose="020B0604030504040204" pitchFamily="50" charset="-128"/>
                <a:ea typeface="メイリオ" panose="020B0604030504040204" pitchFamily="50" charset="-128"/>
              </a:rPr>
              <a:t>北京事業所</a:t>
            </a:r>
            <a:endParaRPr kumimoji="0" lang="ja-JP" altLang="ja-JP" b="0" i="0" u="none" strike="noStrike" cap="none" normalizeH="0" baseline="0" dirty="0">
              <a:ln>
                <a:noFill/>
              </a:ln>
              <a:solidFill>
                <a:schemeClr val="accent2">
                  <a:lumMod val="50000"/>
                </a:schemeClr>
              </a:solidFill>
              <a:effectLst/>
              <a:latin typeface="メイリオ" panose="020B0604030504040204" pitchFamily="50" charset="-128"/>
              <a:ea typeface="メイリオ" panose="020B0604030504040204" pitchFamily="50" charset="-128"/>
            </a:endParaRPr>
          </a:p>
        </p:txBody>
      </p:sp>
      <p:cxnSp>
        <p:nvCxnSpPr>
          <p:cNvPr id="14" name="直線矢印コネクタ 13">
            <a:extLst>
              <a:ext uri="{FF2B5EF4-FFF2-40B4-BE49-F238E27FC236}">
                <a16:creationId xmlns:a16="http://schemas.microsoft.com/office/drawing/2014/main" xmlns="" id="{91F09F0C-6949-4502-AA3C-880CB875A86F}"/>
              </a:ext>
            </a:extLst>
          </p:cNvPr>
          <p:cNvCxnSpPr>
            <a:cxnSpLocks/>
          </p:cNvCxnSpPr>
          <p:nvPr/>
        </p:nvCxnSpPr>
        <p:spPr>
          <a:xfrm flipH="1">
            <a:off x="5750628" y="1357968"/>
            <a:ext cx="273364" cy="931980"/>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Freeform 257">
            <a:extLst>
              <a:ext uri="{FF2B5EF4-FFF2-40B4-BE49-F238E27FC236}">
                <a16:creationId xmlns:a16="http://schemas.microsoft.com/office/drawing/2014/main" xmlns="" id="{A24801A3-93CD-436E-92FF-6A297B5F201A}"/>
              </a:ext>
            </a:extLst>
          </p:cNvPr>
          <p:cNvSpPr>
            <a:spLocks/>
          </p:cNvSpPr>
          <p:nvPr/>
        </p:nvSpPr>
        <p:spPr bwMode="auto">
          <a:xfrm>
            <a:off x="5643363" y="2531768"/>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6" name="Rectangle 254">
            <a:extLst>
              <a:ext uri="{FF2B5EF4-FFF2-40B4-BE49-F238E27FC236}">
                <a16:creationId xmlns:a16="http://schemas.microsoft.com/office/drawing/2014/main" xmlns="" id="{72F17280-3729-428B-8D02-4105959D0997}"/>
              </a:ext>
            </a:extLst>
          </p:cNvPr>
          <p:cNvSpPr>
            <a:spLocks noChangeArrowheads="1"/>
          </p:cNvSpPr>
          <p:nvPr/>
        </p:nvSpPr>
        <p:spPr bwMode="auto">
          <a:xfrm>
            <a:off x="3740546" y="1214302"/>
            <a:ext cx="15003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2">
                    <a:lumMod val="50000"/>
                  </a:schemeClr>
                </a:solidFill>
                <a:latin typeface="メイリオ" panose="020B0604030504040204" pitchFamily="50" charset="-128"/>
                <a:ea typeface="メイリオ" panose="020B0604030504040204" pitchFamily="50" charset="-128"/>
              </a:rPr>
              <a:t>上海事業所</a:t>
            </a:r>
            <a:endParaRPr kumimoji="0" lang="ja-JP" altLang="ja-JP" b="0" i="0" u="none" strike="noStrike" cap="none" normalizeH="0" baseline="0" dirty="0">
              <a:ln>
                <a:noFill/>
              </a:ln>
              <a:solidFill>
                <a:schemeClr val="accent2">
                  <a:lumMod val="50000"/>
                </a:schemeClr>
              </a:solidFill>
              <a:effectLst/>
              <a:latin typeface="メイリオ" panose="020B0604030504040204" pitchFamily="50" charset="-128"/>
              <a:ea typeface="メイリオ" panose="020B0604030504040204" pitchFamily="50" charset="-128"/>
            </a:endParaRPr>
          </a:p>
        </p:txBody>
      </p:sp>
      <p:cxnSp>
        <p:nvCxnSpPr>
          <p:cNvPr id="17" name="直線矢印コネクタ 16">
            <a:extLst>
              <a:ext uri="{FF2B5EF4-FFF2-40B4-BE49-F238E27FC236}">
                <a16:creationId xmlns:a16="http://schemas.microsoft.com/office/drawing/2014/main" xmlns="" id="{A7F7543B-A2CB-408A-82E1-6183685CE394}"/>
              </a:ext>
            </a:extLst>
          </p:cNvPr>
          <p:cNvCxnSpPr>
            <a:cxnSpLocks/>
          </p:cNvCxnSpPr>
          <p:nvPr/>
        </p:nvCxnSpPr>
        <p:spPr>
          <a:xfrm>
            <a:off x="4739842" y="1491301"/>
            <a:ext cx="912730" cy="1059085"/>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 name="Freeform 257">
            <a:extLst>
              <a:ext uri="{FF2B5EF4-FFF2-40B4-BE49-F238E27FC236}">
                <a16:creationId xmlns:a16="http://schemas.microsoft.com/office/drawing/2014/main" xmlns="" id="{E360CDAF-DD33-4A8F-99F8-14D87013FEE1}"/>
              </a:ext>
            </a:extLst>
          </p:cNvPr>
          <p:cNvSpPr>
            <a:spLocks/>
          </p:cNvSpPr>
          <p:nvPr/>
        </p:nvSpPr>
        <p:spPr bwMode="auto">
          <a:xfrm>
            <a:off x="5355597" y="2956846"/>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 name="Freeform 257">
            <a:extLst>
              <a:ext uri="{FF2B5EF4-FFF2-40B4-BE49-F238E27FC236}">
                <a16:creationId xmlns:a16="http://schemas.microsoft.com/office/drawing/2014/main" xmlns="" id="{54E8DA68-0A27-4BA2-B7F8-0E26A553EA8B}"/>
              </a:ext>
            </a:extLst>
          </p:cNvPr>
          <p:cNvSpPr>
            <a:spLocks/>
          </p:cNvSpPr>
          <p:nvPr/>
        </p:nvSpPr>
        <p:spPr bwMode="auto">
          <a:xfrm>
            <a:off x="5438682" y="3008651"/>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0" name="Freeform 257">
            <a:extLst>
              <a:ext uri="{FF2B5EF4-FFF2-40B4-BE49-F238E27FC236}">
                <a16:creationId xmlns:a16="http://schemas.microsoft.com/office/drawing/2014/main" xmlns="" id="{4C0809B4-47AC-4498-B6F6-B19E5F1FB570}"/>
              </a:ext>
            </a:extLst>
          </p:cNvPr>
          <p:cNvSpPr>
            <a:spLocks/>
          </p:cNvSpPr>
          <p:nvPr/>
        </p:nvSpPr>
        <p:spPr bwMode="auto">
          <a:xfrm>
            <a:off x="5256170" y="2875235"/>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1" name="Freeform 257">
            <a:extLst>
              <a:ext uri="{FF2B5EF4-FFF2-40B4-BE49-F238E27FC236}">
                <a16:creationId xmlns:a16="http://schemas.microsoft.com/office/drawing/2014/main" xmlns="" id="{5AFA43A1-1DC7-4759-8981-F508AD455275}"/>
              </a:ext>
            </a:extLst>
          </p:cNvPr>
          <p:cNvSpPr>
            <a:spLocks/>
          </p:cNvSpPr>
          <p:nvPr/>
        </p:nvSpPr>
        <p:spPr bwMode="auto">
          <a:xfrm>
            <a:off x="5334685" y="3152742"/>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2" name="Freeform 257">
            <a:extLst>
              <a:ext uri="{FF2B5EF4-FFF2-40B4-BE49-F238E27FC236}">
                <a16:creationId xmlns:a16="http://schemas.microsoft.com/office/drawing/2014/main" xmlns="" id="{948121C3-9252-41A8-8DE3-9DB096F55A43}"/>
              </a:ext>
            </a:extLst>
          </p:cNvPr>
          <p:cNvSpPr>
            <a:spLocks/>
          </p:cNvSpPr>
          <p:nvPr/>
        </p:nvSpPr>
        <p:spPr bwMode="auto">
          <a:xfrm>
            <a:off x="4083341" y="2127215"/>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cxnSp>
        <p:nvCxnSpPr>
          <p:cNvPr id="23" name="直線矢印コネクタ 22">
            <a:extLst>
              <a:ext uri="{FF2B5EF4-FFF2-40B4-BE49-F238E27FC236}">
                <a16:creationId xmlns:a16="http://schemas.microsoft.com/office/drawing/2014/main" xmlns="" id="{22479208-9AA7-44DC-B376-4B98F0789DAA}"/>
              </a:ext>
            </a:extLst>
          </p:cNvPr>
          <p:cNvCxnSpPr>
            <a:cxnSpLocks/>
          </p:cNvCxnSpPr>
          <p:nvPr/>
        </p:nvCxnSpPr>
        <p:spPr>
          <a:xfrm flipH="1" flipV="1">
            <a:off x="5551577" y="3048338"/>
            <a:ext cx="639936" cy="24316"/>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54">
            <a:extLst>
              <a:ext uri="{FF2B5EF4-FFF2-40B4-BE49-F238E27FC236}">
                <a16:creationId xmlns:a16="http://schemas.microsoft.com/office/drawing/2014/main" xmlns="" id="{34D58607-4E16-4503-A95F-89B6058E4714}"/>
              </a:ext>
            </a:extLst>
          </p:cNvPr>
          <p:cNvSpPr>
            <a:spLocks noChangeArrowheads="1"/>
          </p:cNvSpPr>
          <p:nvPr/>
        </p:nvSpPr>
        <p:spPr bwMode="auto">
          <a:xfrm>
            <a:off x="6135333" y="2826547"/>
            <a:ext cx="150035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rPr>
              <a:t>ホーチミン</a:t>
            </a:r>
            <a:endParaRPr kumimoji="0" lang="en-US" altLang="ja-JP" b="1"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5">
                    <a:lumMod val="75000"/>
                  </a:schemeClr>
                </a:solidFill>
                <a:latin typeface="メイリオ" panose="020B0604030504040204" pitchFamily="50" charset="-128"/>
                <a:ea typeface="メイリオ" panose="020B0604030504040204" pitchFamily="50" charset="-128"/>
              </a:rPr>
              <a:t>オフィス</a:t>
            </a:r>
            <a:endParaRPr kumimoji="0" lang="ja-JP" altLang="ja-JP" b="0"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p:txBody>
      </p:sp>
      <p:cxnSp>
        <p:nvCxnSpPr>
          <p:cNvPr id="25" name="直線矢印コネクタ 24">
            <a:extLst>
              <a:ext uri="{FF2B5EF4-FFF2-40B4-BE49-F238E27FC236}">
                <a16:creationId xmlns:a16="http://schemas.microsoft.com/office/drawing/2014/main" xmlns="" id="{00F0DA44-BC2C-4313-8960-1D025794BD19}"/>
              </a:ext>
            </a:extLst>
          </p:cNvPr>
          <p:cNvCxnSpPr>
            <a:cxnSpLocks/>
          </p:cNvCxnSpPr>
          <p:nvPr/>
        </p:nvCxnSpPr>
        <p:spPr>
          <a:xfrm flipH="1" flipV="1">
            <a:off x="5421998" y="3227062"/>
            <a:ext cx="1273615" cy="527970"/>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6" name="Rectangle 254">
            <a:extLst>
              <a:ext uri="{FF2B5EF4-FFF2-40B4-BE49-F238E27FC236}">
                <a16:creationId xmlns:a16="http://schemas.microsoft.com/office/drawing/2014/main" xmlns="" id="{C9D0D118-4969-4BDA-B201-E2EAEBDD0F9B}"/>
              </a:ext>
            </a:extLst>
          </p:cNvPr>
          <p:cNvSpPr>
            <a:spLocks noChangeArrowheads="1"/>
          </p:cNvSpPr>
          <p:nvPr/>
        </p:nvSpPr>
        <p:spPr bwMode="auto">
          <a:xfrm>
            <a:off x="6118618" y="3851316"/>
            <a:ext cx="22080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5">
                    <a:lumMod val="75000"/>
                  </a:schemeClr>
                </a:solidFill>
                <a:latin typeface="メイリオ" panose="020B0604030504040204" pitchFamily="50" charset="-128"/>
                <a:ea typeface="メイリオ" panose="020B0604030504040204" pitchFamily="50" charset="-128"/>
              </a:rPr>
              <a:t>クアラルンプール</a:t>
            </a:r>
            <a:endParaRPr kumimoji="0" lang="en-US" altLang="ja-JP" b="1"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5">
                    <a:lumMod val="75000"/>
                  </a:schemeClr>
                </a:solidFill>
                <a:latin typeface="メイリオ" panose="020B0604030504040204" pitchFamily="50" charset="-128"/>
                <a:ea typeface="メイリオ" panose="020B0604030504040204" pitchFamily="50" charset="-128"/>
              </a:rPr>
              <a:t>オフィス</a:t>
            </a:r>
            <a:endParaRPr kumimoji="0" lang="ja-JP" altLang="ja-JP" b="0"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p:txBody>
      </p:sp>
      <p:sp>
        <p:nvSpPr>
          <p:cNvPr id="27" name="Rectangle 254">
            <a:extLst>
              <a:ext uri="{FF2B5EF4-FFF2-40B4-BE49-F238E27FC236}">
                <a16:creationId xmlns:a16="http://schemas.microsoft.com/office/drawing/2014/main" xmlns="" id="{953CC46F-1BE3-48A4-B670-70A266ED61D3}"/>
              </a:ext>
            </a:extLst>
          </p:cNvPr>
          <p:cNvSpPr>
            <a:spLocks noChangeArrowheads="1"/>
          </p:cNvSpPr>
          <p:nvPr/>
        </p:nvSpPr>
        <p:spPr bwMode="auto">
          <a:xfrm>
            <a:off x="3751184" y="4587837"/>
            <a:ext cx="259717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i="0" u="none" strike="noStrike" cap="none" normalizeH="0" baseline="0" dirty="0">
                <a:ln>
                  <a:noFill/>
                </a:ln>
                <a:solidFill>
                  <a:schemeClr val="accent6"/>
                </a:solidFill>
                <a:effectLst/>
                <a:latin typeface="メイリオ" panose="020B0604030504040204" pitchFamily="50" charset="-128"/>
                <a:ea typeface="メイリオ" panose="020B0604030504040204" pitchFamily="50" charset="-128"/>
              </a:rPr>
              <a:t>アセアン本部</a:t>
            </a:r>
            <a:endParaRPr kumimoji="0" lang="en-US" altLang="ja-JP" b="1" i="0" u="none" strike="noStrike" cap="none" normalizeH="0" baseline="0" dirty="0">
              <a:ln>
                <a:noFill/>
              </a:ln>
              <a:solidFill>
                <a:schemeClr val="accent6"/>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6"/>
                </a:solidFill>
                <a:latin typeface="メイリオ" panose="020B0604030504040204" pitchFamily="50" charset="-128"/>
                <a:ea typeface="メイリオ" panose="020B0604030504040204" pitchFamily="50" charset="-128"/>
              </a:rPr>
              <a:t>（バンコク</a:t>
            </a:r>
            <a:r>
              <a:rPr kumimoji="0" lang="en-US" altLang="ja-JP" b="1" dirty="0">
                <a:solidFill>
                  <a:schemeClr val="accent6"/>
                </a:solidFill>
                <a:latin typeface="メイリオ" panose="020B0604030504040204" pitchFamily="50" charset="-128"/>
                <a:ea typeface="メイリオ" panose="020B0604030504040204" pitchFamily="50" charset="-128"/>
              </a:rPr>
              <a:t>/</a:t>
            </a:r>
            <a:r>
              <a:rPr kumimoji="0" lang="ja-JP" altLang="en-US" b="1" dirty="0">
                <a:solidFill>
                  <a:schemeClr val="accent6"/>
                </a:solidFill>
                <a:latin typeface="メイリオ" panose="020B0604030504040204" pitchFamily="50" charset="-128"/>
                <a:ea typeface="メイリオ" panose="020B0604030504040204" pitchFamily="50" charset="-128"/>
              </a:rPr>
              <a:t>タイ）</a:t>
            </a:r>
            <a:endParaRPr kumimoji="0" lang="en-US" altLang="ja-JP" b="1" i="0" u="none" strike="noStrike" cap="none" normalizeH="0" baseline="0" dirty="0">
              <a:ln>
                <a:noFill/>
              </a:ln>
              <a:solidFill>
                <a:schemeClr val="accent6"/>
              </a:solidFill>
              <a:effectLst/>
              <a:latin typeface="メイリオ" panose="020B0604030504040204" pitchFamily="50" charset="-128"/>
              <a:ea typeface="メイリオ" panose="020B0604030504040204" pitchFamily="50" charset="-128"/>
            </a:endParaRPr>
          </a:p>
        </p:txBody>
      </p:sp>
      <p:cxnSp>
        <p:nvCxnSpPr>
          <p:cNvPr id="28" name="直線矢印コネクタ 27">
            <a:extLst>
              <a:ext uri="{FF2B5EF4-FFF2-40B4-BE49-F238E27FC236}">
                <a16:creationId xmlns:a16="http://schemas.microsoft.com/office/drawing/2014/main" xmlns="" id="{ADB72DB3-9447-46BD-9C53-2439F1A06CD8}"/>
              </a:ext>
            </a:extLst>
          </p:cNvPr>
          <p:cNvCxnSpPr>
            <a:cxnSpLocks/>
          </p:cNvCxnSpPr>
          <p:nvPr/>
        </p:nvCxnSpPr>
        <p:spPr>
          <a:xfrm flipV="1">
            <a:off x="4739842" y="3018511"/>
            <a:ext cx="619864" cy="1473042"/>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9" name="Rectangle 254">
            <a:extLst>
              <a:ext uri="{FF2B5EF4-FFF2-40B4-BE49-F238E27FC236}">
                <a16:creationId xmlns:a16="http://schemas.microsoft.com/office/drawing/2014/main" xmlns="" id="{DACD0480-C8B9-4578-B9FD-85BD1DD6A061}"/>
              </a:ext>
            </a:extLst>
          </p:cNvPr>
          <p:cNvSpPr>
            <a:spLocks noChangeArrowheads="1"/>
          </p:cNvSpPr>
          <p:nvPr/>
        </p:nvSpPr>
        <p:spPr bwMode="auto">
          <a:xfrm>
            <a:off x="2306345" y="4464475"/>
            <a:ext cx="150035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5">
                    <a:lumMod val="75000"/>
                  </a:schemeClr>
                </a:solidFill>
                <a:latin typeface="メイリオ" panose="020B0604030504040204" pitchFamily="50" charset="-128"/>
                <a:ea typeface="メイリオ" panose="020B0604030504040204" pitchFamily="50" charset="-128"/>
              </a:rPr>
              <a:t>ヤンゴン</a:t>
            </a:r>
            <a:endParaRPr kumimoji="0" lang="en-US" altLang="ja-JP" b="1"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5">
                    <a:lumMod val="75000"/>
                  </a:schemeClr>
                </a:solidFill>
                <a:latin typeface="メイリオ" panose="020B0604030504040204" pitchFamily="50" charset="-128"/>
                <a:ea typeface="メイリオ" panose="020B0604030504040204" pitchFamily="50" charset="-128"/>
              </a:rPr>
              <a:t>オフィス</a:t>
            </a:r>
            <a:endParaRPr kumimoji="0" lang="ja-JP" altLang="ja-JP" b="0"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p:txBody>
      </p:sp>
      <p:cxnSp>
        <p:nvCxnSpPr>
          <p:cNvPr id="30" name="直線矢印コネクタ 29">
            <a:extLst>
              <a:ext uri="{FF2B5EF4-FFF2-40B4-BE49-F238E27FC236}">
                <a16:creationId xmlns:a16="http://schemas.microsoft.com/office/drawing/2014/main" xmlns="" id="{FFDB0C63-8287-4B21-96DC-B99087D4A3E0}"/>
              </a:ext>
            </a:extLst>
          </p:cNvPr>
          <p:cNvCxnSpPr>
            <a:cxnSpLocks/>
          </p:cNvCxnSpPr>
          <p:nvPr/>
        </p:nvCxnSpPr>
        <p:spPr>
          <a:xfrm flipV="1">
            <a:off x="3799768" y="2939138"/>
            <a:ext cx="1465225" cy="1648699"/>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1" name="Rectangle 254">
            <a:extLst>
              <a:ext uri="{FF2B5EF4-FFF2-40B4-BE49-F238E27FC236}">
                <a16:creationId xmlns:a16="http://schemas.microsoft.com/office/drawing/2014/main" xmlns="" id="{4E2626F3-34C1-4358-98F0-5D372DE48672}"/>
              </a:ext>
            </a:extLst>
          </p:cNvPr>
          <p:cNvSpPr>
            <a:spLocks noChangeArrowheads="1"/>
          </p:cNvSpPr>
          <p:nvPr/>
        </p:nvSpPr>
        <p:spPr bwMode="auto">
          <a:xfrm>
            <a:off x="847640" y="1157843"/>
            <a:ext cx="294410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b="1" i="0" u="none" strike="noStrike" cap="none" normalizeH="0" baseline="0" dirty="0">
                <a:ln>
                  <a:noFill/>
                </a:ln>
                <a:solidFill>
                  <a:schemeClr val="accent6"/>
                </a:solidFill>
                <a:effectLst/>
                <a:latin typeface="Arial Black" panose="020B0A04020102020204" pitchFamily="34" charset="0"/>
                <a:ea typeface="メイリオ" panose="020B0604030504040204" pitchFamily="50" charset="-128"/>
              </a:rPr>
              <a:t>EU</a:t>
            </a:r>
            <a:r>
              <a:rPr kumimoji="0" lang="ja-JP" altLang="en-US" b="1" i="0" u="none" strike="noStrike" cap="none" normalizeH="0" baseline="0" dirty="0">
                <a:ln>
                  <a:noFill/>
                </a:ln>
                <a:solidFill>
                  <a:schemeClr val="accent6"/>
                </a:solidFill>
                <a:effectLst/>
                <a:latin typeface="Arial Black" panose="020B0A04020102020204" pitchFamily="34" charset="0"/>
                <a:ea typeface="メイリオ" panose="020B0604030504040204" pitchFamily="50" charset="-128"/>
              </a:rPr>
              <a:t>本部</a:t>
            </a:r>
            <a:endParaRPr kumimoji="0" lang="en-US" altLang="ja-JP" b="1" i="0" u="none" strike="noStrike" cap="none" normalizeH="0" baseline="0" dirty="0">
              <a:ln>
                <a:noFill/>
              </a:ln>
              <a:solidFill>
                <a:schemeClr val="accent6"/>
              </a:solidFill>
              <a:effectLst/>
              <a:latin typeface="Arial Black" panose="020B0A04020102020204" pitchFamily="34" charset="0"/>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6"/>
                </a:solidFill>
                <a:latin typeface="Arial Black" panose="020B0A04020102020204" pitchFamily="34" charset="0"/>
                <a:ea typeface="メイリオ" panose="020B0604030504040204" pitchFamily="50" charset="-128"/>
              </a:rPr>
              <a:t>デュッセルドルフ</a:t>
            </a:r>
            <a:endParaRPr kumimoji="0" lang="en-US" altLang="ja-JP" b="1" dirty="0">
              <a:solidFill>
                <a:schemeClr val="accent6"/>
              </a:solidFill>
              <a:latin typeface="Arial Black" panose="020B0A04020102020204" pitchFamily="34" charset="0"/>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i="0" u="none" strike="noStrike" cap="none" normalizeH="0" baseline="0" dirty="0">
                <a:ln>
                  <a:noFill/>
                </a:ln>
                <a:solidFill>
                  <a:schemeClr val="accent6"/>
                </a:solidFill>
                <a:effectLst/>
                <a:latin typeface="Arial Black" panose="020B0A04020102020204" pitchFamily="34" charset="0"/>
                <a:ea typeface="メイリオ" panose="020B0604030504040204" pitchFamily="50" charset="-128"/>
              </a:rPr>
              <a:t>（ドイツ）</a:t>
            </a:r>
            <a:endParaRPr kumimoji="0" lang="en-US" altLang="ja-JP" b="1" i="0" u="none" strike="noStrike" cap="none" normalizeH="0" baseline="0" dirty="0">
              <a:ln>
                <a:noFill/>
              </a:ln>
              <a:solidFill>
                <a:schemeClr val="accent6"/>
              </a:solidFill>
              <a:effectLst/>
              <a:latin typeface="Arial Black" panose="020B0A04020102020204" pitchFamily="34" charset="0"/>
              <a:ea typeface="メイリオ" panose="020B0604030504040204" pitchFamily="50" charset="-128"/>
            </a:endParaRPr>
          </a:p>
        </p:txBody>
      </p:sp>
      <p:cxnSp>
        <p:nvCxnSpPr>
          <p:cNvPr id="32" name="直線矢印コネクタ 31">
            <a:extLst>
              <a:ext uri="{FF2B5EF4-FFF2-40B4-BE49-F238E27FC236}">
                <a16:creationId xmlns:a16="http://schemas.microsoft.com/office/drawing/2014/main" xmlns="" id="{8F7FFAC6-22C4-42E3-BBF0-DF1E8175BC90}"/>
              </a:ext>
            </a:extLst>
          </p:cNvPr>
          <p:cNvCxnSpPr>
            <a:cxnSpLocks/>
          </p:cNvCxnSpPr>
          <p:nvPr/>
        </p:nvCxnSpPr>
        <p:spPr>
          <a:xfrm>
            <a:off x="3085839" y="1755241"/>
            <a:ext cx="964507" cy="371974"/>
          </a:xfrm>
          <a:prstGeom prst="straightConnector1">
            <a:avLst/>
          </a:prstGeom>
          <a:ln>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33" name="Freeform 257">
            <a:extLst>
              <a:ext uri="{FF2B5EF4-FFF2-40B4-BE49-F238E27FC236}">
                <a16:creationId xmlns:a16="http://schemas.microsoft.com/office/drawing/2014/main" xmlns="" id="{1384DC3B-5D02-4C2F-955F-5CCA0004AA26}"/>
              </a:ext>
            </a:extLst>
          </p:cNvPr>
          <p:cNvSpPr>
            <a:spLocks/>
          </p:cNvSpPr>
          <p:nvPr/>
        </p:nvSpPr>
        <p:spPr bwMode="auto">
          <a:xfrm>
            <a:off x="8964817" y="3734270"/>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4" name="Rectangle 254">
            <a:extLst>
              <a:ext uri="{FF2B5EF4-FFF2-40B4-BE49-F238E27FC236}">
                <a16:creationId xmlns:a16="http://schemas.microsoft.com/office/drawing/2014/main" xmlns="" id="{0E94B65A-BB9F-4A59-A62A-7EF49129545D}"/>
              </a:ext>
            </a:extLst>
          </p:cNvPr>
          <p:cNvSpPr>
            <a:spLocks noChangeArrowheads="1"/>
          </p:cNvSpPr>
          <p:nvPr/>
        </p:nvSpPr>
        <p:spPr bwMode="auto">
          <a:xfrm>
            <a:off x="8832304" y="4623519"/>
            <a:ext cx="22080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rPr>
              <a:t>リオデジャネイロ</a:t>
            </a:r>
            <a:endParaRPr kumimoji="0" lang="en-US" altLang="ja-JP" b="1"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5">
                    <a:lumMod val="75000"/>
                  </a:schemeClr>
                </a:solidFill>
                <a:latin typeface="メイリオ" panose="020B0604030504040204" pitchFamily="50" charset="-128"/>
                <a:ea typeface="メイリオ" panose="020B0604030504040204" pitchFamily="50" charset="-128"/>
              </a:rPr>
              <a:t>オフィス</a:t>
            </a:r>
            <a:endParaRPr kumimoji="0" lang="ja-JP" altLang="ja-JP" b="0"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p:txBody>
      </p:sp>
      <p:cxnSp>
        <p:nvCxnSpPr>
          <p:cNvPr id="42" name="直線矢印コネクタ 41">
            <a:extLst>
              <a:ext uri="{FF2B5EF4-FFF2-40B4-BE49-F238E27FC236}">
                <a16:creationId xmlns:a16="http://schemas.microsoft.com/office/drawing/2014/main" xmlns="" id="{8C8682EA-8A5F-4690-B139-F059DD73810C}"/>
              </a:ext>
            </a:extLst>
          </p:cNvPr>
          <p:cNvCxnSpPr>
            <a:cxnSpLocks/>
          </p:cNvCxnSpPr>
          <p:nvPr/>
        </p:nvCxnSpPr>
        <p:spPr>
          <a:xfrm flipH="1" flipV="1">
            <a:off x="9086243" y="3815221"/>
            <a:ext cx="616421" cy="718051"/>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3" name="Freeform 257">
            <a:extLst>
              <a:ext uri="{FF2B5EF4-FFF2-40B4-BE49-F238E27FC236}">
                <a16:creationId xmlns:a16="http://schemas.microsoft.com/office/drawing/2014/main" xmlns="" id="{2F1C486F-5E95-4B7B-9A85-23591DF905AD}"/>
              </a:ext>
            </a:extLst>
          </p:cNvPr>
          <p:cNvSpPr>
            <a:spLocks/>
          </p:cNvSpPr>
          <p:nvPr/>
        </p:nvSpPr>
        <p:spPr bwMode="auto">
          <a:xfrm>
            <a:off x="7958271" y="2834051"/>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4" name="Rectangle 254">
            <a:extLst>
              <a:ext uri="{FF2B5EF4-FFF2-40B4-BE49-F238E27FC236}">
                <a16:creationId xmlns:a16="http://schemas.microsoft.com/office/drawing/2014/main" xmlns="" id="{EB1A1BD1-4424-4BB4-88A6-1BED9545342A}"/>
              </a:ext>
            </a:extLst>
          </p:cNvPr>
          <p:cNvSpPr>
            <a:spLocks noChangeArrowheads="1"/>
          </p:cNvSpPr>
          <p:nvPr/>
        </p:nvSpPr>
        <p:spPr bwMode="auto">
          <a:xfrm>
            <a:off x="8786833" y="1886357"/>
            <a:ext cx="22080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5">
                    <a:lumMod val="75000"/>
                  </a:schemeClr>
                </a:solidFill>
                <a:latin typeface="メイリオ" panose="020B0604030504040204" pitchFamily="50" charset="-128"/>
                <a:ea typeface="メイリオ" panose="020B0604030504040204" pitchFamily="50" charset="-128"/>
              </a:rPr>
              <a:t>メキシコ</a:t>
            </a:r>
            <a:endParaRPr kumimoji="0" lang="en-US" altLang="ja-JP" b="1"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5">
                    <a:lumMod val="75000"/>
                  </a:schemeClr>
                </a:solidFill>
                <a:latin typeface="メイリオ" panose="020B0604030504040204" pitchFamily="50" charset="-128"/>
                <a:ea typeface="メイリオ" panose="020B0604030504040204" pitchFamily="50" charset="-128"/>
              </a:rPr>
              <a:t>オフィス</a:t>
            </a:r>
            <a:endParaRPr kumimoji="0" lang="ja-JP" altLang="ja-JP" b="0"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p:txBody>
      </p:sp>
      <p:cxnSp>
        <p:nvCxnSpPr>
          <p:cNvPr id="45" name="直線矢印コネクタ 44">
            <a:extLst>
              <a:ext uri="{FF2B5EF4-FFF2-40B4-BE49-F238E27FC236}">
                <a16:creationId xmlns:a16="http://schemas.microsoft.com/office/drawing/2014/main" xmlns="" id="{DE65176C-8A98-48F9-B423-03813368948B}"/>
              </a:ext>
            </a:extLst>
          </p:cNvPr>
          <p:cNvCxnSpPr>
            <a:cxnSpLocks/>
          </p:cNvCxnSpPr>
          <p:nvPr/>
        </p:nvCxnSpPr>
        <p:spPr>
          <a:xfrm flipH="1">
            <a:off x="8081333" y="2252268"/>
            <a:ext cx="1168070" cy="574307"/>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6" name="正方形/長方形 45">
            <a:extLst>
              <a:ext uri="{FF2B5EF4-FFF2-40B4-BE49-F238E27FC236}">
                <a16:creationId xmlns:a16="http://schemas.microsoft.com/office/drawing/2014/main" xmlns="" id="{01EA00DA-71D5-4AD2-AEE4-35B3FF354C9E}"/>
              </a:ext>
            </a:extLst>
          </p:cNvPr>
          <p:cNvSpPr/>
          <p:nvPr/>
        </p:nvSpPr>
        <p:spPr>
          <a:xfrm>
            <a:off x="911424" y="303039"/>
            <a:ext cx="3474028" cy="461665"/>
          </a:xfrm>
          <a:prstGeom prst="rect">
            <a:avLst/>
          </a:prstGeom>
        </p:spPr>
        <p:txBody>
          <a:bodyPr wrap="none">
            <a:spAutoFit/>
          </a:bodyPr>
          <a:lstStyle/>
          <a:p>
            <a:r>
              <a:rPr lang="ja-JP" altLang="en-US" sz="2400" b="1" dirty="0">
                <a:solidFill>
                  <a:schemeClr val="tx2">
                    <a:lumMod val="75000"/>
                    <a:lumOff val="25000"/>
                  </a:schemeClr>
                </a:solidFill>
                <a:latin typeface="メイリオ" panose="020B0604030504040204" pitchFamily="50" charset="-128"/>
                <a:ea typeface="メイリオ" panose="020B0604030504040204" pitchFamily="50" charset="-128"/>
              </a:rPr>
              <a:t>世界</a:t>
            </a:r>
            <a:r>
              <a:rPr lang="en-US" altLang="ja-JP" sz="2400" b="1" dirty="0">
                <a:solidFill>
                  <a:schemeClr val="tx2">
                    <a:lumMod val="75000"/>
                    <a:lumOff val="25000"/>
                  </a:schemeClr>
                </a:solidFill>
                <a:latin typeface="メイリオ" panose="020B0604030504040204" pitchFamily="50" charset="-128"/>
                <a:ea typeface="メイリオ" panose="020B0604030504040204" pitchFamily="50" charset="-128"/>
              </a:rPr>
              <a:t>8</a:t>
            </a:r>
            <a:r>
              <a:rPr lang="ja-JP" altLang="en-US" sz="2400" b="1" dirty="0">
                <a:solidFill>
                  <a:schemeClr val="tx2">
                    <a:lumMod val="75000"/>
                    <a:lumOff val="25000"/>
                  </a:schemeClr>
                </a:solidFill>
                <a:latin typeface="メイリオ" panose="020B0604030504040204" pitchFamily="50" charset="-128"/>
                <a:ea typeface="メイリオ" panose="020B0604030504040204" pitchFamily="50" charset="-128"/>
              </a:rPr>
              <a:t>カ国 </a:t>
            </a:r>
            <a:r>
              <a:rPr lang="en-US" altLang="ja-JP" sz="2400" b="1" dirty="0">
                <a:solidFill>
                  <a:schemeClr val="tx2">
                    <a:lumMod val="75000"/>
                    <a:lumOff val="25000"/>
                  </a:schemeClr>
                </a:solidFill>
                <a:latin typeface="メイリオ" panose="020B0604030504040204" pitchFamily="50" charset="-128"/>
                <a:ea typeface="メイリオ" panose="020B0604030504040204" pitchFamily="50" charset="-128"/>
              </a:rPr>
              <a:t>9</a:t>
            </a:r>
            <a:r>
              <a:rPr lang="ja-JP" altLang="en-US" sz="2400" b="1" dirty="0">
                <a:solidFill>
                  <a:schemeClr val="tx2">
                    <a:lumMod val="75000"/>
                    <a:lumOff val="25000"/>
                  </a:schemeClr>
                </a:solidFill>
                <a:latin typeface="メイリオ" panose="020B0604030504040204" pitchFamily="50" charset="-128"/>
                <a:ea typeface="メイリオ" panose="020B0604030504040204" pitchFamily="50" charset="-128"/>
              </a:rPr>
              <a:t>拠点を展開</a:t>
            </a:r>
          </a:p>
        </p:txBody>
      </p:sp>
    </p:spTree>
    <p:extLst>
      <p:ext uri="{BB962C8B-B14F-4D97-AF65-F5344CB8AC3E}">
        <p14:creationId xmlns:p14="http://schemas.microsoft.com/office/powerpoint/2010/main" val="31541981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rtlCol="0"/>
          <a:lstStyle/>
          <a:p>
            <a:pPr rtl="0"/>
            <a:r>
              <a:rPr lang="ja-JP" altLang="en-US" dirty="0"/>
              <a:t>事業の強み</a:t>
            </a:r>
            <a:endParaRPr lang="en-US" altLang="ja-JP" dirty="0"/>
          </a:p>
        </p:txBody>
      </p:sp>
    </p:spTree>
    <p:extLst>
      <p:ext uri="{BB962C8B-B14F-4D97-AF65-F5344CB8AC3E}">
        <p14:creationId xmlns:p14="http://schemas.microsoft.com/office/powerpoint/2010/main" val="19850170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normAutofit/>
          </a:bodyPr>
          <a:lstStyle/>
          <a:p>
            <a:r>
              <a:rPr lang="en-US" altLang="ja-JP" dirty="0">
                <a:cs typeface="Segoe UI" panose="020B0502040204020203" pitchFamily="34" charset="0"/>
              </a:rPr>
              <a:t>2</a:t>
            </a:r>
            <a:r>
              <a:rPr lang="en-US" altLang="ja-JP" b="1" dirty="0">
                <a:solidFill>
                  <a:schemeClr val="bg1"/>
                </a:solidFill>
                <a:cs typeface="Segoe UI" panose="020B0502040204020203" pitchFamily="34" charset="0"/>
              </a:rPr>
              <a:t>.</a:t>
            </a:r>
            <a:r>
              <a:rPr lang="ja-JP" altLang="en-US" b="1" dirty="0">
                <a:solidFill>
                  <a:schemeClr val="bg1"/>
                </a:solidFill>
                <a:cs typeface="Segoe UI" panose="020B0502040204020203" pitchFamily="34" charset="0"/>
              </a:rPr>
              <a:t>企業</a:t>
            </a:r>
            <a:r>
              <a:rPr lang="ja-JP" altLang="en-US" dirty="0">
                <a:cs typeface="Segoe UI" panose="020B0502040204020203" pitchFamily="34" charset="0"/>
              </a:rPr>
              <a:t>理念・社内の雰囲気</a:t>
            </a:r>
            <a:endParaRPr lang="ja-JP" altLang="en-US" b="1" dirty="0">
              <a:solidFill>
                <a:schemeClr val="bg1"/>
              </a:solidFill>
              <a:cs typeface="Segoe UI" panose="020B0502040204020203" pitchFamily="34" charset="0"/>
            </a:endParaRPr>
          </a:p>
        </p:txBody>
      </p:sp>
      <p:sp>
        <p:nvSpPr>
          <p:cNvPr id="3" name="サブタイトル 2"/>
          <p:cNvSpPr>
            <a:spLocks noGrp="1"/>
          </p:cNvSpPr>
          <p:nvPr>
            <p:ph type="body" idx="1"/>
          </p:nvPr>
        </p:nvSpPr>
        <p:spPr>
          <a:xfrm>
            <a:off x="7104115" y="5301208"/>
            <a:ext cx="4115941" cy="441340"/>
          </a:xfrm>
        </p:spPr>
        <p:txBody>
          <a:bodyPr wrap="none" tIns="108000" rtlCol="0" anchor="ctr" anchorCtr="0">
            <a:noAutofit/>
          </a:bodyPr>
          <a:lstStyle/>
          <a:p>
            <a:pPr algn="ctr" rtl="0"/>
            <a:r>
              <a:rPr lang="ja-JP" altLang="en-US" sz="1800" dirty="0"/>
              <a:t>ビューポイン重工株式会社</a:t>
            </a:r>
          </a:p>
        </p:txBody>
      </p:sp>
    </p:spTree>
    <p:extLst>
      <p:ext uri="{BB962C8B-B14F-4D97-AF65-F5344CB8AC3E}">
        <p14:creationId xmlns:p14="http://schemas.microsoft.com/office/powerpoint/2010/main" val="34349050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rtlCol="0"/>
          <a:lstStyle/>
          <a:p>
            <a:pPr rtl="0"/>
            <a:r>
              <a:rPr lang="ja-JP" altLang="en-US" dirty="0"/>
              <a:t>企業理念</a:t>
            </a:r>
            <a:endParaRPr lang="en-US" altLang="ja-JP" dirty="0"/>
          </a:p>
        </p:txBody>
      </p:sp>
      <p:sp>
        <p:nvSpPr>
          <p:cNvPr id="3" name="テキスト ボックス 2">
            <a:extLst>
              <a:ext uri="{FF2B5EF4-FFF2-40B4-BE49-F238E27FC236}">
                <a16:creationId xmlns:a16="http://schemas.microsoft.com/office/drawing/2014/main" xmlns="" id="{783C178B-6FFB-4F71-B811-F2193A3874F6}"/>
              </a:ext>
            </a:extLst>
          </p:cNvPr>
          <p:cNvSpPr txBox="1"/>
          <p:nvPr/>
        </p:nvSpPr>
        <p:spPr>
          <a:xfrm>
            <a:off x="893806" y="3297049"/>
            <a:ext cx="10404388" cy="1631216"/>
          </a:xfrm>
          <a:prstGeom prst="rect">
            <a:avLst/>
          </a:prstGeom>
          <a:noFill/>
        </p:spPr>
        <p:txBody>
          <a:bodyPr wrap="square" rtlCol="0">
            <a:spAutoFit/>
          </a:bodyPr>
          <a:lstStyle/>
          <a:p>
            <a:r>
              <a:rPr lang="ja-JP" altLang="en-US" sz="2000" dirty="0">
                <a:solidFill>
                  <a:schemeClr val="tx2">
                    <a:lumMod val="75000"/>
                    <a:lumOff val="25000"/>
                  </a:schemeClr>
                </a:solidFill>
                <a:latin typeface="メイリオ" panose="020B0604030504040204" pitchFamily="50" charset="-128"/>
                <a:ea typeface="メイリオ" panose="020B0604030504040204" pitchFamily="50" charset="-128"/>
              </a:rPr>
              <a:t>経営者の経営哲学や信念、行動指針や目的などを明文化し、その企業が果たすべき使命や、基本姿勢などを社内外に向けて表明するものである。特徴として、経営者が変わったとしても、長期にわたって受け継がれる不変的・持続的なものであるほか、抽象的・規範的である事などが挙げられる。企業のあるべき姿や、理想像である経営理念を、おかれている環境や利用できる経営資源等を加味して具体化したものが、経営戦略やビジョンである。</a:t>
            </a:r>
            <a:endParaRPr kumimoji="1" lang="ja-JP" altLang="en-US" sz="2000" dirty="0">
              <a:solidFill>
                <a:schemeClr val="tx2">
                  <a:lumMod val="75000"/>
                  <a:lumOff val="25000"/>
                </a:schemeClr>
              </a:solidFill>
              <a:latin typeface="メイリオ" panose="020B0604030504040204" pitchFamily="50" charset="-128"/>
              <a:ea typeface="メイリオ" panose="020B0604030504040204" pitchFamily="50" charset="-128"/>
            </a:endParaRPr>
          </a:p>
        </p:txBody>
      </p:sp>
      <p:sp>
        <p:nvSpPr>
          <p:cNvPr id="4" name="テキスト ボックス 3">
            <a:extLst>
              <a:ext uri="{FF2B5EF4-FFF2-40B4-BE49-F238E27FC236}">
                <a16:creationId xmlns:a16="http://schemas.microsoft.com/office/drawing/2014/main" xmlns="" id="{AF3C85D5-A050-4041-9FD8-07BF271B5BAE}"/>
              </a:ext>
            </a:extLst>
          </p:cNvPr>
          <p:cNvSpPr txBox="1"/>
          <p:nvPr/>
        </p:nvSpPr>
        <p:spPr>
          <a:xfrm>
            <a:off x="2124399" y="620688"/>
            <a:ext cx="7943201" cy="1754326"/>
          </a:xfrm>
          <a:prstGeom prst="rect">
            <a:avLst/>
          </a:prstGeom>
          <a:noFill/>
        </p:spPr>
        <p:txBody>
          <a:bodyPr wrap="none" rtlCol="0">
            <a:spAutoFit/>
          </a:bodyPr>
          <a:lstStyle/>
          <a:p>
            <a:pPr algn="ctr"/>
            <a:r>
              <a:rPr kumimoji="1" lang="en-US" altLang="ja-JP" sz="3600" dirty="0">
                <a:solidFill>
                  <a:schemeClr val="tx2">
                    <a:lumMod val="75000"/>
                    <a:lumOff val="25000"/>
                  </a:schemeClr>
                </a:solidFill>
                <a:latin typeface="メイリオ" panose="020B0604030504040204" pitchFamily="50" charset="-128"/>
                <a:ea typeface="メイリオ" panose="020B0604030504040204" pitchFamily="50" charset="-128"/>
              </a:rPr>
              <a:t>OOOOOOOOOOOOOOOO</a:t>
            </a:r>
          </a:p>
          <a:p>
            <a:pPr algn="ctr"/>
            <a:r>
              <a:rPr kumimoji="1" lang="en-US" altLang="ja-JP" sz="3600" dirty="0">
                <a:solidFill>
                  <a:schemeClr val="tx2">
                    <a:lumMod val="75000"/>
                    <a:lumOff val="25000"/>
                  </a:schemeClr>
                </a:solidFill>
                <a:latin typeface="メイリオ" panose="020B0604030504040204" pitchFamily="50" charset="-128"/>
                <a:ea typeface="メイリオ" panose="020B0604030504040204" pitchFamily="50" charset="-128"/>
              </a:rPr>
              <a:t>OOOOOOOOOOOOOOO</a:t>
            </a:r>
          </a:p>
          <a:p>
            <a:pPr algn="ctr"/>
            <a:r>
              <a:rPr lang="en-US" altLang="ja-JP" sz="3600" dirty="0">
                <a:solidFill>
                  <a:schemeClr val="tx2">
                    <a:lumMod val="75000"/>
                    <a:lumOff val="25000"/>
                  </a:schemeClr>
                </a:solidFill>
                <a:latin typeface="メイリオ" panose="020B0604030504040204" pitchFamily="50" charset="-128"/>
                <a:ea typeface="メイリオ" panose="020B0604030504040204" pitchFamily="50" charset="-128"/>
              </a:rPr>
              <a:t>OOOOOOOOOOOOOOOOOOOOOO</a:t>
            </a:r>
            <a:endParaRPr kumimoji="1" lang="ja-JP" altLang="en-US" sz="3600" dirty="0">
              <a:solidFill>
                <a:schemeClr val="tx2">
                  <a:lumMod val="75000"/>
                  <a:lumOff val="25000"/>
                </a:schemeClr>
              </a:solidFill>
              <a:latin typeface="メイリオ" panose="020B0604030504040204" pitchFamily="50" charset="-128"/>
              <a:ea typeface="メイリオ" panose="020B0604030504040204" pitchFamily="50" charset="-128"/>
            </a:endParaRPr>
          </a:p>
        </p:txBody>
      </p:sp>
      <p:sp>
        <p:nvSpPr>
          <p:cNvPr id="5" name="テキスト ボックス 4">
            <a:extLst>
              <a:ext uri="{FF2B5EF4-FFF2-40B4-BE49-F238E27FC236}">
                <a16:creationId xmlns:a16="http://schemas.microsoft.com/office/drawing/2014/main" xmlns="" id="{FDAFC1D6-43A2-455D-97BE-1F11899E809B}"/>
              </a:ext>
            </a:extLst>
          </p:cNvPr>
          <p:cNvSpPr txBox="1"/>
          <p:nvPr/>
        </p:nvSpPr>
        <p:spPr>
          <a:xfrm>
            <a:off x="5798482" y="2543644"/>
            <a:ext cx="595035" cy="584775"/>
          </a:xfrm>
          <a:prstGeom prst="rect">
            <a:avLst/>
          </a:prstGeom>
          <a:noFill/>
        </p:spPr>
        <p:txBody>
          <a:bodyPr wrap="none" rtlCol="0">
            <a:spAutoFit/>
          </a:bodyPr>
          <a:lstStyle/>
          <a:p>
            <a:r>
              <a:rPr kumimoji="1" lang="ja-JP" altLang="en-US" sz="3200" dirty="0">
                <a:solidFill>
                  <a:schemeClr val="tx2">
                    <a:lumMod val="75000"/>
                    <a:lumOff val="25000"/>
                  </a:schemeClr>
                </a:solidFill>
                <a:latin typeface="メイリオ" panose="020B0604030504040204" pitchFamily="50" charset="-128"/>
                <a:ea typeface="メイリオ" panose="020B0604030504040204" pitchFamily="50" charset="-128"/>
              </a:rPr>
              <a:t>●</a:t>
            </a:r>
          </a:p>
        </p:txBody>
      </p:sp>
    </p:spTree>
    <p:extLst>
      <p:ext uri="{BB962C8B-B14F-4D97-AF65-F5344CB8AC3E}">
        <p14:creationId xmlns:p14="http://schemas.microsoft.com/office/powerpoint/2010/main" val="25405182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プレースホルダー 8">
            <a:extLst>
              <a:ext uri="{FF2B5EF4-FFF2-40B4-BE49-F238E27FC236}">
                <a16:creationId xmlns:a16="http://schemas.microsoft.com/office/drawing/2014/main" xmlns="" id="{6FFA4666-EE41-43BE-B429-B7847CF6DCD9}"/>
              </a:ext>
            </a:extLst>
          </p:cNvPr>
          <p:cNvPicPr>
            <a:picLocks noChangeAspect="1"/>
          </p:cNvPicPr>
          <p:nvPr/>
        </p:nvPicPr>
        <p:blipFill>
          <a:blip r:embed="rId3" cstate="print">
            <a:extLst>
              <a:ext uri="{28A0092B-C50C-407E-A947-70E740481C1C}">
                <a14:useLocalDpi xmlns:a14="http://schemas.microsoft.com/office/drawing/2010/main" val="0"/>
              </a:ext>
            </a:extLst>
          </a:blip>
          <a:srcRect l="2202" r="2202"/>
          <a:stretch>
            <a:fillRect/>
          </a:stretch>
        </p:blipFill>
        <p:spPr>
          <a:xfrm>
            <a:off x="7956550" y="1702006"/>
            <a:ext cx="3124200" cy="2451100"/>
          </a:xfrm>
          <a:prstGeom prst="rect">
            <a:avLst/>
          </a:prstGeom>
        </p:spPr>
      </p:pic>
      <p:pic>
        <p:nvPicPr>
          <p:cNvPr id="12" name="図プレースホルダー 7">
            <a:extLst>
              <a:ext uri="{FF2B5EF4-FFF2-40B4-BE49-F238E27FC236}">
                <a16:creationId xmlns:a16="http://schemas.microsoft.com/office/drawing/2014/main" xmlns="" id="{3A658377-3A57-4A10-89E5-EC71CEB76A24}"/>
              </a:ext>
            </a:extLst>
          </p:cNvPr>
          <p:cNvPicPr>
            <a:picLocks noChangeAspect="1"/>
          </p:cNvPicPr>
          <p:nvPr/>
        </p:nvPicPr>
        <p:blipFill>
          <a:blip r:embed="rId4">
            <a:extLst>
              <a:ext uri="{28A0092B-C50C-407E-A947-70E740481C1C}">
                <a14:useLocalDpi xmlns:a14="http://schemas.microsoft.com/office/drawing/2010/main" val="0"/>
              </a:ext>
            </a:extLst>
          </a:blip>
          <a:srcRect l="7480" r="7480"/>
          <a:stretch>
            <a:fillRect/>
          </a:stretch>
        </p:blipFill>
        <p:spPr>
          <a:xfrm>
            <a:off x="4533900" y="1702006"/>
            <a:ext cx="3124200" cy="2451100"/>
          </a:xfrm>
          <a:prstGeom prst="rect">
            <a:avLst/>
          </a:prstGeom>
        </p:spPr>
      </p:pic>
      <p:pic>
        <p:nvPicPr>
          <p:cNvPr id="11" name="図プレースホルダー 6">
            <a:extLst>
              <a:ext uri="{FF2B5EF4-FFF2-40B4-BE49-F238E27FC236}">
                <a16:creationId xmlns:a16="http://schemas.microsoft.com/office/drawing/2014/main" xmlns="" id="{F06F569C-62A0-4532-9939-E1A12BE5A23C}"/>
              </a:ext>
            </a:extLst>
          </p:cNvPr>
          <p:cNvPicPr>
            <a:picLocks noChangeAspect="1"/>
          </p:cNvPicPr>
          <p:nvPr/>
        </p:nvPicPr>
        <p:blipFill>
          <a:blip r:embed="rId5">
            <a:extLst>
              <a:ext uri="{28A0092B-C50C-407E-A947-70E740481C1C}">
                <a14:useLocalDpi xmlns:a14="http://schemas.microsoft.com/office/drawing/2010/main" val="0"/>
              </a:ext>
            </a:extLst>
          </a:blip>
          <a:srcRect l="7480" r="7480"/>
          <a:stretch>
            <a:fillRect/>
          </a:stretch>
        </p:blipFill>
        <p:spPr>
          <a:xfrm>
            <a:off x="1111250" y="1702006"/>
            <a:ext cx="3124200" cy="2451100"/>
          </a:xfrm>
          <a:prstGeom prst="rect">
            <a:avLst/>
          </a:prstGeom>
        </p:spPr>
      </p:pic>
      <p:sp>
        <p:nvSpPr>
          <p:cNvPr id="13" name="タイトル 12"/>
          <p:cNvSpPr>
            <a:spLocks noGrp="1"/>
          </p:cNvSpPr>
          <p:nvPr>
            <p:ph type="title"/>
          </p:nvPr>
        </p:nvSpPr>
        <p:spPr/>
        <p:txBody>
          <a:bodyPr rtlCol="0"/>
          <a:lstStyle/>
          <a:p>
            <a:pPr rtl="0"/>
            <a:r>
              <a:rPr lang="ja-JP" altLang="en-US" dirty="0"/>
              <a:t>社内の風土</a:t>
            </a:r>
            <a:endParaRPr lang="en-US" altLang="ja-JP" dirty="0"/>
          </a:p>
        </p:txBody>
      </p:sp>
      <p:sp>
        <p:nvSpPr>
          <p:cNvPr id="39" name="テキスト ボックス 38">
            <a:extLst>
              <a:ext uri="{FF2B5EF4-FFF2-40B4-BE49-F238E27FC236}">
                <a16:creationId xmlns:a16="http://schemas.microsoft.com/office/drawing/2014/main" xmlns="" id="{08EB8C28-7A76-489E-8751-4ECF9FB95106}"/>
              </a:ext>
            </a:extLst>
          </p:cNvPr>
          <p:cNvSpPr txBox="1"/>
          <p:nvPr/>
        </p:nvSpPr>
        <p:spPr>
          <a:xfrm>
            <a:off x="1170374" y="4397042"/>
            <a:ext cx="2236510" cy="400110"/>
          </a:xfrm>
          <a:prstGeom prst="rect">
            <a:avLst/>
          </a:prstGeom>
          <a:noFill/>
        </p:spPr>
        <p:txBody>
          <a:bodyPr wrap="none" rtlCol="0">
            <a:spAutoFit/>
          </a:bodyPr>
          <a:lstStyle/>
          <a:p>
            <a:r>
              <a:rPr kumimoji="1" lang="ja-JP" altLang="en-US" sz="2000" dirty="0">
                <a:solidFill>
                  <a:schemeClr val="tx2">
                    <a:lumMod val="75000"/>
                    <a:lumOff val="25000"/>
                  </a:schemeClr>
                </a:solidFill>
                <a:latin typeface="メイリオ" panose="020B0604030504040204" pitchFamily="50" charset="-128"/>
                <a:ea typeface="メイリオ" panose="020B0604030504040204" pitchFamily="50" charset="-128"/>
              </a:rPr>
              <a:t>ミーティング手法</a:t>
            </a:r>
          </a:p>
        </p:txBody>
      </p:sp>
      <p:sp>
        <p:nvSpPr>
          <p:cNvPr id="40" name="テキスト ボックス 39">
            <a:extLst>
              <a:ext uri="{FF2B5EF4-FFF2-40B4-BE49-F238E27FC236}">
                <a16:creationId xmlns:a16="http://schemas.microsoft.com/office/drawing/2014/main" xmlns="" id="{32CAA6C2-86EF-486D-8753-11D8A99885E0}"/>
              </a:ext>
            </a:extLst>
          </p:cNvPr>
          <p:cNvSpPr txBox="1"/>
          <p:nvPr/>
        </p:nvSpPr>
        <p:spPr>
          <a:xfrm>
            <a:off x="4523913" y="4397042"/>
            <a:ext cx="3262433" cy="400110"/>
          </a:xfrm>
          <a:prstGeom prst="rect">
            <a:avLst/>
          </a:prstGeom>
          <a:noFill/>
        </p:spPr>
        <p:txBody>
          <a:bodyPr wrap="none" rtlCol="0">
            <a:spAutoFit/>
          </a:bodyPr>
          <a:lstStyle/>
          <a:p>
            <a:pPr algn="ctr"/>
            <a:r>
              <a:rPr kumimoji="1" lang="ja-JP" altLang="en-US" sz="2000" dirty="0">
                <a:solidFill>
                  <a:schemeClr val="tx2">
                    <a:lumMod val="75000"/>
                    <a:lumOff val="25000"/>
                  </a:schemeClr>
                </a:solidFill>
                <a:latin typeface="メイリオ" panose="020B0604030504040204" pitchFamily="50" charset="-128"/>
                <a:ea typeface="メイリオ" panose="020B0604030504040204" pitchFamily="50" charset="-128"/>
              </a:rPr>
              <a:t>コミュニケーションツール</a:t>
            </a:r>
          </a:p>
        </p:txBody>
      </p:sp>
      <p:sp>
        <p:nvSpPr>
          <p:cNvPr id="41" name="テキスト ボックス 40">
            <a:extLst>
              <a:ext uri="{FF2B5EF4-FFF2-40B4-BE49-F238E27FC236}">
                <a16:creationId xmlns:a16="http://schemas.microsoft.com/office/drawing/2014/main" xmlns="" id="{52D36331-3F44-437D-8873-3AA501A1033A}"/>
              </a:ext>
            </a:extLst>
          </p:cNvPr>
          <p:cNvSpPr txBox="1"/>
          <p:nvPr/>
        </p:nvSpPr>
        <p:spPr>
          <a:xfrm>
            <a:off x="8461735" y="4397042"/>
            <a:ext cx="2749471" cy="400110"/>
          </a:xfrm>
          <a:prstGeom prst="rect">
            <a:avLst/>
          </a:prstGeom>
          <a:noFill/>
        </p:spPr>
        <p:txBody>
          <a:bodyPr wrap="none" rtlCol="0">
            <a:spAutoFit/>
          </a:bodyPr>
          <a:lstStyle/>
          <a:p>
            <a:r>
              <a:rPr kumimoji="1" lang="ja-JP" altLang="en-US" sz="2000" dirty="0">
                <a:solidFill>
                  <a:schemeClr val="tx2">
                    <a:lumMod val="75000"/>
                    <a:lumOff val="25000"/>
                  </a:schemeClr>
                </a:solidFill>
                <a:latin typeface="メイリオ" panose="020B0604030504040204" pitchFamily="50" charset="-128"/>
                <a:ea typeface="メイリオ" panose="020B0604030504040204" pitchFamily="50" charset="-128"/>
              </a:rPr>
              <a:t>リフレッシュコーナー</a:t>
            </a:r>
          </a:p>
        </p:txBody>
      </p:sp>
      <p:sp>
        <p:nvSpPr>
          <p:cNvPr id="10" name="正方形/長方形 9">
            <a:extLst>
              <a:ext uri="{FF2B5EF4-FFF2-40B4-BE49-F238E27FC236}">
                <a16:creationId xmlns:a16="http://schemas.microsoft.com/office/drawing/2014/main" xmlns="" id="{D19BBCEE-4E28-49F6-B443-35A02031E1A2}"/>
              </a:ext>
            </a:extLst>
          </p:cNvPr>
          <p:cNvSpPr/>
          <p:nvPr/>
        </p:nvSpPr>
        <p:spPr>
          <a:xfrm>
            <a:off x="839416" y="548680"/>
            <a:ext cx="3877985" cy="461665"/>
          </a:xfrm>
          <a:prstGeom prst="rect">
            <a:avLst/>
          </a:prstGeom>
        </p:spPr>
        <p:txBody>
          <a:bodyPr wrap="none">
            <a:spAutoFit/>
          </a:bodyPr>
          <a:lstStyle/>
          <a:p>
            <a:r>
              <a:rPr lang="ja-JP" altLang="en-US" sz="2400" b="1" dirty="0">
                <a:solidFill>
                  <a:schemeClr val="tx2">
                    <a:lumMod val="75000"/>
                    <a:lumOff val="25000"/>
                  </a:schemeClr>
                </a:solidFill>
                <a:latin typeface="メイリオ" panose="020B0604030504040204" pitchFamily="50" charset="-128"/>
                <a:ea typeface="メイリオ" panose="020B0604030504040204" pitchFamily="50" charset="-128"/>
              </a:rPr>
              <a:t>コミュニケーションが重要</a:t>
            </a:r>
          </a:p>
        </p:txBody>
      </p:sp>
    </p:spTree>
    <p:extLst>
      <p:ext uri="{BB962C8B-B14F-4D97-AF65-F5344CB8AC3E}">
        <p14:creationId xmlns:p14="http://schemas.microsoft.com/office/powerpoint/2010/main" val="28507089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rtlCol="0"/>
          <a:lstStyle/>
          <a:p>
            <a:pPr rtl="0"/>
            <a:r>
              <a:rPr lang="ja-JP" altLang="en-US" dirty="0"/>
              <a:t>社内の様子</a:t>
            </a:r>
            <a:endParaRPr lang="en-US" altLang="ja-JP" dirty="0"/>
          </a:p>
        </p:txBody>
      </p:sp>
    </p:spTree>
    <p:extLst>
      <p:ext uri="{BB962C8B-B14F-4D97-AF65-F5344CB8AC3E}">
        <p14:creationId xmlns:p14="http://schemas.microsoft.com/office/powerpoint/2010/main" val="4224944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normAutofit/>
          </a:bodyPr>
          <a:lstStyle/>
          <a:p>
            <a:r>
              <a:rPr lang="en-US" altLang="ja-JP" b="1" dirty="0">
                <a:solidFill>
                  <a:schemeClr val="bg1"/>
                </a:solidFill>
                <a:cs typeface="Segoe UI" panose="020B0502040204020203" pitchFamily="34" charset="0"/>
              </a:rPr>
              <a:t>3.</a:t>
            </a:r>
            <a:r>
              <a:rPr lang="ja-JP" altLang="en-US" dirty="0">
                <a:cs typeface="Segoe UI" panose="020B0502040204020203" pitchFamily="34" charset="0"/>
              </a:rPr>
              <a:t>募集職種と仕事内容</a:t>
            </a:r>
            <a:endParaRPr lang="ja-JP" altLang="en-US" b="1" dirty="0">
              <a:solidFill>
                <a:schemeClr val="bg1"/>
              </a:solidFill>
              <a:cs typeface="Segoe UI" panose="020B0502040204020203" pitchFamily="34" charset="0"/>
            </a:endParaRPr>
          </a:p>
        </p:txBody>
      </p:sp>
      <p:sp>
        <p:nvSpPr>
          <p:cNvPr id="3" name="サブタイトル 2"/>
          <p:cNvSpPr>
            <a:spLocks noGrp="1"/>
          </p:cNvSpPr>
          <p:nvPr>
            <p:ph type="body" idx="1"/>
          </p:nvPr>
        </p:nvSpPr>
        <p:spPr>
          <a:xfrm>
            <a:off x="7104115" y="5301208"/>
            <a:ext cx="4115941" cy="441340"/>
          </a:xfrm>
        </p:spPr>
        <p:txBody>
          <a:bodyPr wrap="none" tIns="108000" rtlCol="0" anchor="ctr" anchorCtr="0">
            <a:noAutofit/>
          </a:bodyPr>
          <a:lstStyle/>
          <a:p>
            <a:pPr algn="ctr" rtl="0"/>
            <a:r>
              <a:rPr lang="ja-JP" altLang="en-US" sz="1800" dirty="0"/>
              <a:t>ビューポイン重工株式会社</a:t>
            </a:r>
          </a:p>
        </p:txBody>
      </p:sp>
    </p:spTree>
    <p:extLst>
      <p:ext uri="{BB962C8B-B14F-4D97-AF65-F5344CB8AC3E}">
        <p14:creationId xmlns:p14="http://schemas.microsoft.com/office/powerpoint/2010/main" val="31752808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rtlCol="0"/>
          <a:lstStyle/>
          <a:p>
            <a:pPr rtl="0"/>
            <a:r>
              <a:rPr lang="ja-JP" altLang="en-US" dirty="0"/>
              <a:t>募集職種と仕事内容</a:t>
            </a:r>
            <a:endParaRPr lang="en-US" altLang="ja-JP" dirty="0"/>
          </a:p>
        </p:txBody>
      </p:sp>
      <p:sp>
        <p:nvSpPr>
          <p:cNvPr id="4" name="正方形/長方形 3">
            <a:extLst>
              <a:ext uri="{FF2B5EF4-FFF2-40B4-BE49-F238E27FC236}">
                <a16:creationId xmlns:a16="http://schemas.microsoft.com/office/drawing/2014/main" xmlns="" id="{3629ABA6-09FB-4C53-831C-8F7E45E68BDA}"/>
              </a:ext>
            </a:extLst>
          </p:cNvPr>
          <p:cNvSpPr/>
          <p:nvPr/>
        </p:nvSpPr>
        <p:spPr>
          <a:xfrm>
            <a:off x="3849236" y="188640"/>
            <a:ext cx="4493538" cy="523220"/>
          </a:xfrm>
          <a:prstGeom prst="rect">
            <a:avLst/>
          </a:prstGeom>
        </p:spPr>
        <p:txBody>
          <a:bodyPr wrap="none">
            <a:spAutoFit/>
          </a:bodyPr>
          <a:lstStyle/>
          <a:p>
            <a:pPr algn="ctr"/>
            <a:r>
              <a:rPr lang="ja-JP" altLang="en-US" sz="2800" b="1" dirty="0">
                <a:solidFill>
                  <a:schemeClr val="tx2">
                    <a:lumMod val="75000"/>
                    <a:lumOff val="25000"/>
                  </a:schemeClr>
                </a:solidFill>
                <a:latin typeface="メイリオ" panose="020B0604030504040204" pitchFamily="50" charset="-128"/>
                <a:ea typeface="メイリオ" panose="020B0604030504040204" pitchFamily="50" charset="-128"/>
              </a:rPr>
              <a:t>理系の募集職種と仕事内容</a:t>
            </a:r>
          </a:p>
        </p:txBody>
      </p:sp>
      <p:graphicFrame>
        <p:nvGraphicFramePr>
          <p:cNvPr id="5" name="表プレースホルダー 3">
            <a:extLst>
              <a:ext uri="{FF2B5EF4-FFF2-40B4-BE49-F238E27FC236}">
                <a16:creationId xmlns:a16="http://schemas.microsoft.com/office/drawing/2014/main" xmlns="" id="{06E6AABC-3AD1-4FF3-8619-A11D63FF9588}"/>
              </a:ext>
            </a:extLst>
          </p:cNvPr>
          <p:cNvGraphicFramePr>
            <a:graphicFrameLocks/>
          </p:cNvGraphicFramePr>
          <p:nvPr>
            <p:extLst>
              <p:ext uri="{D42A27DB-BD31-4B8C-83A1-F6EECF244321}">
                <p14:modId xmlns:p14="http://schemas.microsoft.com/office/powerpoint/2010/main" val="3636178792"/>
              </p:ext>
            </p:extLst>
          </p:nvPr>
        </p:nvGraphicFramePr>
        <p:xfrm>
          <a:off x="782085" y="834971"/>
          <a:ext cx="10627830" cy="4445314"/>
        </p:xfrm>
        <a:graphic>
          <a:graphicData uri="http://schemas.openxmlformats.org/drawingml/2006/table">
            <a:tbl>
              <a:tblPr firstRow="1" bandRow="1">
                <a:tableStyleId>{2D5ABB26-0587-4C30-8999-92F81FD0307C}</a:tableStyleId>
              </a:tblPr>
              <a:tblGrid>
                <a:gridCol w="2268000">
                  <a:extLst>
                    <a:ext uri="{9D8B030D-6E8A-4147-A177-3AD203B41FA5}">
                      <a16:colId xmlns:a16="http://schemas.microsoft.com/office/drawing/2014/main" xmlns="" val="20000"/>
                    </a:ext>
                  </a:extLst>
                </a:gridCol>
                <a:gridCol w="8359830">
                  <a:extLst>
                    <a:ext uri="{9D8B030D-6E8A-4147-A177-3AD203B41FA5}">
                      <a16:colId xmlns:a16="http://schemas.microsoft.com/office/drawing/2014/main" xmlns="" val="20001"/>
                    </a:ext>
                  </a:extLst>
                </a:gridCol>
              </a:tblGrid>
              <a:tr h="468000">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職種名</a:t>
                      </a:r>
                    </a:p>
                  </a:txBody>
                  <a:tcPr anchor="ctr">
                    <a:lnL w="3175" cap="flat" cmpd="sng" algn="ctr">
                      <a:solidFill>
                        <a:schemeClr val="tx1">
                          <a:lumMod val="75000"/>
                        </a:schemeClr>
                      </a:solidFill>
                      <a:prstDash val="solid"/>
                      <a:round/>
                      <a:headEnd type="none" w="med" len="med"/>
                      <a:tailEnd type="none" w="med" len="med"/>
                    </a:lnL>
                    <a:lnR w="3175" cap="flat" cmpd="sng" algn="ctr">
                      <a:solidFill>
                        <a:schemeClr val="tx1">
                          <a:lumMod val="75000"/>
                        </a:schemeClr>
                      </a:solidFill>
                      <a:prstDash val="solid"/>
                      <a:round/>
                      <a:headEnd type="none" w="med" len="med"/>
                      <a:tailEnd type="none" w="med" len="med"/>
                    </a:lnR>
                    <a:lnT w="3175" cap="flat" cmpd="sng" algn="ctr">
                      <a:solidFill>
                        <a:schemeClr val="tx1">
                          <a:lumMod val="75000"/>
                        </a:schemeClr>
                      </a:solidFill>
                      <a:prstDash val="solid"/>
                      <a:round/>
                      <a:headEnd type="none" w="med" len="med"/>
                      <a:tailEnd type="none" w="med" len="med"/>
                    </a:lnT>
                    <a:lnB w="3175" cap="flat" cmpd="sng" algn="ctr">
                      <a:solidFill>
                        <a:schemeClr val="tx1">
                          <a:lumMod val="75000"/>
                        </a:schemeClr>
                      </a:solidFill>
                      <a:prstDash val="solid"/>
                      <a:round/>
                      <a:headEnd type="none" w="med" len="med"/>
                      <a:tailEnd type="none" w="med" len="med"/>
                    </a:lnB>
                    <a:solidFill>
                      <a:schemeClr val="accent6">
                        <a:lumMod val="75000"/>
                      </a:schemeClr>
                    </a:solidFill>
                  </a:tcPr>
                </a:tc>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仕事内容</a:t>
                      </a:r>
                    </a:p>
                  </a:txBody>
                  <a:tcPr anchor="ctr">
                    <a:lnL w="3175" cap="flat" cmpd="sng" algn="ctr">
                      <a:solidFill>
                        <a:schemeClr val="tx1">
                          <a:lumMod val="75000"/>
                        </a:schemeClr>
                      </a:solidFill>
                      <a:prstDash val="solid"/>
                      <a:round/>
                      <a:headEnd type="none" w="med" len="med"/>
                      <a:tailEnd type="none" w="med" len="med"/>
                    </a:lnL>
                    <a:lnR w="3175" cap="flat" cmpd="sng" algn="ctr">
                      <a:solidFill>
                        <a:schemeClr val="tx1">
                          <a:lumMod val="75000"/>
                        </a:schemeClr>
                      </a:solidFill>
                      <a:prstDash val="solid"/>
                      <a:round/>
                      <a:headEnd type="none" w="med" len="med"/>
                      <a:tailEnd type="none" w="med" len="med"/>
                    </a:lnR>
                    <a:lnT w="3175" cap="flat" cmpd="sng" algn="ctr">
                      <a:solidFill>
                        <a:schemeClr val="tx1">
                          <a:lumMod val="75000"/>
                        </a:schemeClr>
                      </a:solidFill>
                      <a:prstDash val="solid"/>
                      <a:round/>
                      <a:headEnd type="none" w="med" len="med"/>
                      <a:tailEnd type="none" w="med" len="med"/>
                    </a:lnT>
                    <a:lnB w="3175" cap="flat" cmpd="sng" algn="ctr">
                      <a:solidFill>
                        <a:schemeClr val="tx1">
                          <a:lumMod val="75000"/>
                        </a:schemeClr>
                      </a:solidFill>
                      <a:prstDash val="solid"/>
                      <a:round/>
                      <a:headEnd type="none" w="med" len="med"/>
                      <a:tailEnd type="none" w="med" len="med"/>
                    </a:lnB>
                    <a:solidFill>
                      <a:schemeClr val="accent6">
                        <a:lumMod val="75000"/>
                      </a:schemeClr>
                    </a:solidFill>
                  </a:tcPr>
                </a:tc>
                <a:extLst>
                  <a:ext uri="{0D108BD9-81ED-4DB2-BD59-A6C34878D82A}">
                    <a16:rowId xmlns:a16="http://schemas.microsoft.com/office/drawing/2014/main" xmlns="" val="10000"/>
                  </a:ext>
                </a:extLst>
              </a:tr>
              <a:tr h="684000">
                <a:tc>
                  <a:txBody>
                    <a:bodyPr/>
                    <a:lstStyle/>
                    <a:p>
                      <a:r>
                        <a:rPr kumimoji="1" lang="ja-JP" altLang="en-US" sz="2400" b="1" dirty="0">
                          <a:solidFill>
                            <a:schemeClr val="tx2">
                              <a:lumMod val="75000"/>
                              <a:lumOff val="25000"/>
                            </a:schemeClr>
                          </a:solidFill>
                          <a:latin typeface="メイリオ" panose="020B0604030504040204" pitchFamily="50" charset="-128"/>
                          <a:ea typeface="メイリオ" panose="020B0604030504040204" pitchFamily="50" charset="-128"/>
                        </a:rPr>
                        <a:t>研究開発</a:t>
                      </a:r>
                    </a:p>
                  </a:txBody>
                  <a:tcPr anchor="ctr">
                    <a:lnL w="3175" cap="flat" cmpd="sng" algn="ctr">
                      <a:solidFill>
                        <a:schemeClr val="tx1">
                          <a:lumMod val="75000"/>
                        </a:schemeClr>
                      </a:solidFill>
                      <a:prstDash val="solid"/>
                      <a:round/>
                      <a:headEnd type="none" w="med" len="med"/>
                      <a:tailEnd type="none" w="med" len="med"/>
                    </a:lnL>
                    <a:lnR w="3175" cap="flat" cmpd="sng" algn="ctr">
                      <a:solidFill>
                        <a:schemeClr val="tx1">
                          <a:lumMod val="75000"/>
                        </a:schemeClr>
                      </a:solidFill>
                      <a:prstDash val="solid"/>
                      <a:round/>
                      <a:headEnd type="none" w="med" len="med"/>
                      <a:tailEnd type="none" w="med" len="med"/>
                    </a:lnR>
                    <a:lnT w="3175" cap="flat" cmpd="sng" algn="ctr">
                      <a:solidFill>
                        <a:schemeClr val="tx1">
                          <a:lumMod val="75000"/>
                        </a:schemeClr>
                      </a:solidFill>
                      <a:prstDash val="solid"/>
                      <a:round/>
                      <a:headEnd type="none" w="med" len="med"/>
                      <a:tailEnd type="none" w="med" len="med"/>
                    </a:lnT>
                    <a:lnB w="3175" cap="flat" cmpd="sng" algn="ctr">
                      <a:solidFill>
                        <a:schemeClr val="tx1">
                          <a:lumMod val="75000"/>
                        </a:schemeClr>
                      </a:solidFill>
                      <a:prstDash val="solid"/>
                      <a:round/>
                      <a:headEnd type="none" w="med" len="med"/>
                      <a:tailEnd type="none" w="med" len="med"/>
                    </a:lnB>
                    <a:solidFill>
                      <a:schemeClr val="bg1"/>
                    </a:solidFill>
                  </a:tcPr>
                </a:tc>
                <a:tc>
                  <a:txBody>
                    <a:bodyPr/>
                    <a:lstStyle/>
                    <a:p>
                      <a:r>
                        <a:rPr kumimoji="1" lang="ja-JP" altLang="en-US" sz="1800" b="0" dirty="0">
                          <a:solidFill>
                            <a:schemeClr val="tx2">
                              <a:lumMod val="75000"/>
                              <a:lumOff val="25000"/>
                            </a:schemeClr>
                          </a:solidFill>
                          <a:latin typeface="メイリオ" panose="020B0604030504040204" pitchFamily="50" charset="-128"/>
                          <a:ea typeface="メイリオ" panose="020B0604030504040204" pitchFamily="50" charset="-128"/>
                        </a:rPr>
                        <a:t>自社の製品・サービスを国内にある取引先企業に提案し、受注・納品、代金回収までの一連の活動を行います。</a:t>
                      </a:r>
                    </a:p>
                  </a:txBody>
                  <a:tcPr anchor="ctr">
                    <a:lnL w="3175" cap="flat" cmpd="sng" algn="ctr">
                      <a:solidFill>
                        <a:schemeClr val="tx1">
                          <a:lumMod val="75000"/>
                        </a:schemeClr>
                      </a:solidFill>
                      <a:prstDash val="solid"/>
                      <a:round/>
                      <a:headEnd type="none" w="med" len="med"/>
                      <a:tailEnd type="none" w="med" len="med"/>
                    </a:lnL>
                    <a:lnR w="3175" cap="flat" cmpd="sng" algn="ctr">
                      <a:solidFill>
                        <a:schemeClr val="tx1">
                          <a:lumMod val="75000"/>
                        </a:schemeClr>
                      </a:solidFill>
                      <a:prstDash val="solid"/>
                      <a:round/>
                      <a:headEnd type="none" w="med" len="med"/>
                      <a:tailEnd type="none" w="med" len="med"/>
                    </a:lnR>
                    <a:lnT w="3175" cap="flat" cmpd="sng" algn="ctr">
                      <a:solidFill>
                        <a:schemeClr val="tx1">
                          <a:lumMod val="75000"/>
                        </a:schemeClr>
                      </a:solidFill>
                      <a:prstDash val="solid"/>
                      <a:round/>
                      <a:headEnd type="none" w="med" len="med"/>
                      <a:tailEnd type="none" w="med" len="med"/>
                    </a:lnT>
                    <a:lnB w="3175" cap="flat" cmpd="sng" algn="ctr">
                      <a:solidFill>
                        <a:schemeClr val="tx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10001"/>
                  </a:ext>
                </a:extLst>
              </a:tr>
              <a:tr h="684000">
                <a:tc>
                  <a:txBody>
                    <a:bodyPr/>
                    <a:lstStyle/>
                    <a:p>
                      <a:r>
                        <a:rPr kumimoji="1" lang="ja-JP" altLang="en-US" sz="2400" b="1" dirty="0">
                          <a:solidFill>
                            <a:schemeClr val="tx2">
                              <a:lumMod val="75000"/>
                              <a:lumOff val="25000"/>
                            </a:schemeClr>
                          </a:solidFill>
                          <a:latin typeface="メイリオ" panose="020B0604030504040204" pitchFamily="50" charset="-128"/>
                          <a:ea typeface="メイリオ" panose="020B0604030504040204" pitchFamily="50" charset="-128"/>
                        </a:rPr>
                        <a:t>設計開発</a:t>
                      </a:r>
                    </a:p>
                  </a:txBody>
                  <a:tcPr anchor="ctr">
                    <a:lnL w="3175" cap="flat" cmpd="sng" algn="ctr">
                      <a:solidFill>
                        <a:schemeClr val="tx1">
                          <a:lumMod val="75000"/>
                        </a:schemeClr>
                      </a:solidFill>
                      <a:prstDash val="solid"/>
                      <a:round/>
                      <a:headEnd type="none" w="med" len="med"/>
                      <a:tailEnd type="none" w="med" len="med"/>
                    </a:lnL>
                    <a:lnR w="3175" cap="flat" cmpd="sng" algn="ctr">
                      <a:solidFill>
                        <a:schemeClr val="tx1">
                          <a:lumMod val="75000"/>
                        </a:schemeClr>
                      </a:solidFill>
                      <a:prstDash val="solid"/>
                      <a:round/>
                      <a:headEnd type="none" w="med" len="med"/>
                      <a:tailEnd type="none" w="med" len="med"/>
                    </a:lnR>
                    <a:lnT w="3175" cap="flat" cmpd="sng" algn="ctr">
                      <a:solidFill>
                        <a:schemeClr val="tx1">
                          <a:lumMod val="75000"/>
                        </a:schemeClr>
                      </a:solidFill>
                      <a:prstDash val="solid"/>
                      <a:round/>
                      <a:headEnd type="none" w="med" len="med"/>
                      <a:tailEnd type="none" w="med" len="med"/>
                    </a:lnT>
                    <a:lnB w="3175" cap="flat" cmpd="sng" algn="ctr">
                      <a:solidFill>
                        <a:schemeClr val="tx1">
                          <a:lumMod val="75000"/>
                        </a:schemeClr>
                      </a:solidFill>
                      <a:prstDash val="solid"/>
                      <a:round/>
                      <a:headEnd type="none" w="med" len="med"/>
                      <a:tailEnd type="none" w="med" len="med"/>
                    </a:lnB>
                    <a:solidFill>
                      <a:schemeClr val="bg1"/>
                    </a:solidFill>
                  </a:tcPr>
                </a:tc>
                <a:tc>
                  <a:txBody>
                    <a:bodyPr/>
                    <a:lstStyle/>
                    <a:p>
                      <a:r>
                        <a:rPr kumimoji="1" lang="ja-JP" altLang="en-US" sz="1800" b="0" dirty="0">
                          <a:solidFill>
                            <a:schemeClr val="tx2">
                              <a:lumMod val="75000"/>
                              <a:lumOff val="25000"/>
                            </a:schemeClr>
                          </a:solidFill>
                          <a:latin typeface="メイリオ" panose="020B0604030504040204" pitchFamily="50" charset="-128"/>
                          <a:ea typeface="メイリオ" panose="020B0604030504040204" pitchFamily="50" charset="-128"/>
                        </a:rPr>
                        <a:t>海外の取引先企業に自社の製品・サービスを提案し、受注・納品、代金回収までの一連の活動を行います。</a:t>
                      </a:r>
                    </a:p>
                  </a:txBody>
                  <a:tcPr anchor="ctr">
                    <a:lnL w="3175" cap="flat" cmpd="sng" algn="ctr">
                      <a:solidFill>
                        <a:schemeClr val="tx1">
                          <a:lumMod val="75000"/>
                        </a:schemeClr>
                      </a:solidFill>
                      <a:prstDash val="solid"/>
                      <a:round/>
                      <a:headEnd type="none" w="med" len="med"/>
                      <a:tailEnd type="none" w="med" len="med"/>
                    </a:lnL>
                    <a:lnR w="3175" cap="flat" cmpd="sng" algn="ctr">
                      <a:solidFill>
                        <a:schemeClr val="tx1">
                          <a:lumMod val="75000"/>
                        </a:schemeClr>
                      </a:solidFill>
                      <a:prstDash val="solid"/>
                      <a:round/>
                      <a:headEnd type="none" w="med" len="med"/>
                      <a:tailEnd type="none" w="med" len="med"/>
                    </a:lnR>
                    <a:lnT w="3175" cap="flat" cmpd="sng" algn="ctr">
                      <a:solidFill>
                        <a:schemeClr val="tx1">
                          <a:lumMod val="75000"/>
                        </a:schemeClr>
                      </a:solidFill>
                      <a:prstDash val="solid"/>
                      <a:round/>
                      <a:headEnd type="none" w="med" len="med"/>
                      <a:tailEnd type="none" w="med" len="med"/>
                    </a:lnT>
                    <a:lnB w="3175" cap="flat" cmpd="sng" algn="ctr">
                      <a:solidFill>
                        <a:schemeClr val="tx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10002"/>
                  </a:ext>
                </a:extLst>
              </a:tr>
              <a:tr h="684000">
                <a:tc>
                  <a:txBody>
                    <a:bodyPr/>
                    <a:lstStyle/>
                    <a:p>
                      <a:r>
                        <a:rPr kumimoji="1" lang="ja-JP" altLang="en-US" sz="2400" b="1" dirty="0">
                          <a:solidFill>
                            <a:schemeClr val="tx2">
                              <a:lumMod val="75000"/>
                              <a:lumOff val="25000"/>
                            </a:schemeClr>
                          </a:solidFill>
                          <a:latin typeface="メイリオ" panose="020B0604030504040204" pitchFamily="50" charset="-128"/>
                          <a:ea typeface="メイリオ" panose="020B0604030504040204" pitchFamily="50" charset="-128"/>
                        </a:rPr>
                        <a:t>試作</a:t>
                      </a:r>
                    </a:p>
                  </a:txBody>
                  <a:tcPr anchor="ctr">
                    <a:lnL w="3175" cap="flat" cmpd="sng" algn="ctr">
                      <a:solidFill>
                        <a:schemeClr val="tx1">
                          <a:lumMod val="75000"/>
                        </a:schemeClr>
                      </a:solidFill>
                      <a:prstDash val="solid"/>
                      <a:round/>
                      <a:headEnd type="none" w="med" len="med"/>
                      <a:tailEnd type="none" w="med" len="med"/>
                    </a:lnL>
                    <a:lnR w="3175" cap="flat" cmpd="sng" algn="ctr">
                      <a:solidFill>
                        <a:schemeClr val="tx1">
                          <a:lumMod val="75000"/>
                        </a:schemeClr>
                      </a:solidFill>
                      <a:prstDash val="solid"/>
                      <a:round/>
                      <a:headEnd type="none" w="med" len="med"/>
                      <a:tailEnd type="none" w="med" len="med"/>
                    </a:lnR>
                    <a:lnT w="3175" cap="flat" cmpd="sng" algn="ctr">
                      <a:solidFill>
                        <a:schemeClr val="tx1">
                          <a:lumMod val="75000"/>
                        </a:schemeClr>
                      </a:solidFill>
                      <a:prstDash val="solid"/>
                      <a:round/>
                      <a:headEnd type="none" w="med" len="med"/>
                      <a:tailEnd type="none" w="med" len="med"/>
                    </a:lnT>
                    <a:lnB w="3175" cap="flat" cmpd="sng" algn="ctr">
                      <a:solidFill>
                        <a:schemeClr val="tx1">
                          <a:lumMod val="75000"/>
                        </a:schemeClr>
                      </a:solidFill>
                      <a:prstDash val="solid"/>
                      <a:round/>
                      <a:headEnd type="none" w="med" len="med"/>
                      <a:tailEnd type="none" w="med" len="med"/>
                    </a:lnB>
                    <a:solidFill>
                      <a:schemeClr val="bg1"/>
                    </a:solidFill>
                  </a:tcPr>
                </a:tc>
                <a:tc>
                  <a:txBody>
                    <a:bodyPr/>
                    <a:lstStyle/>
                    <a:p>
                      <a:r>
                        <a:rPr kumimoji="1" lang="ja-JP" altLang="en-US" sz="1800" b="0" dirty="0">
                          <a:solidFill>
                            <a:schemeClr val="tx2">
                              <a:lumMod val="75000"/>
                              <a:lumOff val="25000"/>
                            </a:schemeClr>
                          </a:solidFill>
                          <a:latin typeface="メイリオ" panose="020B0604030504040204" pitchFamily="50" charset="-128"/>
                          <a:ea typeface="メイリオ" panose="020B0604030504040204" pitchFamily="50" charset="-128"/>
                        </a:rPr>
                        <a:t>中長期計画、経営計画などの策定とその進捗管理を行います。具体的には、事業計画の策定や予実管理といった経営の根幹に携わる仕事です。</a:t>
                      </a:r>
                    </a:p>
                  </a:txBody>
                  <a:tcPr anchor="ctr">
                    <a:lnL w="3175" cap="flat" cmpd="sng" algn="ctr">
                      <a:solidFill>
                        <a:schemeClr val="tx1">
                          <a:lumMod val="75000"/>
                        </a:schemeClr>
                      </a:solidFill>
                      <a:prstDash val="solid"/>
                      <a:round/>
                      <a:headEnd type="none" w="med" len="med"/>
                      <a:tailEnd type="none" w="med" len="med"/>
                    </a:lnL>
                    <a:lnR w="3175" cap="flat" cmpd="sng" algn="ctr">
                      <a:solidFill>
                        <a:schemeClr val="tx1">
                          <a:lumMod val="75000"/>
                        </a:schemeClr>
                      </a:solidFill>
                      <a:prstDash val="solid"/>
                      <a:round/>
                      <a:headEnd type="none" w="med" len="med"/>
                      <a:tailEnd type="none" w="med" len="med"/>
                    </a:lnR>
                    <a:lnT w="3175" cap="flat" cmpd="sng" algn="ctr">
                      <a:solidFill>
                        <a:schemeClr val="tx1">
                          <a:lumMod val="75000"/>
                        </a:schemeClr>
                      </a:solidFill>
                      <a:prstDash val="solid"/>
                      <a:round/>
                      <a:headEnd type="none" w="med" len="med"/>
                      <a:tailEnd type="none" w="med" len="med"/>
                    </a:lnT>
                    <a:lnB w="3175" cap="flat" cmpd="sng" algn="ctr">
                      <a:solidFill>
                        <a:schemeClr val="tx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10003"/>
                  </a:ext>
                </a:extLst>
              </a:tr>
              <a:tr h="684000">
                <a:tc>
                  <a:txBody>
                    <a:bodyPr/>
                    <a:lstStyle/>
                    <a:p>
                      <a:r>
                        <a:rPr kumimoji="1" lang="ja-JP" altLang="en-US" sz="2400" b="1" dirty="0">
                          <a:solidFill>
                            <a:schemeClr val="tx2">
                              <a:lumMod val="75000"/>
                              <a:lumOff val="25000"/>
                            </a:schemeClr>
                          </a:solidFill>
                          <a:latin typeface="メイリオ" panose="020B0604030504040204" pitchFamily="50" charset="-128"/>
                          <a:ea typeface="メイリオ" panose="020B0604030504040204" pitchFamily="50" charset="-128"/>
                        </a:rPr>
                        <a:t>生産技術</a:t>
                      </a:r>
                    </a:p>
                  </a:txBody>
                  <a:tcPr anchor="ctr">
                    <a:lnL w="3175" cap="flat" cmpd="sng" algn="ctr">
                      <a:solidFill>
                        <a:schemeClr val="tx1">
                          <a:lumMod val="75000"/>
                        </a:schemeClr>
                      </a:solidFill>
                      <a:prstDash val="solid"/>
                      <a:round/>
                      <a:headEnd type="none" w="med" len="med"/>
                      <a:tailEnd type="none" w="med" len="med"/>
                    </a:lnL>
                    <a:lnR w="3175" cap="flat" cmpd="sng" algn="ctr">
                      <a:solidFill>
                        <a:schemeClr val="tx1">
                          <a:lumMod val="75000"/>
                        </a:schemeClr>
                      </a:solidFill>
                      <a:prstDash val="solid"/>
                      <a:round/>
                      <a:headEnd type="none" w="med" len="med"/>
                      <a:tailEnd type="none" w="med" len="med"/>
                    </a:lnR>
                    <a:lnT w="3175" cap="flat" cmpd="sng" algn="ctr">
                      <a:solidFill>
                        <a:schemeClr val="tx1">
                          <a:lumMod val="75000"/>
                        </a:schemeClr>
                      </a:solidFill>
                      <a:prstDash val="solid"/>
                      <a:round/>
                      <a:headEnd type="none" w="med" len="med"/>
                      <a:tailEnd type="none" w="med" len="med"/>
                    </a:lnT>
                    <a:lnB w="3175" cap="flat" cmpd="sng" algn="ctr">
                      <a:solidFill>
                        <a:schemeClr val="tx1">
                          <a:lumMod val="75000"/>
                        </a:schemeClr>
                      </a:solidFill>
                      <a:prstDash val="solid"/>
                      <a:round/>
                      <a:headEnd type="none" w="med" len="med"/>
                      <a:tailEnd type="none" w="med" len="med"/>
                    </a:lnB>
                    <a:solidFill>
                      <a:schemeClr val="bg1"/>
                    </a:solidFill>
                  </a:tcPr>
                </a:tc>
                <a:tc>
                  <a:txBody>
                    <a:bodyPr/>
                    <a:lstStyle/>
                    <a:p>
                      <a:r>
                        <a:rPr kumimoji="1" lang="ja-JP" altLang="en-US" sz="1800" b="0" dirty="0">
                          <a:solidFill>
                            <a:schemeClr val="tx2">
                              <a:lumMod val="75000"/>
                              <a:lumOff val="25000"/>
                            </a:schemeClr>
                          </a:solidFill>
                          <a:latin typeface="メイリオ" panose="020B0604030504040204" pitchFamily="50" charset="-128"/>
                          <a:ea typeface="メイリオ" panose="020B0604030504040204" pitchFamily="50" charset="-128"/>
                        </a:rPr>
                        <a:t>自社製品の製造に必要な資材（材料）や日常業務において必要な備品などを仕入れる仕事です。</a:t>
                      </a:r>
                    </a:p>
                  </a:txBody>
                  <a:tcPr anchor="ctr">
                    <a:lnL w="3175" cap="flat" cmpd="sng" algn="ctr">
                      <a:solidFill>
                        <a:schemeClr val="tx1">
                          <a:lumMod val="75000"/>
                        </a:schemeClr>
                      </a:solidFill>
                      <a:prstDash val="solid"/>
                      <a:round/>
                      <a:headEnd type="none" w="med" len="med"/>
                      <a:tailEnd type="none" w="med" len="med"/>
                    </a:lnL>
                    <a:lnR w="3175" cap="flat" cmpd="sng" algn="ctr">
                      <a:solidFill>
                        <a:schemeClr val="tx1">
                          <a:lumMod val="75000"/>
                        </a:schemeClr>
                      </a:solidFill>
                      <a:prstDash val="solid"/>
                      <a:round/>
                      <a:headEnd type="none" w="med" len="med"/>
                      <a:tailEnd type="none" w="med" len="med"/>
                    </a:lnR>
                    <a:lnT w="3175" cap="flat" cmpd="sng" algn="ctr">
                      <a:solidFill>
                        <a:schemeClr val="tx1">
                          <a:lumMod val="75000"/>
                        </a:schemeClr>
                      </a:solidFill>
                      <a:prstDash val="solid"/>
                      <a:round/>
                      <a:headEnd type="none" w="med" len="med"/>
                      <a:tailEnd type="none" w="med" len="med"/>
                    </a:lnT>
                    <a:lnB w="3175" cap="flat" cmpd="sng" algn="ctr">
                      <a:solidFill>
                        <a:schemeClr val="tx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10004"/>
                  </a:ext>
                </a:extLst>
              </a:tr>
              <a:tr h="620657">
                <a:tc>
                  <a:txBody>
                    <a:bodyPr/>
                    <a:lstStyle/>
                    <a:p>
                      <a:r>
                        <a:rPr kumimoji="1" lang="ja-JP" altLang="en-US" sz="1800" b="1" dirty="0">
                          <a:solidFill>
                            <a:schemeClr val="tx2">
                              <a:lumMod val="75000"/>
                              <a:lumOff val="25000"/>
                            </a:schemeClr>
                          </a:solidFill>
                          <a:latin typeface="メイリオ" panose="020B0604030504040204" pitchFamily="50" charset="-128"/>
                          <a:ea typeface="メイリオ" panose="020B0604030504040204" pitchFamily="50" charset="-128"/>
                        </a:rPr>
                        <a:t>ソフトウェア開発</a:t>
                      </a:r>
                    </a:p>
                  </a:txBody>
                  <a:tcPr anchor="ctr">
                    <a:lnL w="3175" cap="flat" cmpd="sng" algn="ctr">
                      <a:solidFill>
                        <a:schemeClr val="tx1">
                          <a:lumMod val="75000"/>
                        </a:schemeClr>
                      </a:solidFill>
                      <a:prstDash val="solid"/>
                      <a:round/>
                      <a:headEnd type="none" w="med" len="med"/>
                      <a:tailEnd type="none" w="med" len="med"/>
                    </a:lnL>
                    <a:lnR w="3175" cap="flat" cmpd="sng" algn="ctr">
                      <a:solidFill>
                        <a:schemeClr val="tx1">
                          <a:lumMod val="75000"/>
                        </a:schemeClr>
                      </a:solidFill>
                      <a:prstDash val="solid"/>
                      <a:round/>
                      <a:headEnd type="none" w="med" len="med"/>
                      <a:tailEnd type="none" w="med" len="med"/>
                    </a:lnR>
                    <a:lnT w="3175" cap="flat" cmpd="sng" algn="ctr">
                      <a:solidFill>
                        <a:schemeClr val="tx1">
                          <a:lumMod val="75000"/>
                        </a:schemeClr>
                      </a:solidFill>
                      <a:prstDash val="solid"/>
                      <a:round/>
                      <a:headEnd type="none" w="med" len="med"/>
                      <a:tailEnd type="none" w="med" len="med"/>
                    </a:lnT>
                    <a:lnB w="3175" cap="flat" cmpd="sng" algn="ctr">
                      <a:solidFill>
                        <a:schemeClr val="tx1">
                          <a:lumMod val="75000"/>
                        </a:schemeClr>
                      </a:solidFill>
                      <a:prstDash val="solid"/>
                      <a:round/>
                      <a:headEnd type="none" w="med" len="med"/>
                      <a:tailEnd type="none" w="med" len="med"/>
                    </a:lnB>
                    <a:solidFill>
                      <a:schemeClr val="bg1"/>
                    </a:solidFill>
                  </a:tcPr>
                </a:tc>
                <a:tc>
                  <a:txBody>
                    <a:bodyPr/>
                    <a:lstStyle/>
                    <a:p>
                      <a:r>
                        <a:rPr kumimoji="1" lang="ja-JP" altLang="en-US" sz="1800" b="0" dirty="0">
                          <a:solidFill>
                            <a:schemeClr val="tx2">
                              <a:lumMod val="75000"/>
                              <a:lumOff val="25000"/>
                            </a:schemeClr>
                          </a:solidFill>
                          <a:latin typeface="メイリオ" panose="020B0604030504040204" pitchFamily="50" charset="-128"/>
                          <a:ea typeface="メイリオ" panose="020B0604030504040204" pitchFamily="50" charset="-128"/>
                        </a:rPr>
                        <a:t>組織全体に関する業務を行います。</a:t>
                      </a:r>
                    </a:p>
                  </a:txBody>
                  <a:tcPr anchor="ctr">
                    <a:lnL w="3175" cap="flat" cmpd="sng" algn="ctr">
                      <a:solidFill>
                        <a:schemeClr val="tx1">
                          <a:lumMod val="75000"/>
                        </a:schemeClr>
                      </a:solidFill>
                      <a:prstDash val="solid"/>
                      <a:round/>
                      <a:headEnd type="none" w="med" len="med"/>
                      <a:tailEnd type="none" w="med" len="med"/>
                    </a:lnL>
                    <a:lnR w="3175" cap="flat" cmpd="sng" algn="ctr">
                      <a:solidFill>
                        <a:schemeClr val="tx1">
                          <a:lumMod val="75000"/>
                        </a:schemeClr>
                      </a:solidFill>
                      <a:prstDash val="solid"/>
                      <a:round/>
                      <a:headEnd type="none" w="med" len="med"/>
                      <a:tailEnd type="none" w="med" len="med"/>
                    </a:lnR>
                    <a:lnT w="3175" cap="flat" cmpd="sng" algn="ctr">
                      <a:solidFill>
                        <a:schemeClr val="tx1">
                          <a:lumMod val="75000"/>
                        </a:schemeClr>
                      </a:solidFill>
                      <a:prstDash val="solid"/>
                      <a:round/>
                      <a:headEnd type="none" w="med" len="med"/>
                      <a:tailEnd type="none" w="med" len="med"/>
                    </a:lnT>
                    <a:lnB w="3175" cap="flat" cmpd="sng" algn="ctr">
                      <a:solidFill>
                        <a:schemeClr val="tx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10005"/>
                  </a:ext>
                </a:extLst>
              </a:tr>
              <a:tr h="62065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dirty="0">
                          <a:solidFill>
                            <a:schemeClr val="tx2">
                              <a:lumMod val="75000"/>
                              <a:lumOff val="25000"/>
                            </a:schemeClr>
                          </a:solidFill>
                          <a:latin typeface="メイリオ" panose="020B0604030504040204" pitchFamily="50" charset="-128"/>
                          <a:ea typeface="メイリオ" panose="020B0604030504040204" pitchFamily="50" charset="-128"/>
                        </a:rPr>
                        <a:t>ファームウェア開発</a:t>
                      </a:r>
                    </a:p>
                  </a:txBody>
                  <a:tcPr anchor="ctr">
                    <a:lnL w="3175" cap="flat" cmpd="sng" algn="ctr">
                      <a:solidFill>
                        <a:schemeClr val="tx1">
                          <a:lumMod val="75000"/>
                        </a:schemeClr>
                      </a:solidFill>
                      <a:prstDash val="solid"/>
                      <a:round/>
                      <a:headEnd type="none" w="med" len="med"/>
                      <a:tailEnd type="none" w="med" len="med"/>
                    </a:lnL>
                    <a:lnR w="3175" cap="flat" cmpd="sng" algn="ctr">
                      <a:solidFill>
                        <a:schemeClr val="tx1">
                          <a:lumMod val="75000"/>
                        </a:schemeClr>
                      </a:solidFill>
                      <a:prstDash val="solid"/>
                      <a:round/>
                      <a:headEnd type="none" w="med" len="med"/>
                      <a:tailEnd type="none" w="med" len="med"/>
                    </a:lnR>
                    <a:lnT w="3175" cap="flat" cmpd="sng" algn="ctr">
                      <a:solidFill>
                        <a:schemeClr val="tx1">
                          <a:lumMod val="75000"/>
                        </a:schemeClr>
                      </a:solidFill>
                      <a:prstDash val="solid"/>
                      <a:round/>
                      <a:headEnd type="none" w="med" len="med"/>
                      <a:tailEnd type="none" w="med" len="med"/>
                    </a:lnT>
                    <a:lnB w="3175" cap="flat" cmpd="sng" algn="ctr">
                      <a:solidFill>
                        <a:schemeClr val="tx1">
                          <a:lumMod val="75000"/>
                        </a:schemeClr>
                      </a:solidFill>
                      <a:prstDash val="solid"/>
                      <a:round/>
                      <a:headEnd type="none" w="med" len="med"/>
                      <a:tailEnd type="none" w="med" len="med"/>
                    </a:lnB>
                    <a:solidFill>
                      <a:schemeClr val="bg1"/>
                    </a:solidFill>
                  </a:tcPr>
                </a:tc>
                <a:tc>
                  <a:txBody>
                    <a:bodyPr/>
                    <a:lstStyle/>
                    <a:p>
                      <a:r>
                        <a:rPr kumimoji="1" lang="ja-JP" altLang="en-US" sz="1800" b="0" dirty="0">
                          <a:solidFill>
                            <a:schemeClr val="tx2">
                              <a:lumMod val="75000"/>
                              <a:lumOff val="25000"/>
                            </a:schemeClr>
                          </a:solidFill>
                          <a:latin typeface="メイリオ" panose="020B0604030504040204" pitchFamily="50" charset="-128"/>
                          <a:ea typeface="メイリオ" panose="020B0604030504040204" pitchFamily="50" charset="-128"/>
                        </a:rPr>
                        <a:t>採用、人事制度の企画・立案、労務管理、能力開発などを行います。</a:t>
                      </a:r>
                    </a:p>
                  </a:txBody>
                  <a:tcPr anchor="ctr">
                    <a:lnL w="3175" cap="flat" cmpd="sng" algn="ctr">
                      <a:solidFill>
                        <a:schemeClr val="tx1">
                          <a:lumMod val="75000"/>
                        </a:schemeClr>
                      </a:solidFill>
                      <a:prstDash val="solid"/>
                      <a:round/>
                      <a:headEnd type="none" w="med" len="med"/>
                      <a:tailEnd type="none" w="med" len="med"/>
                    </a:lnL>
                    <a:lnR w="3175" cap="flat" cmpd="sng" algn="ctr">
                      <a:solidFill>
                        <a:schemeClr val="tx1">
                          <a:lumMod val="75000"/>
                        </a:schemeClr>
                      </a:solidFill>
                      <a:prstDash val="solid"/>
                      <a:round/>
                      <a:headEnd type="none" w="med" len="med"/>
                      <a:tailEnd type="none" w="med" len="med"/>
                    </a:lnR>
                    <a:lnT w="3175" cap="flat" cmpd="sng" algn="ctr">
                      <a:solidFill>
                        <a:schemeClr val="tx1">
                          <a:lumMod val="75000"/>
                        </a:schemeClr>
                      </a:solidFill>
                      <a:prstDash val="solid"/>
                      <a:round/>
                      <a:headEnd type="none" w="med" len="med"/>
                      <a:tailEnd type="none" w="med" len="med"/>
                    </a:lnT>
                    <a:lnB w="3175" cap="flat" cmpd="sng" algn="ctr">
                      <a:solidFill>
                        <a:schemeClr val="tx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6144894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rtlCol="0"/>
          <a:lstStyle/>
          <a:p>
            <a:pPr rtl="0"/>
            <a:r>
              <a:rPr lang="ja-JP" altLang="en-US" dirty="0"/>
              <a:t>募集職種と仕事内容</a:t>
            </a:r>
            <a:endParaRPr lang="en-US" altLang="ja-JP" dirty="0"/>
          </a:p>
        </p:txBody>
      </p:sp>
      <p:sp>
        <p:nvSpPr>
          <p:cNvPr id="4" name="正方形/長方形 3">
            <a:extLst>
              <a:ext uri="{FF2B5EF4-FFF2-40B4-BE49-F238E27FC236}">
                <a16:creationId xmlns:a16="http://schemas.microsoft.com/office/drawing/2014/main" xmlns="" id="{3629ABA6-09FB-4C53-831C-8F7E45E68BDA}"/>
              </a:ext>
            </a:extLst>
          </p:cNvPr>
          <p:cNvSpPr/>
          <p:nvPr/>
        </p:nvSpPr>
        <p:spPr>
          <a:xfrm>
            <a:off x="3849236" y="188640"/>
            <a:ext cx="4493538" cy="523220"/>
          </a:xfrm>
          <a:prstGeom prst="rect">
            <a:avLst/>
          </a:prstGeom>
        </p:spPr>
        <p:txBody>
          <a:bodyPr wrap="none">
            <a:spAutoFit/>
          </a:bodyPr>
          <a:lstStyle/>
          <a:p>
            <a:pPr algn="ctr"/>
            <a:r>
              <a:rPr lang="ja-JP" altLang="en-US" sz="2800" b="1" dirty="0">
                <a:solidFill>
                  <a:schemeClr val="tx2">
                    <a:lumMod val="75000"/>
                    <a:lumOff val="25000"/>
                  </a:schemeClr>
                </a:solidFill>
                <a:latin typeface="メイリオ" panose="020B0604030504040204" pitchFamily="50" charset="-128"/>
                <a:ea typeface="メイリオ" panose="020B0604030504040204" pitchFamily="50" charset="-128"/>
              </a:rPr>
              <a:t>文系の募集職種と仕事内容</a:t>
            </a:r>
          </a:p>
        </p:txBody>
      </p:sp>
      <p:graphicFrame>
        <p:nvGraphicFramePr>
          <p:cNvPr id="5" name="表プレースホルダー 3">
            <a:extLst>
              <a:ext uri="{FF2B5EF4-FFF2-40B4-BE49-F238E27FC236}">
                <a16:creationId xmlns:a16="http://schemas.microsoft.com/office/drawing/2014/main" xmlns="" id="{06E6AABC-3AD1-4FF3-8619-A11D63FF9588}"/>
              </a:ext>
            </a:extLst>
          </p:cNvPr>
          <p:cNvGraphicFramePr>
            <a:graphicFrameLocks/>
          </p:cNvGraphicFramePr>
          <p:nvPr>
            <p:extLst>
              <p:ext uri="{D42A27DB-BD31-4B8C-83A1-F6EECF244321}">
                <p14:modId xmlns:p14="http://schemas.microsoft.com/office/powerpoint/2010/main" val="2918024927"/>
              </p:ext>
            </p:extLst>
          </p:nvPr>
        </p:nvGraphicFramePr>
        <p:xfrm>
          <a:off x="782085" y="834971"/>
          <a:ext cx="10627830" cy="4445314"/>
        </p:xfrm>
        <a:graphic>
          <a:graphicData uri="http://schemas.openxmlformats.org/drawingml/2006/table">
            <a:tbl>
              <a:tblPr firstRow="1" bandRow="1">
                <a:tableStyleId>{2D5ABB26-0587-4C30-8999-92F81FD0307C}</a:tableStyleId>
              </a:tblPr>
              <a:tblGrid>
                <a:gridCol w="2268000">
                  <a:extLst>
                    <a:ext uri="{9D8B030D-6E8A-4147-A177-3AD203B41FA5}">
                      <a16:colId xmlns:a16="http://schemas.microsoft.com/office/drawing/2014/main" xmlns="" val="20000"/>
                    </a:ext>
                  </a:extLst>
                </a:gridCol>
                <a:gridCol w="8359830">
                  <a:extLst>
                    <a:ext uri="{9D8B030D-6E8A-4147-A177-3AD203B41FA5}">
                      <a16:colId xmlns:a16="http://schemas.microsoft.com/office/drawing/2014/main" xmlns="" val="20001"/>
                    </a:ext>
                  </a:extLst>
                </a:gridCol>
              </a:tblGrid>
              <a:tr h="468000">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職種名</a:t>
                      </a:r>
                    </a:p>
                  </a:txBody>
                  <a:tcPr anchor="ctr">
                    <a:lnL w="3175" cap="flat" cmpd="sng" algn="ctr">
                      <a:solidFill>
                        <a:schemeClr val="tx2">
                          <a:lumMod val="50000"/>
                          <a:lumOff val="50000"/>
                        </a:schemeClr>
                      </a:solidFill>
                      <a:prstDash val="solid"/>
                      <a:round/>
                      <a:headEnd type="none" w="med" len="med"/>
                      <a:tailEnd type="none" w="med" len="med"/>
                    </a:lnL>
                    <a:lnR w="3175" cap="flat" cmpd="sng" algn="ctr">
                      <a:solidFill>
                        <a:schemeClr val="tx2">
                          <a:lumMod val="50000"/>
                          <a:lumOff val="50000"/>
                        </a:schemeClr>
                      </a:solidFill>
                      <a:prstDash val="solid"/>
                      <a:round/>
                      <a:headEnd type="none" w="med" len="med"/>
                      <a:tailEnd type="none" w="med" len="med"/>
                    </a:lnR>
                    <a:lnT w="3175" cap="flat" cmpd="sng" algn="ctr">
                      <a:solidFill>
                        <a:schemeClr val="tx2">
                          <a:lumMod val="50000"/>
                          <a:lumOff val="50000"/>
                        </a:schemeClr>
                      </a:solidFill>
                      <a:prstDash val="solid"/>
                      <a:round/>
                      <a:headEnd type="none" w="med" len="med"/>
                      <a:tailEnd type="none" w="med" len="med"/>
                    </a:lnT>
                    <a:lnB w="3175" cap="flat" cmpd="sng" algn="ctr">
                      <a:solidFill>
                        <a:schemeClr val="tx2">
                          <a:lumMod val="50000"/>
                          <a:lumOff val="50000"/>
                        </a:schemeClr>
                      </a:solidFill>
                      <a:prstDash val="solid"/>
                      <a:round/>
                      <a:headEnd type="none" w="med" len="med"/>
                      <a:tailEnd type="none" w="med" len="med"/>
                    </a:lnB>
                    <a:solidFill>
                      <a:schemeClr val="accent2">
                        <a:lumMod val="75000"/>
                      </a:schemeClr>
                    </a:solidFill>
                  </a:tcPr>
                </a:tc>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仕事内容</a:t>
                      </a:r>
                    </a:p>
                  </a:txBody>
                  <a:tcPr anchor="ctr">
                    <a:lnL w="3175" cap="flat" cmpd="sng" algn="ctr">
                      <a:solidFill>
                        <a:schemeClr val="tx2">
                          <a:lumMod val="50000"/>
                          <a:lumOff val="50000"/>
                        </a:schemeClr>
                      </a:solidFill>
                      <a:prstDash val="solid"/>
                      <a:round/>
                      <a:headEnd type="none" w="med" len="med"/>
                      <a:tailEnd type="none" w="med" len="med"/>
                    </a:lnL>
                    <a:lnR w="3175" cap="flat" cmpd="sng" algn="ctr">
                      <a:solidFill>
                        <a:schemeClr val="tx2">
                          <a:lumMod val="50000"/>
                          <a:lumOff val="50000"/>
                        </a:schemeClr>
                      </a:solidFill>
                      <a:prstDash val="solid"/>
                      <a:round/>
                      <a:headEnd type="none" w="med" len="med"/>
                      <a:tailEnd type="none" w="med" len="med"/>
                    </a:lnR>
                    <a:lnT w="3175" cap="flat" cmpd="sng" algn="ctr">
                      <a:solidFill>
                        <a:schemeClr val="tx2">
                          <a:lumMod val="50000"/>
                          <a:lumOff val="50000"/>
                        </a:schemeClr>
                      </a:solidFill>
                      <a:prstDash val="solid"/>
                      <a:round/>
                      <a:headEnd type="none" w="med" len="med"/>
                      <a:tailEnd type="none" w="med" len="med"/>
                    </a:lnT>
                    <a:lnB w="3175" cap="flat" cmpd="sng" algn="ctr">
                      <a:solidFill>
                        <a:schemeClr val="tx2">
                          <a:lumMod val="50000"/>
                          <a:lumOff val="50000"/>
                        </a:schemeClr>
                      </a:solidFill>
                      <a:prstDash val="solid"/>
                      <a:round/>
                      <a:headEnd type="none" w="med" len="med"/>
                      <a:tailEnd type="none" w="med" len="med"/>
                    </a:lnB>
                    <a:solidFill>
                      <a:schemeClr val="accent2">
                        <a:lumMod val="75000"/>
                      </a:schemeClr>
                    </a:solidFill>
                  </a:tcPr>
                </a:tc>
                <a:extLst>
                  <a:ext uri="{0D108BD9-81ED-4DB2-BD59-A6C34878D82A}">
                    <a16:rowId xmlns:a16="http://schemas.microsoft.com/office/drawing/2014/main" xmlns="" val="10000"/>
                  </a:ext>
                </a:extLst>
              </a:tr>
              <a:tr h="684000">
                <a:tc>
                  <a:txBody>
                    <a:bodyPr/>
                    <a:lstStyle/>
                    <a:p>
                      <a:r>
                        <a:rPr kumimoji="1" lang="ja-JP" altLang="en-US" sz="2400" b="1" dirty="0">
                          <a:solidFill>
                            <a:schemeClr val="tx2">
                              <a:lumMod val="75000"/>
                              <a:lumOff val="25000"/>
                            </a:schemeClr>
                          </a:solidFill>
                          <a:latin typeface="メイリオ" panose="020B0604030504040204" pitchFamily="50" charset="-128"/>
                          <a:ea typeface="メイリオ" panose="020B0604030504040204" pitchFamily="50" charset="-128"/>
                        </a:rPr>
                        <a:t>国内営業</a:t>
                      </a:r>
                    </a:p>
                  </a:txBody>
                  <a:tcPr anchor="ctr">
                    <a:lnL w="3175" cap="flat" cmpd="sng" algn="ctr">
                      <a:solidFill>
                        <a:schemeClr val="tx2">
                          <a:lumMod val="50000"/>
                          <a:lumOff val="50000"/>
                        </a:schemeClr>
                      </a:solidFill>
                      <a:prstDash val="solid"/>
                      <a:round/>
                      <a:headEnd type="none" w="med" len="med"/>
                      <a:tailEnd type="none" w="med" len="med"/>
                    </a:lnL>
                    <a:lnR w="3175" cap="flat" cmpd="sng" algn="ctr">
                      <a:solidFill>
                        <a:schemeClr val="tx2">
                          <a:lumMod val="50000"/>
                          <a:lumOff val="50000"/>
                        </a:schemeClr>
                      </a:solidFill>
                      <a:prstDash val="solid"/>
                      <a:round/>
                      <a:headEnd type="none" w="med" len="med"/>
                      <a:tailEnd type="none" w="med" len="med"/>
                    </a:lnR>
                    <a:lnT w="3175" cap="flat" cmpd="sng" algn="ctr">
                      <a:solidFill>
                        <a:schemeClr val="tx2">
                          <a:lumMod val="50000"/>
                          <a:lumOff val="50000"/>
                        </a:schemeClr>
                      </a:solidFill>
                      <a:prstDash val="solid"/>
                      <a:round/>
                      <a:headEnd type="none" w="med" len="med"/>
                      <a:tailEnd type="none" w="med" len="med"/>
                    </a:lnT>
                    <a:lnB w="3175" cap="flat" cmpd="sng" algn="ctr">
                      <a:solidFill>
                        <a:schemeClr val="tx2">
                          <a:lumMod val="50000"/>
                          <a:lumOff val="50000"/>
                        </a:schemeClr>
                      </a:solidFill>
                      <a:prstDash val="solid"/>
                      <a:round/>
                      <a:headEnd type="none" w="med" len="med"/>
                      <a:tailEnd type="none" w="med" len="med"/>
                    </a:lnB>
                    <a:solidFill>
                      <a:schemeClr val="bg1"/>
                    </a:solidFill>
                  </a:tcPr>
                </a:tc>
                <a:tc>
                  <a:txBody>
                    <a:bodyPr/>
                    <a:lstStyle/>
                    <a:p>
                      <a:r>
                        <a:rPr kumimoji="1" lang="ja-JP" altLang="en-US" sz="1800" b="0" dirty="0">
                          <a:solidFill>
                            <a:schemeClr val="tx2">
                              <a:lumMod val="75000"/>
                              <a:lumOff val="25000"/>
                            </a:schemeClr>
                          </a:solidFill>
                          <a:latin typeface="メイリオ" panose="020B0604030504040204" pitchFamily="50" charset="-128"/>
                          <a:ea typeface="メイリオ" panose="020B0604030504040204" pitchFamily="50" charset="-128"/>
                        </a:rPr>
                        <a:t>自社の製品・サービスを国内にある取引先企業に提案し、受注・納品、代金回収までの一連の活動を行います。</a:t>
                      </a:r>
                    </a:p>
                  </a:txBody>
                  <a:tcPr anchor="ctr">
                    <a:lnL w="3175" cap="flat" cmpd="sng" algn="ctr">
                      <a:solidFill>
                        <a:schemeClr val="tx2">
                          <a:lumMod val="50000"/>
                          <a:lumOff val="50000"/>
                        </a:schemeClr>
                      </a:solidFill>
                      <a:prstDash val="solid"/>
                      <a:round/>
                      <a:headEnd type="none" w="med" len="med"/>
                      <a:tailEnd type="none" w="med" len="med"/>
                    </a:lnL>
                    <a:lnR w="3175" cap="flat" cmpd="sng" algn="ctr">
                      <a:solidFill>
                        <a:schemeClr val="tx2">
                          <a:lumMod val="50000"/>
                          <a:lumOff val="50000"/>
                        </a:schemeClr>
                      </a:solidFill>
                      <a:prstDash val="solid"/>
                      <a:round/>
                      <a:headEnd type="none" w="med" len="med"/>
                      <a:tailEnd type="none" w="med" len="med"/>
                    </a:lnR>
                    <a:lnT w="3175" cap="flat" cmpd="sng" algn="ctr">
                      <a:solidFill>
                        <a:schemeClr val="tx2">
                          <a:lumMod val="50000"/>
                          <a:lumOff val="50000"/>
                        </a:schemeClr>
                      </a:solidFill>
                      <a:prstDash val="solid"/>
                      <a:round/>
                      <a:headEnd type="none" w="med" len="med"/>
                      <a:tailEnd type="none" w="med" len="med"/>
                    </a:lnT>
                    <a:lnB w="3175" cap="flat" cmpd="sng" algn="ctr">
                      <a:solidFill>
                        <a:schemeClr val="tx2">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10001"/>
                  </a:ext>
                </a:extLst>
              </a:tr>
              <a:tr h="684000">
                <a:tc>
                  <a:txBody>
                    <a:bodyPr/>
                    <a:lstStyle/>
                    <a:p>
                      <a:r>
                        <a:rPr kumimoji="1" lang="ja-JP" altLang="en-US" sz="2400" b="1" dirty="0">
                          <a:solidFill>
                            <a:schemeClr val="tx2">
                              <a:lumMod val="75000"/>
                              <a:lumOff val="25000"/>
                            </a:schemeClr>
                          </a:solidFill>
                          <a:latin typeface="メイリオ" panose="020B0604030504040204" pitchFamily="50" charset="-128"/>
                          <a:ea typeface="メイリオ" panose="020B0604030504040204" pitchFamily="50" charset="-128"/>
                        </a:rPr>
                        <a:t>海外営業</a:t>
                      </a:r>
                    </a:p>
                  </a:txBody>
                  <a:tcPr anchor="ctr">
                    <a:lnL w="3175" cap="flat" cmpd="sng" algn="ctr">
                      <a:solidFill>
                        <a:schemeClr val="tx2">
                          <a:lumMod val="50000"/>
                          <a:lumOff val="50000"/>
                        </a:schemeClr>
                      </a:solidFill>
                      <a:prstDash val="solid"/>
                      <a:round/>
                      <a:headEnd type="none" w="med" len="med"/>
                      <a:tailEnd type="none" w="med" len="med"/>
                    </a:lnL>
                    <a:lnR w="3175" cap="flat" cmpd="sng" algn="ctr">
                      <a:solidFill>
                        <a:schemeClr val="tx2">
                          <a:lumMod val="50000"/>
                          <a:lumOff val="50000"/>
                        </a:schemeClr>
                      </a:solidFill>
                      <a:prstDash val="solid"/>
                      <a:round/>
                      <a:headEnd type="none" w="med" len="med"/>
                      <a:tailEnd type="none" w="med" len="med"/>
                    </a:lnR>
                    <a:lnT w="3175" cap="flat" cmpd="sng" algn="ctr">
                      <a:solidFill>
                        <a:schemeClr val="tx2">
                          <a:lumMod val="50000"/>
                          <a:lumOff val="50000"/>
                        </a:schemeClr>
                      </a:solidFill>
                      <a:prstDash val="solid"/>
                      <a:round/>
                      <a:headEnd type="none" w="med" len="med"/>
                      <a:tailEnd type="none" w="med" len="med"/>
                    </a:lnT>
                    <a:lnB w="3175" cap="flat" cmpd="sng" algn="ctr">
                      <a:solidFill>
                        <a:schemeClr val="tx2">
                          <a:lumMod val="50000"/>
                          <a:lumOff val="50000"/>
                        </a:schemeClr>
                      </a:solidFill>
                      <a:prstDash val="solid"/>
                      <a:round/>
                      <a:headEnd type="none" w="med" len="med"/>
                      <a:tailEnd type="none" w="med" len="med"/>
                    </a:lnB>
                    <a:solidFill>
                      <a:schemeClr val="bg1"/>
                    </a:solidFill>
                  </a:tcPr>
                </a:tc>
                <a:tc>
                  <a:txBody>
                    <a:bodyPr/>
                    <a:lstStyle/>
                    <a:p>
                      <a:r>
                        <a:rPr kumimoji="1" lang="ja-JP" altLang="en-US" sz="1800" b="0" dirty="0">
                          <a:solidFill>
                            <a:schemeClr val="tx2">
                              <a:lumMod val="75000"/>
                              <a:lumOff val="25000"/>
                            </a:schemeClr>
                          </a:solidFill>
                          <a:latin typeface="メイリオ" panose="020B0604030504040204" pitchFamily="50" charset="-128"/>
                          <a:ea typeface="メイリオ" panose="020B0604030504040204" pitchFamily="50" charset="-128"/>
                        </a:rPr>
                        <a:t>海外の取引先企業に自社の製品・サービスを提案し、受注・納品、代金回収までの一連の活動を行います。</a:t>
                      </a:r>
                    </a:p>
                  </a:txBody>
                  <a:tcPr anchor="ctr">
                    <a:lnL w="3175" cap="flat" cmpd="sng" algn="ctr">
                      <a:solidFill>
                        <a:schemeClr val="tx2">
                          <a:lumMod val="50000"/>
                          <a:lumOff val="50000"/>
                        </a:schemeClr>
                      </a:solidFill>
                      <a:prstDash val="solid"/>
                      <a:round/>
                      <a:headEnd type="none" w="med" len="med"/>
                      <a:tailEnd type="none" w="med" len="med"/>
                    </a:lnL>
                    <a:lnR w="3175" cap="flat" cmpd="sng" algn="ctr">
                      <a:solidFill>
                        <a:schemeClr val="tx2">
                          <a:lumMod val="50000"/>
                          <a:lumOff val="50000"/>
                        </a:schemeClr>
                      </a:solidFill>
                      <a:prstDash val="solid"/>
                      <a:round/>
                      <a:headEnd type="none" w="med" len="med"/>
                      <a:tailEnd type="none" w="med" len="med"/>
                    </a:lnR>
                    <a:lnT w="3175" cap="flat" cmpd="sng" algn="ctr">
                      <a:solidFill>
                        <a:schemeClr val="tx2">
                          <a:lumMod val="50000"/>
                          <a:lumOff val="50000"/>
                        </a:schemeClr>
                      </a:solidFill>
                      <a:prstDash val="solid"/>
                      <a:round/>
                      <a:headEnd type="none" w="med" len="med"/>
                      <a:tailEnd type="none" w="med" len="med"/>
                    </a:lnT>
                    <a:lnB w="3175" cap="flat" cmpd="sng" algn="ctr">
                      <a:solidFill>
                        <a:schemeClr val="tx2">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10002"/>
                  </a:ext>
                </a:extLst>
              </a:tr>
              <a:tr h="684000">
                <a:tc>
                  <a:txBody>
                    <a:bodyPr/>
                    <a:lstStyle/>
                    <a:p>
                      <a:r>
                        <a:rPr kumimoji="1" lang="ja-JP" altLang="en-US" sz="2400" b="1" dirty="0">
                          <a:solidFill>
                            <a:schemeClr val="tx2">
                              <a:lumMod val="75000"/>
                              <a:lumOff val="25000"/>
                            </a:schemeClr>
                          </a:solidFill>
                          <a:latin typeface="メイリオ" panose="020B0604030504040204" pitchFamily="50" charset="-128"/>
                          <a:ea typeface="メイリオ" panose="020B0604030504040204" pitchFamily="50" charset="-128"/>
                        </a:rPr>
                        <a:t>企画管理</a:t>
                      </a:r>
                    </a:p>
                  </a:txBody>
                  <a:tcPr anchor="ctr">
                    <a:lnL w="3175" cap="flat" cmpd="sng" algn="ctr">
                      <a:solidFill>
                        <a:schemeClr val="tx2">
                          <a:lumMod val="50000"/>
                          <a:lumOff val="50000"/>
                        </a:schemeClr>
                      </a:solidFill>
                      <a:prstDash val="solid"/>
                      <a:round/>
                      <a:headEnd type="none" w="med" len="med"/>
                      <a:tailEnd type="none" w="med" len="med"/>
                    </a:lnL>
                    <a:lnR w="3175" cap="flat" cmpd="sng" algn="ctr">
                      <a:solidFill>
                        <a:schemeClr val="tx2">
                          <a:lumMod val="50000"/>
                          <a:lumOff val="50000"/>
                        </a:schemeClr>
                      </a:solidFill>
                      <a:prstDash val="solid"/>
                      <a:round/>
                      <a:headEnd type="none" w="med" len="med"/>
                      <a:tailEnd type="none" w="med" len="med"/>
                    </a:lnR>
                    <a:lnT w="3175" cap="flat" cmpd="sng" algn="ctr">
                      <a:solidFill>
                        <a:schemeClr val="tx2">
                          <a:lumMod val="50000"/>
                          <a:lumOff val="50000"/>
                        </a:schemeClr>
                      </a:solidFill>
                      <a:prstDash val="solid"/>
                      <a:round/>
                      <a:headEnd type="none" w="med" len="med"/>
                      <a:tailEnd type="none" w="med" len="med"/>
                    </a:lnT>
                    <a:lnB w="3175" cap="flat" cmpd="sng" algn="ctr">
                      <a:solidFill>
                        <a:schemeClr val="tx2">
                          <a:lumMod val="50000"/>
                          <a:lumOff val="50000"/>
                        </a:schemeClr>
                      </a:solidFill>
                      <a:prstDash val="solid"/>
                      <a:round/>
                      <a:headEnd type="none" w="med" len="med"/>
                      <a:tailEnd type="none" w="med" len="med"/>
                    </a:lnB>
                    <a:solidFill>
                      <a:schemeClr val="bg1"/>
                    </a:solidFill>
                  </a:tcPr>
                </a:tc>
                <a:tc>
                  <a:txBody>
                    <a:bodyPr/>
                    <a:lstStyle/>
                    <a:p>
                      <a:r>
                        <a:rPr kumimoji="1" lang="ja-JP" altLang="en-US" sz="1800" b="0" dirty="0">
                          <a:solidFill>
                            <a:schemeClr val="tx2">
                              <a:lumMod val="75000"/>
                              <a:lumOff val="25000"/>
                            </a:schemeClr>
                          </a:solidFill>
                          <a:latin typeface="メイリオ" panose="020B0604030504040204" pitchFamily="50" charset="-128"/>
                          <a:ea typeface="メイリオ" panose="020B0604030504040204" pitchFamily="50" charset="-128"/>
                        </a:rPr>
                        <a:t>中長期計画、経営計画などの策定とその進捗管理を行います。具体的には、事業計画の策定や予実管理といった経営の根幹に携わる仕事です。</a:t>
                      </a:r>
                    </a:p>
                  </a:txBody>
                  <a:tcPr anchor="ctr">
                    <a:lnL w="3175" cap="flat" cmpd="sng" algn="ctr">
                      <a:solidFill>
                        <a:schemeClr val="tx2">
                          <a:lumMod val="50000"/>
                          <a:lumOff val="50000"/>
                        </a:schemeClr>
                      </a:solidFill>
                      <a:prstDash val="solid"/>
                      <a:round/>
                      <a:headEnd type="none" w="med" len="med"/>
                      <a:tailEnd type="none" w="med" len="med"/>
                    </a:lnL>
                    <a:lnR w="3175" cap="flat" cmpd="sng" algn="ctr">
                      <a:solidFill>
                        <a:schemeClr val="tx2">
                          <a:lumMod val="50000"/>
                          <a:lumOff val="50000"/>
                        </a:schemeClr>
                      </a:solidFill>
                      <a:prstDash val="solid"/>
                      <a:round/>
                      <a:headEnd type="none" w="med" len="med"/>
                      <a:tailEnd type="none" w="med" len="med"/>
                    </a:lnR>
                    <a:lnT w="3175" cap="flat" cmpd="sng" algn="ctr">
                      <a:solidFill>
                        <a:schemeClr val="tx2">
                          <a:lumMod val="50000"/>
                          <a:lumOff val="50000"/>
                        </a:schemeClr>
                      </a:solidFill>
                      <a:prstDash val="solid"/>
                      <a:round/>
                      <a:headEnd type="none" w="med" len="med"/>
                      <a:tailEnd type="none" w="med" len="med"/>
                    </a:lnT>
                    <a:lnB w="3175" cap="flat" cmpd="sng" algn="ctr">
                      <a:solidFill>
                        <a:schemeClr val="tx2">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10003"/>
                  </a:ext>
                </a:extLst>
              </a:tr>
              <a:tr h="684000">
                <a:tc>
                  <a:txBody>
                    <a:bodyPr/>
                    <a:lstStyle/>
                    <a:p>
                      <a:r>
                        <a:rPr kumimoji="1" lang="ja-JP" altLang="en-US" sz="2400" b="1" dirty="0">
                          <a:solidFill>
                            <a:schemeClr val="tx2">
                              <a:lumMod val="75000"/>
                              <a:lumOff val="25000"/>
                            </a:schemeClr>
                          </a:solidFill>
                          <a:latin typeface="メイリオ" panose="020B0604030504040204" pitchFamily="50" charset="-128"/>
                          <a:ea typeface="メイリオ" panose="020B0604030504040204" pitchFamily="50" charset="-128"/>
                        </a:rPr>
                        <a:t>資材</a:t>
                      </a:r>
                    </a:p>
                  </a:txBody>
                  <a:tcPr anchor="ctr">
                    <a:lnL w="3175" cap="flat" cmpd="sng" algn="ctr">
                      <a:solidFill>
                        <a:schemeClr val="tx2">
                          <a:lumMod val="50000"/>
                          <a:lumOff val="50000"/>
                        </a:schemeClr>
                      </a:solidFill>
                      <a:prstDash val="solid"/>
                      <a:round/>
                      <a:headEnd type="none" w="med" len="med"/>
                      <a:tailEnd type="none" w="med" len="med"/>
                    </a:lnL>
                    <a:lnR w="3175" cap="flat" cmpd="sng" algn="ctr">
                      <a:solidFill>
                        <a:schemeClr val="tx2">
                          <a:lumMod val="50000"/>
                          <a:lumOff val="50000"/>
                        </a:schemeClr>
                      </a:solidFill>
                      <a:prstDash val="solid"/>
                      <a:round/>
                      <a:headEnd type="none" w="med" len="med"/>
                      <a:tailEnd type="none" w="med" len="med"/>
                    </a:lnR>
                    <a:lnT w="3175" cap="flat" cmpd="sng" algn="ctr">
                      <a:solidFill>
                        <a:schemeClr val="tx2">
                          <a:lumMod val="50000"/>
                          <a:lumOff val="50000"/>
                        </a:schemeClr>
                      </a:solidFill>
                      <a:prstDash val="solid"/>
                      <a:round/>
                      <a:headEnd type="none" w="med" len="med"/>
                      <a:tailEnd type="none" w="med" len="med"/>
                    </a:lnT>
                    <a:lnB w="3175" cap="flat" cmpd="sng" algn="ctr">
                      <a:solidFill>
                        <a:schemeClr val="tx2">
                          <a:lumMod val="50000"/>
                          <a:lumOff val="50000"/>
                        </a:schemeClr>
                      </a:solidFill>
                      <a:prstDash val="solid"/>
                      <a:round/>
                      <a:headEnd type="none" w="med" len="med"/>
                      <a:tailEnd type="none" w="med" len="med"/>
                    </a:lnB>
                    <a:solidFill>
                      <a:schemeClr val="bg1"/>
                    </a:solidFill>
                  </a:tcPr>
                </a:tc>
                <a:tc>
                  <a:txBody>
                    <a:bodyPr/>
                    <a:lstStyle/>
                    <a:p>
                      <a:r>
                        <a:rPr kumimoji="1" lang="ja-JP" altLang="en-US" sz="1800" b="0" dirty="0">
                          <a:solidFill>
                            <a:schemeClr val="tx2">
                              <a:lumMod val="75000"/>
                              <a:lumOff val="25000"/>
                            </a:schemeClr>
                          </a:solidFill>
                          <a:latin typeface="メイリオ" panose="020B0604030504040204" pitchFamily="50" charset="-128"/>
                          <a:ea typeface="メイリオ" panose="020B0604030504040204" pitchFamily="50" charset="-128"/>
                        </a:rPr>
                        <a:t>自社製品の製造に必要な資材（材料）や日常業務において必要な備品などを仕入れる仕事です。</a:t>
                      </a:r>
                    </a:p>
                  </a:txBody>
                  <a:tcPr anchor="ctr">
                    <a:lnL w="3175" cap="flat" cmpd="sng" algn="ctr">
                      <a:solidFill>
                        <a:schemeClr val="tx2">
                          <a:lumMod val="50000"/>
                          <a:lumOff val="50000"/>
                        </a:schemeClr>
                      </a:solidFill>
                      <a:prstDash val="solid"/>
                      <a:round/>
                      <a:headEnd type="none" w="med" len="med"/>
                      <a:tailEnd type="none" w="med" len="med"/>
                    </a:lnL>
                    <a:lnR w="3175" cap="flat" cmpd="sng" algn="ctr">
                      <a:solidFill>
                        <a:schemeClr val="tx2">
                          <a:lumMod val="50000"/>
                          <a:lumOff val="50000"/>
                        </a:schemeClr>
                      </a:solidFill>
                      <a:prstDash val="solid"/>
                      <a:round/>
                      <a:headEnd type="none" w="med" len="med"/>
                      <a:tailEnd type="none" w="med" len="med"/>
                    </a:lnR>
                    <a:lnT w="3175" cap="flat" cmpd="sng" algn="ctr">
                      <a:solidFill>
                        <a:schemeClr val="tx2">
                          <a:lumMod val="50000"/>
                          <a:lumOff val="50000"/>
                        </a:schemeClr>
                      </a:solidFill>
                      <a:prstDash val="solid"/>
                      <a:round/>
                      <a:headEnd type="none" w="med" len="med"/>
                      <a:tailEnd type="none" w="med" len="med"/>
                    </a:lnT>
                    <a:lnB w="3175" cap="flat" cmpd="sng" algn="ctr">
                      <a:solidFill>
                        <a:schemeClr val="tx2">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10004"/>
                  </a:ext>
                </a:extLst>
              </a:tr>
              <a:tr h="620657">
                <a:tc>
                  <a:txBody>
                    <a:bodyPr/>
                    <a:lstStyle/>
                    <a:p>
                      <a:r>
                        <a:rPr kumimoji="1" lang="ja-JP" altLang="en-US" sz="2400" b="1" dirty="0">
                          <a:solidFill>
                            <a:schemeClr val="tx2">
                              <a:lumMod val="75000"/>
                              <a:lumOff val="25000"/>
                            </a:schemeClr>
                          </a:solidFill>
                          <a:latin typeface="メイリオ" panose="020B0604030504040204" pitchFamily="50" charset="-128"/>
                          <a:ea typeface="メイリオ" panose="020B0604030504040204" pitchFamily="50" charset="-128"/>
                        </a:rPr>
                        <a:t>総務</a:t>
                      </a:r>
                    </a:p>
                  </a:txBody>
                  <a:tcPr anchor="ctr">
                    <a:lnL w="3175" cap="flat" cmpd="sng" algn="ctr">
                      <a:solidFill>
                        <a:schemeClr val="tx2">
                          <a:lumMod val="50000"/>
                          <a:lumOff val="50000"/>
                        </a:schemeClr>
                      </a:solidFill>
                      <a:prstDash val="solid"/>
                      <a:round/>
                      <a:headEnd type="none" w="med" len="med"/>
                      <a:tailEnd type="none" w="med" len="med"/>
                    </a:lnL>
                    <a:lnR w="3175" cap="flat" cmpd="sng" algn="ctr">
                      <a:solidFill>
                        <a:schemeClr val="tx2">
                          <a:lumMod val="50000"/>
                          <a:lumOff val="50000"/>
                        </a:schemeClr>
                      </a:solidFill>
                      <a:prstDash val="solid"/>
                      <a:round/>
                      <a:headEnd type="none" w="med" len="med"/>
                      <a:tailEnd type="none" w="med" len="med"/>
                    </a:lnR>
                    <a:lnT w="3175" cap="flat" cmpd="sng" algn="ctr">
                      <a:solidFill>
                        <a:schemeClr val="tx2">
                          <a:lumMod val="50000"/>
                          <a:lumOff val="50000"/>
                        </a:schemeClr>
                      </a:solidFill>
                      <a:prstDash val="solid"/>
                      <a:round/>
                      <a:headEnd type="none" w="med" len="med"/>
                      <a:tailEnd type="none" w="med" len="med"/>
                    </a:lnT>
                    <a:lnB w="3175" cap="flat" cmpd="sng" algn="ctr">
                      <a:solidFill>
                        <a:schemeClr val="tx2">
                          <a:lumMod val="50000"/>
                          <a:lumOff val="50000"/>
                        </a:schemeClr>
                      </a:solidFill>
                      <a:prstDash val="solid"/>
                      <a:round/>
                      <a:headEnd type="none" w="med" len="med"/>
                      <a:tailEnd type="none" w="med" len="med"/>
                    </a:lnB>
                    <a:solidFill>
                      <a:schemeClr val="bg1"/>
                    </a:solidFill>
                  </a:tcPr>
                </a:tc>
                <a:tc>
                  <a:txBody>
                    <a:bodyPr/>
                    <a:lstStyle/>
                    <a:p>
                      <a:r>
                        <a:rPr kumimoji="1" lang="ja-JP" altLang="en-US" sz="1800" b="0" dirty="0">
                          <a:solidFill>
                            <a:schemeClr val="tx2">
                              <a:lumMod val="75000"/>
                              <a:lumOff val="25000"/>
                            </a:schemeClr>
                          </a:solidFill>
                          <a:latin typeface="メイリオ" panose="020B0604030504040204" pitchFamily="50" charset="-128"/>
                          <a:ea typeface="メイリオ" panose="020B0604030504040204" pitchFamily="50" charset="-128"/>
                        </a:rPr>
                        <a:t>組織全体に関する業務を行います。</a:t>
                      </a:r>
                    </a:p>
                  </a:txBody>
                  <a:tcPr anchor="ctr">
                    <a:lnL w="3175" cap="flat" cmpd="sng" algn="ctr">
                      <a:solidFill>
                        <a:schemeClr val="tx2">
                          <a:lumMod val="50000"/>
                          <a:lumOff val="50000"/>
                        </a:schemeClr>
                      </a:solidFill>
                      <a:prstDash val="solid"/>
                      <a:round/>
                      <a:headEnd type="none" w="med" len="med"/>
                      <a:tailEnd type="none" w="med" len="med"/>
                    </a:lnL>
                    <a:lnR w="3175" cap="flat" cmpd="sng" algn="ctr">
                      <a:solidFill>
                        <a:schemeClr val="tx2">
                          <a:lumMod val="50000"/>
                          <a:lumOff val="50000"/>
                        </a:schemeClr>
                      </a:solidFill>
                      <a:prstDash val="solid"/>
                      <a:round/>
                      <a:headEnd type="none" w="med" len="med"/>
                      <a:tailEnd type="none" w="med" len="med"/>
                    </a:lnR>
                    <a:lnT w="3175" cap="flat" cmpd="sng" algn="ctr">
                      <a:solidFill>
                        <a:schemeClr val="tx2">
                          <a:lumMod val="50000"/>
                          <a:lumOff val="50000"/>
                        </a:schemeClr>
                      </a:solidFill>
                      <a:prstDash val="solid"/>
                      <a:round/>
                      <a:headEnd type="none" w="med" len="med"/>
                      <a:tailEnd type="none" w="med" len="med"/>
                    </a:lnT>
                    <a:lnB w="3175" cap="flat" cmpd="sng" algn="ctr">
                      <a:solidFill>
                        <a:schemeClr val="tx2">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10005"/>
                  </a:ext>
                </a:extLst>
              </a:tr>
              <a:tr h="62065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1" dirty="0">
                          <a:solidFill>
                            <a:schemeClr val="tx2">
                              <a:lumMod val="75000"/>
                              <a:lumOff val="25000"/>
                            </a:schemeClr>
                          </a:solidFill>
                          <a:latin typeface="メイリオ" panose="020B0604030504040204" pitchFamily="50" charset="-128"/>
                          <a:ea typeface="メイリオ" panose="020B0604030504040204" pitchFamily="50" charset="-128"/>
                        </a:rPr>
                        <a:t>人事</a:t>
                      </a:r>
                    </a:p>
                  </a:txBody>
                  <a:tcPr anchor="ctr">
                    <a:lnL w="3175" cap="flat" cmpd="sng" algn="ctr">
                      <a:solidFill>
                        <a:schemeClr val="tx2">
                          <a:lumMod val="50000"/>
                          <a:lumOff val="50000"/>
                        </a:schemeClr>
                      </a:solidFill>
                      <a:prstDash val="solid"/>
                      <a:round/>
                      <a:headEnd type="none" w="med" len="med"/>
                      <a:tailEnd type="none" w="med" len="med"/>
                    </a:lnL>
                    <a:lnR w="3175" cap="flat" cmpd="sng" algn="ctr">
                      <a:solidFill>
                        <a:schemeClr val="tx2">
                          <a:lumMod val="50000"/>
                          <a:lumOff val="50000"/>
                        </a:schemeClr>
                      </a:solidFill>
                      <a:prstDash val="solid"/>
                      <a:round/>
                      <a:headEnd type="none" w="med" len="med"/>
                      <a:tailEnd type="none" w="med" len="med"/>
                    </a:lnR>
                    <a:lnT w="3175" cap="flat" cmpd="sng" algn="ctr">
                      <a:solidFill>
                        <a:schemeClr val="tx2">
                          <a:lumMod val="50000"/>
                          <a:lumOff val="50000"/>
                        </a:schemeClr>
                      </a:solidFill>
                      <a:prstDash val="solid"/>
                      <a:round/>
                      <a:headEnd type="none" w="med" len="med"/>
                      <a:tailEnd type="none" w="med" len="med"/>
                    </a:lnT>
                    <a:lnB w="3175" cap="flat" cmpd="sng" algn="ctr">
                      <a:solidFill>
                        <a:schemeClr val="tx2">
                          <a:lumMod val="50000"/>
                          <a:lumOff val="50000"/>
                        </a:schemeClr>
                      </a:solidFill>
                      <a:prstDash val="solid"/>
                      <a:round/>
                      <a:headEnd type="none" w="med" len="med"/>
                      <a:tailEnd type="none" w="med" len="med"/>
                    </a:lnB>
                    <a:solidFill>
                      <a:schemeClr val="bg1"/>
                    </a:solidFill>
                  </a:tcPr>
                </a:tc>
                <a:tc>
                  <a:txBody>
                    <a:bodyPr/>
                    <a:lstStyle/>
                    <a:p>
                      <a:r>
                        <a:rPr kumimoji="1" lang="ja-JP" altLang="en-US" sz="1800" b="0" dirty="0">
                          <a:solidFill>
                            <a:schemeClr val="tx2">
                              <a:lumMod val="75000"/>
                              <a:lumOff val="25000"/>
                            </a:schemeClr>
                          </a:solidFill>
                          <a:latin typeface="メイリオ" panose="020B0604030504040204" pitchFamily="50" charset="-128"/>
                          <a:ea typeface="メイリオ" panose="020B0604030504040204" pitchFamily="50" charset="-128"/>
                        </a:rPr>
                        <a:t>採用、人事制度の企画・立案、労務管理、能力開発などを行います。</a:t>
                      </a:r>
                    </a:p>
                  </a:txBody>
                  <a:tcPr anchor="ctr">
                    <a:lnL w="3175" cap="flat" cmpd="sng" algn="ctr">
                      <a:solidFill>
                        <a:schemeClr val="tx2">
                          <a:lumMod val="50000"/>
                          <a:lumOff val="50000"/>
                        </a:schemeClr>
                      </a:solidFill>
                      <a:prstDash val="solid"/>
                      <a:round/>
                      <a:headEnd type="none" w="med" len="med"/>
                      <a:tailEnd type="none" w="med" len="med"/>
                    </a:lnL>
                    <a:lnR w="3175" cap="flat" cmpd="sng" algn="ctr">
                      <a:solidFill>
                        <a:schemeClr val="tx2">
                          <a:lumMod val="50000"/>
                          <a:lumOff val="50000"/>
                        </a:schemeClr>
                      </a:solidFill>
                      <a:prstDash val="solid"/>
                      <a:round/>
                      <a:headEnd type="none" w="med" len="med"/>
                      <a:tailEnd type="none" w="med" len="med"/>
                    </a:lnR>
                    <a:lnT w="3175" cap="flat" cmpd="sng" algn="ctr">
                      <a:solidFill>
                        <a:schemeClr val="tx2">
                          <a:lumMod val="50000"/>
                          <a:lumOff val="50000"/>
                        </a:schemeClr>
                      </a:solidFill>
                      <a:prstDash val="solid"/>
                      <a:round/>
                      <a:headEnd type="none" w="med" len="med"/>
                      <a:tailEnd type="none" w="med" len="med"/>
                    </a:lnT>
                    <a:lnB w="3175" cap="flat" cmpd="sng" algn="ctr">
                      <a:solidFill>
                        <a:schemeClr val="tx2">
                          <a:lumMod val="50000"/>
                          <a:lumOff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2869877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rtlCol="0"/>
          <a:lstStyle/>
          <a:p>
            <a:pPr rtl="0"/>
            <a:r>
              <a:rPr lang="en-US" altLang="ja-JP" dirty="0"/>
              <a:t>WEB</a:t>
            </a:r>
            <a:r>
              <a:rPr lang="ja-JP" altLang="en-US" dirty="0"/>
              <a:t>説明会コンテンツ</a:t>
            </a:r>
            <a:endParaRPr lang="en-US" altLang="ja-JP" dirty="0"/>
          </a:p>
        </p:txBody>
      </p:sp>
      <p:sp>
        <p:nvSpPr>
          <p:cNvPr id="5" name="正方形/長方形 4">
            <a:extLst>
              <a:ext uri="{FF2B5EF4-FFF2-40B4-BE49-F238E27FC236}">
                <a16:creationId xmlns:a16="http://schemas.microsoft.com/office/drawing/2014/main" xmlns="" id="{B4684C53-8171-4C96-8FA4-37F56591AC93}"/>
              </a:ext>
            </a:extLst>
          </p:cNvPr>
          <p:cNvSpPr/>
          <p:nvPr/>
        </p:nvSpPr>
        <p:spPr>
          <a:xfrm>
            <a:off x="520878" y="1465757"/>
            <a:ext cx="2159541" cy="902654"/>
          </a:xfrm>
          <a:prstGeom prst="rect">
            <a:avLst/>
          </a:prstGeom>
          <a:solidFill>
            <a:schemeClr val="accent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bg1"/>
                </a:solidFill>
                <a:latin typeface="メイリオ" panose="020B0604030504040204" pitchFamily="50" charset="-128"/>
                <a:ea typeface="メイリオ" panose="020B0604030504040204" pitchFamily="50" charset="-128"/>
              </a:rPr>
              <a:t>1</a:t>
            </a:r>
            <a:endParaRPr kumimoji="1" lang="ja-JP" altLang="en-US" sz="3600" b="1" dirty="0">
              <a:solidFill>
                <a:schemeClr val="bg1"/>
              </a:solidFill>
              <a:latin typeface="メイリオ" panose="020B0604030504040204" pitchFamily="50" charset="-128"/>
              <a:ea typeface="メイリオ" panose="020B0604030504040204" pitchFamily="50" charset="-128"/>
            </a:endParaRPr>
          </a:p>
        </p:txBody>
      </p:sp>
      <p:sp>
        <p:nvSpPr>
          <p:cNvPr id="6" name="正方形/長方形 5">
            <a:extLst>
              <a:ext uri="{FF2B5EF4-FFF2-40B4-BE49-F238E27FC236}">
                <a16:creationId xmlns:a16="http://schemas.microsoft.com/office/drawing/2014/main" xmlns="" id="{11F7E950-0EED-4F8C-8026-1867F6678569}"/>
              </a:ext>
            </a:extLst>
          </p:cNvPr>
          <p:cNvSpPr/>
          <p:nvPr/>
        </p:nvSpPr>
        <p:spPr>
          <a:xfrm>
            <a:off x="2680418" y="1465757"/>
            <a:ext cx="3348000" cy="902654"/>
          </a:xfrm>
          <a:prstGeom prst="rect">
            <a:avLst/>
          </a:prstGeom>
          <a:solidFill>
            <a:schemeClr val="bg1">
              <a:lumMod val="8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b="1" dirty="0">
                <a:solidFill>
                  <a:schemeClr val="tx2">
                    <a:lumMod val="75000"/>
                    <a:lumOff val="25000"/>
                  </a:schemeClr>
                </a:solidFill>
                <a:latin typeface="メイリオ" panose="020B0604030504040204" pitchFamily="50" charset="-128"/>
                <a:ea typeface="メイリオ" panose="020B0604030504040204" pitchFamily="50" charset="-128"/>
              </a:rPr>
              <a:t>企業概要と事業の強み</a:t>
            </a:r>
          </a:p>
        </p:txBody>
      </p:sp>
      <p:sp>
        <p:nvSpPr>
          <p:cNvPr id="7" name="正方形/長方形 6">
            <a:extLst>
              <a:ext uri="{FF2B5EF4-FFF2-40B4-BE49-F238E27FC236}">
                <a16:creationId xmlns:a16="http://schemas.microsoft.com/office/drawing/2014/main" xmlns="" id="{5D591065-8569-4289-9286-AF02A2E53E83}"/>
              </a:ext>
            </a:extLst>
          </p:cNvPr>
          <p:cNvSpPr/>
          <p:nvPr/>
        </p:nvSpPr>
        <p:spPr>
          <a:xfrm>
            <a:off x="520878" y="2633509"/>
            <a:ext cx="2159541" cy="902654"/>
          </a:xfrm>
          <a:prstGeom prst="rect">
            <a:avLst/>
          </a:prstGeom>
          <a:solidFill>
            <a:schemeClr val="accent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bg1"/>
                </a:solidFill>
                <a:latin typeface="メイリオ" panose="020B0604030504040204" pitchFamily="50" charset="-128"/>
                <a:ea typeface="メイリオ" panose="020B0604030504040204" pitchFamily="50" charset="-128"/>
              </a:rPr>
              <a:t>2</a:t>
            </a:r>
            <a:endParaRPr kumimoji="1" lang="ja-JP" altLang="en-US" sz="3600" b="1" dirty="0">
              <a:solidFill>
                <a:schemeClr val="bg1"/>
              </a:solidFill>
              <a:latin typeface="メイリオ" panose="020B0604030504040204" pitchFamily="50" charset="-128"/>
              <a:ea typeface="メイリオ" panose="020B0604030504040204" pitchFamily="50" charset="-128"/>
            </a:endParaRPr>
          </a:p>
        </p:txBody>
      </p:sp>
      <p:sp>
        <p:nvSpPr>
          <p:cNvPr id="8" name="正方形/長方形 7">
            <a:extLst>
              <a:ext uri="{FF2B5EF4-FFF2-40B4-BE49-F238E27FC236}">
                <a16:creationId xmlns:a16="http://schemas.microsoft.com/office/drawing/2014/main" xmlns="" id="{02DF2E1C-683B-4962-93F7-A494354880FD}"/>
              </a:ext>
            </a:extLst>
          </p:cNvPr>
          <p:cNvSpPr/>
          <p:nvPr/>
        </p:nvSpPr>
        <p:spPr>
          <a:xfrm>
            <a:off x="2680418" y="2633509"/>
            <a:ext cx="3348000" cy="902654"/>
          </a:xfrm>
          <a:prstGeom prst="rect">
            <a:avLst/>
          </a:prstGeom>
          <a:solidFill>
            <a:schemeClr val="bg1">
              <a:lumMod val="8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b="1" dirty="0">
                <a:solidFill>
                  <a:schemeClr val="tx2">
                    <a:lumMod val="75000"/>
                    <a:lumOff val="25000"/>
                  </a:schemeClr>
                </a:solidFill>
                <a:latin typeface="メイリオ" panose="020B0604030504040204" pitchFamily="50" charset="-128"/>
                <a:ea typeface="メイリオ" panose="020B0604030504040204" pitchFamily="50" charset="-128"/>
              </a:rPr>
              <a:t>企業理念・社内の雰囲気</a:t>
            </a:r>
            <a:endParaRPr kumimoji="1" lang="ja-JP" altLang="en-US" sz="2000" b="1" dirty="0">
              <a:solidFill>
                <a:schemeClr val="tx2">
                  <a:lumMod val="75000"/>
                  <a:lumOff val="25000"/>
                </a:schemeClr>
              </a:solidFill>
              <a:latin typeface="メイリオ" panose="020B0604030504040204" pitchFamily="50" charset="-128"/>
              <a:ea typeface="メイリオ" panose="020B0604030504040204" pitchFamily="50" charset="-128"/>
            </a:endParaRPr>
          </a:p>
        </p:txBody>
      </p:sp>
      <p:sp>
        <p:nvSpPr>
          <p:cNvPr id="9" name="正方形/長方形 8">
            <a:extLst>
              <a:ext uri="{FF2B5EF4-FFF2-40B4-BE49-F238E27FC236}">
                <a16:creationId xmlns:a16="http://schemas.microsoft.com/office/drawing/2014/main" xmlns="" id="{2DA0B727-CFAB-4A2A-BC89-DA6527315F5F}"/>
              </a:ext>
            </a:extLst>
          </p:cNvPr>
          <p:cNvSpPr/>
          <p:nvPr/>
        </p:nvSpPr>
        <p:spPr>
          <a:xfrm>
            <a:off x="520878" y="3822490"/>
            <a:ext cx="2159541" cy="902654"/>
          </a:xfrm>
          <a:prstGeom prst="rect">
            <a:avLst/>
          </a:prstGeom>
          <a:solidFill>
            <a:schemeClr val="accent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bg1"/>
                </a:solidFill>
                <a:latin typeface="メイリオ" panose="020B0604030504040204" pitchFamily="50" charset="-128"/>
                <a:ea typeface="メイリオ" panose="020B0604030504040204" pitchFamily="50" charset="-128"/>
              </a:rPr>
              <a:t>3</a:t>
            </a:r>
            <a:endParaRPr kumimoji="1" lang="ja-JP" altLang="en-US" sz="3600" b="1" dirty="0">
              <a:solidFill>
                <a:schemeClr val="bg1"/>
              </a:solidFill>
              <a:latin typeface="メイリオ" panose="020B0604030504040204" pitchFamily="50" charset="-128"/>
              <a:ea typeface="メイリオ" panose="020B0604030504040204" pitchFamily="50" charset="-128"/>
            </a:endParaRPr>
          </a:p>
        </p:txBody>
      </p:sp>
      <p:sp>
        <p:nvSpPr>
          <p:cNvPr id="10" name="正方形/長方形 9">
            <a:extLst>
              <a:ext uri="{FF2B5EF4-FFF2-40B4-BE49-F238E27FC236}">
                <a16:creationId xmlns:a16="http://schemas.microsoft.com/office/drawing/2014/main" xmlns="" id="{3667D8CC-863C-47BF-879B-B395A29407C4}"/>
              </a:ext>
            </a:extLst>
          </p:cNvPr>
          <p:cNvSpPr/>
          <p:nvPr/>
        </p:nvSpPr>
        <p:spPr>
          <a:xfrm>
            <a:off x="2680418" y="3822490"/>
            <a:ext cx="3348000" cy="902654"/>
          </a:xfrm>
          <a:prstGeom prst="rect">
            <a:avLst/>
          </a:prstGeom>
          <a:solidFill>
            <a:schemeClr val="bg1">
              <a:lumMod val="8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b="1" dirty="0">
                <a:solidFill>
                  <a:schemeClr val="tx2">
                    <a:lumMod val="75000"/>
                    <a:lumOff val="25000"/>
                  </a:schemeClr>
                </a:solidFill>
                <a:latin typeface="メイリオ" panose="020B0604030504040204" pitchFamily="50" charset="-128"/>
                <a:ea typeface="メイリオ" panose="020B0604030504040204" pitchFamily="50" charset="-128"/>
              </a:rPr>
              <a:t>募集職種と仕事内容</a:t>
            </a:r>
            <a:endParaRPr kumimoji="1" lang="ja-JP" altLang="en-US" sz="2000" b="1" dirty="0">
              <a:solidFill>
                <a:schemeClr val="tx2">
                  <a:lumMod val="75000"/>
                  <a:lumOff val="25000"/>
                </a:schemeClr>
              </a:solidFill>
              <a:latin typeface="メイリオ" panose="020B0604030504040204" pitchFamily="50" charset="-128"/>
              <a:ea typeface="メイリオ" panose="020B0604030504040204" pitchFamily="50" charset="-128"/>
            </a:endParaRPr>
          </a:p>
        </p:txBody>
      </p:sp>
      <p:sp>
        <p:nvSpPr>
          <p:cNvPr id="11" name="正方形/長方形 10">
            <a:extLst>
              <a:ext uri="{FF2B5EF4-FFF2-40B4-BE49-F238E27FC236}">
                <a16:creationId xmlns:a16="http://schemas.microsoft.com/office/drawing/2014/main" xmlns="" id="{B4684C53-8171-4C96-8FA4-37F56591AC93}"/>
              </a:ext>
            </a:extLst>
          </p:cNvPr>
          <p:cNvSpPr/>
          <p:nvPr/>
        </p:nvSpPr>
        <p:spPr>
          <a:xfrm>
            <a:off x="6168011" y="1465757"/>
            <a:ext cx="2159541" cy="902654"/>
          </a:xfrm>
          <a:prstGeom prst="rect">
            <a:avLst/>
          </a:prstGeom>
          <a:solidFill>
            <a:schemeClr val="accent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bg1"/>
                </a:solidFill>
                <a:latin typeface="メイリオ" panose="020B0604030504040204" pitchFamily="50" charset="-128"/>
                <a:ea typeface="メイリオ" panose="020B0604030504040204" pitchFamily="50" charset="-128"/>
              </a:rPr>
              <a:t>4</a:t>
            </a:r>
            <a:endParaRPr kumimoji="1" lang="ja-JP" altLang="en-US" sz="3600" b="1" dirty="0">
              <a:solidFill>
                <a:schemeClr val="bg1"/>
              </a:solidFill>
              <a:latin typeface="メイリオ" panose="020B0604030504040204" pitchFamily="50" charset="-128"/>
              <a:ea typeface="メイリオ" panose="020B0604030504040204" pitchFamily="50" charset="-128"/>
            </a:endParaRPr>
          </a:p>
        </p:txBody>
      </p:sp>
      <p:sp>
        <p:nvSpPr>
          <p:cNvPr id="12" name="正方形/長方形 11">
            <a:extLst>
              <a:ext uri="{FF2B5EF4-FFF2-40B4-BE49-F238E27FC236}">
                <a16:creationId xmlns:a16="http://schemas.microsoft.com/office/drawing/2014/main" xmlns="" id="{11F7E950-0EED-4F8C-8026-1867F6678569}"/>
              </a:ext>
            </a:extLst>
          </p:cNvPr>
          <p:cNvSpPr/>
          <p:nvPr/>
        </p:nvSpPr>
        <p:spPr>
          <a:xfrm>
            <a:off x="8327549" y="1465757"/>
            <a:ext cx="3348000" cy="902654"/>
          </a:xfrm>
          <a:prstGeom prst="rect">
            <a:avLst/>
          </a:prstGeom>
          <a:solidFill>
            <a:schemeClr val="bg1">
              <a:lumMod val="8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b="1" dirty="0">
                <a:solidFill>
                  <a:schemeClr val="tx2">
                    <a:lumMod val="75000"/>
                    <a:lumOff val="25000"/>
                  </a:schemeClr>
                </a:solidFill>
                <a:latin typeface="メイリオ" panose="020B0604030504040204" pitchFamily="50" charset="-128"/>
                <a:ea typeface="メイリオ" panose="020B0604030504040204" pitchFamily="50" charset="-128"/>
              </a:rPr>
              <a:t>求める人物像</a:t>
            </a:r>
          </a:p>
        </p:txBody>
      </p:sp>
      <p:sp>
        <p:nvSpPr>
          <p:cNvPr id="15" name="正方形/長方形 14">
            <a:extLst>
              <a:ext uri="{FF2B5EF4-FFF2-40B4-BE49-F238E27FC236}">
                <a16:creationId xmlns:a16="http://schemas.microsoft.com/office/drawing/2014/main" xmlns="" id="{5D591065-8569-4289-9286-AF02A2E53E83}"/>
              </a:ext>
            </a:extLst>
          </p:cNvPr>
          <p:cNvSpPr/>
          <p:nvPr/>
        </p:nvSpPr>
        <p:spPr>
          <a:xfrm>
            <a:off x="6168011" y="2633509"/>
            <a:ext cx="2159541" cy="902654"/>
          </a:xfrm>
          <a:prstGeom prst="rect">
            <a:avLst/>
          </a:prstGeom>
          <a:solidFill>
            <a:schemeClr val="accent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bg1"/>
                </a:solidFill>
                <a:latin typeface="メイリオ" panose="020B0604030504040204" pitchFamily="50" charset="-128"/>
                <a:ea typeface="メイリオ" panose="020B0604030504040204" pitchFamily="50" charset="-128"/>
              </a:rPr>
              <a:t>5</a:t>
            </a:r>
            <a:endParaRPr kumimoji="1" lang="ja-JP" altLang="en-US" sz="3600" b="1" dirty="0">
              <a:solidFill>
                <a:schemeClr val="bg1"/>
              </a:solidFill>
              <a:latin typeface="メイリオ" panose="020B0604030504040204" pitchFamily="50" charset="-128"/>
              <a:ea typeface="メイリオ" panose="020B0604030504040204" pitchFamily="50" charset="-128"/>
            </a:endParaRPr>
          </a:p>
        </p:txBody>
      </p:sp>
      <p:sp>
        <p:nvSpPr>
          <p:cNvPr id="16" name="正方形/長方形 15">
            <a:extLst>
              <a:ext uri="{FF2B5EF4-FFF2-40B4-BE49-F238E27FC236}">
                <a16:creationId xmlns:a16="http://schemas.microsoft.com/office/drawing/2014/main" xmlns="" id="{02DF2E1C-683B-4962-93F7-A494354880FD}"/>
              </a:ext>
            </a:extLst>
          </p:cNvPr>
          <p:cNvSpPr/>
          <p:nvPr/>
        </p:nvSpPr>
        <p:spPr>
          <a:xfrm>
            <a:off x="8327549" y="2633509"/>
            <a:ext cx="3348000" cy="902654"/>
          </a:xfrm>
          <a:prstGeom prst="rect">
            <a:avLst/>
          </a:prstGeom>
          <a:solidFill>
            <a:schemeClr val="bg1">
              <a:lumMod val="8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b="1" dirty="0">
                <a:solidFill>
                  <a:schemeClr val="tx2">
                    <a:lumMod val="75000"/>
                    <a:lumOff val="25000"/>
                  </a:schemeClr>
                </a:solidFill>
                <a:latin typeface="メイリオ" panose="020B0604030504040204" pitchFamily="50" charset="-128"/>
                <a:ea typeface="メイリオ" panose="020B0604030504040204" pitchFamily="50" charset="-128"/>
              </a:rPr>
              <a:t>福利厚生と各種制度</a:t>
            </a:r>
            <a:endParaRPr kumimoji="1" lang="ja-JP" altLang="en-US" sz="2000" b="1" dirty="0">
              <a:solidFill>
                <a:schemeClr val="tx2">
                  <a:lumMod val="75000"/>
                  <a:lumOff val="25000"/>
                </a:schemeClr>
              </a:solidFill>
              <a:latin typeface="メイリオ" panose="020B0604030504040204" pitchFamily="50" charset="-128"/>
              <a:ea typeface="メイリオ" panose="020B0604030504040204" pitchFamily="50" charset="-128"/>
            </a:endParaRPr>
          </a:p>
        </p:txBody>
      </p:sp>
      <p:sp>
        <p:nvSpPr>
          <p:cNvPr id="17" name="正方形/長方形 16">
            <a:extLst>
              <a:ext uri="{FF2B5EF4-FFF2-40B4-BE49-F238E27FC236}">
                <a16:creationId xmlns:a16="http://schemas.microsoft.com/office/drawing/2014/main" xmlns="" id="{2DA0B727-CFAB-4A2A-BC89-DA6527315F5F}"/>
              </a:ext>
            </a:extLst>
          </p:cNvPr>
          <p:cNvSpPr/>
          <p:nvPr/>
        </p:nvSpPr>
        <p:spPr>
          <a:xfrm>
            <a:off x="6168011" y="3822490"/>
            <a:ext cx="2159541" cy="902654"/>
          </a:xfrm>
          <a:prstGeom prst="rect">
            <a:avLst/>
          </a:prstGeom>
          <a:solidFill>
            <a:schemeClr val="accent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bg1"/>
                </a:solidFill>
                <a:latin typeface="メイリオ" panose="020B0604030504040204" pitchFamily="50" charset="-128"/>
                <a:ea typeface="メイリオ" panose="020B0604030504040204" pitchFamily="50" charset="-128"/>
              </a:rPr>
              <a:t>6</a:t>
            </a:r>
            <a:endParaRPr kumimoji="1" lang="ja-JP" altLang="en-US" sz="3600" b="1" dirty="0">
              <a:solidFill>
                <a:schemeClr val="bg1"/>
              </a:solidFill>
              <a:latin typeface="メイリオ" panose="020B0604030504040204" pitchFamily="50" charset="-128"/>
              <a:ea typeface="メイリオ" panose="020B0604030504040204" pitchFamily="50" charset="-128"/>
            </a:endParaRPr>
          </a:p>
        </p:txBody>
      </p:sp>
      <p:sp>
        <p:nvSpPr>
          <p:cNvPr id="18" name="正方形/長方形 17">
            <a:extLst>
              <a:ext uri="{FF2B5EF4-FFF2-40B4-BE49-F238E27FC236}">
                <a16:creationId xmlns:a16="http://schemas.microsoft.com/office/drawing/2014/main" xmlns="" id="{3667D8CC-863C-47BF-879B-B395A29407C4}"/>
              </a:ext>
            </a:extLst>
          </p:cNvPr>
          <p:cNvSpPr/>
          <p:nvPr/>
        </p:nvSpPr>
        <p:spPr>
          <a:xfrm>
            <a:off x="8327549" y="3822490"/>
            <a:ext cx="3348000" cy="902654"/>
          </a:xfrm>
          <a:prstGeom prst="rect">
            <a:avLst/>
          </a:prstGeom>
          <a:solidFill>
            <a:schemeClr val="bg1">
              <a:lumMod val="8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b="1" dirty="0">
                <a:solidFill>
                  <a:schemeClr val="tx2">
                    <a:lumMod val="75000"/>
                    <a:lumOff val="25000"/>
                  </a:schemeClr>
                </a:solidFill>
                <a:latin typeface="メイリオ" panose="020B0604030504040204" pitchFamily="50" charset="-128"/>
                <a:ea typeface="メイリオ" panose="020B0604030504040204" pitchFamily="50" charset="-128"/>
              </a:rPr>
              <a:t>応募・</a:t>
            </a:r>
            <a:r>
              <a:rPr lang="ja-JP" altLang="en-US" sz="2000" b="1" dirty="0">
                <a:solidFill>
                  <a:schemeClr val="tx2">
                    <a:lumMod val="75000"/>
                    <a:lumOff val="25000"/>
                  </a:schemeClr>
                </a:solidFill>
                <a:latin typeface="メイリオ" panose="020B0604030504040204" pitchFamily="50" charset="-128"/>
                <a:ea typeface="メイリオ" panose="020B0604030504040204" pitchFamily="50" charset="-128"/>
              </a:rPr>
              <a:t>選考</a:t>
            </a:r>
            <a:r>
              <a:rPr kumimoji="1" lang="ja-JP" altLang="en-US" sz="2000" b="1" dirty="0">
                <a:solidFill>
                  <a:schemeClr val="tx2">
                    <a:lumMod val="75000"/>
                    <a:lumOff val="25000"/>
                  </a:schemeClr>
                </a:solidFill>
                <a:latin typeface="メイリオ" panose="020B0604030504040204" pitchFamily="50" charset="-128"/>
                <a:ea typeface="メイリオ" panose="020B0604030504040204" pitchFamily="50" charset="-128"/>
              </a:rPr>
              <a:t>の流れ</a:t>
            </a:r>
          </a:p>
        </p:txBody>
      </p:sp>
      <p:sp>
        <p:nvSpPr>
          <p:cNvPr id="19" name="正方形/長方形 18">
            <a:extLst>
              <a:ext uri="{FF2B5EF4-FFF2-40B4-BE49-F238E27FC236}">
                <a16:creationId xmlns:a16="http://schemas.microsoft.com/office/drawing/2014/main" xmlns="" id="{0A32E2D6-8EAE-4C06-8F94-97E3E83D4B95}"/>
              </a:ext>
            </a:extLst>
          </p:cNvPr>
          <p:cNvSpPr/>
          <p:nvPr/>
        </p:nvSpPr>
        <p:spPr>
          <a:xfrm>
            <a:off x="407368" y="332656"/>
            <a:ext cx="5416868" cy="461665"/>
          </a:xfrm>
          <a:prstGeom prst="rect">
            <a:avLst/>
          </a:prstGeom>
        </p:spPr>
        <p:txBody>
          <a:bodyPr wrap="none">
            <a:spAutoFit/>
          </a:bodyPr>
          <a:lstStyle/>
          <a:p>
            <a:r>
              <a:rPr lang="ja-JP" altLang="en-US" sz="2400" b="1" dirty="0">
                <a:solidFill>
                  <a:schemeClr val="tx2">
                    <a:lumMod val="75000"/>
                    <a:lumOff val="25000"/>
                  </a:schemeClr>
                </a:solidFill>
                <a:latin typeface="メイリオ" panose="020B0604030504040204" pitchFamily="50" charset="-128"/>
                <a:ea typeface="メイリオ" panose="020B0604030504040204" pitchFamily="50" charset="-128"/>
              </a:rPr>
              <a:t>気になるコンテンツからご覧ください</a:t>
            </a:r>
          </a:p>
        </p:txBody>
      </p:sp>
    </p:spTree>
    <p:extLst>
      <p:ext uri="{BB962C8B-B14F-4D97-AF65-F5344CB8AC3E}">
        <p14:creationId xmlns:p14="http://schemas.microsoft.com/office/powerpoint/2010/main" val="11267234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xmlns="" id="{D851BE65-974C-49EE-8CB7-276B425548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776" y="548680"/>
            <a:ext cx="3600000" cy="2704814"/>
          </a:xfrm>
          <a:prstGeom prst="rect">
            <a:avLst/>
          </a:prstGeom>
        </p:spPr>
      </p:pic>
      <p:sp>
        <p:nvSpPr>
          <p:cNvPr id="13" name="タイトル 12"/>
          <p:cNvSpPr>
            <a:spLocks noGrp="1"/>
          </p:cNvSpPr>
          <p:nvPr>
            <p:ph type="title"/>
          </p:nvPr>
        </p:nvSpPr>
        <p:spPr/>
        <p:txBody>
          <a:bodyPr rtlCol="0"/>
          <a:lstStyle/>
          <a:p>
            <a:pPr rtl="0"/>
            <a:r>
              <a:rPr lang="ja-JP" altLang="en-US" dirty="0"/>
              <a:t>国内営業の先輩</a:t>
            </a:r>
            <a:endParaRPr lang="en-US" altLang="ja-JP" dirty="0"/>
          </a:p>
        </p:txBody>
      </p:sp>
      <p:sp>
        <p:nvSpPr>
          <p:cNvPr id="9" name="テキスト ボックス 8">
            <a:extLst>
              <a:ext uri="{FF2B5EF4-FFF2-40B4-BE49-F238E27FC236}">
                <a16:creationId xmlns:a16="http://schemas.microsoft.com/office/drawing/2014/main" xmlns="" id="{F6AA4A6F-540B-49A0-8177-FFCE810B6C42}"/>
              </a:ext>
            </a:extLst>
          </p:cNvPr>
          <p:cNvSpPr txBox="1"/>
          <p:nvPr/>
        </p:nvSpPr>
        <p:spPr>
          <a:xfrm>
            <a:off x="479777" y="3445253"/>
            <a:ext cx="2492990" cy="1723549"/>
          </a:xfrm>
          <a:prstGeom prst="rect">
            <a:avLst/>
          </a:prstGeom>
          <a:noFill/>
        </p:spPr>
        <p:txBody>
          <a:bodyPr wrap="none" rtlCol="0">
            <a:spAutoFit/>
          </a:bodyPr>
          <a:lstStyle/>
          <a:p>
            <a:r>
              <a:rPr kumimoji="1" lang="en-US" altLang="ja-JP" sz="2000" dirty="0">
                <a:solidFill>
                  <a:schemeClr val="tx2">
                    <a:lumMod val="75000"/>
                    <a:lumOff val="25000"/>
                  </a:schemeClr>
                </a:solidFill>
                <a:latin typeface="Arial Black" panose="020B0A04020102020204" pitchFamily="34" charset="0"/>
                <a:ea typeface="メイリオ" panose="020B0604030504040204" pitchFamily="50" charset="-128"/>
              </a:rPr>
              <a:t>2008</a:t>
            </a:r>
            <a:r>
              <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rPr>
              <a:t>年</a:t>
            </a:r>
            <a:r>
              <a:rPr kumimoji="1" lang="en-US" altLang="ja-JP" sz="2000" dirty="0">
                <a:solidFill>
                  <a:schemeClr val="tx2">
                    <a:lumMod val="75000"/>
                    <a:lumOff val="25000"/>
                  </a:schemeClr>
                </a:solidFill>
                <a:latin typeface="Arial Black" panose="020B0A04020102020204" pitchFamily="34" charset="0"/>
                <a:ea typeface="メイリオ" panose="020B0604030504040204" pitchFamily="50" charset="-128"/>
              </a:rPr>
              <a:t>4</a:t>
            </a:r>
            <a:r>
              <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rPr>
              <a:t>月入社</a:t>
            </a:r>
            <a:endParaRPr kumimoji="1" lang="en-US" altLang="ja-JP" sz="2000" dirty="0">
              <a:solidFill>
                <a:schemeClr val="tx2">
                  <a:lumMod val="75000"/>
                  <a:lumOff val="25000"/>
                </a:schemeClr>
              </a:solidFill>
              <a:latin typeface="Arial Black" panose="020B0A04020102020204" pitchFamily="34" charset="0"/>
              <a:ea typeface="メイリオ" panose="020B0604030504040204" pitchFamily="50" charset="-128"/>
            </a:endParaRPr>
          </a:p>
          <a:p>
            <a:r>
              <a:rPr kumimoji="1" lang="ja-JP" altLang="en-US" dirty="0">
                <a:solidFill>
                  <a:schemeClr val="tx2">
                    <a:lumMod val="75000"/>
                    <a:lumOff val="25000"/>
                  </a:schemeClr>
                </a:solidFill>
                <a:latin typeface="メイリオ" panose="020B0604030504040204" pitchFamily="50" charset="-128"/>
                <a:ea typeface="メイリオ" panose="020B0604030504040204" pitchFamily="50" charset="-128"/>
              </a:rPr>
              <a:t>法政大学経済学部卒業</a:t>
            </a:r>
            <a:endParaRPr kumimoji="1" lang="en-US" altLang="ja-JP" dirty="0">
              <a:solidFill>
                <a:schemeClr val="tx2">
                  <a:lumMod val="75000"/>
                  <a:lumOff val="25000"/>
                </a:schemeClr>
              </a:solidFill>
              <a:latin typeface="メイリオ" panose="020B0604030504040204" pitchFamily="50" charset="-128"/>
              <a:ea typeface="メイリオ" panose="020B0604030504040204" pitchFamily="50" charset="-128"/>
            </a:endParaRPr>
          </a:p>
          <a:p>
            <a:r>
              <a:rPr lang="ja-JP" altLang="en-US" sz="2400" dirty="0">
                <a:solidFill>
                  <a:schemeClr val="tx2">
                    <a:lumMod val="75000"/>
                    <a:lumOff val="25000"/>
                  </a:schemeClr>
                </a:solidFill>
                <a:latin typeface="メイリオ" panose="020B0604030504040204" pitchFamily="50" charset="-128"/>
                <a:ea typeface="メイリオ" panose="020B0604030504040204" pitchFamily="50" charset="-128"/>
              </a:rPr>
              <a:t>国内営業</a:t>
            </a:r>
            <a:endParaRPr lang="en-US" altLang="ja-JP" sz="2400" dirty="0">
              <a:solidFill>
                <a:schemeClr val="tx2">
                  <a:lumMod val="75000"/>
                  <a:lumOff val="25000"/>
                </a:schemeClr>
              </a:solidFill>
              <a:latin typeface="メイリオ" panose="020B0604030504040204" pitchFamily="50" charset="-128"/>
              <a:ea typeface="メイリオ" panose="020B0604030504040204" pitchFamily="50" charset="-128"/>
            </a:endParaRPr>
          </a:p>
          <a:p>
            <a:r>
              <a:rPr kumimoji="1" lang="en-US" altLang="ja-JP" sz="4000" dirty="0">
                <a:solidFill>
                  <a:schemeClr val="tx2">
                    <a:lumMod val="75000"/>
                    <a:lumOff val="25000"/>
                  </a:schemeClr>
                </a:solidFill>
                <a:latin typeface="メイリオ" panose="020B0604030504040204" pitchFamily="50" charset="-128"/>
                <a:ea typeface="メイリオ" panose="020B0604030504040204" pitchFamily="50" charset="-128"/>
              </a:rPr>
              <a:t>OO </a:t>
            </a:r>
            <a:r>
              <a:rPr kumimoji="1" lang="en-US" altLang="ja-JP" sz="4000" dirty="0" err="1">
                <a:solidFill>
                  <a:schemeClr val="tx2">
                    <a:lumMod val="75000"/>
                    <a:lumOff val="25000"/>
                  </a:schemeClr>
                </a:solidFill>
                <a:latin typeface="メイリオ" panose="020B0604030504040204" pitchFamily="50" charset="-128"/>
                <a:ea typeface="メイリオ" panose="020B0604030504040204" pitchFamily="50" charset="-128"/>
              </a:rPr>
              <a:t>OO</a:t>
            </a:r>
            <a:endParaRPr kumimoji="1" lang="ja-JP" altLang="en-US" sz="4000" dirty="0">
              <a:solidFill>
                <a:schemeClr val="tx2">
                  <a:lumMod val="75000"/>
                  <a:lumOff val="25000"/>
                </a:schemeClr>
              </a:solidFill>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xmlns="" id="{F3F18DAA-3859-4843-8329-FA1A3E98C8D1}"/>
              </a:ext>
            </a:extLst>
          </p:cNvPr>
          <p:cNvSpPr txBox="1"/>
          <p:nvPr/>
        </p:nvSpPr>
        <p:spPr>
          <a:xfrm>
            <a:off x="4673337" y="548680"/>
            <a:ext cx="6976621" cy="5016758"/>
          </a:xfrm>
          <a:prstGeom prst="rect">
            <a:avLst/>
          </a:prstGeom>
          <a:noFill/>
        </p:spPr>
        <p:txBody>
          <a:bodyPr wrap="square" rtlCol="0">
            <a:spAutoFit/>
          </a:bodyPr>
          <a:lstStyle/>
          <a:p>
            <a:r>
              <a:rPr kumimoji="1" lang="ja-JP" altLang="en-US" sz="2000" b="1" dirty="0">
                <a:solidFill>
                  <a:schemeClr val="tx2">
                    <a:lumMod val="75000"/>
                    <a:lumOff val="25000"/>
                  </a:schemeClr>
                </a:solidFill>
                <a:latin typeface="メイリオ" panose="020B0604030504040204" pitchFamily="50" charset="-128"/>
                <a:ea typeface="メイリオ" panose="020B0604030504040204" pitchFamily="50" charset="-128"/>
              </a:rPr>
              <a:t>入社動機</a:t>
            </a:r>
            <a:endParaRPr kumimoji="1" lang="en-US" altLang="ja-JP" sz="2000" b="1" dirty="0">
              <a:solidFill>
                <a:schemeClr val="tx2">
                  <a:lumMod val="75000"/>
                  <a:lumOff val="25000"/>
                </a:schemeClr>
              </a:solidFill>
              <a:latin typeface="メイリオ" panose="020B0604030504040204" pitchFamily="50" charset="-128"/>
              <a:ea typeface="メイリオ" panose="020B0604030504040204" pitchFamily="50" charset="-128"/>
            </a:endParaRPr>
          </a:p>
          <a:p>
            <a:r>
              <a:rPr lang="en-US" altLang="ja-JP" sz="2000" dirty="0">
                <a:solidFill>
                  <a:schemeClr val="tx2">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a:t>
            </a:r>
            <a:endParaRPr kumimoji="1" lang="en-US" altLang="ja-JP" sz="2000" dirty="0">
              <a:solidFill>
                <a:schemeClr val="tx2">
                  <a:lumMod val="75000"/>
                  <a:lumOff val="25000"/>
                </a:schemeClr>
              </a:solidFill>
              <a:latin typeface="メイリオ" panose="020B0604030504040204" pitchFamily="50" charset="-128"/>
              <a:ea typeface="メイリオ" panose="020B0604030504040204" pitchFamily="50" charset="-128"/>
            </a:endParaRPr>
          </a:p>
          <a:p>
            <a:endParaRPr kumimoji="1" lang="en-US" altLang="ja-JP" sz="2000" b="1" dirty="0">
              <a:solidFill>
                <a:schemeClr val="tx2">
                  <a:lumMod val="75000"/>
                  <a:lumOff val="25000"/>
                </a:schemeClr>
              </a:solidFill>
              <a:latin typeface="メイリオ" panose="020B0604030504040204" pitchFamily="50" charset="-128"/>
              <a:ea typeface="メイリオ" panose="020B0604030504040204" pitchFamily="50" charset="-128"/>
            </a:endParaRPr>
          </a:p>
          <a:p>
            <a:r>
              <a:rPr kumimoji="1" lang="ja-JP" altLang="en-US" sz="2000" b="1" dirty="0">
                <a:solidFill>
                  <a:schemeClr val="tx2">
                    <a:lumMod val="75000"/>
                    <a:lumOff val="25000"/>
                  </a:schemeClr>
                </a:solidFill>
                <a:latin typeface="メイリオ" panose="020B0604030504040204" pitchFamily="50" charset="-128"/>
                <a:ea typeface="メイリオ" panose="020B0604030504040204" pitchFamily="50" charset="-128"/>
              </a:rPr>
              <a:t>仕事内容</a:t>
            </a:r>
            <a:endParaRPr kumimoji="1" lang="en-US" altLang="ja-JP" sz="2000" b="1" dirty="0">
              <a:solidFill>
                <a:schemeClr val="tx2">
                  <a:lumMod val="75000"/>
                  <a:lumOff val="25000"/>
                </a:schemeClr>
              </a:solidFill>
              <a:latin typeface="メイリオ" panose="020B0604030504040204" pitchFamily="50" charset="-128"/>
              <a:ea typeface="メイリオ" panose="020B0604030504040204" pitchFamily="50" charset="-128"/>
            </a:endParaRPr>
          </a:p>
          <a:p>
            <a:r>
              <a:rPr lang="en-US" altLang="ja-JP" sz="2000" dirty="0">
                <a:solidFill>
                  <a:schemeClr val="tx2">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OOOOOOOOOOOOOOOOOOOOOOOOOOOOOOOOOOOOOOOOOOOOOOOOOOOOOOOOOOOOOOOOOOOOOOOOOOOOOOOOOOOOOOOOOOOOOOOOOOOOOOOOOOOO</a:t>
            </a:r>
          </a:p>
          <a:p>
            <a:endParaRPr lang="en-US" altLang="ja-JP" sz="2000" b="1" dirty="0">
              <a:solidFill>
                <a:schemeClr val="tx2">
                  <a:lumMod val="75000"/>
                  <a:lumOff val="25000"/>
                </a:schemeClr>
              </a:solidFill>
              <a:latin typeface="メイリオ" panose="020B0604030504040204" pitchFamily="50" charset="-128"/>
              <a:ea typeface="メイリオ" panose="020B0604030504040204" pitchFamily="50" charset="-128"/>
            </a:endParaRPr>
          </a:p>
          <a:p>
            <a:r>
              <a:rPr lang="ja-JP" altLang="en-US" sz="2000" b="1" dirty="0">
                <a:solidFill>
                  <a:schemeClr val="tx2">
                    <a:lumMod val="75000"/>
                    <a:lumOff val="25000"/>
                  </a:schemeClr>
                </a:solidFill>
                <a:latin typeface="メイリオ" panose="020B0604030504040204" pitchFamily="50" charset="-128"/>
                <a:ea typeface="メイリオ" panose="020B0604030504040204" pitchFamily="50" charset="-128"/>
              </a:rPr>
              <a:t>ヤリガイ</a:t>
            </a:r>
            <a:endParaRPr lang="en-US" altLang="ja-JP" sz="2000" b="1" dirty="0">
              <a:solidFill>
                <a:schemeClr val="tx2">
                  <a:lumMod val="75000"/>
                  <a:lumOff val="25000"/>
                </a:schemeClr>
              </a:solidFill>
              <a:latin typeface="メイリオ" panose="020B0604030504040204" pitchFamily="50" charset="-128"/>
              <a:ea typeface="メイリオ" panose="020B0604030504040204" pitchFamily="50" charset="-128"/>
            </a:endParaRPr>
          </a:p>
          <a:p>
            <a:r>
              <a:rPr lang="en-US" altLang="ja-JP" sz="2000" dirty="0">
                <a:solidFill>
                  <a:schemeClr val="tx2">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OOOOOOOOOOOOOOOOOOOOOOOOOOOOOOOOOOOOOOOOOOOOOOOOOOOOOOOOOOOOOOOOOOOOOOOOOOOOOOOOOOOOOOOOOOOOOOOOOOOOOOOOOOOOOOOOOOOOOOOOOOOOOOOOOOO</a:t>
            </a:r>
          </a:p>
        </p:txBody>
      </p:sp>
    </p:spTree>
    <p:extLst>
      <p:ext uri="{BB962C8B-B14F-4D97-AF65-F5344CB8AC3E}">
        <p14:creationId xmlns:p14="http://schemas.microsoft.com/office/powerpoint/2010/main" val="1590723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xmlns="" id="{752E8B56-F2A9-4413-AB54-8D277825A8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776" y="548680"/>
            <a:ext cx="3600000" cy="2714286"/>
          </a:xfrm>
          <a:prstGeom prst="rect">
            <a:avLst/>
          </a:prstGeom>
        </p:spPr>
      </p:pic>
      <p:sp>
        <p:nvSpPr>
          <p:cNvPr id="13" name="タイトル 12"/>
          <p:cNvSpPr>
            <a:spLocks noGrp="1"/>
          </p:cNvSpPr>
          <p:nvPr>
            <p:ph type="title"/>
          </p:nvPr>
        </p:nvSpPr>
        <p:spPr/>
        <p:txBody>
          <a:bodyPr rtlCol="0"/>
          <a:lstStyle/>
          <a:p>
            <a:pPr rtl="0"/>
            <a:r>
              <a:rPr lang="ja-JP" altLang="en-US" dirty="0"/>
              <a:t>海外営業の先輩</a:t>
            </a:r>
            <a:endParaRPr lang="en-US" altLang="ja-JP" dirty="0"/>
          </a:p>
        </p:txBody>
      </p:sp>
      <p:sp>
        <p:nvSpPr>
          <p:cNvPr id="9" name="テキスト ボックス 8">
            <a:extLst>
              <a:ext uri="{FF2B5EF4-FFF2-40B4-BE49-F238E27FC236}">
                <a16:creationId xmlns:a16="http://schemas.microsoft.com/office/drawing/2014/main" xmlns="" id="{F6AA4A6F-540B-49A0-8177-FFCE810B6C42}"/>
              </a:ext>
            </a:extLst>
          </p:cNvPr>
          <p:cNvSpPr txBox="1"/>
          <p:nvPr/>
        </p:nvSpPr>
        <p:spPr>
          <a:xfrm>
            <a:off x="479777" y="3440151"/>
            <a:ext cx="2492990" cy="1661993"/>
          </a:xfrm>
          <a:prstGeom prst="rect">
            <a:avLst/>
          </a:prstGeom>
          <a:noFill/>
        </p:spPr>
        <p:txBody>
          <a:bodyPr wrap="none" rtlCol="0">
            <a:spAutoFit/>
          </a:bodyPr>
          <a:lstStyle/>
          <a:p>
            <a:r>
              <a:rPr kumimoji="1" lang="en-US" altLang="ja-JP" sz="2000" dirty="0">
                <a:solidFill>
                  <a:schemeClr val="tx2">
                    <a:lumMod val="75000"/>
                    <a:lumOff val="25000"/>
                  </a:schemeClr>
                </a:solidFill>
                <a:latin typeface="Arial Black" panose="020B0A04020102020204" pitchFamily="34" charset="0"/>
                <a:ea typeface="メイリオ" panose="020B0604030504040204" pitchFamily="50" charset="-128"/>
              </a:rPr>
              <a:t>2005</a:t>
            </a:r>
            <a:r>
              <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rPr>
              <a:t>年</a:t>
            </a:r>
            <a:r>
              <a:rPr kumimoji="1" lang="en-US" altLang="ja-JP" sz="2000" dirty="0">
                <a:solidFill>
                  <a:schemeClr val="tx2">
                    <a:lumMod val="75000"/>
                    <a:lumOff val="25000"/>
                  </a:schemeClr>
                </a:solidFill>
                <a:latin typeface="Arial Black" panose="020B0A04020102020204" pitchFamily="34" charset="0"/>
                <a:ea typeface="メイリオ" panose="020B0604030504040204" pitchFamily="50" charset="-128"/>
              </a:rPr>
              <a:t>4</a:t>
            </a:r>
            <a:r>
              <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rPr>
              <a:t>月入社</a:t>
            </a:r>
            <a:endParaRPr kumimoji="1" lang="en-US" altLang="ja-JP" sz="2000" dirty="0">
              <a:solidFill>
                <a:schemeClr val="tx2">
                  <a:lumMod val="75000"/>
                  <a:lumOff val="25000"/>
                </a:schemeClr>
              </a:solidFill>
              <a:latin typeface="Arial Black" panose="020B0A04020102020204" pitchFamily="34" charset="0"/>
              <a:ea typeface="メイリオ" panose="020B0604030504040204" pitchFamily="50" charset="-128"/>
            </a:endParaRPr>
          </a:p>
          <a:p>
            <a:r>
              <a:rPr kumimoji="1" lang="ja-JP" altLang="en-US" dirty="0">
                <a:solidFill>
                  <a:schemeClr val="tx2">
                    <a:lumMod val="75000"/>
                    <a:lumOff val="25000"/>
                  </a:schemeClr>
                </a:solidFill>
                <a:latin typeface="メイリオ" panose="020B0604030504040204" pitchFamily="50" charset="-128"/>
                <a:ea typeface="メイリオ" panose="020B0604030504040204" pitchFamily="50" charset="-128"/>
              </a:rPr>
              <a:t>明治大学経済学部卒業</a:t>
            </a:r>
            <a:endParaRPr kumimoji="1" lang="en-US" altLang="ja-JP" dirty="0">
              <a:solidFill>
                <a:schemeClr val="tx2">
                  <a:lumMod val="75000"/>
                  <a:lumOff val="25000"/>
                </a:schemeClr>
              </a:solidFill>
              <a:latin typeface="メイリオ" panose="020B0604030504040204" pitchFamily="50" charset="-128"/>
              <a:ea typeface="メイリオ" panose="020B0604030504040204" pitchFamily="50" charset="-128"/>
            </a:endParaRPr>
          </a:p>
          <a:p>
            <a:r>
              <a:rPr lang="ja-JP" altLang="en-US" sz="2400" dirty="0">
                <a:solidFill>
                  <a:schemeClr val="tx2">
                    <a:lumMod val="75000"/>
                    <a:lumOff val="25000"/>
                  </a:schemeClr>
                </a:solidFill>
                <a:latin typeface="メイリオ" panose="020B0604030504040204" pitchFamily="50" charset="-128"/>
                <a:ea typeface="メイリオ" panose="020B0604030504040204" pitchFamily="50" charset="-128"/>
              </a:rPr>
              <a:t>海外営業</a:t>
            </a:r>
            <a:endParaRPr lang="en-US" altLang="ja-JP" sz="2400" dirty="0">
              <a:solidFill>
                <a:schemeClr val="tx2">
                  <a:lumMod val="75000"/>
                  <a:lumOff val="25000"/>
                </a:schemeClr>
              </a:solidFill>
              <a:latin typeface="メイリオ" panose="020B0604030504040204" pitchFamily="50" charset="-128"/>
              <a:ea typeface="メイリオ" panose="020B0604030504040204" pitchFamily="50" charset="-128"/>
            </a:endParaRPr>
          </a:p>
          <a:p>
            <a:r>
              <a:rPr kumimoji="1" lang="en-US" altLang="ja-JP" sz="4000" dirty="0">
                <a:solidFill>
                  <a:schemeClr val="tx2">
                    <a:lumMod val="75000"/>
                    <a:lumOff val="25000"/>
                  </a:schemeClr>
                </a:solidFill>
                <a:latin typeface="メイリオ" panose="020B0604030504040204" pitchFamily="50" charset="-128"/>
                <a:ea typeface="メイリオ" panose="020B0604030504040204" pitchFamily="50" charset="-128"/>
              </a:rPr>
              <a:t>OO </a:t>
            </a:r>
            <a:r>
              <a:rPr kumimoji="1" lang="en-US" altLang="ja-JP" sz="4000" dirty="0" err="1">
                <a:solidFill>
                  <a:schemeClr val="tx2">
                    <a:lumMod val="75000"/>
                    <a:lumOff val="25000"/>
                  </a:schemeClr>
                </a:solidFill>
                <a:latin typeface="メイリオ" panose="020B0604030504040204" pitchFamily="50" charset="-128"/>
                <a:ea typeface="メイリオ" panose="020B0604030504040204" pitchFamily="50" charset="-128"/>
              </a:rPr>
              <a:t>OO</a:t>
            </a:r>
            <a:endParaRPr kumimoji="1" lang="ja-JP" altLang="en-US" sz="4000" dirty="0">
              <a:solidFill>
                <a:schemeClr val="tx2">
                  <a:lumMod val="75000"/>
                  <a:lumOff val="25000"/>
                </a:schemeClr>
              </a:solidFill>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xmlns="" id="{F3F18DAA-3859-4843-8329-FA1A3E98C8D1}"/>
              </a:ext>
            </a:extLst>
          </p:cNvPr>
          <p:cNvSpPr txBox="1"/>
          <p:nvPr/>
        </p:nvSpPr>
        <p:spPr>
          <a:xfrm>
            <a:off x="4673337" y="548680"/>
            <a:ext cx="6976621" cy="5016758"/>
          </a:xfrm>
          <a:prstGeom prst="rect">
            <a:avLst/>
          </a:prstGeom>
          <a:noFill/>
        </p:spPr>
        <p:txBody>
          <a:bodyPr wrap="square" rtlCol="0">
            <a:spAutoFit/>
          </a:bodyPr>
          <a:lstStyle/>
          <a:p>
            <a:r>
              <a:rPr kumimoji="1" lang="ja-JP" altLang="en-US" sz="2000" b="1" dirty="0">
                <a:solidFill>
                  <a:schemeClr val="tx2">
                    <a:lumMod val="75000"/>
                    <a:lumOff val="25000"/>
                  </a:schemeClr>
                </a:solidFill>
                <a:latin typeface="メイリオ" panose="020B0604030504040204" pitchFamily="50" charset="-128"/>
                <a:ea typeface="メイリオ" panose="020B0604030504040204" pitchFamily="50" charset="-128"/>
              </a:rPr>
              <a:t>入社動機</a:t>
            </a:r>
            <a:endParaRPr kumimoji="1" lang="en-US" altLang="ja-JP" sz="2000" b="1" dirty="0">
              <a:solidFill>
                <a:schemeClr val="tx2">
                  <a:lumMod val="75000"/>
                  <a:lumOff val="25000"/>
                </a:schemeClr>
              </a:solidFill>
              <a:latin typeface="メイリオ" panose="020B0604030504040204" pitchFamily="50" charset="-128"/>
              <a:ea typeface="メイリオ" panose="020B0604030504040204" pitchFamily="50" charset="-128"/>
            </a:endParaRPr>
          </a:p>
          <a:p>
            <a:r>
              <a:rPr lang="en-US" altLang="ja-JP" sz="2000" dirty="0">
                <a:solidFill>
                  <a:schemeClr val="tx2">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a:t>
            </a:r>
            <a:endParaRPr kumimoji="1" lang="en-US" altLang="ja-JP" sz="2000" dirty="0">
              <a:solidFill>
                <a:schemeClr val="tx2">
                  <a:lumMod val="75000"/>
                  <a:lumOff val="25000"/>
                </a:schemeClr>
              </a:solidFill>
              <a:latin typeface="メイリオ" panose="020B0604030504040204" pitchFamily="50" charset="-128"/>
              <a:ea typeface="メイリオ" panose="020B0604030504040204" pitchFamily="50" charset="-128"/>
            </a:endParaRPr>
          </a:p>
          <a:p>
            <a:endParaRPr kumimoji="1" lang="en-US" altLang="ja-JP" sz="2000" b="1" dirty="0">
              <a:solidFill>
                <a:schemeClr val="tx2">
                  <a:lumMod val="75000"/>
                  <a:lumOff val="25000"/>
                </a:schemeClr>
              </a:solidFill>
              <a:latin typeface="メイリオ" panose="020B0604030504040204" pitchFamily="50" charset="-128"/>
              <a:ea typeface="メイリオ" panose="020B0604030504040204" pitchFamily="50" charset="-128"/>
            </a:endParaRPr>
          </a:p>
          <a:p>
            <a:r>
              <a:rPr kumimoji="1" lang="ja-JP" altLang="en-US" sz="2000" b="1" dirty="0">
                <a:solidFill>
                  <a:schemeClr val="tx2">
                    <a:lumMod val="75000"/>
                    <a:lumOff val="25000"/>
                  </a:schemeClr>
                </a:solidFill>
                <a:latin typeface="メイリオ" panose="020B0604030504040204" pitchFamily="50" charset="-128"/>
                <a:ea typeface="メイリオ" panose="020B0604030504040204" pitchFamily="50" charset="-128"/>
              </a:rPr>
              <a:t>仕事内容</a:t>
            </a:r>
            <a:endParaRPr kumimoji="1" lang="en-US" altLang="ja-JP" sz="2000" b="1" dirty="0">
              <a:solidFill>
                <a:schemeClr val="tx2">
                  <a:lumMod val="75000"/>
                  <a:lumOff val="25000"/>
                </a:schemeClr>
              </a:solidFill>
              <a:latin typeface="メイリオ" panose="020B0604030504040204" pitchFamily="50" charset="-128"/>
              <a:ea typeface="メイリオ" panose="020B0604030504040204" pitchFamily="50" charset="-128"/>
            </a:endParaRPr>
          </a:p>
          <a:p>
            <a:r>
              <a:rPr lang="en-US" altLang="ja-JP" sz="2000" dirty="0">
                <a:solidFill>
                  <a:schemeClr val="tx2">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OOOOOOOOOOOOOOOOOOOOOOOOOOOOOOOOOOOOOOOOOOOOOOOOOOOOOOOOOOOOOOOOOOOOOOOOOOOOOOOOOOOOOOOOOOOOOOOOOOOOOOOOOOOO</a:t>
            </a:r>
          </a:p>
          <a:p>
            <a:endParaRPr lang="en-US" altLang="ja-JP" sz="2000" b="1" dirty="0">
              <a:solidFill>
                <a:schemeClr val="tx2">
                  <a:lumMod val="75000"/>
                  <a:lumOff val="25000"/>
                </a:schemeClr>
              </a:solidFill>
              <a:latin typeface="メイリオ" panose="020B0604030504040204" pitchFamily="50" charset="-128"/>
              <a:ea typeface="メイリオ" panose="020B0604030504040204" pitchFamily="50" charset="-128"/>
            </a:endParaRPr>
          </a:p>
          <a:p>
            <a:r>
              <a:rPr lang="ja-JP" altLang="en-US" sz="2000" b="1" dirty="0">
                <a:solidFill>
                  <a:schemeClr val="tx2">
                    <a:lumMod val="75000"/>
                    <a:lumOff val="25000"/>
                  </a:schemeClr>
                </a:solidFill>
                <a:latin typeface="メイリオ" panose="020B0604030504040204" pitchFamily="50" charset="-128"/>
                <a:ea typeface="メイリオ" panose="020B0604030504040204" pitchFamily="50" charset="-128"/>
              </a:rPr>
              <a:t>ヤリガイ</a:t>
            </a:r>
            <a:endParaRPr lang="en-US" altLang="ja-JP" sz="2000" b="1" dirty="0">
              <a:solidFill>
                <a:schemeClr val="tx2">
                  <a:lumMod val="75000"/>
                  <a:lumOff val="25000"/>
                </a:schemeClr>
              </a:solidFill>
              <a:latin typeface="メイリオ" panose="020B0604030504040204" pitchFamily="50" charset="-128"/>
              <a:ea typeface="メイリオ" panose="020B0604030504040204" pitchFamily="50" charset="-128"/>
            </a:endParaRPr>
          </a:p>
          <a:p>
            <a:r>
              <a:rPr lang="en-US" altLang="ja-JP" sz="2000" dirty="0">
                <a:solidFill>
                  <a:schemeClr val="tx2">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OOOOOOOOOOOOOOOOOOOOOOOOOOOOOOOOOOOOOOOOOOOOOOOOOOOOOOOOOOOOOOOOOOOOOOOOOOOOOOOOOOOOOOOOOOOOOOOOOOOOOOOOOOOOOOOOOOOOOOOOOOOOOOOOOOO</a:t>
            </a:r>
          </a:p>
        </p:txBody>
      </p:sp>
    </p:spTree>
    <p:extLst>
      <p:ext uri="{BB962C8B-B14F-4D97-AF65-F5344CB8AC3E}">
        <p14:creationId xmlns:p14="http://schemas.microsoft.com/office/powerpoint/2010/main" val="1844379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xmlns="" id="{1BD8E2B9-1C8F-44D0-9914-B29C0A006E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776" y="548680"/>
            <a:ext cx="3600000" cy="2702314"/>
          </a:xfrm>
          <a:prstGeom prst="rect">
            <a:avLst/>
          </a:prstGeom>
        </p:spPr>
      </p:pic>
      <p:sp>
        <p:nvSpPr>
          <p:cNvPr id="13" name="タイトル 12"/>
          <p:cNvSpPr>
            <a:spLocks noGrp="1"/>
          </p:cNvSpPr>
          <p:nvPr>
            <p:ph type="title"/>
          </p:nvPr>
        </p:nvSpPr>
        <p:spPr/>
        <p:txBody>
          <a:bodyPr rtlCol="0"/>
          <a:lstStyle/>
          <a:p>
            <a:pPr rtl="0"/>
            <a:r>
              <a:rPr lang="ja-JP" altLang="en-US" dirty="0"/>
              <a:t>経営企画の先輩</a:t>
            </a:r>
            <a:endParaRPr lang="en-US" altLang="ja-JP" dirty="0"/>
          </a:p>
        </p:txBody>
      </p:sp>
      <p:sp>
        <p:nvSpPr>
          <p:cNvPr id="9" name="テキスト ボックス 8">
            <a:extLst>
              <a:ext uri="{FF2B5EF4-FFF2-40B4-BE49-F238E27FC236}">
                <a16:creationId xmlns:a16="http://schemas.microsoft.com/office/drawing/2014/main" xmlns="" id="{F6AA4A6F-540B-49A0-8177-FFCE810B6C42}"/>
              </a:ext>
            </a:extLst>
          </p:cNvPr>
          <p:cNvSpPr txBox="1"/>
          <p:nvPr/>
        </p:nvSpPr>
        <p:spPr>
          <a:xfrm>
            <a:off x="479777" y="3445253"/>
            <a:ext cx="2954655" cy="1661993"/>
          </a:xfrm>
          <a:prstGeom prst="rect">
            <a:avLst/>
          </a:prstGeom>
          <a:noFill/>
        </p:spPr>
        <p:txBody>
          <a:bodyPr wrap="none" rtlCol="0">
            <a:spAutoFit/>
          </a:bodyPr>
          <a:lstStyle/>
          <a:p>
            <a:r>
              <a:rPr kumimoji="1" lang="en-US" altLang="ja-JP" sz="2000" dirty="0">
                <a:solidFill>
                  <a:schemeClr val="tx2">
                    <a:lumMod val="75000"/>
                    <a:lumOff val="25000"/>
                  </a:schemeClr>
                </a:solidFill>
                <a:latin typeface="Arial Black" panose="020B0A04020102020204" pitchFamily="34" charset="0"/>
                <a:ea typeface="メイリオ" panose="020B0604030504040204" pitchFamily="50" charset="-128"/>
              </a:rPr>
              <a:t>2009</a:t>
            </a:r>
            <a:r>
              <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rPr>
              <a:t>年</a:t>
            </a:r>
            <a:r>
              <a:rPr kumimoji="1" lang="en-US" altLang="ja-JP" sz="2000" dirty="0">
                <a:solidFill>
                  <a:schemeClr val="tx2">
                    <a:lumMod val="75000"/>
                    <a:lumOff val="25000"/>
                  </a:schemeClr>
                </a:solidFill>
                <a:latin typeface="Arial Black" panose="020B0A04020102020204" pitchFamily="34" charset="0"/>
                <a:ea typeface="メイリオ" panose="020B0604030504040204" pitchFamily="50" charset="-128"/>
              </a:rPr>
              <a:t>4</a:t>
            </a:r>
            <a:r>
              <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rPr>
              <a:t>月入社</a:t>
            </a:r>
            <a:endParaRPr kumimoji="1" lang="en-US" altLang="ja-JP" sz="2000" dirty="0">
              <a:solidFill>
                <a:schemeClr val="tx2">
                  <a:lumMod val="75000"/>
                  <a:lumOff val="25000"/>
                </a:schemeClr>
              </a:solidFill>
              <a:latin typeface="Arial Black" panose="020B0A04020102020204" pitchFamily="34" charset="0"/>
              <a:ea typeface="メイリオ" panose="020B0604030504040204" pitchFamily="50" charset="-128"/>
            </a:endParaRPr>
          </a:p>
          <a:p>
            <a:r>
              <a:rPr kumimoji="1" lang="ja-JP" altLang="en-US" dirty="0">
                <a:solidFill>
                  <a:schemeClr val="tx2">
                    <a:lumMod val="75000"/>
                    <a:lumOff val="25000"/>
                  </a:schemeClr>
                </a:solidFill>
                <a:latin typeface="メイリオ" panose="020B0604030504040204" pitchFamily="50" charset="-128"/>
                <a:ea typeface="メイリオ" panose="020B0604030504040204" pitchFamily="50" charset="-128"/>
              </a:rPr>
              <a:t>横浜国立大学経済学部卒業</a:t>
            </a:r>
            <a:endParaRPr kumimoji="1" lang="en-US" altLang="ja-JP" dirty="0">
              <a:solidFill>
                <a:schemeClr val="tx2">
                  <a:lumMod val="75000"/>
                  <a:lumOff val="25000"/>
                </a:schemeClr>
              </a:solidFill>
              <a:latin typeface="メイリオ" panose="020B0604030504040204" pitchFamily="50" charset="-128"/>
              <a:ea typeface="メイリオ" panose="020B0604030504040204" pitchFamily="50" charset="-128"/>
            </a:endParaRPr>
          </a:p>
          <a:p>
            <a:r>
              <a:rPr lang="ja-JP" altLang="en-US" sz="2400" dirty="0">
                <a:solidFill>
                  <a:schemeClr val="tx2">
                    <a:lumMod val="75000"/>
                    <a:lumOff val="25000"/>
                  </a:schemeClr>
                </a:solidFill>
                <a:latin typeface="メイリオ" panose="020B0604030504040204" pitchFamily="50" charset="-128"/>
                <a:ea typeface="メイリオ" panose="020B0604030504040204" pitchFamily="50" charset="-128"/>
              </a:rPr>
              <a:t>経営企画</a:t>
            </a:r>
            <a:endParaRPr lang="en-US" altLang="ja-JP" sz="2400" dirty="0">
              <a:solidFill>
                <a:schemeClr val="tx2">
                  <a:lumMod val="75000"/>
                  <a:lumOff val="25000"/>
                </a:schemeClr>
              </a:solidFill>
              <a:latin typeface="メイリオ" panose="020B0604030504040204" pitchFamily="50" charset="-128"/>
              <a:ea typeface="メイリオ" panose="020B0604030504040204" pitchFamily="50" charset="-128"/>
            </a:endParaRPr>
          </a:p>
          <a:p>
            <a:r>
              <a:rPr kumimoji="1" lang="en-US" altLang="ja-JP" sz="4000" dirty="0">
                <a:solidFill>
                  <a:schemeClr val="tx2">
                    <a:lumMod val="75000"/>
                    <a:lumOff val="25000"/>
                  </a:schemeClr>
                </a:solidFill>
                <a:latin typeface="メイリオ" panose="020B0604030504040204" pitchFamily="50" charset="-128"/>
                <a:ea typeface="メイリオ" panose="020B0604030504040204" pitchFamily="50" charset="-128"/>
              </a:rPr>
              <a:t>OO </a:t>
            </a:r>
            <a:r>
              <a:rPr kumimoji="1" lang="en-US" altLang="ja-JP" sz="4000" dirty="0" err="1">
                <a:solidFill>
                  <a:schemeClr val="tx2">
                    <a:lumMod val="75000"/>
                    <a:lumOff val="25000"/>
                  </a:schemeClr>
                </a:solidFill>
                <a:latin typeface="メイリオ" panose="020B0604030504040204" pitchFamily="50" charset="-128"/>
                <a:ea typeface="メイリオ" panose="020B0604030504040204" pitchFamily="50" charset="-128"/>
              </a:rPr>
              <a:t>OO</a:t>
            </a:r>
            <a:endParaRPr kumimoji="1" lang="ja-JP" altLang="en-US" sz="4000" dirty="0">
              <a:solidFill>
                <a:schemeClr val="tx2">
                  <a:lumMod val="75000"/>
                  <a:lumOff val="25000"/>
                </a:schemeClr>
              </a:solidFill>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xmlns="" id="{F3F18DAA-3859-4843-8329-FA1A3E98C8D1}"/>
              </a:ext>
            </a:extLst>
          </p:cNvPr>
          <p:cNvSpPr txBox="1"/>
          <p:nvPr/>
        </p:nvSpPr>
        <p:spPr>
          <a:xfrm>
            <a:off x="4672093" y="548680"/>
            <a:ext cx="6976621" cy="5016758"/>
          </a:xfrm>
          <a:prstGeom prst="rect">
            <a:avLst/>
          </a:prstGeom>
          <a:noFill/>
        </p:spPr>
        <p:txBody>
          <a:bodyPr wrap="square" rtlCol="0">
            <a:spAutoFit/>
          </a:bodyPr>
          <a:lstStyle/>
          <a:p>
            <a:r>
              <a:rPr kumimoji="1" lang="ja-JP" altLang="en-US" sz="2000" b="1" dirty="0">
                <a:solidFill>
                  <a:schemeClr val="tx2">
                    <a:lumMod val="75000"/>
                    <a:lumOff val="25000"/>
                  </a:schemeClr>
                </a:solidFill>
                <a:latin typeface="メイリオ" panose="020B0604030504040204" pitchFamily="50" charset="-128"/>
                <a:ea typeface="メイリオ" panose="020B0604030504040204" pitchFamily="50" charset="-128"/>
              </a:rPr>
              <a:t>入社動機</a:t>
            </a:r>
            <a:endParaRPr kumimoji="1" lang="en-US" altLang="ja-JP" sz="2000" b="1" dirty="0">
              <a:solidFill>
                <a:schemeClr val="tx2">
                  <a:lumMod val="75000"/>
                  <a:lumOff val="25000"/>
                </a:schemeClr>
              </a:solidFill>
              <a:latin typeface="メイリオ" panose="020B0604030504040204" pitchFamily="50" charset="-128"/>
              <a:ea typeface="メイリオ" panose="020B0604030504040204" pitchFamily="50" charset="-128"/>
            </a:endParaRPr>
          </a:p>
          <a:p>
            <a:r>
              <a:rPr lang="en-US" altLang="ja-JP" sz="2000" dirty="0">
                <a:solidFill>
                  <a:schemeClr val="tx2">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a:t>
            </a:r>
            <a:endParaRPr kumimoji="1" lang="en-US" altLang="ja-JP" sz="2000" dirty="0">
              <a:solidFill>
                <a:schemeClr val="tx2">
                  <a:lumMod val="75000"/>
                  <a:lumOff val="25000"/>
                </a:schemeClr>
              </a:solidFill>
              <a:latin typeface="メイリオ" panose="020B0604030504040204" pitchFamily="50" charset="-128"/>
              <a:ea typeface="メイリオ" panose="020B0604030504040204" pitchFamily="50" charset="-128"/>
            </a:endParaRPr>
          </a:p>
          <a:p>
            <a:endParaRPr kumimoji="1" lang="en-US" altLang="ja-JP" sz="2000" b="1" dirty="0">
              <a:solidFill>
                <a:schemeClr val="tx2">
                  <a:lumMod val="75000"/>
                  <a:lumOff val="25000"/>
                </a:schemeClr>
              </a:solidFill>
              <a:latin typeface="メイリオ" panose="020B0604030504040204" pitchFamily="50" charset="-128"/>
              <a:ea typeface="メイリオ" panose="020B0604030504040204" pitchFamily="50" charset="-128"/>
            </a:endParaRPr>
          </a:p>
          <a:p>
            <a:r>
              <a:rPr kumimoji="1" lang="ja-JP" altLang="en-US" sz="2000" b="1" dirty="0">
                <a:solidFill>
                  <a:schemeClr val="tx2">
                    <a:lumMod val="75000"/>
                    <a:lumOff val="25000"/>
                  </a:schemeClr>
                </a:solidFill>
                <a:latin typeface="メイリオ" panose="020B0604030504040204" pitchFamily="50" charset="-128"/>
                <a:ea typeface="メイリオ" panose="020B0604030504040204" pitchFamily="50" charset="-128"/>
              </a:rPr>
              <a:t>仕事内容</a:t>
            </a:r>
            <a:endParaRPr kumimoji="1" lang="en-US" altLang="ja-JP" sz="2000" b="1" dirty="0">
              <a:solidFill>
                <a:schemeClr val="tx2">
                  <a:lumMod val="75000"/>
                  <a:lumOff val="25000"/>
                </a:schemeClr>
              </a:solidFill>
              <a:latin typeface="メイリオ" panose="020B0604030504040204" pitchFamily="50" charset="-128"/>
              <a:ea typeface="メイリオ" panose="020B0604030504040204" pitchFamily="50" charset="-128"/>
            </a:endParaRPr>
          </a:p>
          <a:p>
            <a:r>
              <a:rPr lang="en-US" altLang="ja-JP" sz="2000" dirty="0">
                <a:solidFill>
                  <a:schemeClr val="tx2">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OOOOOOOOOOOOOOOOOOOOOOOOOOOOOOOOOOOOOOOOOOOOOOOOOOOOOOOOOOOOOOOOOOOOOOOOOOOOOOOOOOOOOOOOOOOOOOOOOOOOOOOOOOOO</a:t>
            </a:r>
          </a:p>
          <a:p>
            <a:endParaRPr lang="en-US" altLang="ja-JP" sz="2000" b="1" dirty="0">
              <a:solidFill>
                <a:schemeClr val="tx2">
                  <a:lumMod val="75000"/>
                  <a:lumOff val="25000"/>
                </a:schemeClr>
              </a:solidFill>
              <a:latin typeface="メイリオ" panose="020B0604030504040204" pitchFamily="50" charset="-128"/>
              <a:ea typeface="メイリオ" panose="020B0604030504040204" pitchFamily="50" charset="-128"/>
            </a:endParaRPr>
          </a:p>
          <a:p>
            <a:r>
              <a:rPr lang="ja-JP" altLang="en-US" sz="2000" b="1" dirty="0">
                <a:solidFill>
                  <a:schemeClr val="tx2">
                    <a:lumMod val="75000"/>
                    <a:lumOff val="25000"/>
                  </a:schemeClr>
                </a:solidFill>
                <a:latin typeface="メイリオ" panose="020B0604030504040204" pitchFamily="50" charset="-128"/>
                <a:ea typeface="メイリオ" panose="020B0604030504040204" pitchFamily="50" charset="-128"/>
              </a:rPr>
              <a:t>ヤリガイ</a:t>
            </a:r>
            <a:endParaRPr lang="en-US" altLang="ja-JP" sz="2000" b="1" dirty="0">
              <a:solidFill>
                <a:schemeClr val="tx2">
                  <a:lumMod val="75000"/>
                  <a:lumOff val="25000"/>
                </a:schemeClr>
              </a:solidFill>
              <a:latin typeface="メイリオ" panose="020B0604030504040204" pitchFamily="50" charset="-128"/>
              <a:ea typeface="メイリオ" panose="020B0604030504040204" pitchFamily="50" charset="-128"/>
            </a:endParaRPr>
          </a:p>
          <a:p>
            <a:r>
              <a:rPr lang="en-US" altLang="ja-JP" sz="2000" dirty="0">
                <a:solidFill>
                  <a:schemeClr val="tx2">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OOOOOOOOOOOOOOOOOOOOOOOOOOOOOOOOOOOOOOOOOOOOOOOOOOOOOOOOOOOOOOOOOOOOOOOOOOOOOOOOOOOOOOOOOOOOOOOOOOOOOOOOOOOOOOOOOOOOOOOOOOOOOOOOOOO</a:t>
            </a:r>
          </a:p>
        </p:txBody>
      </p:sp>
    </p:spTree>
    <p:extLst>
      <p:ext uri="{BB962C8B-B14F-4D97-AF65-F5344CB8AC3E}">
        <p14:creationId xmlns:p14="http://schemas.microsoft.com/office/powerpoint/2010/main" val="36908912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xmlns="" id="{B8FC3E6B-38A5-45D1-A495-C5435B06FF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9822" y="548680"/>
            <a:ext cx="3600000" cy="2697892"/>
          </a:xfrm>
          <a:prstGeom prst="rect">
            <a:avLst/>
          </a:prstGeom>
        </p:spPr>
      </p:pic>
      <p:sp>
        <p:nvSpPr>
          <p:cNvPr id="13" name="タイトル 12"/>
          <p:cNvSpPr>
            <a:spLocks noGrp="1"/>
          </p:cNvSpPr>
          <p:nvPr>
            <p:ph type="title"/>
          </p:nvPr>
        </p:nvSpPr>
        <p:spPr/>
        <p:txBody>
          <a:bodyPr rtlCol="0"/>
          <a:lstStyle/>
          <a:p>
            <a:pPr rtl="0"/>
            <a:r>
              <a:rPr lang="ja-JP" altLang="en-US" dirty="0"/>
              <a:t>設計開発の先輩</a:t>
            </a:r>
            <a:endParaRPr lang="en-US" altLang="ja-JP" dirty="0"/>
          </a:p>
        </p:txBody>
      </p:sp>
      <p:sp>
        <p:nvSpPr>
          <p:cNvPr id="9" name="テキスト ボックス 8">
            <a:extLst>
              <a:ext uri="{FF2B5EF4-FFF2-40B4-BE49-F238E27FC236}">
                <a16:creationId xmlns:a16="http://schemas.microsoft.com/office/drawing/2014/main" xmlns="" id="{F6AA4A6F-540B-49A0-8177-FFCE810B6C42}"/>
              </a:ext>
            </a:extLst>
          </p:cNvPr>
          <p:cNvSpPr txBox="1"/>
          <p:nvPr/>
        </p:nvSpPr>
        <p:spPr>
          <a:xfrm>
            <a:off x="489823" y="3445253"/>
            <a:ext cx="3877985" cy="1661993"/>
          </a:xfrm>
          <a:prstGeom prst="rect">
            <a:avLst/>
          </a:prstGeom>
          <a:noFill/>
        </p:spPr>
        <p:txBody>
          <a:bodyPr wrap="none" rtlCol="0">
            <a:spAutoFit/>
          </a:bodyPr>
          <a:lstStyle/>
          <a:p>
            <a:r>
              <a:rPr kumimoji="1" lang="en-US" altLang="ja-JP" sz="2000" dirty="0">
                <a:solidFill>
                  <a:schemeClr val="tx2">
                    <a:lumMod val="75000"/>
                    <a:lumOff val="25000"/>
                  </a:schemeClr>
                </a:solidFill>
                <a:latin typeface="Arial Black" panose="020B0A04020102020204" pitchFamily="34" charset="0"/>
                <a:ea typeface="メイリオ" panose="020B0604030504040204" pitchFamily="50" charset="-128"/>
              </a:rPr>
              <a:t>2011</a:t>
            </a:r>
            <a:r>
              <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rPr>
              <a:t>年</a:t>
            </a:r>
            <a:r>
              <a:rPr kumimoji="1" lang="en-US" altLang="ja-JP" sz="2000" dirty="0">
                <a:solidFill>
                  <a:schemeClr val="tx2">
                    <a:lumMod val="75000"/>
                    <a:lumOff val="25000"/>
                  </a:schemeClr>
                </a:solidFill>
                <a:latin typeface="Arial Black" panose="020B0A04020102020204" pitchFamily="34" charset="0"/>
                <a:ea typeface="メイリオ" panose="020B0604030504040204" pitchFamily="50" charset="-128"/>
              </a:rPr>
              <a:t>4</a:t>
            </a:r>
            <a:r>
              <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rPr>
              <a:t>月入社</a:t>
            </a:r>
            <a:endParaRPr kumimoji="1" lang="en-US" altLang="ja-JP" sz="2000" dirty="0">
              <a:solidFill>
                <a:schemeClr val="tx2">
                  <a:lumMod val="75000"/>
                  <a:lumOff val="25000"/>
                </a:schemeClr>
              </a:solidFill>
              <a:latin typeface="Arial Black" panose="020B0A04020102020204" pitchFamily="34" charset="0"/>
              <a:ea typeface="メイリオ" panose="020B0604030504040204" pitchFamily="50" charset="-128"/>
            </a:endParaRPr>
          </a:p>
          <a:p>
            <a:r>
              <a:rPr kumimoji="1" lang="ja-JP" altLang="en-US" dirty="0">
                <a:solidFill>
                  <a:schemeClr val="tx2">
                    <a:lumMod val="75000"/>
                    <a:lumOff val="25000"/>
                  </a:schemeClr>
                </a:solidFill>
                <a:latin typeface="メイリオ" panose="020B0604030504040204" pitchFamily="50" charset="-128"/>
                <a:ea typeface="メイリオ" panose="020B0604030504040204" pitchFamily="50" charset="-128"/>
              </a:rPr>
              <a:t>芝浦工業大学工学部電気工学科卒業</a:t>
            </a:r>
            <a:endParaRPr kumimoji="1" lang="en-US" altLang="ja-JP" dirty="0">
              <a:solidFill>
                <a:schemeClr val="tx2">
                  <a:lumMod val="75000"/>
                  <a:lumOff val="25000"/>
                </a:schemeClr>
              </a:solidFill>
              <a:latin typeface="メイリオ" panose="020B0604030504040204" pitchFamily="50" charset="-128"/>
              <a:ea typeface="メイリオ" panose="020B0604030504040204" pitchFamily="50" charset="-128"/>
            </a:endParaRPr>
          </a:p>
          <a:p>
            <a:r>
              <a:rPr lang="ja-JP" altLang="en-US" sz="2400" dirty="0">
                <a:solidFill>
                  <a:schemeClr val="tx2">
                    <a:lumMod val="75000"/>
                    <a:lumOff val="25000"/>
                  </a:schemeClr>
                </a:solidFill>
                <a:latin typeface="メイリオ" panose="020B0604030504040204" pitchFamily="50" charset="-128"/>
                <a:ea typeface="メイリオ" panose="020B0604030504040204" pitchFamily="50" charset="-128"/>
              </a:rPr>
              <a:t>設計開発</a:t>
            </a:r>
            <a:endParaRPr lang="en-US" altLang="ja-JP" sz="2400" dirty="0">
              <a:solidFill>
                <a:schemeClr val="tx2">
                  <a:lumMod val="75000"/>
                  <a:lumOff val="25000"/>
                </a:schemeClr>
              </a:solidFill>
              <a:latin typeface="メイリオ" panose="020B0604030504040204" pitchFamily="50" charset="-128"/>
              <a:ea typeface="メイリオ" panose="020B0604030504040204" pitchFamily="50" charset="-128"/>
            </a:endParaRPr>
          </a:p>
          <a:p>
            <a:r>
              <a:rPr kumimoji="1" lang="en-US" altLang="ja-JP" sz="4000" dirty="0">
                <a:solidFill>
                  <a:schemeClr val="tx2">
                    <a:lumMod val="75000"/>
                    <a:lumOff val="25000"/>
                  </a:schemeClr>
                </a:solidFill>
                <a:latin typeface="メイリオ" panose="020B0604030504040204" pitchFamily="50" charset="-128"/>
                <a:ea typeface="メイリオ" panose="020B0604030504040204" pitchFamily="50" charset="-128"/>
              </a:rPr>
              <a:t>OO </a:t>
            </a:r>
            <a:r>
              <a:rPr kumimoji="1" lang="en-US" altLang="ja-JP" sz="4000" dirty="0" err="1">
                <a:solidFill>
                  <a:schemeClr val="tx2">
                    <a:lumMod val="75000"/>
                    <a:lumOff val="25000"/>
                  </a:schemeClr>
                </a:solidFill>
                <a:latin typeface="メイリオ" panose="020B0604030504040204" pitchFamily="50" charset="-128"/>
                <a:ea typeface="メイリオ" panose="020B0604030504040204" pitchFamily="50" charset="-128"/>
              </a:rPr>
              <a:t>OO</a:t>
            </a:r>
            <a:endParaRPr kumimoji="1" lang="ja-JP" altLang="en-US" sz="4000" dirty="0">
              <a:solidFill>
                <a:schemeClr val="tx2">
                  <a:lumMod val="75000"/>
                  <a:lumOff val="25000"/>
                </a:schemeClr>
              </a:solidFill>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xmlns="" id="{F3F18DAA-3859-4843-8329-FA1A3E98C8D1}"/>
              </a:ext>
            </a:extLst>
          </p:cNvPr>
          <p:cNvSpPr txBox="1"/>
          <p:nvPr/>
        </p:nvSpPr>
        <p:spPr>
          <a:xfrm>
            <a:off x="4673337" y="548680"/>
            <a:ext cx="6976621" cy="5016758"/>
          </a:xfrm>
          <a:prstGeom prst="rect">
            <a:avLst/>
          </a:prstGeom>
          <a:noFill/>
        </p:spPr>
        <p:txBody>
          <a:bodyPr wrap="square" rtlCol="0">
            <a:spAutoFit/>
          </a:bodyPr>
          <a:lstStyle/>
          <a:p>
            <a:r>
              <a:rPr kumimoji="1" lang="ja-JP" altLang="en-US" sz="2000" b="1" dirty="0">
                <a:solidFill>
                  <a:schemeClr val="tx2">
                    <a:lumMod val="75000"/>
                    <a:lumOff val="25000"/>
                  </a:schemeClr>
                </a:solidFill>
                <a:latin typeface="メイリオ" panose="020B0604030504040204" pitchFamily="50" charset="-128"/>
                <a:ea typeface="メイリオ" panose="020B0604030504040204" pitchFamily="50" charset="-128"/>
              </a:rPr>
              <a:t>入社動機</a:t>
            </a:r>
            <a:endParaRPr kumimoji="1" lang="en-US" altLang="ja-JP" sz="2000" b="1" dirty="0">
              <a:solidFill>
                <a:schemeClr val="tx2">
                  <a:lumMod val="75000"/>
                  <a:lumOff val="25000"/>
                </a:schemeClr>
              </a:solidFill>
              <a:latin typeface="メイリオ" panose="020B0604030504040204" pitchFamily="50" charset="-128"/>
              <a:ea typeface="メイリオ" panose="020B0604030504040204" pitchFamily="50" charset="-128"/>
            </a:endParaRPr>
          </a:p>
          <a:p>
            <a:r>
              <a:rPr lang="en-US" altLang="ja-JP" sz="2000" dirty="0">
                <a:solidFill>
                  <a:schemeClr val="tx2">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a:t>
            </a:r>
            <a:endParaRPr kumimoji="1" lang="en-US" altLang="ja-JP" sz="2000" dirty="0">
              <a:solidFill>
                <a:schemeClr val="tx2">
                  <a:lumMod val="75000"/>
                  <a:lumOff val="25000"/>
                </a:schemeClr>
              </a:solidFill>
              <a:latin typeface="メイリオ" panose="020B0604030504040204" pitchFamily="50" charset="-128"/>
              <a:ea typeface="メイリオ" panose="020B0604030504040204" pitchFamily="50" charset="-128"/>
            </a:endParaRPr>
          </a:p>
          <a:p>
            <a:endParaRPr kumimoji="1" lang="en-US" altLang="ja-JP" sz="2000" b="1" dirty="0">
              <a:solidFill>
                <a:schemeClr val="tx2">
                  <a:lumMod val="75000"/>
                  <a:lumOff val="25000"/>
                </a:schemeClr>
              </a:solidFill>
              <a:latin typeface="メイリオ" panose="020B0604030504040204" pitchFamily="50" charset="-128"/>
              <a:ea typeface="メイリオ" panose="020B0604030504040204" pitchFamily="50" charset="-128"/>
            </a:endParaRPr>
          </a:p>
          <a:p>
            <a:r>
              <a:rPr kumimoji="1" lang="ja-JP" altLang="en-US" sz="2000" b="1" dirty="0">
                <a:solidFill>
                  <a:schemeClr val="tx2">
                    <a:lumMod val="75000"/>
                    <a:lumOff val="25000"/>
                  </a:schemeClr>
                </a:solidFill>
                <a:latin typeface="メイリオ" panose="020B0604030504040204" pitchFamily="50" charset="-128"/>
                <a:ea typeface="メイリオ" panose="020B0604030504040204" pitchFamily="50" charset="-128"/>
              </a:rPr>
              <a:t>仕事内容</a:t>
            </a:r>
            <a:endParaRPr kumimoji="1" lang="en-US" altLang="ja-JP" sz="2000" b="1" dirty="0">
              <a:solidFill>
                <a:schemeClr val="tx2">
                  <a:lumMod val="75000"/>
                  <a:lumOff val="25000"/>
                </a:schemeClr>
              </a:solidFill>
              <a:latin typeface="メイリオ" panose="020B0604030504040204" pitchFamily="50" charset="-128"/>
              <a:ea typeface="メイリオ" panose="020B0604030504040204" pitchFamily="50" charset="-128"/>
            </a:endParaRPr>
          </a:p>
          <a:p>
            <a:r>
              <a:rPr lang="en-US" altLang="ja-JP" sz="2000" dirty="0">
                <a:solidFill>
                  <a:schemeClr val="tx2">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OOOOOOOOOOOOOOOOOOOOOOOOOOOOOOOOOOOOOOOOOOOOOOOOOOOOOOOOOOOOOOOOOOOOOOOOOOOOOOOOOOOOOOOOOOOOOOOOOOOOOOOOOOOO</a:t>
            </a:r>
          </a:p>
          <a:p>
            <a:endParaRPr lang="en-US" altLang="ja-JP" sz="2000" b="1" dirty="0">
              <a:solidFill>
                <a:schemeClr val="tx2">
                  <a:lumMod val="75000"/>
                  <a:lumOff val="25000"/>
                </a:schemeClr>
              </a:solidFill>
              <a:latin typeface="メイリオ" panose="020B0604030504040204" pitchFamily="50" charset="-128"/>
              <a:ea typeface="メイリオ" panose="020B0604030504040204" pitchFamily="50" charset="-128"/>
            </a:endParaRPr>
          </a:p>
          <a:p>
            <a:r>
              <a:rPr lang="ja-JP" altLang="en-US" sz="2000" b="1" dirty="0">
                <a:solidFill>
                  <a:schemeClr val="tx2">
                    <a:lumMod val="75000"/>
                    <a:lumOff val="25000"/>
                  </a:schemeClr>
                </a:solidFill>
                <a:latin typeface="メイリオ" panose="020B0604030504040204" pitchFamily="50" charset="-128"/>
                <a:ea typeface="メイリオ" panose="020B0604030504040204" pitchFamily="50" charset="-128"/>
              </a:rPr>
              <a:t>ヤリガイ</a:t>
            </a:r>
            <a:endParaRPr lang="en-US" altLang="ja-JP" sz="2000" b="1" dirty="0">
              <a:solidFill>
                <a:schemeClr val="tx2">
                  <a:lumMod val="75000"/>
                  <a:lumOff val="25000"/>
                </a:schemeClr>
              </a:solidFill>
              <a:latin typeface="メイリオ" panose="020B0604030504040204" pitchFamily="50" charset="-128"/>
              <a:ea typeface="メイリオ" panose="020B0604030504040204" pitchFamily="50" charset="-128"/>
            </a:endParaRPr>
          </a:p>
          <a:p>
            <a:r>
              <a:rPr lang="en-US" altLang="ja-JP" sz="2000" dirty="0">
                <a:solidFill>
                  <a:schemeClr val="tx2">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OOOOOOOOOOOOOOOOOOOOOOOOOOOOOOOOOOOOOOOOOOOOOOOOOOOOOOOOOOOOOOOOOOOOOOOOOOOOOOOOOOOOOOOOOOOOOOOOOOOOOOOOOOOOOOOOOOOOOOOOOOOOOOOOOOO</a:t>
            </a:r>
          </a:p>
        </p:txBody>
      </p:sp>
    </p:spTree>
    <p:extLst>
      <p:ext uri="{BB962C8B-B14F-4D97-AF65-F5344CB8AC3E}">
        <p14:creationId xmlns:p14="http://schemas.microsoft.com/office/powerpoint/2010/main" val="24901316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xmlns="" id="{876F5FDA-6C98-4644-BB67-D98C7B5709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9822" y="548680"/>
            <a:ext cx="3600000" cy="2697600"/>
          </a:xfrm>
          <a:prstGeom prst="rect">
            <a:avLst/>
          </a:prstGeom>
        </p:spPr>
      </p:pic>
      <p:sp>
        <p:nvSpPr>
          <p:cNvPr id="13" name="タイトル 12"/>
          <p:cNvSpPr>
            <a:spLocks noGrp="1"/>
          </p:cNvSpPr>
          <p:nvPr>
            <p:ph type="title"/>
          </p:nvPr>
        </p:nvSpPr>
        <p:spPr/>
        <p:txBody>
          <a:bodyPr rtlCol="0"/>
          <a:lstStyle/>
          <a:p>
            <a:pPr rtl="0"/>
            <a:r>
              <a:rPr lang="ja-JP" altLang="en-US" dirty="0"/>
              <a:t>ファームウェア開発の先輩</a:t>
            </a:r>
            <a:endParaRPr lang="en-US" altLang="ja-JP" dirty="0"/>
          </a:p>
        </p:txBody>
      </p:sp>
      <p:sp>
        <p:nvSpPr>
          <p:cNvPr id="9" name="テキスト ボックス 8">
            <a:extLst>
              <a:ext uri="{FF2B5EF4-FFF2-40B4-BE49-F238E27FC236}">
                <a16:creationId xmlns:a16="http://schemas.microsoft.com/office/drawing/2014/main" xmlns="" id="{F6AA4A6F-540B-49A0-8177-FFCE810B6C42}"/>
              </a:ext>
            </a:extLst>
          </p:cNvPr>
          <p:cNvSpPr txBox="1"/>
          <p:nvPr/>
        </p:nvSpPr>
        <p:spPr>
          <a:xfrm>
            <a:off x="489823" y="3445253"/>
            <a:ext cx="2954655" cy="1938992"/>
          </a:xfrm>
          <a:prstGeom prst="rect">
            <a:avLst/>
          </a:prstGeom>
          <a:noFill/>
        </p:spPr>
        <p:txBody>
          <a:bodyPr wrap="none" rtlCol="0">
            <a:spAutoFit/>
          </a:bodyPr>
          <a:lstStyle/>
          <a:p>
            <a:r>
              <a:rPr kumimoji="1" lang="en-US" altLang="ja-JP" sz="2000" dirty="0">
                <a:solidFill>
                  <a:schemeClr val="tx2">
                    <a:lumMod val="75000"/>
                    <a:lumOff val="25000"/>
                  </a:schemeClr>
                </a:solidFill>
                <a:latin typeface="Arial Black" panose="020B0A04020102020204" pitchFamily="34" charset="0"/>
                <a:ea typeface="メイリオ" panose="020B0604030504040204" pitchFamily="50" charset="-128"/>
              </a:rPr>
              <a:t>2011</a:t>
            </a:r>
            <a:r>
              <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rPr>
              <a:t>年</a:t>
            </a:r>
            <a:r>
              <a:rPr kumimoji="1" lang="en-US" altLang="ja-JP" sz="2000" dirty="0">
                <a:solidFill>
                  <a:schemeClr val="tx2">
                    <a:lumMod val="75000"/>
                    <a:lumOff val="25000"/>
                  </a:schemeClr>
                </a:solidFill>
                <a:latin typeface="Arial Black" panose="020B0A04020102020204" pitchFamily="34" charset="0"/>
                <a:ea typeface="メイリオ" panose="020B0604030504040204" pitchFamily="50" charset="-128"/>
              </a:rPr>
              <a:t>4</a:t>
            </a:r>
            <a:r>
              <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rPr>
              <a:t>月入社</a:t>
            </a:r>
            <a:endParaRPr kumimoji="1" lang="en-US" altLang="ja-JP" sz="2000" dirty="0">
              <a:solidFill>
                <a:schemeClr val="tx2">
                  <a:lumMod val="75000"/>
                  <a:lumOff val="25000"/>
                </a:schemeClr>
              </a:solidFill>
              <a:latin typeface="Arial Black" panose="020B0A04020102020204" pitchFamily="34" charset="0"/>
              <a:ea typeface="メイリオ" panose="020B0604030504040204" pitchFamily="50" charset="-128"/>
            </a:endParaRPr>
          </a:p>
          <a:p>
            <a:r>
              <a:rPr kumimoji="1" lang="ja-JP" altLang="en-US" dirty="0">
                <a:solidFill>
                  <a:schemeClr val="tx2">
                    <a:lumMod val="75000"/>
                    <a:lumOff val="25000"/>
                  </a:schemeClr>
                </a:solidFill>
                <a:latin typeface="メイリオ" panose="020B0604030504040204" pitchFamily="50" charset="-128"/>
                <a:ea typeface="メイリオ" panose="020B0604030504040204" pitchFamily="50" charset="-128"/>
              </a:rPr>
              <a:t>電気通信大学大学院</a:t>
            </a:r>
            <a:endParaRPr kumimoji="1" lang="en-US" altLang="ja-JP" dirty="0">
              <a:solidFill>
                <a:schemeClr val="tx2">
                  <a:lumMod val="75000"/>
                  <a:lumOff val="25000"/>
                </a:schemeClr>
              </a:solidFill>
              <a:latin typeface="メイリオ" panose="020B0604030504040204" pitchFamily="50" charset="-128"/>
              <a:ea typeface="メイリオ" panose="020B0604030504040204" pitchFamily="50" charset="-128"/>
            </a:endParaRPr>
          </a:p>
          <a:p>
            <a:r>
              <a:rPr kumimoji="1" lang="ja-JP" altLang="en-US" dirty="0">
                <a:solidFill>
                  <a:schemeClr val="tx2">
                    <a:lumMod val="75000"/>
                    <a:lumOff val="25000"/>
                  </a:schemeClr>
                </a:solidFill>
                <a:latin typeface="メイリオ" panose="020B0604030504040204" pitchFamily="50" charset="-128"/>
                <a:ea typeface="メイリオ" panose="020B0604030504040204" pitchFamily="50" charset="-128"/>
              </a:rPr>
              <a:t>情報英工学研究科了</a:t>
            </a:r>
            <a:endParaRPr kumimoji="1" lang="en-US" altLang="ja-JP" dirty="0">
              <a:solidFill>
                <a:schemeClr val="tx2">
                  <a:lumMod val="75000"/>
                  <a:lumOff val="25000"/>
                </a:schemeClr>
              </a:solidFill>
              <a:latin typeface="メイリオ" panose="020B0604030504040204" pitchFamily="50" charset="-128"/>
              <a:ea typeface="メイリオ" panose="020B0604030504040204" pitchFamily="50" charset="-128"/>
            </a:endParaRPr>
          </a:p>
          <a:p>
            <a:r>
              <a:rPr lang="ja-JP" altLang="en-US" sz="2400" dirty="0">
                <a:solidFill>
                  <a:schemeClr val="tx2">
                    <a:lumMod val="75000"/>
                    <a:lumOff val="25000"/>
                  </a:schemeClr>
                </a:solidFill>
                <a:latin typeface="メイリオ" panose="020B0604030504040204" pitchFamily="50" charset="-128"/>
                <a:ea typeface="メイリオ" panose="020B0604030504040204" pitchFamily="50" charset="-128"/>
              </a:rPr>
              <a:t>ファームウェア開発</a:t>
            </a:r>
            <a:endParaRPr lang="en-US" altLang="ja-JP" sz="2400" dirty="0">
              <a:solidFill>
                <a:schemeClr val="tx2">
                  <a:lumMod val="75000"/>
                  <a:lumOff val="25000"/>
                </a:schemeClr>
              </a:solidFill>
              <a:latin typeface="メイリオ" panose="020B0604030504040204" pitchFamily="50" charset="-128"/>
              <a:ea typeface="メイリオ" panose="020B0604030504040204" pitchFamily="50" charset="-128"/>
            </a:endParaRPr>
          </a:p>
          <a:p>
            <a:r>
              <a:rPr kumimoji="1" lang="en-US" altLang="ja-JP" sz="4000" dirty="0">
                <a:solidFill>
                  <a:schemeClr val="tx2">
                    <a:lumMod val="75000"/>
                    <a:lumOff val="25000"/>
                  </a:schemeClr>
                </a:solidFill>
                <a:latin typeface="メイリオ" panose="020B0604030504040204" pitchFamily="50" charset="-128"/>
                <a:ea typeface="メイリオ" panose="020B0604030504040204" pitchFamily="50" charset="-128"/>
              </a:rPr>
              <a:t>OO </a:t>
            </a:r>
            <a:r>
              <a:rPr kumimoji="1" lang="en-US" altLang="ja-JP" sz="4000" dirty="0" err="1">
                <a:solidFill>
                  <a:schemeClr val="tx2">
                    <a:lumMod val="75000"/>
                    <a:lumOff val="25000"/>
                  </a:schemeClr>
                </a:solidFill>
                <a:latin typeface="メイリオ" panose="020B0604030504040204" pitchFamily="50" charset="-128"/>
                <a:ea typeface="メイリオ" panose="020B0604030504040204" pitchFamily="50" charset="-128"/>
              </a:rPr>
              <a:t>OO</a:t>
            </a:r>
            <a:endParaRPr kumimoji="1" lang="ja-JP" altLang="en-US" sz="4000" dirty="0">
              <a:solidFill>
                <a:schemeClr val="tx2">
                  <a:lumMod val="75000"/>
                  <a:lumOff val="25000"/>
                </a:schemeClr>
              </a:solidFill>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xmlns="" id="{F3F18DAA-3859-4843-8329-FA1A3E98C8D1}"/>
              </a:ext>
            </a:extLst>
          </p:cNvPr>
          <p:cNvSpPr txBox="1"/>
          <p:nvPr/>
        </p:nvSpPr>
        <p:spPr>
          <a:xfrm>
            <a:off x="4673337" y="548680"/>
            <a:ext cx="6976621" cy="5016758"/>
          </a:xfrm>
          <a:prstGeom prst="rect">
            <a:avLst/>
          </a:prstGeom>
          <a:noFill/>
        </p:spPr>
        <p:txBody>
          <a:bodyPr wrap="square" rtlCol="0">
            <a:spAutoFit/>
          </a:bodyPr>
          <a:lstStyle/>
          <a:p>
            <a:r>
              <a:rPr kumimoji="1" lang="ja-JP" altLang="en-US" sz="2000" b="1" dirty="0">
                <a:solidFill>
                  <a:schemeClr val="tx2">
                    <a:lumMod val="75000"/>
                    <a:lumOff val="25000"/>
                  </a:schemeClr>
                </a:solidFill>
                <a:latin typeface="メイリオ" panose="020B0604030504040204" pitchFamily="50" charset="-128"/>
                <a:ea typeface="メイリオ" panose="020B0604030504040204" pitchFamily="50" charset="-128"/>
              </a:rPr>
              <a:t>入社動機</a:t>
            </a:r>
            <a:endParaRPr kumimoji="1" lang="en-US" altLang="ja-JP" sz="2000" b="1" dirty="0">
              <a:solidFill>
                <a:schemeClr val="tx2">
                  <a:lumMod val="75000"/>
                  <a:lumOff val="25000"/>
                </a:schemeClr>
              </a:solidFill>
              <a:latin typeface="メイリオ" panose="020B0604030504040204" pitchFamily="50" charset="-128"/>
              <a:ea typeface="メイリオ" panose="020B0604030504040204" pitchFamily="50" charset="-128"/>
            </a:endParaRPr>
          </a:p>
          <a:p>
            <a:r>
              <a:rPr lang="en-US" altLang="ja-JP" sz="2000" dirty="0">
                <a:solidFill>
                  <a:schemeClr val="tx2">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a:t>
            </a:r>
            <a:endParaRPr kumimoji="1" lang="en-US" altLang="ja-JP" sz="2000" dirty="0">
              <a:solidFill>
                <a:schemeClr val="tx2">
                  <a:lumMod val="75000"/>
                  <a:lumOff val="25000"/>
                </a:schemeClr>
              </a:solidFill>
              <a:latin typeface="メイリオ" panose="020B0604030504040204" pitchFamily="50" charset="-128"/>
              <a:ea typeface="メイリオ" panose="020B0604030504040204" pitchFamily="50" charset="-128"/>
            </a:endParaRPr>
          </a:p>
          <a:p>
            <a:endParaRPr kumimoji="1" lang="en-US" altLang="ja-JP" sz="2000" b="1" dirty="0">
              <a:solidFill>
                <a:schemeClr val="tx2">
                  <a:lumMod val="75000"/>
                  <a:lumOff val="25000"/>
                </a:schemeClr>
              </a:solidFill>
              <a:latin typeface="メイリオ" panose="020B0604030504040204" pitchFamily="50" charset="-128"/>
              <a:ea typeface="メイリオ" panose="020B0604030504040204" pitchFamily="50" charset="-128"/>
            </a:endParaRPr>
          </a:p>
          <a:p>
            <a:r>
              <a:rPr kumimoji="1" lang="ja-JP" altLang="en-US" sz="2000" b="1" dirty="0">
                <a:solidFill>
                  <a:schemeClr val="tx2">
                    <a:lumMod val="75000"/>
                    <a:lumOff val="25000"/>
                  </a:schemeClr>
                </a:solidFill>
                <a:latin typeface="メイリオ" panose="020B0604030504040204" pitchFamily="50" charset="-128"/>
                <a:ea typeface="メイリオ" panose="020B0604030504040204" pitchFamily="50" charset="-128"/>
              </a:rPr>
              <a:t>仕事内容</a:t>
            </a:r>
            <a:endParaRPr kumimoji="1" lang="en-US" altLang="ja-JP" sz="2000" b="1" dirty="0">
              <a:solidFill>
                <a:schemeClr val="tx2">
                  <a:lumMod val="75000"/>
                  <a:lumOff val="25000"/>
                </a:schemeClr>
              </a:solidFill>
              <a:latin typeface="メイリオ" panose="020B0604030504040204" pitchFamily="50" charset="-128"/>
              <a:ea typeface="メイリオ" panose="020B0604030504040204" pitchFamily="50" charset="-128"/>
            </a:endParaRPr>
          </a:p>
          <a:p>
            <a:r>
              <a:rPr lang="en-US" altLang="ja-JP" sz="2000" dirty="0">
                <a:solidFill>
                  <a:schemeClr val="tx2">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OOOOOOOOOOOOOOOOOOOOOOOOOOOOOOOOOOOOOOOOOOOOOOOOOOOOOOOOOOOOOOOOOOOOOOOOOOOOOOOOOOOOOOOOOOOOOOOOOOOOOOOOOOOO</a:t>
            </a:r>
          </a:p>
          <a:p>
            <a:endParaRPr lang="en-US" altLang="ja-JP" sz="2000" b="1" dirty="0">
              <a:solidFill>
                <a:schemeClr val="tx2">
                  <a:lumMod val="75000"/>
                  <a:lumOff val="25000"/>
                </a:schemeClr>
              </a:solidFill>
              <a:latin typeface="メイリオ" panose="020B0604030504040204" pitchFamily="50" charset="-128"/>
              <a:ea typeface="メイリオ" panose="020B0604030504040204" pitchFamily="50" charset="-128"/>
            </a:endParaRPr>
          </a:p>
          <a:p>
            <a:r>
              <a:rPr lang="ja-JP" altLang="en-US" sz="2000" b="1" dirty="0">
                <a:solidFill>
                  <a:schemeClr val="tx2">
                    <a:lumMod val="75000"/>
                    <a:lumOff val="25000"/>
                  </a:schemeClr>
                </a:solidFill>
                <a:latin typeface="メイリオ" panose="020B0604030504040204" pitchFamily="50" charset="-128"/>
                <a:ea typeface="メイリオ" panose="020B0604030504040204" pitchFamily="50" charset="-128"/>
              </a:rPr>
              <a:t>ヤリガイ</a:t>
            </a:r>
            <a:endParaRPr lang="en-US" altLang="ja-JP" sz="2000" b="1" dirty="0">
              <a:solidFill>
                <a:schemeClr val="tx2">
                  <a:lumMod val="75000"/>
                  <a:lumOff val="25000"/>
                </a:schemeClr>
              </a:solidFill>
              <a:latin typeface="メイリオ" panose="020B0604030504040204" pitchFamily="50" charset="-128"/>
              <a:ea typeface="メイリオ" panose="020B0604030504040204" pitchFamily="50" charset="-128"/>
            </a:endParaRPr>
          </a:p>
          <a:p>
            <a:r>
              <a:rPr lang="en-US" altLang="ja-JP" sz="2000" dirty="0">
                <a:solidFill>
                  <a:schemeClr val="tx2">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OOOOOOOOOOOOOOOOOOOOOOOOOOOOOOOOOOOOOOOOOOOOOOOOOOOOOOOOOOOOOOOOOOOOOOOOOOOOOOOOOOOOOOOOOOOOOOOOOOOOOOOOOOOOOOOOOOOOOOOOOOOOOOOOOOO</a:t>
            </a:r>
          </a:p>
        </p:txBody>
      </p:sp>
    </p:spTree>
    <p:extLst>
      <p:ext uri="{BB962C8B-B14F-4D97-AF65-F5344CB8AC3E}">
        <p14:creationId xmlns:p14="http://schemas.microsoft.com/office/powerpoint/2010/main" val="38227287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normAutofit/>
          </a:bodyPr>
          <a:lstStyle/>
          <a:p>
            <a:r>
              <a:rPr lang="en-US" altLang="ja-JP" dirty="0">
                <a:cs typeface="Segoe UI" panose="020B0502040204020203" pitchFamily="34" charset="0"/>
              </a:rPr>
              <a:t>4</a:t>
            </a:r>
            <a:r>
              <a:rPr lang="en-US" altLang="ja-JP" b="1" dirty="0">
                <a:solidFill>
                  <a:schemeClr val="bg1"/>
                </a:solidFill>
                <a:cs typeface="Segoe UI" panose="020B0502040204020203" pitchFamily="34" charset="0"/>
              </a:rPr>
              <a:t>.</a:t>
            </a:r>
            <a:r>
              <a:rPr lang="ja-JP" altLang="en-US" b="1" dirty="0">
                <a:solidFill>
                  <a:schemeClr val="bg1"/>
                </a:solidFill>
                <a:cs typeface="Segoe UI" panose="020B0502040204020203" pitchFamily="34" charset="0"/>
              </a:rPr>
              <a:t>求める人物像</a:t>
            </a:r>
          </a:p>
        </p:txBody>
      </p:sp>
      <p:sp>
        <p:nvSpPr>
          <p:cNvPr id="3" name="サブタイトル 2"/>
          <p:cNvSpPr>
            <a:spLocks noGrp="1"/>
          </p:cNvSpPr>
          <p:nvPr>
            <p:ph type="body" idx="1"/>
          </p:nvPr>
        </p:nvSpPr>
        <p:spPr>
          <a:xfrm>
            <a:off x="7104115" y="5301208"/>
            <a:ext cx="4115941" cy="441340"/>
          </a:xfrm>
        </p:spPr>
        <p:txBody>
          <a:bodyPr wrap="none" tIns="108000" rtlCol="0" anchor="ctr" anchorCtr="0">
            <a:noAutofit/>
          </a:bodyPr>
          <a:lstStyle/>
          <a:p>
            <a:pPr algn="ctr" rtl="0"/>
            <a:r>
              <a:rPr lang="ja-JP" altLang="en-US" sz="1800" dirty="0"/>
              <a:t>ビューポイン重工株式会社</a:t>
            </a:r>
          </a:p>
        </p:txBody>
      </p:sp>
    </p:spTree>
    <p:extLst>
      <p:ext uri="{BB962C8B-B14F-4D97-AF65-F5344CB8AC3E}">
        <p14:creationId xmlns:p14="http://schemas.microsoft.com/office/powerpoint/2010/main" val="41120739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rtlCol="0"/>
          <a:lstStyle/>
          <a:p>
            <a:pPr rtl="0"/>
            <a:r>
              <a:rPr lang="ja-JP" altLang="en-US" dirty="0"/>
              <a:t>求める人物像</a:t>
            </a:r>
            <a:endParaRPr lang="en-US" altLang="ja-JP" dirty="0"/>
          </a:p>
        </p:txBody>
      </p:sp>
      <p:sp>
        <p:nvSpPr>
          <p:cNvPr id="8" name="正方形/長方形 7">
            <a:extLst>
              <a:ext uri="{FF2B5EF4-FFF2-40B4-BE49-F238E27FC236}">
                <a16:creationId xmlns:a16="http://schemas.microsoft.com/office/drawing/2014/main" xmlns="" id="{CA11FDC6-CE9B-4CB9-9372-281CD4881BAF}"/>
              </a:ext>
            </a:extLst>
          </p:cNvPr>
          <p:cNvSpPr/>
          <p:nvPr/>
        </p:nvSpPr>
        <p:spPr>
          <a:xfrm>
            <a:off x="1236000" y="1124744"/>
            <a:ext cx="9720000" cy="3193200"/>
          </a:xfrm>
          <a:prstGeom prst="rect">
            <a:avLst/>
          </a:prstGeom>
        </p:spPr>
        <p:txBody>
          <a:bodyPr wrap="square">
            <a:spAutoFit/>
          </a:bodyPr>
          <a:lstStyle/>
          <a:p>
            <a:pPr marL="285750" indent="-285750">
              <a:lnSpc>
                <a:spcPct val="200000"/>
              </a:lnSpc>
              <a:buFont typeface="Wingdings" panose="05000000000000000000" pitchFamily="2" charset="2"/>
              <a:buChar char="Ø"/>
            </a:pPr>
            <a:r>
              <a:rPr lang="ja-JP" altLang="en-US" sz="2600" dirty="0">
                <a:solidFill>
                  <a:schemeClr val="tx2">
                    <a:lumMod val="75000"/>
                    <a:lumOff val="25000"/>
                  </a:schemeClr>
                </a:solidFill>
                <a:latin typeface="メイリオ" panose="020B0604030504040204" pitchFamily="50" charset="-128"/>
                <a:ea typeface="メイリオ" panose="020B0604030504040204" pitchFamily="50" charset="-128"/>
              </a:rPr>
              <a:t>当事者意識を持ち、強い意志で物事に取り組める人</a:t>
            </a:r>
          </a:p>
          <a:p>
            <a:pPr marL="285750" indent="-285750">
              <a:lnSpc>
                <a:spcPct val="200000"/>
              </a:lnSpc>
              <a:buFont typeface="Wingdings" panose="05000000000000000000" pitchFamily="2" charset="2"/>
              <a:buChar char="Ø"/>
            </a:pPr>
            <a:r>
              <a:rPr lang="ja-JP" altLang="en-US" sz="2600" dirty="0">
                <a:solidFill>
                  <a:schemeClr val="tx2">
                    <a:lumMod val="75000"/>
                    <a:lumOff val="25000"/>
                  </a:schemeClr>
                </a:solidFill>
                <a:latin typeface="メイリオ" panose="020B0604030504040204" pitchFamily="50" charset="-128"/>
                <a:ea typeface="メイリオ" panose="020B0604030504040204" pitchFamily="50" charset="-128"/>
              </a:rPr>
              <a:t>あきらめずに、最後まで考え抜き仕事をやり遂げる人</a:t>
            </a:r>
          </a:p>
          <a:p>
            <a:pPr marL="285750" indent="-285750">
              <a:lnSpc>
                <a:spcPct val="200000"/>
              </a:lnSpc>
              <a:buFont typeface="Wingdings" panose="05000000000000000000" pitchFamily="2" charset="2"/>
              <a:buChar char="Ø"/>
            </a:pPr>
            <a:r>
              <a:rPr lang="ja-JP" altLang="en-US" sz="2600" dirty="0">
                <a:solidFill>
                  <a:schemeClr val="tx2">
                    <a:lumMod val="75000"/>
                    <a:lumOff val="25000"/>
                  </a:schemeClr>
                </a:solidFill>
                <a:latin typeface="メイリオ" panose="020B0604030504040204" pitchFamily="50" charset="-128"/>
                <a:ea typeface="メイリオ" panose="020B0604030504040204" pitchFamily="50" charset="-128"/>
              </a:rPr>
              <a:t>現状に甘んじることなく学び続け、自ら成長しようとする人</a:t>
            </a:r>
          </a:p>
          <a:p>
            <a:pPr marL="285750" indent="-285750">
              <a:lnSpc>
                <a:spcPct val="200000"/>
              </a:lnSpc>
              <a:buFont typeface="Wingdings" panose="05000000000000000000" pitchFamily="2" charset="2"/>
              <a:buChar char="Ø"/>
            </a:pPr>
            <a:r>
              <a:rPr lang="ja-JP" altLang="en-US" sz="2600" dirty="0">
                <a:solidFill>
                  <a:schemeClr val="tx2">
                    <a:lumMod val="75000"/>
                    <a:lumOff val="25000"/>
                  </a:schemeClr>
                </a:solidFill>
                <a:latin typeface="メイリオ" panose="020B0604030504040204" pitchFamily="50" charset="-128"/>
                <a:ea typeface="メイリオ" panose="020B0604030504040204" pitchFamily="50" charset="-128"/>
              </a:rPr>
              <a:t>周囲からの信頼を獲得し、組織として高い成果を追求できる人</a:t>
            </a:r>
          </a:p>
        </p:txBody>
      </p:sp>
    </p:spTree>
    <p:extLst>
      <p:ext uri="{BB962C8B-B14F-4D97-AF65-F5344CB8AC3E}">
        <p14:creationId xmlns:p14="http://schemas.microsoft.com/office/powerpoint/2010/main" val="39819363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rtlCol="0"/>
          <a:lstStyle/>
          <a:p>
            <a:pPr rtl="0"/>
            <a:r>
              <a:rPr lang="ja-JP" altLang="en-US" dirty="0"/>
              <a:t>求める人物像　解説</a:t>
            </a:r>
            <a:endParaRPr lang="en-US" altLang="ja-JP" dirty="0"/>
          </a:p>
        </p:txBody>
      </p:sp>
      <p:sp>
        <p:nvSpPr>
          <p:cNvPr id="4" name="正方形/長方形 3">
            <a:extLst>
              <a:ext uri="{FF2B5EF4-FFF2-40B4-BE49-F238E27FC236}">
                <a16:creationId xmlns:a16="http://schemas.microsoft.com/office/drawing/2014/main" xmlns="" id="{8EABEA5C-5B35-4A88-A413-C99DE29E0058}"/>
              </a:ext>
            </a:extLst>
          </p:cNvPr>
          <p:cNvSpPr/>
          <p:nvPr/>
        </p:nvSpPr>
        <p:spPr>
          <a:xfrm>
            <a:off x="976650" y="1340768"/>
            <a:ext cx="10238700" cy="523220"/>
          </a:xfrm>
          <a:prstGeom prst="rect">
            <a:avLst/>
          </a:prstGeom>
        </p:spPr>
        <p:txBody>
          <a:bodyPr wrap="none">
            <a:spAutoFit/>
          </a:bodyPr>
          <a:lstStyle/>
          <a:p>
            <a:r>
              <a:rPr lang="ja-JP" altLang="en-US" sz="2800" dirty="0">
                <a:latin typeface="メイリオ" panose="020B0604030504040204" pitchFamily="50" charset="-128"/>
                <a:ea typeface="メイリオ" panose="020B0604030504040204" pitchFamily="50" charset="-128"/>
              </a:rPr>
              <a:t>「当事者意識を持ち、強い意志で物事に取り組める人」とは？</a:t>
            </a:r>
          </a:p>
        </p:txBody>
      </p:sp>
      <p:sp>
        <p:nvSpPr>
          <p:cNvPr id="5" name="正方形/長方形 4">
            <a:extLst>
              <a:ext uri="{FF2B5EF4-FFF2-40B4-BE49-F238E27FC236}">
                <a16:creationId xmlns:a16="http://schemas.microsoft.com/office/drawing/2014/main" xmlns="" id="{87B4E517-27F8-40AA-8CD6-D9F3AF36D699}"/>
              </a:ext>
            </a:extLst>
          </p:cNvPr>
          <p:cNvSpPr/>
          <p:nvPr/>
        </p:nvSpPr>
        <p:spPr>
          <a:xfrm>
            <a:off x="1535839" y="2720071"/>
            <a:ext cx="9135762" cy="1938992"/>
          </a:xfrm>
          <a:prstGeom prst="rect">
            <a:avLst/>
          </a:prstGeom>
          <a:ln w="3175">
            <a:solidFill>
              <a:schemeClr val="tx1"/>
            </a:solidFill>
          </a:ln>
        </p:spPr>
        <p:txBody>
          <a:bodyPr wrap="square">
            <a:spAutoFit/>
          </a:bodyPr>
          <a:lstStyle/>
          <a:p>
            <a:r>
              <a:rPr lang="ja-JP" altLang="en-US" sz="2400" dirty="0">
                <a:latin typeface="メイリオ" panose="020B0604030504040204" pitchFamily="50" charset="-128"/>
                <a:ea typeface="メイリオ" panose="020B0604030504040204" pitchFamily="50" charset="-128"/>
              </a:rPr>
              <a:t>例えば、プロジェクトを他人事に思っている部下は、自己都合の勝手な発言や振る舞いをすることがあります。</a:t>
            </a:r>
          </a:p>
          <a:p>
            <a:r>
              <a:rPr lang="ja-JP" altLang="en-US" sz="2400" dirty="0">
                <a:latin typeface="メイリオ" panose="020B0604030504040204" pitchFamily="50" charset="-128"/>
                <a:ea typeface="メイリオ" panose="020B0604030504040204" pitchFamily="50" charset="-128"/>
              </a:rPr>
              <a:t>また、当事者意識がないと問題意識も持てず意思決定もできないので、質の高い仕事ができなくなったり、責任を持って自分の仕事をできなくなったりしてしまいます。</a:t>
            </a:r>
          </a:p>
        </p:txBody>
      </p:sp>
    </p:spTree>
    <p:extLst>
      <p:ext uri="{BB962C8B-B14F-4D97-AF65-F5344CB8AC3E}">
        <p14:creationId xmlns:p14="http://schemas.microsoft.com/office/powerpoint/2010/main" val="33315862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rtlCol="0"/>
          <a:lstStyle/>
          <a:p>
            <a:pPr rtl="0"/>
            <a:r>
              <a:rPr lang="ja-JP" altLang="en-US" dirty="0"/>
              <a:t>求める人物像　解説</a:t>
            </a:r>
            <a:endParaRPr lang="en-US" altLang="ja-JP" dirty="0"/>
          </a:p>
        </p:txBody>
      </p:sp>
      <p:sp>
        <p:nvSpPr>
          <p:cNvPr id="4" name="正方形/長方形 3">
            <a:extLst>
              <a:ext uri="{FF2B5EF4-FFF2-40B4-BE49-F238E27FC236}">
                <a16:creationId xmlns:a16="http://schemas.microsoft.com/office/drawing/2014/main" xmlns="" id="{8EABEA5C-5B35-4A88-A413-C99DE29E0058}"/>
              </a:ext>
            </a:extLst>
          </p:cNvPr>
          <p:cNvSpPr/>
          <p:nvPr/>
        </p:nvSpPr>
        <p:spPr>
          <a:xfrm>
            <a:off x="803959" y="1340768"/>
            <a:ext cx="10597773" cy="523220"/>
          </a:xfrm>
          <a:prstGeom prst="rect">
            <a:avLst/>
          </a:prstGeom>
        </p:spPr>
        <p:txBody>
          <a:bodyPr wrap="none">
            <a:spAutoFit/>
          </a:bodyPr>
          <a:lstStyle/>
          <a:p>
            <a:r>
              <a:rPr lang="ja-JP" altLang="en-US" sz="2800" dirty="0">
                <a:latin typeface="メイリオ" panose="020B0604030504040204" pitchFamily="50" charset="-128"/>
                <a:ea typeface="メイリオ" panose="020B0604030504040204" pitchFamily="50" charset="-128"/>
              </a:rPr>
              <a:t>「あきらめずに、最後まで考え抜き仕事をやり遂げる人」とは？</a:t>
            </a:r>
          </a:p>
        </p:txBody>
      </p:sp>
      <p:sp>
        <p:nvSpPr>
          <p:cNvPr id="5" name="正方形/長方形 4">
            <a:extLst>
              <a:ext uri="{FF2B5EF4-FFF2-40B4-BE49-F238E27FC236}">
                <a16:creationId xmlns:a16="http://schemas.microsoft.com/office/drawing/2014/main" xmlns="" id="{87B4E517-27F8-40AA-8CD6-D9F3AF36D699}"/>
              </a:ext>
            </a:extLst>
          </p:cNvPr>
          <p:cNvSpPr/>
          <p:nvPr/>
        </p:nvSpPr>
        <p:spPr>
          <a:xfrm>
            <a:off x="1535839" y="2720071"/>
            <a:ext cx="9135762" cy="1200329"/>
          </a:xfrm>
          <a:prstGeom prst="rect">
            <a:avLst/>
          </a:prstGeom>
          <a:ln w="3175">
            <a:solidFill>
              <a:schemeClr val="tx1"/>
            </a:solidFill>
          </a:ln>
        </p:spPr>
        <p:txBody>
          <a:bodyPr wrap="square">
            <a:spAutoFit/>
          </a:bodyPr>
          <a:lstStyle/>
          <a:p>
            <a:r>
              <a:rPr lang="ja-JP" altLang="en-US" sz="2400" dirty="0">
                <a:latin typeface="メイリオ" panose="020B0604030504040204" pitchFamily="50" charset="-128"/>
                <a:ea typeface="メイリオ" panose="020B0604030504040204" pitchFamily="50" charset="-128"/>
              </a:rPr>
              <a:t>「答えのない問題」に対しての対応が重要。</a:t>
            </a:r>
            <a:endParaRPr lang="en-US" altLang="ja-JP" sz="2400"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必要なのは、全力で考えて、その中で最適な解を選択して前に進む力</a:t>
            </a:r>
          </a:p>
        </p:txBody>
      </p:sp>
    </p:spTree>
    <p:extLst>
      <p:ext uri="{BB962C8B-B14F-4D97-AF65-F5344CB8AC3E}">
        <p14:creationId xmlns:p14="http://schemas.microsoft.com/office/powerpoint/2010/main" val="12557530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rtlCol="0"/>
          <a:lstStyle/>
          <a:p>
            <a:pPr rtl="0"/>
            <a:endParaRPr lang="en-US" altLang="ja-JP" dirty="0"/>
          </a:p>
        </p:txBody>
      </p:sp>
    </p:spTree>
    <p:extLst>
      <p:ext uri="{BB962C8B-B14F-4D97-AF65-F5344CB8AC3E}">
        <p14:creationId xmlns:p14="http://schemas.microsoft.com/office/powerpoint/2010/main" val="9862993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WEB</a:t>
            </a:r>
            <a:r>
              <a:rPr lang="ja-JP" altLang="en-US" dirty="0"/>
              <a:t>説明会の利用方法</a:t>
            </a:r>
            <a:endParaRPr kumimoji="1" lang="ja-JP" altLang="en-US" dirty="0"/>
          </a:p>
        </p:txBody>
      </p:sp>
      <p:sp>
        <p:nvSpPr>
          <p:cNvPr id="3" name="テキスト ボックス 2">
            <a:extLst>
              <a:ext uri="{FF2B5EF4-FFF2-40B4-BE49-F238E27FC236}">
                <a16:creationId xmlns:a16="http://schemas.microsoft.com/office/drawing/2014/main" xmlns="" id="{67C1109B-7F14-4311-9880-D6862C1CE76E}"/>
              </a:ext>
            </a:extLst>
          </p:cNvPr>
          <p:cNvSpPr txBox="1"/>
          <p:nvPr/>
        </p:nvSpPr>
        <p:spPr>
          <a:xfrm>
            <a:off x="768000" y="1196752"/>
            <a:ext cx="10656000" cy="3293209"/>
          </a:xfrm>
          <a:prstGeom prst="rect">
            <a:avLst/>
          </a:prstGeom>
          <a:noFill/>
        </p:spPr>
        <p:txBody>
          <a:bodyPr wrap="square" rtlCol="0">
            <a:spAutoFit/>
          </a:bodyPr>
          <a:lstStyle/>
          <a:p>
            <a:pPr marL="514350" indent="-514350">
              <a:buFont typeface="+mj-lt"/>
              <a:buAutoNum type="arabicPeriod"/>
            </a:pPr>
            <a:r>
              <a:rPr kumimoji="1" lang="ja-JP" altLang="en-US" sz="2600" dirty="0">
                <a:solidFill>
                  <a:schemeClr val="tx2">
                    <a:lumMod val="75000"/>
                    <a:lumOff val="25000"/>
                  </a:schemeClr>
                </a:solidFill>
                <a:latin typeface="Arial Black" panose="020B0A04020102020204" pitchFamily="34" charset="0"/>
                <a:ea typeface="メイリオ" panose="020B0604030504040204" pitchFamily="50" charset="-128"/>
              </a:rPr>
              <a:t>「</a:t>
            </a:r>
            <a:r>
              <a:rPr kumimoji="1" lang="en-US" altLang="ja-JP" sz="2600" dirty="0">
                <a:solidFill>
                  <a:schemeClr val="tx2">
                    <a:lumMod val="75000"/>
                    <a:lumOff val="25000"/>
                  </a:schemeClr>
                </a:solidFill>
                <a:latin typeface="Arial Black" panose="020B0A04020102020204" pitchFamily="34" charset="0"/>
                <a:ea typeface="メイリオ" panose="020B0604030504040204" pitchFamily="50" charset="-128"/>
              </a:rPr>
              <a:t>WEB</a:t>
            </a:r>
            <a:r>
              <a:rPr kumimoji="1" lang="ja-JP" altLang="en-US" sz="2600" dirty="0">
                <a:solidFill>
                  <a:schemeClr val="tx2">
                    <a:lumMod val="75000"/>
                    <a:lumOff val="25000"/>
                  </a:schemeClr>
                </a:solidFill>
                <a:latin typeface="Arial Black" panose="020B0A04020102020204" pitchFamily="34" charset="0"/>
                <a:ea typeface="メイリオ" panose="020B0604030504040204" pitchFamily="50" charset="-128"/>
              </a:rPr>
              <a:t>説明会」では、企業情報・採用情報をご紹介しています。気になる部分は何度でも</a:t>
            </a:r>
            <a:r>
              <a:rPr lang="ja-JP" altLang="en-US" sz="2600" dirty="0">
                <a:solidFill>
                  <a:schemeClr val="tx2">
                    <a:lumMod val="75000"/>
                    <a:lumOff val="25000"/>
                  </a:schemeClr>
                </a:solidFill>
                <a:latin typeface="Arial Black" panose="020B0A04020102020204" pitchFamily="34" charset="0"/>
                <a:ea typeface="メイリオ" panose="020B0604030504040204" pitchFamily="50" charset="-128"/>
              </a:rPr>
              <a:t>ご覧</a:t>
            </a:r>
            <a:r>
              <a:rPr kumimoji="1" lang="ja-JP" altLang="en-US" sz="2600" dirty="0">
                <a:solidFill>
                  <a:schemeClr val="tx2">
                    <a:lumMod val="75000"/>
                    <a:lumOff val="25000"/>
                  </a:schemeClr>
                </a:solidFill>
                <a:latin typeface="Arial Black" panose="020B0A04020102020204" pitchFamily="34" charset="0"/>
                <a:ea typeface="メイリオ" panose="020B0604030504040204" pitchFamily="50" charset="-128"/>
              </a:rPr>
              <a:t>いただけます。</a:t>
            </a:r>
            <a:r>
              <a:rPr lang="en-US" altLang="ja-JP" sz="2600" dirty="0">
                <a:solidFill>
                  <a:schemeClr val="tx2">
                    <a:lumMod val="75000"/>
                    <a:lumOff val="25000"/>
                  </a:schemeClr>
                </a:solidFill>
                <a:latin typeface="Arial Black" panose="020B0A04020102020204" pitchFamily="34" charset="0"/>
                <a:ea typeface="メイリオ" panose="020B0604030504040204" pitchFamily="50" charset="-128"/>
              </a:rPr>
              <a:t/>
            </a:r>
            <a:br>
              <a:rPr lang="en-US" altLang="ja-JP" sz="2600" dirty="0">
                <a:solidFill>
                  <a:schemeClr val="tx2">
                    <a:lumMod val="75000"/>
                    <a:lumOff val="25000"/>
                  </a:schemeClr>
                </a:solidFill>
                <a:latin typeface="Arial Black" panose="020B0A04020102020204" pitchFamily="34" charset="0"/>
                <a:ea typeface="メイリオ" panose="020B0604030504040204" pitchFamily="50" charset="-128"/>
              </a:rPr>
            </a:br>
            <a:endParaRPr lang="en-US" altLang="ja-JP" sz="2600" dirty="0">
              <a:solidFill>
                <a:schemeClr val="tx2">
                  <a:lumMod val="75000"/>
                  <a:lumOff val="25000"/>
                </a:schemeClr>
              </a:solidFill>
              <a:latin typeface="Arial Black" panose="020B0A04020102020204" pitchFamily="34" charset="0"/>
              <a:ea typeface="メイリオ" panose="020B0604030504040204" pitchFamily="50" charset="-128"/>
            </a:endParaRPr>
          </a:p>
          <a:p>
            <a:pPr marL="514350" indent="-514350">
              <a:buFont typeface="+mj-lt"/>
              <a:buAutoNum type="arabicPeriod"/>
            </a:pPr>
            <a:r>
              <a:rPr kumimoji="1" lang="ja-JP" altLang="en-US" sz="2600" dirty="0">
                <a:solidFill>
                  <a:schemeClr val="tx2">
                    <a:lumMod val="75000"/>
                    <a:lumOff val="25000"/>
                  </a:schemeClr>
                </a:solidFill>
                <a:latin typeface="Arial Black" panose="020B0A04020102020204" pitchFamily="34" charset="0"/>
                <a:ea typeface="メイリオ" panose="020B0604030504040204" pitchFamily="50" charset="-128"/>
              </a:rPr>
              <a:t>「</a:t>
            </a:r>
            <a:r>
              <a:rPr kumimoji="1" lang="en-US" altLang="ja-JP" sz="2600" dirty="0">
                <a:solidFill>
                  <a:schemeClr val="tx2">
                    <a:lumMod val="75000"/>
                    <a:lumOff val="25000"/>
                  </a:schemeClr>
                </a:solidFill>
                <a:latin typeface="Arial Black" panose="020B0A04020102020204" pitchFamily="34" charset="0"/>
                <a:ea typeface="メイリオ" panose="020B0604030504040204" pitchFamily="50" charset="-128"/>
              </a:rPr>
              <a:t>WEB</a:t>
            </a:r>
            <a:r>
              <a:rPr kumimoji="1" lang="ja-JP" altLang="en-US" sz="2600" dirty="0">
                <a:solidFill>
                  <a:schemeClr val="tx2">
                    <a:lumMod val="75000"/>
                    <a:lumOff val="25000"/>
                  </a:schemeClr>
                </a:solidFill>
                <a:latin typeface="Arial Black" panose="020B0A04020102020204" pitchFamily="34" charset="0"/>
                <a:ea typeface="メイリオ" panose="020B0604030504040204" pitchFamily="50" charset="-128"/>
              </a:rPr>
              <a:t>説明会」をご覧いただき、興味を持っていただければ、このまま選考への応募も可能です。</a:t>
            </a:r>
            <a:r>
              <a:rPr kumimoji="1" lang="en-US" altLang="ja-JP" sz="2600" dirty="0">
                <a:solidFill>
                  <a:schemeClr val="tx2">
                    <a:lumMod val="75000"/>
                    <a:lumOff val="25000"/>
                  </a:schemeClr>
                </a:solidFill>
                <a:latin typeface="Arial Black" panose="020B0A04020102020204" pitchFamily="34" charset="0"/>
                <a:ea typeface="メイリオ" panose="020B0604030504040204" pitchFamily="50" charset="-128"/>
              </a:rPr>
              <a:t/>
            </a:r>
            <a:br>
              <a:rPr kumimoji="1" lang="en-US" altLang="ja-JP" sz="2600" dirty="0">
                <a:solidFill>
                  <a:schemeClr val="tx2">
                    <a:lumMod val="75000"/>
                    <a:lumOff val="25000"/>
                  </a:schemeClr>
                </a:solidFill>
                <a:latin typeface="Arial Black" panose="020B0A04020102020204" pitchFamily="34" charset="0"/>
                <a:ea typeface="メイリオ" panose="020B0604030504040204" pitchFamily="50" charset="-128"/>
              </a:rPr>
            </a:br>
            <a:endParaRPr kumimoji="1" lang="en-US" altLang="ja-JP" sz="2600" dirty="0">
              <a:solidFill>
                <a:schemeClr val="tx2">
                  <a:lumMod val="75000"/>
                  <a:lumOff val="25000"/>
                </a:schemeClr>
              </a:solidFill>
              <a:latin typeface="Arial Black" panose="020B0A04020102020204" pitchFamily="34" charset="0"/>
              <a:ea typeface="メイリオ" panose="020B0604030504040204" pitchFamily="50" charset="-128"/>
            </a:endParaRPr>
          </a:p>
          <a:p>
            <a:pPr marL="514350" indent="-514350">
              <a:buFont typeface="+mj-lt"/>
              <a:buAutoNum type="arabicPeriod"/>
            </a:pPr>
            <a:r>
              <a:rPr lang="ja-JP" altLang="en-US" sz="2600" dirty="0">
                <a:solidFill>
                  <a:schemeClr val="tx2">
                    <a:lumMod val="75000"/>
                    <a:lumOff val="25000"/>
                  </a:schemeClr>
                </a:solidFill>
                <a:latin typeface="Arial Black" panose="020B0A04020102020204" pitchFamily="34" charset="0"/>
                <a:ea typeface="メイリオ" panose="020B0604030504040204" pitchFamily="50" charset="-128"/>
              </a:rPr>
              <a:t>もっと知りたい方は、皆さんの質問に回答する「</a:t>
            </a:r>
            <a:r>
              <a:rPr lang="en-US" altLang="ja-JP" sz="2600" dirty="0">
                <a:solidFill>
                  <a:schemeClr val="tx2">
                    <a:lumMod val="75000"/>
                    <a:lumOff val="25000"/>
                  </a:schemeClr>
                </a:solidFill>
                <a:latin typeface="Arial Black" panose="020B0A04020102020204" pitchFamily="34" charset="0"/>
                <a:ea typeface="メイリオ" panose="020B0604030504040204" pitchFamily="50" charset="-128"/>
              </a:rPr>
              <a:t>WEB</a:t>
            </a:r>
            <a:r>
              <a:rPr lang="ja-JP" altLang="en-US" sz="2600" dirty="0">
                <a:solidFill>
                  <a:schemeClr val="tx2">
                    <a:lumMod val="75000"/>
                    <a:lumOff val="25000"/>
                  </a:schemeClr>
                </a:solidFill>
                <a:latin typeface="Arial Black" panose="020B0A04020102020204" pitchFamily="34" charset="0"/>
                <a:ea typeface="メイリオ" panose="020B0604030504040204" pitchFamily="50" charset="-128"/>
              </a:rPr>
              <a:t>オープン</a:t>
            </a:r>
            <a:r>
              <a:rPr lang="en-US" altLang="ja-JP" sz="2600" dirty="0">
                <a:solidFill>
                  <a:schemeClr val="tx2">
                    <a:lumMod val="75000"/>
                    <a:lumOff val="25000"/>
                  </a:schemeClr>
                </a:solidFill>
                <a:latin typeface="Arial Black" panose="020B0A04020102020204" pitchFamily="34" charset="0"/>
                <a:ea typeface="メイリオ" panose="020B0604030504040204" pitchFamily="50" charset="-128"/>
              </a:rPr>
              <a:t>LIVE</a:t>
            </a:r>
            <a:r>
              <a:rPr lang="ja-JP" altLang="en-US" sz="2600" dirty="0">
                <a:solidFill>
                  <a:schemeClr val="tx2">
                    <a:lumMod val="75000"/>
                    <a:lumOff val="25000"/>
                  </a:schemeClr>
                </a:solidFill>
                <a:latin typeface="Arial Black" panose="020B0A04020102020204" pitchFamily="34" charset="0"/>
                <a:ea typeface="メイリオ" panose="020B0604030504040204" pitchFamily="50" charset="-128"/>
              </a:rPr>
              <a:t>セミナー」や通常の「会社説明会」へもご参加いただけます。</a:t>
            </a:r>
            <a:endParaRPr kumimoji="1" lang="en-US" altLang="ja-JP" sz="2600" dirty="0">
              <a:solidFill>
                <a:schemeClr val="tx2">
                  <a:lumMod val="75000"/>
                  <a:lumOff val="25000"/>
                </a:schemeClr>
              </a:solidFill>
              <a:latin typeface="Arial Black" panose="020B0A04020102020204" pitchFamily="34" charset="0"/>
              <a:ea typeface="メイリオ" panose="020B0604030504040204" pitchFamily="50" charset="-128"/>
            </a:endParaRPr>
          </a:p>
        </p:txBody>
      </p:sp>
    </p:spTree>
    <p:extLst>
      <p:ext uri="{BB962C8B-B14F-4D97-AF65-F5344CB8AC3E}">
        <p14:creationId xmlns:p14="http://schemas.microsoft.com/office/powerpoint/2010/main" val="1286987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normAutofit/>
          </a:bodyPr>
          <a:lstStyle/>
          <a:p>
            <a:r>
              <a:rPr lang="en-US" altLang="ja-JP" b="1" dirty="0">
                <a:solidFill>
                  <a:schemeClr val="bg1"/>
                </a:solidFill>
                <a:cs typeface="Segoe UI" panose="020B0502040204020203" pitchFamily="34" charset="0"/>
              </a:rPr>
              <a:t>5.</a:t>
            </a:r>
            <a:r>
              <a:rPr lang="ja-JP" altLang="en-US" dirty="0">
                <a:cs typeface="Segoe UI" panose="020B0502040204020203" pitchFamily="34" charset="0"/>
              </a:rPr>
              <a:t>福利厚生と各種制度</a:t>
            </a:r>
            <a:endParaRPr lang="ja-JP" altLang="en-US" b="1" dirty="0">
              <a:solidFill>
                <a:schemeClr val="bg1"/>
              </a:solidFill>
              <a:cs typeface="Segoe UI" panose="020B0502040204020203" pitchFamily="34" charset="0"/>
            </a:endParaRPr>
          </a:p>
        </p:txBody>
      </p:sp>
      <p:sp>
        <p:nvSpPr>
          <p:cNvPr id="3" name="サブタイトル 2"/>
          <p:cNvSpPr>
            <a:spLocks noGrp="1"/>
          </p:cNvSpPr>
          <p:nvPr>
            <p:ph type="body" idx="1"/>
          </p:nvPr>
        </p:nvSpPr>
        <p:spPr>
          <a:xfrm>
            <a:off x="7104115" y="5301208"/>
            <a:ext cx="4115941" cy="441340"/>
          </a:xfrm>
        </p:spPr>
        <p:txBody>
          <a:bodyPr wrap="none" tIns="108000" rtlCol="0" anchor="ctr" anchorCtr="0">
            <a:noAutofit/>
          </a:bodyPr>
          <a:lstStyle/>
          <a:p>
            <a:pPr algn="ctr" rtl="0"/>
            <a:r>
              <a:rPr lang="ja-JP" altLang="en-US" sz="1800" dirty="0"/>
              <a:t>ビューポイン重工株式会社</a:t>
            </a:r>
          </a:p>
        </p:txBody>
      </p:sp>
    </p:spTree>
    <p:extLst>
      <p:ext uri="{BB962C8B-B14F-4D97-AF65-F5344CB8AC3E}">
        <p14:creationId xmlns:p14="http://schemas.microsoft.com/office/powerpoint/2010/main" val="17938994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rtlCol="0"/>
          <a:lstStyle/>
          <a:p>
            <a:pPr rtl="0"/>
            <a:r>
              <a:rPr lang="ja-JP" altLang="en-US" dirty="0"/>
              <a:t>ダイバーシティ</a:t>
            </a:r>
            <a:endParaRPr lang="en-US" altLang="ja-JP" dirty="0"/>
          </a:p>
        </p:txBody>
      </p:sp>
      <p:sp>
        <p:nvSpPr>
          <p:cNvPr id="3" name="テキスト ボックス 2">
            <a:extLst>
              <a:ext uri="{FF2B5EF4-FFF2-40B4-BE49-F238E27FC236}">
                <a16:creationId xmlns:a16="http://schemas.microsoft.com/office/drawing/2014/main" xmlns="" id="{3C789BD8-D211-4599-BF9C-422A1EC449DB}"/>
              </a:ext>
            </a:extLst>
          </p:cNvPr>
          <p:cNvSpPr txBox="1"/>
          <p:nvPr/>
        </p:nvSpPr>
        <p:spPr>
          <a:xfrm>
            <a:off x="1020043" y="692696"/>
            <a:ext cx="1620957" cy="523220"/>
          </a:xfrm>
          <a:prstGeom prst="rect">
            <a:avLst/>
          </a:prstGeom>
          <a:solidFill>
            <a:schemeClr val="accent1"/>
          </a:solidFill>
          <a:ln>
            <a:solidFill>
              <a:schemeClr val="accent2"/>
            </a:solidFill>
          </a:ln>
        </p:spPr>
        <p:txBody>
          <a:bodyPr wrap="none" rtlCol="0">
            <a:spAutoFit/>
          </a:bodyPr>
          <a:lstStyle/>
          <a:p>
            <a:r>
              <a:rPr kumimoji="1" lang="ja-JP" altLang="en-US" sz="2800" dirty="0">
                <a:solidFill>
                  <a:schemeClr val="bg1"/>
                </a:solidFill>
                <a:latin typeface="メイリオ" panose="020B0604030504040204" pitchFamily="50" charset="-128"/>
                <a:ea typeface="メイリオ" panose="020B0604030504040204" pitchFamily="50" charset="-128"/>
              </a:rPr>
              <a:t>時短勤務</a:t>
            </a:r>
          </a:p>
        </p:txBody>
      </p:sp>
      <p:sp>
        <p:nvSpPr>
          <p:cNvPr id="4" name="テキスト ボックス 3">
            <a:extLst>
              <a:ext uri="{FF2B5EF4-FFF2-40B4-BE49-F238E27FC236}">
                <a16:creationId xmlns:a16="http://schemas.microsoft.com/office/drawing/2014/main" xmlns="" id="{12B52BFC-67F2-4AFF-8D9B-4260659B5F88}"/>
              </a:ext>
            </a:extLst>
          </p:cNvPr>
          <p:cNvSpPr txBox="1"/>
          <p:nvPr/>
        </p:nvSpPr>
        <p:spPr>
          <a:xfrm>
            <a:off x="6147955" y="692696"/>
            <a:ext cx="2339102" cy="523220"/>
          </a:xfrm>
          <a:prstGeom prst="rect">
            <a:avLst/>
          </a:prstGeom>
          <a:solidFill>
            <a:schemeClr val="accent1"/>
          </a:solidFill>
          <a:ln>
            <a:solidFill>
              <a:schemeClr val="accent2"/>
            </a:solidFill>
          </a:ln>
        </p:spPr>
        <p:txBody>
          <a:bodyPr wrap="none" rtlCol="0">
            <a:spAutoFit/>
          </a:bodyPr>
          <a:lstStyle/>
          <a:p>
            <a:r>
              <a:rPr kumimoji="1" lang="ja-JP" altLang="en-US" sz="2800" dirty="0">
                <a:solidFill>
                  <a:schemeClr val="bg1"/>
                </a:solidFill>
                <a:latin typeface="メイリオ" panose="020B0604030504040204" pitchFamily="50" charset="-128"/>
                <a:ea typeface="メイリオ" panose="020B0604030504040204" pitchFamily="50" charset="-128"/>
              </a:rPr>
              <a:t>育児休業制度</a:t>
            </a:r>
          </a:p>
        </p:txBody>
      </p:sp>
      <p:sp>
        <p:nvSpPr>
          <p:cNvPr id="5" name="テキスト ボックス 4">
            <a:extLst>
              <a:ext uri="{FF2B5EF4-FFF2-40B4-BE49-F238E27FC236}">
                <a16:creationId xmlns:a16="http://schemas.microsoft.com/office/drawing/2014/main" xmlns="" id="{75115F36-51E9-45E6-A5DD-EDDE02933F8A}"/>
              </a:ext>
            </a:extLst>
          </p:cNvPr>
          <p:cNvSpPr txBox="1"/>
          <p:nvPr/>
        </p:nvSpPr>
        <p:spPr>
          <a:xfrm>
            <a:off x="1020043" y="2995625"/>
            <a:ext cx="1980029" cy="523220"/>
          </a:xfrm>
          <a:prstGeom prst="rect">
            <a:avLst/>
          </a:prstGeom>
          <a:solidFill>
            <a:schemeClr val="accent1"/>
          </a:solidFill>
          <a:ln>
            <a:solidFill>
              <a:schemeClr val="accent2"/>
            </a:solidFill>
          </a:ln>
        </p:spPr>
        <p:txBody>
          <a:bodyPr wrap="none" rtlCol="0">
            <a:spAutoFit/>
          </a:bodyPr>
          <a:lstStyle/>
          <a:p>
            <a:r>
              <a:rPr kumimoji="1" lang="ja-JP" altLang="en-US" sz="2800" dirty="0">
                <a:solidFill>
                  <a:schemeClr val="bg1"/>
                </a:solidFill>
                <a:latin typeface="メイリオ" panose="020B0604030504040204" pitchFamily="50" charset="-128"/>
                <a:ea typeface="メイリオ" panose="020B0604030504040204" pitchFamily="50" charset="-128"/>
              </a:rPr>
              <a:t>外国人雇用</a:t>
            </a:r>
          </a:p>
        </p:txBody>
      </p:sp>
      <p:sp>
        <p:nvSpPr>
          <p:cNvPr id="6" name="テキスト ボックス 5">
            <a:extLst>
              <a:ext uri="{FF2B5EF4-FFF2-40B4-BE49-F238E27FC236}">
                <a16:creationId xmlns:a16="http://schemas.microsoft.com/office/drawing/2014/main" xmlns="" id="{3A832D05-8226-4031-B8B9-9132E5DF77A4}"/>
              </a:ext>
            </a:extLst>
          </p:cNvPr>
          <p:cNvSpPr txBox="1"/>
          <p:nvPr/>
        </p:nvSpPr>
        <p:spPr>
          <a:xfrm>
            <a:off x="6207983" y="2995625"/>
            <a:ext cx="1980029" cy="523220"/>
          </a:xfrm>
          <a:prstGeom prst="rect">
            <a:avLst/>
          </a:prstGeom>
          <a:solidFill>
            <a:schemeClr val="accent1"/>
          </a:solidFill>
          <a:ln>
            <a:solidFill>
              <a:schemeClr val="accent2"/>
            </a:solidFill>
          </a:ln>
        </p:spPr>
        <p:txBody>
          <a:bodyPr wrap="none" rtlCol="0">
            <a:spAutoFit/>
          </a:bodyPr>
          <a:lstStyle/>
          <a:p>
            <a:r>
              <a:rPr kumimoji="1" lang="ja-JP" altLang="en-US" sz="2800" dirty="0">
                <a:solidFill>
                  <a:schemeClr val="bg1"/>
                </a:solidFill>
                <a:latin typeface="メイリオ" panose="020B0604030504040204" pitchFamily="50" charset="-128"/>
                <a:ea typeface="メイリオ" panose="020B0604030504040204" pitchFamily="50" charset="-128"/>
              </a:rPr>
              <a:t>在宅ワーク</a:t>
            </a:r>
          </a:p>
        </p:txBody>
      </p:sp>
      <p:sp>
        <p:nvSpPr>
          <p:cNvPr id="7" name="正方形/長方形 6">
            <a:extLst>
              <a:ext uri="{FF2B5EF4-FFF2-40B4-BE49-F238E27FC236}">
                <a16:creationId xmlns:a16="http://schemas.microsoft.com/office/drawing/2014/main" xmlns="" id="{88C477D4-62CC-4C4D-AD79-1AECF1263AAF}"/>
              </a:ext>
            </a:extLst>
          </p:cNvPr>
          <p:cNvSpPr/>
          <p:nvPr/>
        </p:nvSpPr>
        <p:spPr>
          <a:xfrm>
            <a:off x="1020043" y="1344976"/>
            <a:ext cx="4968000" cy="1413163"/>
          </a:xfrm>
          <a:prstGeom prst="rect">
            <a:avLst/>
          </a:prstGeom>
          <a:solidFill>
            <a:schemeClr val="bg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2">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a:t>
            </a:r>
            <a:endParaRPr kumimoji="1" lang="ja-JP" altLang="en-US" dirty="0">
              <a:solidFill>
                <a:schemeClr val="tx2">
                  <a:lumMod val="75000"/>
                  <a:lumOff val="25000"/>
                </a:schemeClr>
              </a:solidFill>
              <a:latin typeface="メイリオ" panose="020B0604030504040204" pitchFamily="50" charset="-128"/>
              <a:ea typeface="メイリオ" panose="020B0604030504040204" pitchFamily="50" charset="-128"/>
            </a:endParaRPr>
          </a:p>
        </p:txBody>
      </p:sp>
      <p:sp>
        <p:nvSpPr>
          <p:cNvPr id="8" name="正方形/長方形 7">
            <a:extLst>
              <a:ext uri="{FF2B5EF4-FFF2-40B4-BE49-F238E27FC236}">
                <a16:creationId xmlns:a16="http://schemas.microsoft.com/office/drawing/2014/main" xmlns="" id="{EDEF48EF-F0E7-4B03-A372-4251D5193C92}"/>
              </a:ext>
            </a:extLst>
          </p:cNvPr>
          <p:cNvSpPr/>
          <p:nvPr/>
        </p:nvSpPr>
        <p:spPr>
          <a:xfrm>
            <a:off x="6147955" y="1344976"/>
            <a:ext cx="4968000" cy="1413163"/>
          </a:xfrm>
          <a:prstGeom prst="rect">
            <a:avLst/>
          </a:prstGeom>
          <a:solidFill>
            <a:schemeClr val="bg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2">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a:t>
            </a:r>
            <a:endParaRPr kumimoji="1" lang="ja-JP" altLang="en-US" dirty="0">
              <a:solidFill>
                <a:schemeClr val="tx2">
                  <a:lumMod val="75000"/>
                  <a:lumOff val="25000"/>
                </a:schemeClr>
              </a:solidFill>
              <a:latin typeface="メイリオ" panose="020B0604030504040204" pitchFamily="50" charset="-128"/>
              <a:ea typeface="メイリオ" panose="020B0604030504040204" pitchFamily="50" charset="-128"/>
            </a:endParaRPr>
          </a:p>
        </p:txBody>
      </p:sp>
      <p:sp>
        <p:nvSpPr>
          <p:cNvPr id="9" name="正方形/長方形 8">
            <a:extLst>
              <a:ext uri="{FF2B5EF4-FFF2-40B4-BE49-F238E27FC236}">
                <a16:creationId xmlns:a16="http://schemas.microsoft.com/office/drawing/2014/main" xmlns="" id="{05C3BE3A-D87E-41D2-A7CF-C843ABDD2F37}"/>
              </a:ext>
            </a:extLst>
          </p:cNvPr>
          <p:cNvSpPr/>
          <p:nvPr/>
        </p:nvSpPr>
        <p:spPr>
          <a:xfrm>
            <a:off x="1020043" y="3719285"/>
            <a:ext cx="4968000" cy="1413163"/>
          </a:xfrm>
          <a:prstGeom prst="rect">
            <a:avLst/>
          </a:prstGeom>
          <a:solidFill>
            <a:schemeClr val="bg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2">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a:t>
            </a:r>
            <a:endParaRPr kumimoji="1" lang="ja-JP" altLang="en-US" dirty="0">
              <a:solidFill>
                <a:schemeClr val="tx2">
                  <a:lumMod val="75000"/>
                  <a:lumOff val="25000"/>
                </a:schemeClr>
              </a:solidFill>
              <a:latin typeface="メイリオ" panose="020B0604030504040204" pitchFamily="50" charset="-128"/>
              <a:ea typeface="メイリオ" panose="020B0604030504040204" pitchFamily="50" charset="-128"/>
            </a:endParaRPr>
          </a:p>
        </p:txBody>
      </p:sp>
      <p:sp>
        <p:nvSpPr>
          <p:cNvPr id="10" name="正方形/長方形 9">
            <a:extLst>
              <a:ext uri="{FF2B5EF4-FFF2-40B4-BE49-F238E27FC236}">
                <a16:creationId xmlns:a16="http://schemas.microsoft.com/office/drawing/2014/main" xmlns="" id="{18BB9533-55B1-43A6-B2B2-EB0F3AB7D3BA}"/>
              </a:ext>
            </a:extLst>
          </p:cNvPr>
          <p:cNvSpPr/>
          <p:nvPr/>
        </p:nvSpPr>
        <p:spPr>
          <a:xfrm>
            <a:off x="6147955" y="3719285"/>
            <a:ext cx="4968000" cy="1413163"/>
          </a:xfrm>
          <a:prstGeom prst="rect">
            <a:avLst/>
          </a:prstGeom>
          <a:solidFill>
            <a:schemeClr val="bg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2">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a:t>
            </a:r>
            <a:endParaRPr kumimoji="1" lang="ja-JP" altLang="en-US" dirty="0">
              <a:solidFill>
                <a:schemeClr val="tx2">
                  <a:lumMod val="75000"/>
                  <a:lumOff val="25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7958941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rtlCol="0"/>
          <a:lstStyle/>
          <a:p>
            <a:pPr rtl="0"/>
            <a:endParaRPr lang="en-US" altLang="ja-JP" dirty="0"/>
          </a:p>
        </p:txBody>
      </p:sp>
      <p:cxnSp>
        <p:nvCxnSpPr>
          <p:cNvPr id="3" name="直線コネクタ 2">
            <a:extLst>
              <a:ext uri="{FF2B5EF4-FFF2-40B4-BE49-F238E27FC236}">
                <a16:creationId xmlns:a16="http://schemas.microsoft.com/office/drawing/2014/main" xmlns="" id="{F453EA82-B4BD-47CE-BE6F-9D4FFAA09FEA}"/>
              </a:ext>
            </a:extLst>
          </p:cNvPr>
          <p:cNvCxnSpPr/>
          <p:nvPr/>
        </p:nvCxnSpPr>
        <p:spPr>
          <a:xfrm flipH="1">
            <a:off x="4262189" y="1423173"/>
            <a:ext cx="1829849" cy="3012284"/>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 name="直線コネクタ 3">
            <a:extLst>
              <a:ext uri="{FF2B5EF4-FFF2-40B4-BE49-F238E27FC236}">
                <a16:creationId xmlns:a16="http://schemas.microsoft.com/office/drawing/2014/main" xmlns="" id="{E13A6DB7-2CB1-4329-AC0C-66C7882F979A}"/>
              </a:ext>
            </a:extLst>
          </p:cNvPr>
          <p:cNvCxnSpPr>
            <a:cxnSpLocks/>
          </p:cNvCxnSpPr>
          <p:nvPr/>
        </p:nvCxnSpPr>
        <p:spPr>
          <a:xfrm>
            <a:off x="6092038" y="1417250"/>
            <a:ext cx="1772167" cy="3018207"/>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 name="直線コネクタ 4">
            <a:extLst>
              <a:ext uri="{FF2B5EF4-FFF2-40B4-BE49-F238E27FC236}">
                <a16:creationId xmlns:a16="http://schemas.microsoft.com/office/drawing/2014/main" xmlns="" id="{AE5A5C1A-43D1-40A9-A426-173B1AF809EC}"/>
              </a:ext>
            </a:extLst>
          </p:cNvPr>
          <p:cNvCxnSpPr>
            <a:cxnSpLocks/>
          </p:cNvCxnSpPr>
          <p:nvPr/>
        </p:nvCxnSpPr>
        <p:spPr>
          <a:xfrm>
            <a:off x="4262189" y="4423612"/>
            <a:ext cx="3602016"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楕円 5">
            <a:extLst>
              <a:ext uri="{FF2B5EF4-FFF2-40B4-BE49-F238E27FC236}">
                <a16:creationId xmlns:a16="http://schemas.microsoft.com/office/drawing/2014/main" xmlns="" id="{9DD1DA25-C25E-4051-8AFD-C6759EE1269D}"/>
              </a:ext>
            </a:extLst>
          </p:cNvPr>
          <p:cNvSpPr/>
          <p:nvPr/>
        </p:nvSpPr>
        <p:spPr>
          <a:xfrm>
            <a:off x="5076167" y="548680"/>
            <a:ext cx="2031743" cy="2031743"/>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テキストを</a:t>
            </a:r>
            <a:endParaRPr kumimoji="1" lang="en-US" altLang="ja-JP" dirty="0">
              <a:solidFill>
                <a:schemeClr val="tx1"/>
              </a:solidFill>
            </a:endParaRPr>
          </a:p>
          <a:p>
            <a:pPr algn="ctr"/>
            <a:r>
              <a:rPr lang="ja-JP" altLang="en-US" dirty="0">
                <a:solidFill>
                  <a:schemeClr val="tx1"/>
                </a:solidFill>
              </a:rPr>
              <a:t>入力</a:t>
            </a:r>
            <a:endParaRPr kumimoji="1" lang="ja-JP" altLang="en-US" dirty="0">
              <a:solidFill>
                <a:schemeClr val="tx1"/>
              </a:solidFill>
            </a:endParaRPr>
          </a:p>
        </p:txBody>
      </p:sp>
      <p:sp>
        <p:nvSpPr>
          <p:cNvPr id="7" name="楕円 6">
            <a:extLst>
              <a:ext uri="{FF2B5EF4-FFF2-40B4-BE49-F238E27FC236}">
                <a16:creationId xmlns:a16="http://schemas.microsoft.com/office/drawing/2014/main" xmlns="" id="{235C0619-C915-4D78-8838-66F464BA8B29}"/>
              </a:ext>
            </a:extLst>
          </p:cNvPr>
          <p:cNvSpPr/>
          <p:nvPr/>
        </p:nvSpPr>
        <p:spPr>
          <a:xfrm>
            <a:off x="3191838" y="3321381"/>
            <a:ext cx="2031743" cy="2031743"/>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テキストを</a:t>
            </a:r>
            <a:endParaRPr lang="en-US" altLang="ja-JP" dirty="0">
              <a:solidFill>
                <a:schemeClr val="tx1"/>
              </a:solidFill>
            </a:endParaRPr>
          </a:p>
          <a:p>
            <a:pPr algn="ctr"/>
            <a:r>
              <a:rPr lang="ja-JP" altLang="en-US" dirty="0">
                <a:solidFill>
                  <a:schemeClr val="tx1"/>
                </a:solidFill>
              </a:rPr>
              <a:t>入力</a:t>
            </a:r>
          </a:p>
        </p:txBody>
      </p:sp>
      <p:sp>
        <p:nvSpPr>
          <p:cNvPr id="8" name="楕円 7">
            <a:extLst>
              <a:ext uri="{FF2B5EF4-FFF2-40B4-BE49-F238E27FC236}">
                <a16:creationId xmlns:a16="http://schemas.microsoft.com/office/drawing/2014/main" xmlns="" id="{FC20AFDD-8F9D-4159-A2CD-A0288D89089C}"/>
              </a:ext>
            </a:extLst>
          </p:cNvPr>
          <p:cNvSpPr/>
          <p:nvPr/>
        </p:nvSpPr>
        <p:spPr>
          <a:xfrm>
            <a:off x="6845129" y="3321381"/>
            <a:ext cx="2031743" cy="2031743"/>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テキストを</a:t>
            </a:r>
            <a:endParaRPr lang="en-US" altLang="ja-JP" dirty="0">
              <a:solidFill>
                <a:schemeClr val="tx1"/>
              </a:solidFill>
            </a:endParaRPr>
          </a:p>
          <a:p>
            <a:pPr algn="ctr"/>
            <a:r>
              <a:rPr lang="ja-JP" altLang="en-US" dirty="0">
                <a:solidFill>
                  <a:schemeClr val="tx1"/>
                </a:solidFill>
              </a:rPr>
              <a:t>入力</a:t>
            </a:r>
          </a:p>
        </p:txBody>
      </p:sp>
      <p:sp>
        <p:nvSpPr>
          <p:cNvPr id="9" name="正方形/長方形 8">
            <a:extLst>
              <a:ext uri="{FF2B5EF4-FFF2-40B4-BE49-F238E27FC236}">
                <a16:creationId xmlns:a16="http://schemas.microsoft.com/office/drawing/2014/main" xmlns="" id="{FFEE91C8-5754-46AE-B388-70F60E842567}"/>
              </a:ext>
            </a:extLst>
          </p:cNvPr>
          <p:cNvSpPr/>
          <p:nvPr/>
        </p:nvSpPr>
        <p:spPr>
          <a:xfrm>
            <a:off x="7190944" y="1379885"/>
            <a:ext cx="1800493" cy="369332"/>
          </a:xfrm>
          <a:prstGeom prst="rect">
            <a:avLst/>
          </a:prstGeom>
        </p:spPr>
        <p:txBody>
          <a:bodyPr wrap="none">
            <a:spAutoFit/>
          </a:bodyPr>
          <a:lstStyle/>
          <a:p>
            <a:r>
              <a:rPr lang="ja-JP" altLang="en-US" b="1" dirty="0"/>
              <a:t>テキストを入力</a:t>
            </a:r>
            <a:endParaRPr lang="ja-JP" altLang="en-US" dirty="0"/>
          </a:p>
        </p:txBody>
      </p:sp>
      <p:sp>
        <p:nvSpPr>
          <p:cNvPr id="10" name="正方形/長方形 9">
            <a:extLst>
              <a:ext uri="{FF2B5EF4-FFF2-40B4-BE49-F238E27FC236}">
                <a16:creationId xmlns:a16="http://schemas.microsoft.com/office/drawing/2014/main" xmlns="" id="{D947A8D7-9975-45FF-BD22-B2C8ECDC308F}"/>
              </a:ext>
            </a:extLst>
          </p:cNvPr>
          <p:cNvSpPr/>
          <p:nvPr/>
        </p:nvSpPr>
        <p:spPr>
          <a:xfrm>
            <a:off x="1275211" y="4152586"/>
            <a:ext cx="1800494" cy="369332"/>
          </a:xfrm>
          <a:prstGeom prst="rect">
            <a:avLst/>
          </a:prstGeom>
        </p:spPr>
        <p:txBody>
          <a:bodyPr wrap="none">
            <a:spAutoFit/>
          </a:bodyPr>
          <a:lstStyle/>
          <a:p>
            <a:pPr algn="r"/>
            <a:r>
              <a:rPr lang="ja-JP" altLang="en-US" b="1" dirty="0"/>
              <a:t>テキストを入力</a:t>
            </a:r>
            <a:endParaRPr lang="ja-JP" altLang="en-US" dirty="0"/>
          </a:p>
        </p:txBody>
      </p:sp>
      <p:sp>
        <p:nvSpPr>
          <p:cNvPr id="11" name="正方形/長方形 10">
            <a:extLst>
              <a:ext uri="{FF2B5EF4-FFF2-40B4-BE49-F238E27FC236}">
                <a16:creationId xmlns:a16="http://schemas.microsoft.com/office/drawing/2014/main" xmlns="" id="{2102D03A-2F13-4081-BB0F-1188B2207A87}"/>
              </a:ext>
            </a:extLst>
          </p:cNvPr>
          <p:cNvSpPr/>
          <p:nvPr/>
        </p:nvSpPr>
        <p:spPr>
          <a:xfrm>
            <a:off x="9024445" y="4152586"/>
            <a:ext cx="1800493" cy="369332"/>
          </a:xfrm>
          <a:prstGeom prst="rect">
            <a:avLst/>
          </a:prstGeom>
        </p:spPr>
        <p:txBody>
          <a:bodyPr wrap="none">
            <a:spAutoFit/>
          </a:bodyPr>
          <a:lstStyle/>
          <a:p>
            <a:r>
              <a:rPr lang="ja-JP" altLang="en-US" b="1" dirty="0"/>
              <a:t>テキストを入力</a:t>
            </a:r>
            <a:endParaRPr lang="ja-JP" altLang="en-US" dirty="0"/>
          </a:p>
        </p:txBody>
      </p:sp>
      <p:sp>
        <p:nvSpPr>
          <p:cNvPr id="12" name="正方形/長方形 11">
            <a:extLst>
              <a:ext uri="{FF2B5EF4-FFF2-40B4-BE49-F238E27FC236}">
                <a16:creationId xmlns:a16="http://schemas.microsoft.com/office/drawing/2014/main" xmlns="" id="{1C37675B-2259-4E67-9CD1-91717811E21F}"/>
              </a:ext>
            </a:extLst>
          </p:cNvPr>
          <p:cNvSpPr/>
          <p:nvPr/>
        </p:nvSpPr>
        <p:spPr>
          <a:xfrm>
            <a:off x="3930140" y="2539881"/>
            <a:ext cx="4339650" cy="923330"/>
          </a:xfrm>
          <a:prstGeom prst="rect">
            <a:avLst/>
          </a:prstGeom>
        </p:spPr>
        <p:txBody>
          <a:bodyPr wrap="none">
            <a:spAutoFit/>
          </a:bodyPr>
          <a:lstStyle/>
          <a:p>
            <a:pPr algn="ctr"/>
            <a:r>
              <a:rPr lang="ja-JP" altLang="en-US" sz="5400" b="1" dirty="0"/>
              <a:t>テキスト入力</a:t>
            </a:r>
            <a:endParaRPr lang="ja-JP" altLang="en-US" sz="5400" dirty="0"/>
          </a:p>
        </p:txBody>
      </p:sp>
    </p:spTree>
    <p:extLst>
      <p:ext uri="{BB962C8B-B14F-4D97-AF65-F5344CB8AC3E}">
        <p14:creationId xmlns:p14="http://schemas.microsoft.com/office/powerpoint/2010/main" val="13761422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rtlCol="0"/>
          <a:lstStyle/>
          <a:p>
            <a:pPr rtl="0"/>
            <a:r>
              <a:rPr lang="ja-JP" altLang="en-US" dirty="0"/>
              <a:t>施設</a:t>
            </a:r>
            <a:endParaRPr lang="en-US" altLang="ja-JP" dirty="0"/>
          </a:p>
        </p:txBody>
      </p:sp>
      <p:pic>
        <p:nvPicPr>
          <p:cNvPr id="3" name="図プレースホルダー 9">
            <a:extLst>
              <a:ext uri="{FF2B5EF4-FFF2-40B4-BE49-F238E27FC236}">
                <a16:creationId xmlns:a16="http://schemas.microsoft.com/office/drawing/2014/main" xmlns="" id="{C77D57CD-9A79-4166-9C0D-DF4D52A452F7}"/>
              </a:ext>
            </a:extLst>
          </p:cNvPr>
          <p:cNvPicPr>
            <a:picLocks noChangeAspect="1"/>
          </p:cNvPicPr>
          <p:nvPr/>
        </p:nvPicPr>
        <p:blipFill>
          <a:blip r:embed="rId3">
            <a:extLst>
              <a:ext uri="{28A0092B-C50C-407E-A947-70E740481C1C}">
                <a14:useLocalDpi xmlns:a14="http://schemas.microsoft.com/office/drawing/2010/main" val="0"/>
              </a:ext>
            </a:extLst>
          </a:blip>
          <a:srcRect l="19988" r="19988"/>
          <a:stretch>
            <a:fillRect/>
          </a:stretch>
        </p:blipFill>
        <p:spPr>
          <a:xfrm>
            <a:off x="6335547" y="404664"/>
            <a:ext cx="4540095" cy="5046290"/>
          </a:xfrm>
          <a:prstGeom prst="rect">
            <a:avLst/>
          </a:prstGeom>
        </p:spPr>
      </p:pic>
      <p:pic>
        <p:nvPicPr>
          <p:cNvPr id="4" name="図プレースホルダー 8">
            <a:extLst>
              <a:ext uri="{FF2B5EF4-FFF2-40B4-BE49-F238E27FC236}">
                <a16:creationId xmlns:a16="http://schemas.microsoft.com/office/drawing/2014/main" xmlns="" id="{5B2F2390-2714-4ABA-A756-A024706216F8}"/>
              </a:ext>
            </a:extLst>
          </p:cNvPr>
          <p:cNvPicPr>
            <a:picLocks noChangeAspect="1"/>
          </p:cNvPicPr>
          <p:nvPr/>
        </p:nvPicPr>
        <p:blipFill>
          <a:blip r:embed="rId4">
            <a:extLst>
              <a:ext uri="{28A0092B-C50C-407E-A947-70E740481C1C}">
                <a14:useLocalDpi xmlns:a14="http://schemas.microsoft.com/office/drawing/2010/main" val="0"/>
              </a:ext>
            </a:extLst>
          </a:blip>
          <a:srcRect t="540" b="540"/>
          <a:stretch>
            <a:fillRect/>
          </a:stretch>
        </p:blipFill>
        <p:spPr>
          <a:xfrm>
            <a:off x="1204747" y="404664"/>
            <a:ext cx="4540095" cy="5046290"/>
          </a:xfrm>
          <a:prstGeom prst="rect">
            <a:avLst/>
          </a:prstGeom>
        </p:spPr>
      </p:pic>
    </p:spTree>
    <p:extLst>
      <p:ext uri="{BB962C8B-B14F-4D97-AF65-F5344CB8AC3E}">
        <p14:creationId xmlns:p14="http://schemas.microsoft.com/office/powerpoint/2010/main" val="37547766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normAutofit/>
          </a:bodyPr>
          <a:lstStyle/>
          <a:p>
            <a:r>
              <a:rPr lang="en-US" altLang="ja-JP" dirty="0">
                <a:cs typeface="Segoe UI" panose="020B0502040204020203" pitchFamily="34" charset="0"/>
              </a:rPr>
              <a:t>6</a:t>
            </a:r>
            <a:r>
              <a:rPr lang="en-US" altLang="ja-JP" b="1" dirty="0">
                <a:solidFill>
                  <a:schemeClr val="bg1"/>
                </a:solidFill>
                <a:cs typeface="Segoe UI" panose="020B0502040204020203" pitchFamily="34" charset="0"/>
              </a:rPr>
              <a:t>.</a:t>
            </a:r>
            <a:r>
              <a:rPr lang="ja-JP" altLang="en-US" b="1" dirty="0">
                <a:solidFill>
                  <a:schemeClr val="bg1"/>
                </a:solidFill>
                <a:cs typeface="Segoe UI" panose="020B0502040204020203" pitchFamily="34" charset="0"/>
              </a:rPr>
              <a:t>応募・選考の流れ</a:t>
            </a:r>
          </a:p>
        </p:txBody>
      </p:sp>
      <p:sp>
        <p:nvSpPr>
          <p:cNvPr id="3" name="サブタイトル 2"/>
          <p:cNvSpPr>
            <a:spLocks noGrp="1"/>
          </p:cNvSpPr>
          <p:nvPr>
            <p:ph type="body" idx="1"/>
          </p:nvPr>
        </p:nvSpPr>
        <p:spPr>
          <a:xfrm>
            <a:off x="7104115" y="5301208"/>
            <a:ext cx="4115941" cy="441340"/>
          </a:xfrm>
        </p:spPr>
        <p:txBody>
          <a:bodyPr wrap="none" tIns="108000" rtlCol="0" anchor="ctr" anchorCtr="0">
            <a:noAutofit/>
          </a:bodyPr>
          <a:lstStyle/>
          <a:p>
            <a:pPr algn="ctr" rtl="0"/>
            <a:r>
              <a:rPr lang="ja-JP" altLang="en-US" sz="1800" dirty="0"/>
              <a:t>ビューポイン重工株式会社</a:t>
            </a:r>
          </a:p>
        </p:txBody>
      </p:sp>
    </p:spTree>
    <p:extLst>
      <p:ext uri="{BB962C8B-B14F-4D97-AF65-F5344CB8AC3E}">
        <p14:creationId xmlns:p14="http://schemas.microsoft.com/office/powerpoint/2010/main" val="42862590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rtlCol="0"/>
          <a:lstStyle/>
          <a:p>
            <a:pPr rtl="0"/>
            <a:r>
              <a:rPr lang="ja-JP" altLang="en-US" dirty="0"/>
              <a:t>応募受付</a:t>
            </a:r>
            <a:endParaRPr lang="en-US" altLang="ja-JP" dirty="0"/>
          </a:p>
        </p:txBody>
      </p:sp>
      <p:sp>
        <p:nvSpPr>
          <p:cNvPr id="3" name="正方形/長方形 2">
            <a:extLst>
              <a:ext uri="{FF2B5EF4-FFF2-40B4-BE49-F238E27FC236}">
                <a16:creationId xmlns:a16="http://schemas.microsoft.com/office/drawing/2014/main" xmlns="" id="{84AE07AF-055B-4963-8790-B23798486F28}"/>
              </a:ext>
            </a:extLst>
          </p:cNvPr>
          <p:cNvSpPr/>
          <p:nvPr/>
        </p:nvSpPr>
        <p:spPr>
          <a:xfrm>
            <a:off x="968649" y="928522"/>
            <a:ext cx="10254702" cy="10571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2">
                    <a:lumMod val="75000"/>
                    <a:lumOff val="25000"/>
                  </a:schemeClr>
                </a:solidFill>
                <a:latin typeface="Arial Black" panose="020B0A04020102020204" pitchFamily="34" charset="0"/>
                <a:ea typeface="メイリオ" panose="020B0604030504040204" pitchFamily="50" charset="-128"/>
              </a:rPr>
              <a:t>「</a:t>
            </a:r>
            <a:r>
              <a:rPr kumimoji="1" lang="en-US" altLang="ja-JP" sz="2800" dirty="0">
                <a:solidFill>
                  <a:schemeClr val="tx2">
                    <a:lumMod val="75000"/>
                    <a:lumOff val="25000"/>
                  </a:schemeClr>
                </a:solidFill>
                <a:latin typeface="Arial Black" panose="020B0A04020102020204" pitchFamily="34" charset="0"/>
                <a:ea typeface="メイリオ" panose="020B0604030504040204" pitchFamily="50" charset="-128"/>
              </a:rPr>
              <a:t>WEB</a:t>
            </a:r>
            <a:r>
              <a:rPr kumimoji="1" lang="ja-JP" altLang="en-US" sz="2800" dirty="0">
                <a:solidFill>
                  <a:schemeClr val="tx2">
                    <a:lumMod val="75000"/>
                    <a:lumOff val="25000"/>
                  </a:schemeClr>
                </a:solidFill>
                <a:latin typeface="Arial Black" panose="020B0A04020102020204" pitchFamily="34" charset="0"/>
                <a:ea typeface="メイリオ" panose="020B0604030504040204" pitchFamily="50" charset="-128"/>
              </a:rPr>
              <a:t>会社説明会」</a:t>
            </a:r>
            <a:r>
              <a:rPr lang="ja-JP" altLang="en-US" sz="2800" dirty="0">
                <a:solidFill>
                  <a:schemeClr val="tx2">
                    <a:lumMod val="75000"/>
                    <a:lumOff val="25000"/>
                  </a:schemeClr>
                </a:solidFill>
                <a:latin typeface="Arial Black" panose="020B0A04020102020204" pitchFamily="34" charset="0"/>
                <a:ea typeface="メイリオ" panose="020B0604030504040204" pitchFamily="50" charset="-128"/>
              </a:rPr>
              <a:t>「会社説明会」「学内セミナー」</a:t>
            </a:r>
            <a:endParaRPr lang="en-US" altLang="ja-JP" sz="2800" dirty="0">
              <a:solidFill>
                <a:schemeClr val="tx2">
                  <a:lumMod val="75000"/>
                  <a:lumOff val="25000"/>
                </a:schemeClr>
              </a:solidFill>
              <a:latin typeface="Arial Black" panose="020B0A04020102020204" pitchFamily="34" charset="0"/>
              <a:ea typeface="メイリオ" panose="020B0604030504040204" pitchFamily="50" charset="-128"/>
            </a:endParaRPr>
          </a:p>
          <a:p>
            <a:pPr algn="ctr"/>
            <a:r>
              <a:rPr lang="ja-JP" altLang="en-US" sz="2800" dirty="0">
                <a:solidFill>
                  <a:schemeClr val="tx2">
                    <a:lumMod val="75000"/>
                    <a:lumOff val="25000"/>
                  </a:schemeClr>
                </a:solidFill>
                <a:latin typeface="Arial Black" panose="020B0A04020102020204" pitchFamily="34" charset="0"/>
                <a:ea typeface="メイリオ" panose="020B0604030504040204" pitchFamily="50" charset="-128"/>
              </a:rPr>
              <a:t>いずれも参加は必須ではありません。</a:t>
            </a:r>
            <a:endParaRPr lang="en-US" altLang="ja-JP" sz="2800" dirty="0">
              <a:solidFill>
                <a:schemeClr val="tx2">
                  <a:lumMod val="75000"/>
                  <a:lumOff val="25000"/>
                </a:schemeClr>
              </a:solidFill>
              <a:latin typeface="Arial Black" panose="020B0A04020102020204" pitchFamily="34" charset="0"/>
              <a:ea typeface="メイリオ" panose="020B0604030504040204" pitchFamily="50" charset="-128"/>
            </a:endParaRPr>
          </a:p>
        </p:txBody>
      </p:sp>
      <p:sp>
        <p:nvSpPr>
          <p:cNvPr id="4" name="四角形: 角を丸くする 3">
            <a:extLst>
              <a:ext uri="{FF2B5EF4-FFF2-40B4-BE49-F238E27FC236}">
                <a16:creationId xmlns:a16="http://schemas.microsoft.com/office/drawing/2014/main" xmlns="" id="{69A8E721-F8C6-42EA-B478-E1CC354DC131}"/>
              </a:ext>
            </a:extLst>
          </p:cNvPr>
          <p:cNvSpPr/>
          <p:nvPr/>
        </p:nvSpPr>
        <p:spPr>
          <a:xfrm>
            <a:off x="3588883" y="2396482"/>
            <a:ext cx="5129561" cy="847493"/>
          </a:xfrm>
          <a:prstGeom prst="roundRect">
            <a:avLst/>
          </a:prstGeom>
          <a:solidFill>
            <a:srgbClr val="3952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b="1" spc="-150" dirty="0">
                <a:solidFill>
                  <a:schemeClr val="bg1"/>
                </a:solidFill>
                <a:latin typeface="メイリオ" panose="020B0604030504040204" pitchFamily="50" charset="-128"/>
                <a:ea typeface="メイリオ" panose="020B0604030504040204" pitchFamily="50" charset="-128"/>
              </a:rPr>
              <a:t>応募フォームから送信</a:t>
            </a:r>
          </a:p>
        </p:txBody>
      </p:sp>
      <p:sp>
        <p:nvSpPr>
          <p:cNvPr id="5" name="矢印: 右 4">
            <a:extLst>
              <a:ext uri="{FF2B5EF4-FFF2-40B4-BE49-F238E27FC236}">
                <a16:creationId xmlns:a16="http://schemas.microsoft.com/office/drawing/2014/main" xmlns="" id="{5D1AC2A3-A0EF-4175-B614-FCA91289059E}"/>
              </a:ext>
            </a:extLst>
          </p:cNvPr>
          <p:cNvSpPr/>
          <p:nvPr/>
        </p:nvSpPr>
        <p:spPr>
          <a:xfrm rot="5400000">
            <a:off x="5884126" y="2906466"/>
            <a:ext cx="423746" cy="1706137"/>
          </a:xfrm>
          <a:prstGeom prst="rightArrow">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xmlns="" id="{65811E2D-FBA1-4F5E-A6A2-F775E30EDAC1}"/>
              </a:ext>
            </a:extLst>
          </p:cNvPr>
          <p:cNvSpPr txBox="1"/>
          <p:nvPr/>
        </p:nvSpPr>
        <p:spPr>
          <a:xfrm>
            <a:off x="2984810" y="4275093"/>
            <a:ext cx="6222380" cy="954107"/>
          </a:xfrm>
          <a:prstGeom prst="rect">
            <a:avLst/>
          </a:prstGeom>
          <a:noFill/>
        </p:spPr>
        <p:txBody>
          <a:bodyPr wrap="square" rtlCol="0">
            <a:spAutoFit/>
          </a:bodyPr>
          <a:lstStyle/>
          <a:p>
            <a:pPr algn="ctr"/>
            <a:r>
              <a:rPr lang="ja-JP" altLang="en-US" sz="2800" dirty="0">
                <a:solidFill>
                  <a:schemeClr val="tx2">
                    <a:lumMod val="75000"/>
                    <a:lumOff val="25000"/>
                  </a:schemeClr>
                </a:solidFill>
                <a:latin typeface="Arial Black" panose="020B0A04020102020204" pitchFamily="34" charset="0"/>
                <a:ea typeface="メイリオ" panose="020B0604030504040204" pitchFamily="50" charset="-128"/>
              </a:rPr>
              <a:t>応募スケジュールは</a:t>
            </a:r>
            <a:endParaRPr lang="en-US" altLang="ja-JP" sz="2800" dirty="0">
              <a:solidFill>
                <a:schemeClr val="tx2">
                  <a:lumMod val="75000"/>
                  <a:lumOff val="25000"/>
                </a:schemeClr>
              </a:solidFill>
              <a:latin typeface="Arial Black" panose="020B0A04020102020204" pitchFamily="34" charset="0"/>
              <a:ea typeface="メイリオ" panose="020B0604030504040204" pitchFamily="50" charset="-128"/>
            </a:endParaRPr>
          </a:p>
          <a:p>
            <a:pPr algn="ctr"/>
            <a:r>
              <a:rPr kumimoji="1" lang="en-US" altLang="ja-JP" sz="2800" dirty="0">
                <a:solidFill>
                  <a:schemeClr val="tx2">
                    <a:lumMod val="75000"/>
                    <a:lumOff val="25000"/>
                  </a:schemeClr>
                </a:solidFill>
                <a:latin typeface="Arial Black" panose="020B0A04020102020204" pitchFamily="34" charset="0"/>
                <a:ea typeface="メイリオ" panose="020B0604030504040204" pitchFamily="50" charset="-128"/>
              </a:rPr>
              <a:t>WEB</a:t>
            </a:r>
            <a:r>
              <a:rPr kumimoji="1" lang="ja-JP" altLang="en-US" sz="2800" dirty="0">
                <a:solidFill>
                  <a:schemeClr val="tx2">
                    <a:lumMod val="75000"/>
                    <a:lumOff val="25000"/>
                  </a:schemeClr>
                </a:solidFill>
                <a:latin typeface="Arial Black" panose="020B0A04020102020204" pitchFamily="34" charset="0"/>
                <a:ea typeface="メイリオ" panose="020B0604030504040204" pitchFamily="50" charset="-128"/>
              </a:rPr>
              <a:t>サイトでご確認願います</a:t>
            </a:r>
          </a:p>
        </p:txBody>
      </p:sp>
    </p:spTree>
    <p:extLst>
      <p:ext uri="{BB962C8B-B14F-4D97-AF65-F5344CB8AC3E}">
        <p14:creationId xmlns:p14="http://schemas.microsoft.com/office/powerpoint/2010/main" val="27968178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rtlCol="0"/>
          <a:lstStyle/>
          <a:p>
            <a:pPr rtl="0"/>
            <a:r>
              <a:rPr lang="ja-JP" altLang="en-US" dirty="0"/>
              <a:t>選考の流れ</a:t>
            </a:r>
            <a:endParaRPr lang="en-US" altLang="ja-JP" dirty="0"/>
          </a:p>
        </p:txBody>
      </p:sp>
      <p:sp>
        <p:nvSpPr>
          <p:cNvPr id="10" name="四角形: 角を丸くする 10">
            <a:extLst>
              <a:ext uri="{FF2B5EF4-FFF2-40B4-BE49-F238E27FC236}">
                <a16:creationId xmlns:a16="http://schemas.microsoft.com/office/drawing/2014/main" xmlns="" id="{B06B46F0-9EDB-4B8F-87DE-EB86B31B0761}"/>
              </a:ext>
            </a:extLst>
          </p:cNvPr>
          <p:cNvSpPr/>
          <p:nvPr/>
        </p:nvSpPr>
        <p:spPr>
          <a:xfrm>
            <a:off x="3531219" y="2000402"/>
            <a:ext cx="5129561" cy="612000"/>
          </a:xfrm>
          <a:prstGeom prst="roundRect">
            <a:avLst/>
          </a:prstGeom>
          <a:solidFill>
            <a:schemeClr val="accent1"/>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600" b="1" dirty="0">
                <a:solidFill>
                  <a:schemeClr val="bg1"/>
                </a:solidFill>
                <a:latin typeface="Arial Black" panose="020B0A04020102020204" pitchFamily="34" charset="0"/>
                <a:ea typeface="メイリオ" panose="020B0604030504040204" pitchFamily="50" charset="-128"/>
              </a:rPr>
              <a:t>書類選考（</a:t>
            </a:r>
            <a:r>
              <a:rPr kumimoji="1" lang="en-US" altLang="ja-JP" sz="2600" b="1" dirty="0">
                <a:solidFill>
                  <a:schemeClr val="bg1"/>
                </a:solidFill>
                <a:latin typeface="Arial Black" panose="020B0A04020102020204" pitchFamily="34" charset="0"/>
                <a:ea typeface="メイリオ" panose="020B0604030504040204" pitchFamily="50" charset="-128"/>
              </a:rPr>
              <a:t>ES</a:t>
            </a:r>
            <a:r>
              <a:rPr kumimoji="1" lang="ja-JP" altLang="en-US" sz="2600" b="1" dirty="0">
                <a:solidFill>
                  <a:schemeClr val="bg1"/>
                </a:solidFill>
                <a:latin typeface="Arial Black" panose="020B0A04020102020204" pitchFamily="34" charset="0"/>
                <a:ea typeface="メイリオ" panose="020B0604030504040204" pitchFamily="50" charset="-128"/>
              </a:rPr>
              <a:t>・</a:t>
            </a:r>
            <a:r>
              <a:rPr kumimoji="1" lang="en-US" altLang="ja-JP" sz="2600" b="1" dirty="0">
                <a:solidFill>
                  <a:schemeClr val="bg1"/>
                </a:solidFill>
                <a:latin typeface="Arial Black" panose="020B0A04020102020204" pitchFamily="34" charset="0"/>
                <a:ea typeface="メイリオ" panose="020B0604030504040204" pitchFamily="50" charset="-128"/>
              </a:rPr>
              <a:t>WEB</a:t>
            </a:r>
            <a:r>
              <a:rPr kumimoji="1" lang="ja-JP" altLang="en-US" sz="2600" b="1" dirty="0">
                <a:solidFill>
                  <a:schemeClr val="bg1"/>
                </a:solidFill>
                <a:latin typeface="Arial Black" panose="020B0A04020102020204" pitchFamily="34" charset="0"/>
                <a:ea typeface="メイリオ" panose="020B0604030504040204" pitchFamily="50" charset="-128"/>
              </a:rPr>
              <a:t>テスト）</a:t>
            </a:r>
          </a:p>
        </p:txBody>
      </p:sp>
      <p:sp>
        <p:nvSpPr>
          <p:cNvPr id="11" name="テキスト ボックス 10">
            <a:extLst>
              <a:ext uri="{FF2B5EF4-FFF2-40B4-BE49-F238E27FC236}">
                <a16:creationId xmlns:a16="http://schemas.microsoft.com/office/drawing/2014/main" xmlns="" id="{7F589605-250A-4584-BB5C-81640A92D4A8}"/>
              </a:ext>
            </a:extLst>
          </p:cNvPr>
          <p:cNvSpPr txBox="1"/>
          <p:nvPr/>
        </p:nvSpPr>
        <p:spPr>
          <a:xfrm>
            <a:off x="2430500" y="813009"/>
            <a:ext cx="7353295" cy="707886"/>
          </a:xfrm>
          <a:prstGeom prst="rect">
            <a:avLst/>
          </a:prstGeom>
          <a:noFill/>
        </p:spPr>
        <p:txBody>
          <a:bodyPr wrap="none" rtlCol="0">
            <a:spAutoFit/>
          </a:bodyPr>
          <a:lstStyle/>
          <a:p>
            <a:r>
              <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rPr>
              <a:t>応募者には順次</a:t>
            </a:r>
            <a:r>
              <a:rPr kumimoji="1" lang="en-US" altLang="ja-JP" sz="2000" dirty="0">
                <a:solidFill>
                  <a:schemeClr val="tx2">
                    <a:lumMod val="75000"/>
                    <a:lumOff val="25000"/>
                  </a:schemeClr>
                </a:solidFill>
                <a:latin typeface="Arial Black" panose="020B0A04020102020204" pitchFamily="34" charset="0"/>
                <a:ea typeface="メイリオ" panose="020B0604030504040204" pitchFamily="50" charset="-128"/>
              </a:rPr>
              <a:t>WEB</a:t>
            </a:r>
            <a:r>
              <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rPr>
              <a:t>テストと</a:t>
            </a:r>
            <a:r>
              <a:rPr kumimoji="1" lang="en-US" altLang="ja-JP" sz="2000" dirty="0">
                <a:solidFill>
                  <a:schemeClr val="tx2">
                    <a:lumMod val="75000"/>
                    <a:lumOff val="25000"/>
                  </a:schemeClr>
                </a:solidFill>
                <a:latin typeface="Arial Black" panose="020B0A04020102020204" pitchFamily="34" charset="0"/>
                <a:ea typeface="メイリオ" panose="020B0604030504040204" pitchFamily="50" charset="-128"/>
              </a:rPr>
              <a:t>ES</a:t>
            </a:r>
            <a:r>
              <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rPr>
              <a:t>提出の依頼をしますので</a:t>
            </a:r>
            <a:endParaRPr kumimoji="1" lang="en-US" altLang="ja-JP" sz="2000" dirty="0">
              <a:solidFill>
                <a:schemeClr val="tx2">
                  <a:lumMod val="75000"/>
                  <a:lumOff val="25000"/>
                </a:schemeClr>
              </a:solidFill>
              <a:latin typeface="Arial Black" panose="020B0A04020102020204" pitchFamily="34" charset="0"/>
              <a:ea typeface="メイリオ" panose="020B0604030504040204" pitchFamily="50" charset="-128"/>
            </a:endParaRPr>
          </a:p>
          <a:p>
            <a:pPr algn="ctr"/>
            <a:r>
              <a:rPr lang="ja-JP" altLang="en-US" sz="2000" dirty="0">
                <a:solidFill>
                  <a:schemeClr val="tx2">
                    <a:lumMod val="75000"/>
                    <a:lumOff val="25000"/>
                  </a:schemeClr>
                </a:solidFill>
                <a:latin typeface="Arial Black" panose="020B0A04020102020204" pitchFamily="34" charset="0"/>
                <a:ea typeface="メイリオ" panose="020B0604030504040204" pitchFamily="50" charset="-128"/>
              </a:rPr>
              <a:t>締切日までの</a:t>
            </a:r>
            <a:r>
              <a:rPr lang="en-US" altLang="ja-JP" sz="2000" dirty="0">
                <a:solidFill>
                  <a:schemeClr val="tx2">
                    <a:lumMod val="75000"/>
                    <a:lumOff val="25000"/>
                  </a:schemeClr>
                </a:solidFill>
                <a:latin typeface="Arial Black" panose="020B0A04020102020204" pitchFamily="34" charset="0"/>
                <a:ea typeface="メイリオ" panose="020B0604030504040204" pitchFamily="50" charset="-128"/>
              </a:rPr>
              <a:t>ES</a:t>
            </a:r>
            <a:r>
              <a:rPr lang="ja-JP" altLang="en-US" sz="2000" dirty="0" err="1">
                <a:solidFill>
                  <a:schemeClr val="tx2">
                    <a:lumMod val="75000"/>
                    <a:lumOff val="25000"/>
                  </a:schemeClr>
                </a:solidFill>
                <a:latin typeface="Arial Black" panose="020B0A04020102020204" pitchFamily="34" charset="0"/>
                <a:ea typeface="メイリオ" panose="020B0604030504040204" pitchFamily="50" charset="-128"/>
              </a:rPr>
              <a:t>の提</a:t>
            </a:r>
            <a:r>
              <a:rPr lang="ja-JP" altLang="en-US" sz="2000" dirty="0">
                <a:solidFill>
                  <a:schemeClr val="tx2">
                    <a:lumMod val="75000"/>
                    <a:lumOff val="25000"/>
                  </a:schemeClr>
                </a:solidFill>
                <a:latin typeface="Arial Black" panose="020B0A04020102020204" pitchFamily="34" charset="0"/>
                <a:ea typeface="メイリオ" panose="020B0604030504040204" pitchFamily="50" charset="-128"/>
              </a:rPr>
              <a:t>出と</a:t>
            </a:r>
            <a:r>
              <a:rPr lang="en-US" altLang="ja-JP" sz="2000" dirty="0">
                <a:solidFill>
                  <a:schemeClr val="tx2">
                    <a:lumMod val="75000"/>
                    <a:lumOff val="25000"/>
                  </a:schemeClr>
                </a:solidFill>
                <a:latin typeface="Arial Black" panose="020B0A04020102020204" pitchFamily="34" charset="0"/>
                <a:ea typeface="メイリオ" panose="020B0604030504040204" pitchFamily="50" charset="-128"/>
              </a:rPr>
              <a:t>WEB</a:t>
            </a:r>
            <a:r>
              <a:rPr lang="ja-JP" altLang="en-US" sz="2000" dirty="0">
                <a:solidFill>
                  <a:schemeClr val="tx2">
                    <a:lumMod val="75000"/>
                    <a:lumOff val="25000"/>
                  </a:schemeClr>
                </a:solidFill>
                <a:latin typeface="Arial Black" panose="020B0A04020102020204" pitchFamily="34" charset="0"/>
                <a:ea typeface="メイリオ" panose="020B0604030504040204" pitchFamily="50" charset="-128"/>
              </a:rPr>
              <a:t>テストの受験をお願いします。</a:t>
            </a:r>
            <a:endPar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endParaRPr>
          </a:p>
        </p:txBody>
      </p:sp>
      <p:sp>
        <p:nvSpPr>
          <p:cNvPr id="12" name="四角形: 角を丸くする 10">
            <a:extLst>
              <a:ext uri="{FF2B5EF4-FFF2-40B4-BE49-F238E27FC236}">
                <a16:creationId xmlns:a16="http://schemas.microsoft.com/office/drawing/2014/main" xmlns="" id="{584AB76D-FBA8-4CB7-8B32-10BA9524111B}"/>
              </a:ext>
            </a:extLst>
          </p:cNvPr>
          <p:cNvSpPr/>
          <p:nvPr/>
        </p:nvSpPr>
        <p:spPr>
          <a:xfrm>
            <a:off x="3531218" y="3131535"/>
            <a:ext cx="5129561" cy="612000"/>
          </a:xfrm>
          <a:prstGeom prst="roundRect">
            <a:avLst/>
          </a:prstGeom>
          <a:solidFill>
            <a:schemeClr val="accent1"/>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600" b="1" dirty="0">
                <a:solidFill>
                  <a:schemeClr val="bg1"/>
                </a:solidFill>
                <a:latin typeface="Arial Black" panose="020B0A04020102020204" pitchFamily="34" charset="0"/>
                <a:ea typeface="メイリオ" panose="020B0604030504040204" pitchFamily="50" charset="-128"/>
              </a:rPr>
              <a:t>面接選考</a:t>
            </a:r>
            <a:r>
              <a:rPr lang="en-US" altLang="ja-JP" sz="2600" b="1" dirty="0">
                <a:solidFill>
                  <a:schemeClr val="bg1"/>
                </a:solidFill>
                <a:latin typeface="Arial Black" panose="020B0A04020102020204" pitchFamily="34" charset="0"/>
                <a:ea typeface="メイリオ" panose="020B0604030504040204" pitchFamily="50" charset="-128"/>
              </a:rPr>
              <a:t>2~3</a:t>
            </a:r>
            <a:r>
              <a:rPr lang="ja-JP" altLang="en-US" sz="2600" b="1" dirty="0">
                <a:solidFill>
                  <a:schemeClr val="bg1"/>
                </a:solidFill>
                <a:latin typeface="Arial Black" panose="020B0A04020102020204" pitchFamily="34" charset="0"/>
                <a:ea typeface="メイリオ" panose="020B0604030504040204" pitchFamily="50" charset="-128"/>
              </a:rPr>
              <a:t>回</a:t>
            </a:r>
            <a:endParaRPr kumimoji="1" lang="ja-JP" altLang="en-US" sz="2600" b="1" dirty="0">
              <a:solidFill>
                <a:schemeClr val="bg1"/>
              </a:solidFill>
              <a:latin typeface="Arial Black" panose="020B0A04020102020204" pitchFamily="34" charset="0"/>
              <a:ea typeface="メイリオ" panose="020B0604030504040204" pitchFamily="50" charset="-128"/>
            </a:endParaRPr>
          </a:p>
        </p:txBody>
      </p:sp>
      <p:sp>
        <p:nvSpPr>
          <p:cNvPr id="14" name="四角形: 角を丸くする 13">
            <a:extLst>
              <a:ext uri="{FF2B5EF4-FFF2-40B4-BE49-F238E27FC236}">
                <a16:creationId xmlns:a16="http://schemas.microsoft.com/office/drawing/2014/main" xmlns="" id="{DAD47519-2253-43BA-9A61-5300EF831EC4}"/>
              </a:ext>
            </a:extLst>
          </p:cNvPr>
          <p:cNvSpPr/>
          <p:nvPr/>
        </p:nvSpPr>
        <p:spPr>
          <a:xfrm>
            <a:off x="3531217" y="4277578"/>
            <a:ext cx="5129561" cy="612000"/>
          </a:xfrm>
          <a:prstGeom prst="roundRect">
            <a:avLst/>
          </a:prstGeom>
          <a:solidFill>
            <a:schemeClr val="accent1"/>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600" b="1" dirty="0">
                <a:solidFill>
                  <a:schemeClr val="bg1"/>
                </a:solidFill>
                <a:latin typeface="メイリオ" panose="020B0604030504040204" pitchFamily="50" charset="-128"/>
                <a:ea typeface="メイリオ" panose="020B0604030504040204" pitchFamily="50" charset="-128"/>
              </a:rPr>
              <a:t>内々定</a:t>
            </a:r>
            <a:endParaRPr kumimoji="1" lang="ja-JP" altLang="en-US" sz="2600" b="1" dirty="0">
              <a:solidFill>
                <a:schemeClr val="bg1"/>
              </a:solidFill>
              <a:latin typeface="メイリオ" panose="020B0604030504040204" pitchFamily="50" charset="-128"/>
              <a:ea typeface="メイリオ" panose="020B0604030504040204" pitchFamily="50" charset="-128"/>
            </a:endParaRPr>
          </a:p>
        </p:txBody>
      </p:sp>
      <p:sp>
        <p:nvSpPr>
          <p:cNvPr id="15" name="矢印: 右 14">
            <a:extLst>
              <a:ext uri="{FF2B5EF4-FFF2-40B4-BE49-F238E27FC236}">
                <a16:creationId xmlns:a16="http://schemas.microsoft.com/office/drawing/2014/main" xmlns="" id="{5C2EBAC8-CC69-4AD6-A839-8D24237A935E}"/>
              </a:ext>
            </a:extLst>
          </p:cNvPr>
          <p:cNvSpPr/>
          <p:nvPr/>
        </p:nvSpPr>
        <p:spPr>
          <a:xfrm rot="5400000">
            <a:off x="5903176" y="895221"/>
            <a:ext cx="423746" cy="1706137"/>
          </a:xfrm>
          <a:prstGeom prst="rightArrow">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6" name="矢印: 右 6">
            <a:extLst>
              <a:ext uri="{FF2B5EF4-FFF2-40B4-BE49-F238E27FC236}">
                <a16:creationId xmlns:a16="http://schemas.microsoft.com/office/drawing/2014/main" xmlns="" id="{01E51787-A526-4D1B-BCC9-966DBBD2F97D}"/>
              </a:ext>
            </a:extLst>
          </p:cNvPr>
          <p:cNvSpPr/>
          <p:nvPr/>
        </p:nvSpPr>
        <p:spPr>
          <a:xfrm rot="5400000">
            <a:off x="5903175" y="2011446"/>
            <a:ext cx="423746" cy="1706137"/>
          </a:xfrm>
          <a:prstGeom prst="rightArrow">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7" name="矢印: 右 6">
            <a:extLst>
              <a:ext uri="{FF2B5EF4-FFF2-40B4-BE49-F238E27FC236}">
                <a16:creationId xmlns:a16="http://schemas.microsoft.com/office/drawing/2014/main" xmlns="" id="{411C5206-C8B4-4B09-91C7-67E4FD89668F}"/>
              </a:ext>
            </a:extLst>
          </p:cNvPr>
          <p:cNvSpPr/>
          <p:nvPr/>
        </p:nvSpPr>
        <p:spPr>
          <a:xfrm rot="5400000">
            <a:off x="5903176" y="3157488"/>
            <a:ext cx="423746" cy="1706137"/>
          </a:xfrm>
          <a:prstGeom prst="rightArrow">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Tree>
    <p:extLst>
      <p:ext uri="{BB962C8B-B14F-4D97-AF65-F5344CB8AC3E}">
        <p14:creationId xmlns:p14="http://schemas.microsoft.com/office/powerpoint/2010/main" val="14923568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normAutofit/>
          </a:bodyPr>
          <a:lstStyle/>
          <a:p>
            <a:r>
              <a:rPr lang="en-US" altLang="ja-JP" b="1" dirty="0">
                <a:solidFill>
                  <a:schemeClr val="bg1"/>
                </a:solidFill>
                <a:cs typeface="Segoe UI" panose="020B0502040204020203" pitchFamily="34" charset="0"/>
              </a:rPr>
              <a:t>1.</a:t>
            </a:r>
            <a:r>
              <a:rPr lang="ja-JP" altLang="en-US" b="1" dirty="0">
                <a:solidFill>
                  <a:schemeClr val="bg1"/>
                </a:solidFill>
                <a:cs typeface="Segoe UI" panose="020B0502040204020203" pitchFamily="34" charset="0"/>
              </a:rPr>
              <a:t>企業概要と事業の強み</a:t>
            </a:r>
          </a:p>
        </p:txBody>
      </p:sp>
      <p:sp>
        <p:nvSpPr>
          <p:cNvPr id="3" name="サブタイトル 2"/>
          <p:cNvSpPr>
            <a:spLocks noGrp="1"/>
          </p:cNvSpPr>
          <p:nvPr>
            <p:ph type="body" idx="1"/>
          </p:nvPr>
        </p:nvSpPr>
        <p:spPr>
          <a:xfrm>
            <a:off x="7104115" y="5301208"/>
            <a:ext cx="4115941" cy="441340"/>
          </a:xfrm>
        </p:spPr>
        <p:txBody>
          <a:bodyPr wrap="none" tIns="108000" rtlCol="0" anchor="ctr" anchorCtr="0">
            <a:noAutofit/>
          </a:bodyPr>
          <a:lstStyle/>
          <a:p>
            <a:pPr algn="ctr" rtl="0"/>
            <a:r>
              <a:rPr lang="ja-JP" altLang="en-US" sz="1800" dirty="0"/>
              <a:t>ビューポイン重工株式会社</a:t>
            </a:r>
          </a:p>
        </p:txBody>
      </p:sp>
    </p:spTree>
    <p:extLst>
      <p:ext uri="{BB962C8B-B14F-4D97-AF65-F5344CB8AC3E}">
        <p14:creationId xmlns:p14="http://schemas.microsoft.com/office/powerpoint/2010/main" val="3440801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rtlCol="0"/>
          <a:lstStyle/>
          <a:p>
            <a:pPr rtl="0"/>
            <a:r>
              <a:rPr lang="ja-JP" altLang="en-US" dirty="0"/>
              <a:t>会社</a:t>
            </a:r>
            <a:r>
              <a:rPr lang="en-US" altLang="ja-JP" dirty="0"/>
              <a:t>DATA</a:t>
            </a:r>
          </a:p>
        </p:txBody>
      </p:sp>
      <p:graphicFrame>
        <p:nvGraphicFramePr>
          <p:cNvPr id="19" name="表 18">
            <a:extLst>
              <a:ext uri="{FF2B5EF4-FFF2-40B4-BE49-F238E27FC236}">
                <a16:creationId xmlns:a16="http://schemas.microsoft.com/office/drawing/2014/main" xmlns="" id="{858AB2E2-C6C2-47A5-95AF-32358926469B}"/>
              </a:ext>
            </a:extLst>
          </p:cNvPr>
          <p:cNvGraphicFramePr>
            <a:graphicFrameLocks noGrp="1"/>
          </p:cNvGraphicFramePr>
          <p:nvPr>
            <p:extLst>
              <p:ext uri="{D42A27DB-BD31-4B8C-83A1-F6EECF244321}">
                <p14:modId xmlns:p14="http://schemas.microsoft.com/office/powerpoint/2010/main" val="834428979"/>
              </p:ext>
            </p:extLst>
          </p:nvPr>
        </p:nvGraphicFramePr>
        <p:xfrm>
          <a:off x="732000" y="404664"/>
          <a:ext cx="10728000" cy="4990368"/>
        </p:xfrm>
        <a:graphic>
          <a:graphicData uri="http://schemas.openxmlformats.org/drawingml/2006/table">
            <a:tbl>
              <a:tblPr firstRow="1" bandRow="1">
                <a:tableStyleId>{2D5ABB26-0587-4C30-8999-92F81FD0307C}</a:tableStyleId>
              </a:tblPr>
              <a:tblGrid>
                <a:gridCol w="2428980">
                  <a:extLst>
                    <a:ext uri="{9D8B030D-6E8A-4147-A177-3AD203B41FA5}">
                      <a16:colId xmlns:a16="http://schemas.microsoft.com/office/drawing/2014/main" xmlns="" val="749954775"/>
                    </a:ext>
                  </a:extLst>
                </a:gridCol>
                <a:gridCol w="8299020">
                  <a:extLst>
                    <a:ext uri="{9D8B030D-6E8A-4147-A177-3AD203B41FA5}">
                      <a16:colId xmlns:a16="http://schemas.microsoft.com/office/drawing/2014/main" xmlns="" val="3908146384"/>
                    </a:ext>
                  </a:extLst>
                </a:gridCol>
              </a:tblGrid>
              <a:tr h="643452">
                <a:tc>
                  <a:txBody>
                    <a:bodyPr/>
                    <a:lstStyle/>
                    <a:p>
                      <a:r>
                        <a:rPr kumimoji="1" lang="ja-JP" altLang="en-US" sz="2400" b="1" dirty="0">
                          <a:solidFill>
                            <a:schemeClr val="tx2">
                              <a:lumMod val="75000"/>
                              <a:lumOff val="25000"/>
                            </a:schemeClr>
                          </a:solidFill>
                          <a:latin typeface="Arial Black" panose="020B0A04020102020204" pitchFamily="34" charset="0"/>
                          <a:ea typeface="メイリオ" panose="020B0604030504040204" pitchFamily="50" charset="-128"/>
                        </a:rPr>
                        <a:t>創業</a:t>
                      </a: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lumMod val="95000"/>
                      </a:schemeClr>
                    </a:solidFill>
                  </a:tcPr>
                </a:tc>
                <a:tc>
                  <a:txBody>
                    <a:bodyPr/>
                    <a:lstStyle/>
                    <a:p>
                      <a:r>
                        <a:rPr kumimoji="1" lang="en-US" altLang="ja-JP" sz="2400" dirty="0">
                          <a:solidFill>
                            <a:schemeClr val="tx2">
                              <a:lumMod val="75000"/>
                              <a:lumOff val="25000"/>
                            </a:schemeClr>
                          </a:solidFill>
                          <a:latin typeface="Arial Black" panose="020B0A04020102020204" pitchFamily="34" charset="0"/>
                          <a:ea typeface="メイリオ" panose="020B0604030504040204" pitchFamily="50" charset="-128"/>
                        </a:rPr>
                        <a:t>1908</a:t>
                      </a:r>
                      <a:r>
                        <a:rPr kumimoji="1" lang="ja-JP" altLang="en-US" sz="2400" dirty="0">
                          <a:solidFill>
                            <a:schemeClr val="tx2">
                              <a:lumMod val="75000"/>
                              <a:lumOff val="25000"/>
                            </a:schemeClr>
                          </a:solidFill>
                          <a:latin typeface="Arial Black" panose="020B0A04020102020204" pitchFamily="34" charset="0"/>
                          <a:ea typeface="メイリオ" panose="020B0604030504040204" pitchFamily="50" charset="-128"/>
                        </a:rPr>
                        <a:t>（明治</a:t>
                      </a:r>
                      <a:r>
                        <a:rPr kumimoji="1" lang="en-US" altLang="ja-JP" sz="2400" dirty="0">
                          <a:solidFill>
                            <a:schemeClr val="tx2">
                              <a:lumMod val="75000"/>
                              <a:lumOff val="25000"/>
                            </a:schemeClr>
                          </a:solidFill>
                          <a:latin typeface="Arial Black" panose="020B0A04020102020204" pitchFamily="34" charset="0"/>
                          <a:ea typeface="メイリオ" panose="020B0604030504040204" pitchFamily="50" charset="-128"/>
                        </a:rPr>
                        <a:t>41</a:t>
                      </a:r>
                      <a:r>
                        <a:rPr kumimoji="1" lang="ja-JP" altLang="en-US" sz="2400" dirty="0">
                          <a:solidFill>
                            <a:schemeClr val="tx2">
                              <a:lumMod val="75000"/>
                              <a:lumOff val="25000"/>
                            </a:schemeClr>
                          </a:solidFill>
                          <a:latin typeface="Arial Black" panose="020B0A04020102020204" pitchFamily="34" charset="0"/>
                          <a:ea typeface="メイリオ" panose="020B0604030504040204" pitchFamily="50" charset="-128"/>
                        </a:rPr>
                        <a:t>）年</a:t>
                      </a:r>
                      <a:endParaRPr kumimoji="1" lang="ja-JP" altLang="en-US" sz="2400" b="1" dirty="0">
                        <a:solidFill>
                          <a:schemeClr val="tx2">
                            <a:lumMod val="75000"/>
                            <a:lumOff val="25000"/>
                          </a:schemeClr>
                        </a:solidFill>
                        <a:latin typeface="Arial Black" panose="020B0A04020102020204" pitchFamily="34" charset="0"/>
                        <a:ea typeface="メイリオ" panose="020B0604030504040204" pitchFamily="50" charset="-128"/>
                      </a:endParaRP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3656834509"/>
                  </a:ext>
                </a:extLst>
              </a:tr>
              <a:tr h="643452">
                <a:tc>
                  <a:txBody>
                    <a:bodyPr/>
                    <a:lstStyle/>
                    <a:p>
                      <a:r>
                        <a:rPr kumimoji="1" lang="ja-JP" altLang="en-US" sz="2400" b="1" dirty="0">
                          <a:solidFill>
                            <a:schemeClr val="tx2">
                              <a:lumMod val="75000"/>
                              <a:lumOff val="25000"/>
                            </a:schemeClr>
                          </a:solidFill>
                          <a:latin typeface="Arial Black" panose="020B0A04020102020204" pitchFamily="34" charset="0"/>
                          <a:ea typeface="メイリオ" panose="020B0604030504040204" pitchFamily="50" charset="-128"/>
                        </a:rPr>
                        <a:t>設立</a:t>
                      </a: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lumMod val="95000"/>
                      </a:schemeClr>
                    </a:solidFill>
                  </a:tcPr>
                </a:tc>
                <a:tc>
                  <a:txBody>
                    <a:bodyPr/>
                    <a:lstStyle/>
                    <a:p>
                      <a:r>
                        <a:rPr kumimoji="1" lang="en-US" altLang="ja-JP" sz="2400" dirty="0">
                          <a:solidFill>
                            <a:schemeClr val="tx2">
                              <a:lumMod val="75000"/>
                              <a:lumOff val="25000"/>
                            </a:schemeClr>
                          </a:solidFill>
                          <a:latin typeface="Arial Black" panose="020B0A04020102020204" pitchFamily="34" charset="0"/>
                          <a:ea typeface="メイリオ" panose="020B0604030504040204" pitchFamily="50" charset="-128"/>
                        </a:rPr>
                        <a:t>1940</a:t>
                      </a:r>
                      <a:r>
                        <a:rPr kumimoji="1" lang="ja-JP" altLang="en-US" sz="2400" dirty="0">
                          <a:solidFill>
                            <a:schemeClr val="tx2">
                              <a:lumMod val="75000"/>
                              <a:lumOff val="25000"/>
                            </a:schemeClr>
                          </a:solidFill>
                          <a:latin typeface="Arial Black" panose="020B0A04020102020204" pitchFamily="34" charset="0"/>
                          <a:ea typeface="メイリオ" panose="020B0604030504040204" pitchFamily="50" charset="-128"/>
                        </a:rPr>
                        <a:t>（昭和</a:t>
                      </a:r>
                      <a:r>
                        <a:rPr kumimoji="1" lang="en-US" altLang="ja-JP" sz="2400" dirty="0">
                          <a:solidFill>
                            <a:schemeClr val="tx2">
                              <a:lumMod val="75000"/>
                              <a:lumOff val="25000"/>
                            </a:schemeClr>
                          </a:solidFill>
                          <a:latin typeface="Arial Black" panose="020B0A04020102020204" pitchFamily="34" charset="0"/>
                          <a:ea typeface="メイリオ" panose="020B0604030504040204" pitchFamily="50" charset="-128"/>
                        </a:rPr>
                        <a:t>15</a:t>
                      </a:r>
                      <a:r>
                        <a:rPr kumimoji="1" lang="ja-JP" altLang="en-US" sz="2400" dirty="0">
                          <a:solidFill>
                            <a:schemeClr val="tx2">
                              <a:lumMod val="75000"/>
                              <a:lumOff val="25000"/>
                            </a:schemeClr>
                          </a:solidFill>
                          <a:latin typeface="Arial Black" panose="020B0A04020102020204" pitchFamily="34" charset="0"/>
                          <a:ea typeface="メイリオ" panose="020B0604030504040204" pitchFamily="50" charset="-128"/>
                        </a:rPr>
                        <a:t>）年</a:t>
                      </a:r>
                      <a:endParaRPr kumimoji="1" lang="ja-JP" altLang="en-US" sz="2400" b="1" dirty="0">
                        <a:solidFill>
                          <a:schemeClr val="tx2">
                            <a:lumMod val="75000"/>
                            <a:lumOff val="25000"/>
                          </a:schemeClr>
                        </a:solidFill>
                        <a:latin typeface="Arial Black" panose="020B0A04020102020204" pitchFamily="34" charset="0"/>
                        <a:ea typeface="メイリオ" panose="020B0604030504040204" pitchFamily="50" charset="-128"/>
                      </a:endParaRP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958688968"/>
                  </a:ext>
                </a:extLst>
              </a:tr>
              <a:tr h="643452">
                <a:tc>
                  <a:txBody>
                    <a:bodyPr/>
                    <a:lstStyle/>
                    <a:p>
                      <a:r>
                        <a:rPr kumimoji="1" lang="ja-JP" altLang="en-US" sz="2400" b="1" dirty="0">
                          <a:solidFill>
                            <a:schemeClr val="tx2">
                              <a:lumMod val="75000"/>
                              <a:lumOff val="25000"/>
                            </a:schemeClr>
                          </a:solidFill>
                          <a:latin typeface="Arial Black" panose="020B0A04020102020204" pitchFamily="34" charset="0"/>
                          <a:ea typeface="メイリオ" panose="020B0604030504040204" pitchFamily="50" charset="-128"/>
                        </a:rPr>
                        <a:t>本社</a:t>
                      </a: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lumMod val="95000"/>
                      </a:schemeClr>
                    </a:solidFill>
                  </a:tcPr>
                </a:tc>
                <a:tc>
                  <a:txBody>
                    <a:bodyPr/>
                    <a:lstStyle/>
                    <a:p>
                      <a:r>
                        <a:rPr kumimoji="1" lang="ja-JP" altLang="en-US" sz="2400" dirty="0">
                          <a:solidFill>
                            <a:schemeClr val="tx2">
                              <a:lumMod val="75000"/>
                              <a:lumOff val="25000"/>
                            </a:schemeClr>
                          </a:solidFill>
                          <a:latin typeface="Arial Black" panose="020B0A04020102020204" pitchFamily="34" charset="0"/>
                          <a:ea typeface="メイリオ" panose="020B0604030504040204" pitchFamily="50" charset="-128"/>
                        </a:rPr>
                        <a:t>東京都港区</a:t>
                      </a:r>
                      <a:endParaRPr kumimoji="1" lang="ja-JP" altLang="en-US" sz="2400" b="1" dirty="0">
                        <a:solidFill>
                          <a:schemeClr val="tx2">
                            <a:lumMod val="75000"/>
                            <a:lumOff val="25000"/>
                          </a:schemeClr>
                        </a:solidFill>
                        <a:latin typeface="Arial Black" panose="020B0A04020102020204" pitchFamily="34" charset="0"/>
                        <a:ea typeface="メイリオ" panose="020B0604030504040204" pitchFamily="50" charset="-128"/>
                      </a:endParaRP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4285474871"/>
                  </a:ext>
                </a:extLst>
              </a:tr>
              <a:tr h="643452">
                <a:tc>
                  <a:txBody>
                    <a:bodyPr/>
                    <a:lstStyle/>
                    <a:p>
                      <a:r>
                        <a:rPr kumimoji="1" lang="ja-JP" altLang="en-US" sz="2400" b="1" dirty="0">
                          <a:solidFill>
                            <a:schemeClr val="tx2">
                              <a:lumMod val="75000"/>
                              <a:lumOff val="25000"/>
                            </a:schemeClr>
                          </a:solidFill>
                          <a:latin typeface="Arial Black" panose="020B0A04020102020204" pitchFamily="34" charset="0"/>
                          <a:ea typeface="メイリオ" panose="020B0604030504040204" pitchFamily="50" charset="-128"/>
                        </a:rPr>
                        <a:t>資本金</a:t>
                      </a: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lumMod val="95000"/>
                      </a:schemeClr>
                    </a:solidFill>
                  </a:tcPr>
                </a:tc>
                <a:tc>
                  <a:txBody>
                    <a:bodyPr/>
                    <a:lstStyle/>
                    <a:p>
                      <a:r>
                        <a:rPr kumimoji="1" lang="en-US" altLang="ja-JP" sz="2400" dirty="0">
                          <a:solidFill>
                            <a:schemeClr val="tx2">
                              <a:lumMod val="75000"/>
                              <a:lumOff val="25000"/>
                            </a:schemeClr>
                          </a:solidFill>
                          <a:latin typeface="Arial Black" panose="020B0A04020102020204" pitchFamily="34" charset="0"/>
                          <a:ea typeface="メイリオ" panose="020B0604030504040204" pitchFamily="50" charset="-128"/>
                        </a:rPr>
                        <a:t>275</a:t>
                      </a:r>
                      <a:r>
                        <a:rPr kumimoji="1" lang="ja-JP" altLang="en-US" sz="2400" dirty="0">
                          <a:solidFill>
                            <a:schemeClr val="tx2">
                              <a:lumMod val="75000"/>
                              <a:lumOff val="25000"/>
                            </a:schemeClr>
                          </a:solidFill>
                          <a:latin typeface="Arial Black" panose="020B0A04020102020204" pitchFamily="34" charset="0"/>
                          <a:ea typeface="メイリオ" panose="020B0604030504040204" pitchFamily="50" charset="-128"/>
                        </a:rPr>
                        <a:t>億円（</a:t>
                      </a:r>
                      <a:r>
                        <a:rPr kumimoji="1" lang="en-US" altLang="ja-JP" sz="2400" dirty="0">
                          <a:solidFill>
                            <a:schemeClr val="tx2">
                              <a:lumMod val="75000"/>
                              <a:lumOff val="25000"/>
                            </a:schemeClr>
                          </a:solidFill>
                          <a:latin typeface="Arial Black" panose="020B0A04020102020204" pitchFamily="34" charset="0"/>
                          <a:ea typeface="メイリオ" panose="020B0604030504040204" pitchFamily="50" charset="-128"/>
                        </a:rPr>
                        <a:t>2018</a:t>
                      </a:r>
                      <a:r>
                        <a:rPr kumimoji="1" lang="ja-JP" altLang="en-US" sz="2400" dirty="0">
                          <a:solidFill>
                            <a:schemeClr val="tx2">
                              <a:lumMod val="75000"/>
                              <a:lumOff val="25000"/>
                            </a:schemeClr>
                          </a:solidFill>
                          <a:latin typeface="Arial Black" panose="020B0A04020102020204" pitchFamily="34" charset="0"/>
                          <a:ea typeface="メイリオ" panose="020B0604030504040204" pitchFamily="50" charset="-128"/>
                        </a:rPr>
                        <a:t>年</a:t>
                      </a:r>
                      <a:r>
                        <a:rPr kumimoji="1" lang="en-US" altLang="ja-JP" sz="2400" dirty="0">
                          <a:solidFill>
                            <a:schemeClr val="tx2">
                              <a:lumMod val="75000"/>
                              <a:lumOff val="25000"/>
                            </a:schemeClr>
                          </a:solidFill>
                          <a:latin typeface="Arial Black" panose="020B0A04020102020204" pitchFamily="34" charset="0"/>
                          <a:ea typeface="メイリオ" panose="020B0604030504040204" pitchFamily="50" charset="-128"/>
                        </a:rPr>
                        <a:t>8</a:t>
                      </a:r>
                      <a:r>
                        <a:rPr kumimoji="1" lang="ja-JP" altLang="en-US" sz="2400" dirty="0">
                          <a:solidFill>
                            <a:schemeClr val="tx2">
                              <a:lumMod val="75000"/>
                              <a:lumOff val="25000"/>
                            </a:schemeClr>
                          </a:solidFill>
                          <a:latin typeface="Arial Black" panose="020B0A04020102020204" pitchFamily="34" charset="0"/>
                          <a:ea typeface="メイリオ" panose="020B0604030504040204" pitchFamily="50" charset="-128"/>
                        </a:rPr>
                        <a:t>月期）</a:t>
                      </a:r>
                      <a:endParaRPr kumimoji="1" lang="ja-JP" altLang="en-US" sz="2400" b="1" dirty="0">
                        <a:solidFill>
                          <a:schemeClr val="tx2">
                            <a:lumMod val="75000"/>
                            <a:lumOff val="25000"/>
                          </a:schemeClr>
                        </a:solidFill>
                        <a:latin typeface="Arial Black" panose="020B0A04020102020204" pitchFamily="34" charset="0"/>
                        <a:ea typeface="メイリオ" panose="020B0604030504040204" pitchFamily="50" charset="-128"/>
                      </a:endParaRP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3621067569"/>
                  </a:ext>
                </a:extLst>
              </a:tr>
              <a:tr h="643452">
                <a:tc>
                  <a:txBody>
                    <a:bodyPr/>
                    <a:lstStyle/>
                    <a:p>
                      <a:r>
                        <a:rPr kumimoji="1" lang="ja-JP" altLang="en-US" sz="2400" b="1" dirty="0">
                          <a:solidFill>
                            <a:schemeClr val="tx2">
                              <a:lumMod val="75000"/>
                              <a:lumOff val="25000"/>
                            </a:schemeClr>
                          </a:solidFill>
                          <a:latin typeface="Arial Black" panose="020B0A04020102020204" pitchFamily="34" charset="0"/>
                          <a:ea typeface="メイリオ" panose="020B0604030504040204" pitchFamily="50" charset="-128"/>
                        </a:rPr>
                        <a:t>売上高</a:t>
                      </a: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lumMod val="95000"/>
                      </a:schemeClr>
                    </a:solidFill>
                  </a:tcPr>
                </a:tc>
                <a:tc>
                  <a:txBody>
                    <a:bodyPr/>
                    <a:lstStyle/>
                    <a:p>
                      <a:r>
                        <a:rPr kumimoji="1" lang="en-US" altLang="ja-JP" sz="2400" dirty="0">
                          <a:solidFill>
                            <a:schemeClr val="tx2">
                              <a:lumMod val="75000"/>
                              <a:lumOff val="25000"/>
                            </a:schemeClr>
                          </a:solidFill>
                          <a:latin typeface="Arial Black" panose="020B0A04020102020204" pitchFamily="34" charset="0"/>
                          <a:ea typeface="メイリオ" panose="020B0604030504040204" pitchFamily="50" charset="-128"/>
                        </a:rPr>
                        <a:t>1,458</a:t>
                      </a:r>
                      <a:r>
                        <a:rPr kumimoji="1" lang="ja-JP" altLang="en-US" sz="2400" dirty="0">
                          <a:solidFill>
                            <a:schemeClr val="tx2">
                              <a:lumMod val="75000"/>
                              <a:lumOff val="25000"/>
                            </a:schemeClr>
                          </a:solidFill>
                          <a:latin typeface="Arial Black" panose="020B0A04020102020204" pitchFamily="34" charset="0"/>
                          <a:ea typeface="メイリオ" panose="020B0604030504040204" pitchFamily="50" charset="-128"/>
                        </a:rPr>
                        <a:t>億円（</a:t>
                      </a:r>
                      <a:r>
                        <a:rPr kumimoji="1" lang="en-US" altLang="ja-JP" sz="2400" dirty="0">
                          <a:solidFill>
                            <a:schemeClr val="tx2">
                              <a:lumMod val="75000"/>
                              <a:lumOff val="25000"/>
                            </a:schemeClr>
                          </a:solidFill>
                          <a:latin typeface="Arial Black" panose="020B0A04020102020204" pitchFamily="34" charset="0"/>
                          <a:ea typeface="メイリオ" panose="020B0604030504040204" pitchFamily="50" charset="-128"/>
                        </a:rPr>
                        <a:t>2018</a:t>
                      </a:r>
                      <a:r>
                        <a:rPr kumimoji="1" lang="ja-JP" altLang="en-US" sz="2400" dirty="0">
                          <a:solidFill>
                            <a:schemeClr val="tx2">
                              <a:lumMod val="75000"/>
                              <a:lumOff val="25000"/>
                            </a:schemeClr>
                          </a:solidFill>
                          <a:latin typeface="Arial Black" panose="020B0A04020102020204" pitchFamily="34" charset="0"/>
                          <a:ea typeface="メイリオ" panose="020B0604030504040204" pitchFamily="50" charset="-128"/>
                        </a:rPr>
                        <a:t>年</a:t>
                      </a:r>
                      <a:r>
                        <a:rPr kumimoji="1" lang="en-US" altLang="ja-JP" sz="2400" dirty="0">
                          <a:solidFill>
                            <a:schemeClr val="tx2">
                              <a:lumMod val="75000"/>
                              <a:lumOff val="25000"/>
                            </a:schemeClr>
                          </a:solidFill>
                          <a:latin typeface="Arial Black" panose="020B0A04020102020204" pitchFamily="34" charset="0"/>
                          <a:ea typeface="メイリオ" panose="020B0604030504040204" pitchFamily="50" charset="-128"/>
                        </a:rPr>
                        <a:t>3</a:t>
                      </a:r>
                      <a:r>
                        <a:rPr kumimoji="1" lang="ja-JP" altLang="en-US" sz="2400" dirty="0">
                          <a:solidFill>
                            <a:schemeClr val="tx2">
                              <a:lumMod val="75000"/>
                              <a:lumOff val="25000"/>
                            </a:schemeClr>
                          </a:solidFill>
                          <a:latin typeface="Arial Black" panose="020B0A04020102020204" pitchFamily="34" charset="0"/>
                          <a:ea typeface="メイリオ" panose="020B0604030504040204" pitchFamily="50" charset="-128"/>
                        </a:rPr>
                        <a:t>月期）</a:t>
                      </a:r>
                      <a:endParaRPr kumimoji="1" lang="ja-JP" altLang="en-US" sz="2400" b="1" dirty="0">
                        <a:solidFill>
                          <a:schemeClr val="tx2">
                            <a:lumMod val="75000"/>
                            <a:lumOff val="25000"/>
                          </a:schemeClr>
                        </a:solidFill>
                        <a:latin typeface="Arial Black" panose="020B0A04020102020204" pitchFamily="34" charset="0"/>
                        <a:ea typeface="メイリオ" panose="020B0604030504040204" pitchFamily="50" charset="-128"/>
                      </a:endParaRP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2637856366"/>
                  </a:ext>
                </a:extLst>
              </a:tr>
              <a:tr h="643452">
                <a:tc>
                  <a:txBody>
                    <a:bodyPr/>
                    <a:lstStyle/>
                    <a:p>
                      <a:r>
                        <a:rPr kumimoji="1" lang="ja-JP" altLang="en-US" sz="2400" b="1" dirty="0">
                          <a:solidFill>
                            <a:schemeClr val="tx2">
                              <a:lumMod val="75000"/>
                              <a:lumOff val="25000"/>
                            </a:schemeClr>
                          </a:solidFill>
                          <a:latin typeface="Arial Black" panose="020B0A04020102020204" pitchFamily="34" charset="0"/>
                          <a:ea typeface="メイリオ" panose="020B0604030504040204" pitchFamily="50" charset="-128"/>
                        </a:rPr>
                        <a:t>従業員数</a:t>
                      </a: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lumMod val="95000"/>
                      </a:schemeClr>
                    </a:solidFill>
                  </a:tcPr>
                </a:tc>
                <a:tc>
                  <a:txBody>
                    <a:bodyPr/>
                    <a:lstStyle/>
                    <a:p>
                      <a:r>
                        <a:rPr kumimoji="1" lang="ja-JP" altLang="en-US" sz="2400" dirty="0">
                          <a:solidFill>
                            <a:schemeClr val="tx2">
                              <a:lumMod val="75000"/>
                              <a:lumOff val="25000"/>
                            </a:schemeClr>
                          </a:solidFill>
                          <a:latin typeface="Arial Black" panose="020B0A04020102020204" pitchFamily="34" charset="0"/>
                          <a:ea typeface="メイリオ" panose="020B0604030504040204" pitchFamily="50" charset="-128"/>
                        </a:rPr>
                        <a:t>単体：</a:t>
                      </a:r>
                      <a:r>
                        <a:rPr kumimoji="1" lang="en-US" altLang="ja-JP" sz="2400" dirty="0">
                          <a:solidFill>
                            <a:schemeClr val="tx2">
                              <a:lumMod val="75000"/>
                              <a:lumOff val="25000"/>
                            </a:schemeClr>
                          </a:solidFill>
                          <a:latin typeface="Arial Black" panose="020B0A04020102020204" pitchFamily="34" charset="0"/>
                          <a:ea typeface="メイリオ" panose="020B0604030504040204" pitchFamily="50" charset="-128"/>
                        </a:rPr>
                        <a:t>1,955</a:t>
                      </a:r>
                      <a:r>
                        <a:rPr kumimoji="1" lang="ja-JP" altLang="en-US" sz="2400" dirty="0">
                          <a:solidFill>
                            <a:schemeClr val="tx2">
                              <a:lumMod val="75000"/>
                              <a:lumOff val="25000"/>
                            </a:schemeClr>
                          </a:solidFill>
                          <a:latin typeface="Arial Black" panose="020B0A04020102020204" pitchFamily="34" charset="0"/>
                          <a:ea typeface="メイリオ" panose="020B0604030504040204" pitchFamily="50" charset="-128"/>
                        </a:rPr>
                        <a:t>名（</a:t>
                      </a:r>
                      <a:r>
                        <a:rPr kumimoji="1" lang="en-US" altLang="ja-JP" sz="2400" dirty="0">
                          <a:solidFill>
                            <a:schemeClr val="tx2">
                              <a:lumMod val="75000"/>
                              <a:lumOff val="25000"/>
                            </a:schemeClr>
                          </a:solidFill>
                          <a:latin typeface="Arial Black" panose="020B0A04020102020204" pitchFamily="34" charset="0"/>
                          <a:ea typeface="メイリオ" panose="020B0604030504040204" pitchFamily="50" charset="-128"/>
                        </a:rPr>
                        <a:t>2018</a:t>
                      </a:r>
                      <a:r>
                        <a:rPr kumimoji="1" lang="ja-JP" altLang="en-US" sz="2400" dirty="0">
                          <a:solidFill>
                            <a:schemeClr val="tx2">
                              <a:lumMod val="75000"/>
                              <a:lumOff val="25000"/>
                            </a:schemeClr>
                          </a:solidFill>
                          <a:latin typeface="Arial Black" panose="020B0A04020102020204" pitchFamily="34" charset="0"/>
                          <a:ea typeface="メイリオ" panose="020B0604030504040204" pitchFamily="50" charset="-128"/>
                        </a:rPr>
                        <a:t>年</a:t>
                      </a:r>
                      <a:r>
                        <a:rPr kumimoji="1" lang="en-US" altLang="ja-JP" sz="2400" dirty="0">
                          <a:solidFill>
                            <a:schemeClr val="tx2">
                              <a:lumMod val="75000"/>
                              <a:lumOff val="25000"/>
                            </a:schemeClr>
                          </a:solidFill>
                          <a:latin typeface="Arial Black" panose="020B0A04020102020204" pitchFamily="34" charset="0"/>
                          <a:ea typeface="メイリオ" panose="020B0604030504040204" pitchFamily="50" charset="-128"/>
                        </a:rPr>
                        <a:t>3</a:t>
                      </a:r>
                      <a:r>
                        <a:rPr kumimoji="1" lang="ja-JP" altLang="en-US" sz="2400" dirty="0">
                          <a:solidFill>
                            <a:schemeClr val="tx2">
                              <a:lumMod val="75000"/>
                              <a:lumOff val="25000"/>
                            </a:schemeClr>
                          </a:solidFill>
                          <a:latin typeface="Arial Black" panose="020B0A04020102020204" pitchFamily="34" charset="0"/>
                          <a:ea typeface="メイリオ" panose="020B0604030504040204" pitchFamily="50" charset="-128"/>
                        </a:rPr>
                        <a:t>月</a:t>
                      </a:r>
                      <a:r>
                        <a:rPr kumimoji="1" lang="en-US" altLang="ja-JP" sz="2400" dirty="0">
                          <a:solidFill>
                            <a:schemeClr val="tx2">
                              <a:lumMod val="75000"/>
                              <a:lumOff val="25000"/>
                            </a:schemeClr>
                          </a:solidFill>
                          <a:latin typeface="Arial Black" panose="020B0A04020102020204" pitchFamily="34" charset="0"/>
                          <a:ea typeface="メイリオ" panose="020B0604030504040204" pitchFamily="50" charset="-128"/>
                        </a:rPr>
                        <a:t>31</a:t>
                      </a:r>
                      <a:r>
                        <a:rPr kumimoji="1" lang="ja-JP" altLang="en-US" sz="2400" dirty="0">
                          <a:solidFill>
                            <a:schemeClr val="tx2">
                              <a:lumMod val="75000"/>
                              <a:lumOff val="25000"/>
                            </a:schemeClr>
                          </a:solidFill>
                          <a:latin typeface="Arial Black" panose="020B0A04020102020204" pitchFamily="34" charset="0"/>
                          <a:ea typeface="メイリオ" panose="020B0604030504040204" pitchFamily="50" charset="-128"/>
                        </a:rPr>
                        <a:t>日現在）</a:t>
                      </a:r>
                      <a:endParaRPr kumimoji="1" lang="ja-JP" altLang="en-US" sz="2400" b="1" dirty="0">
                        <a:solidFill>
                          <a:schemeClr val="tx2">
                            <a:lumMod val="75000"/>
                            <a:lumOff val="25000"/>
                          </a:schemeClr>
                        </a:solidFill>
                        <a:latin typeface="Arial Black" panose="020B0A04020102020204" pitchFamily="34" charset="0"/>
                        <a:ea typeface="メイリオ" panose="020B0604030504040204" pitchFamily="50" charset="-128"/>
                      </a:endParaRP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182171110"/>
                  </a:ext>
                </a:extLst>
              </a:tr>
              <a:tr h="1129656">
                <a:tc>
                  <a:txBody>
                    <a:bodyPr/>
                    <a:lstStyle/>
                    <a:p>
                      <a:r>
                        <a:rPr kumimoji="1" lang="ja-JP" altLang="en-US" sz="2400" b="1" dirty="0">
                          <a:solidFill>
                            <a:schemeClr val="tx2">
                              <a:lumMod val="75000"/>
                              <a:lumOff val="25000"/>
                            </a:schemeClr>
                          </a:solidFill>
                          <a:latin typeface="Arial Black" panose="020B0A04020102020204" pitchFamily="34" charset="0"/>
                          <a:ea typeface="メイリオ" panose="020B0604030504040204" pitchFamily="50" charset="-128"/>
                        </a:rPr>
                        <a:t>事業内容</a:t>
                      </a: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lumMod val="95000"/>
                      </a:schemeClr>
                    </a:solidFill>
                  </a:tcPr>
                </a:tc>
                <a:tc>
                  <a:txBody>
                    <a:bodyPr/>
                    <a:lstStyle/>
                    <a:p>
                      <a:r>
                        <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rPr>
                        <a:t>発電プラント、産業機械、船舶、鉄道車両、航空機、各種エネルギー機器、プラントエンジニアリング、環境保全装置などの製造・販売</a:t>
                      </a:r>
                      <a:endParaRPr kumimoji="1" lang="ja-JP" altLang="en-US" sz="2000" b="1" dirty="0">
                        <a:solidFill>
                          <a:schemeClr val="tx2">
                            <a:lumMod val="75000"/>
                            <a:lumOff val="25000"/>
                          </a:schemeClr>
                        </a:solidFill>
                        <a:latin typeface="Arial Black" panose="020B0A04020102020204" pitchFamily="34" charset="0"/>
                        <a:ea typeface="メイリオ" panose="020B0604030504040204" pitchFamily="50" charset="-128"/>
                      </a:endParaRP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352303702"/>
                  </a:ext>
                </a:extLst>
              </a:tr>
            </a:tbl>
          </a:graphicData>
        </a:graphic>
      </p:graphicFrame>
    </p:spTree>
    <p:extLst>
      <p:ext uri="{BB962C8B-B14F-4D97-AF65-F5344CB8AC3E}">
        <p14:creationId xmlns:p14="http://schemas.microsoft.com/office/powerpoint/2010/main" val="13291334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rtlCol="0"/>
          <a:lstStyle/>
          <a:p>
            <a:pPr rtl="0"/>
            <a:r>
              <a:rPr lang="ja-JP" altLang="en-US" dirty="0"/>
              <a:t>国内事業所</a:t>
            </a:r>
            <a:endParaRPr lang="en-US" altLang="ja-JP" dirty="0"/>
          </a:p>
        </p:txBody>
      </p:sp>
      <p:graphicFrame>
        <p:nvGraphicFramePr>
          <p:cNvPr id="4" name="表 3">
            <a:extLst>
              <a:ext uri="{FF2B5EF4-FFF2-40B4-BE49-F238E27FC236}">
                <a16:creationId xmlns:a16="http://schemas.microsoft.com/office/drawing/2014/main" xmlns="" id="{E9531951-C67F-4995-A85F-3140EFBCBF37}"/>
              </a:ext>
            </a:extLst>
          </p:cNvPr>
          <p:cNvGraphicFramePr>
            <a:graphicFrameLocks noGrp="1"/>
          </p:cNvGraphicFramePr>
          <p:nvPr>
            <p:extLst>
              <p:ext uri="{D42A27DB-BD31-4B8C-83A1-F6EECF244321}">
                <p14:modId xmlns:p14="http://schemas.microsoft.com/office/powerpoint/2010/main" val="1163254693"/>
              </p:ext>
            </p:extLst>
          </p:nvPr>
        </p:nvGraphicFramePr>
        <p:xfrm>
          <a:off x="732000" y="1052736"/>
          <a:ext cx="10728000" cy="3600000"/>
        </p:xfrm>
        <a:graphic>
          <a:graphicData uri="http://schemas.openxmlformats.org/drawingml/2006/table">
            <a:tbl>
              <a:tblPr firstRow="1" bandRow="1">
                <a:tableStyleId>{2D5ABB26-0587-4C30-8999-92F81FD0307C}</a:tableStyleId>
              </a:tblPr>
              <a:tblGrid>
                <a:gridCol w="2428980">
                  <a:extLst>
                    <a:ext uri="{9D8B030D-6E8A-4147-A177-3AD203B41FA5}">
                      <a16:colId xmlns:a16="http://schemas.microsoft.com/office/drawing/2014/main" xmlns="" val="749954775"/>
                    </a:ext>
                  </a:extLst>
                </a:gridCol>
                <a:gridCol w="8299020">
                  <a:extLst>
                    <a:ext uri="{9D8B030D-6E8A-4147-A177-3AD203B41FA5}">
                      <a16:colId xmlns:a16="http://schemas.microsoft.com/office/drawing/2014/main" xmlns="" val="3908146384"/>
                    </a:ext>
                  </a:extLst>
                </a:gridCol>
              </a:tblGrid>
              <a:tr h="900000">
                <a:tc>
                  <a:txBody>
                    <a:bodyPr/>
                    <a:lstStyle/>
                    <a:p>
                      <a:pPr algn="l"/>
                      <a:r>
                        <a:rPr kumimoji="1" lang="ja-JP" altLang="en-US" sz="2400" b="1" dirty="0">
                          <a:solidFill>
                            <a:schemeClr val="tx2">
                              <a:lumMod val="75000"/>
                              <a:lumOff val="25000"/>
                            </a:schemeClr>
                          </a:solidFill>
                          <a:latin typeface="メイリオ" panose="020B0604030504040204" pitchFamily="50" charset="-128"/>
                          <a:ea typeface="メイリオ" panose="020B0604030504040204" pitchFamily="50" charset="-128"/>
                        </a:rPr>
                        <a:t>本社</a:t>
                      </a: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lumMod val="95000"/>
                      </a:schemeClr>
                    </a:solidFill>
                  </a:tcPr>
                </a:tc>
                <a:tc>
                  <a:txBody>
                    <a:bodyPr/>
                    <a:lstStyle/>
                    <a:p>
                      <a:r>
                        <a:rPr kumimoji="1" lang="ja-JP" altLang="en-US" sz="2400" b="0" dirty="0">
                          <a:solidFill>
                            <a:schemeClr val="tx2">
                              <a:lumMod val="75000"/>
                              <a:lumOff val="25000"/>
                            </a:schemeClr>
                          </a:solidFill>
                          <a:latin typeface="メイリオ" panose="020B0604030504040204" pitchFamily="50" charset="-128"/>
                          <a:ea typeface="メイリオ" panose="020B0604030504040204" pitchFamily="50" charset="-128"/>
                        </a:rPr>
                        <a:t>東京都港区</a:t>
                      </a: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3656834509"/>
                  </a:ext>
                </a:extLst>
              </a:tr>
              <a:tr h="900000">
                <a:tc>
                  <a:txBody>
                    <a:bodyPr/>
                    <a:lstStyle/>
                    <a:p>
                      <a:pPr algn="l"/>
                      <a:r>
                        <a:rPr kumimoji="1" lang="ja-JP" altLang="en-US" sz="2400" b="1" dirty="0">
                          <a:solidFill>
                            <a:schemeClr val="tx2">
                              <a:lumMod val="75000"/>
                              <a:lumOff val="25000"/>
                            </a:schemeClr>
                          </a:solidFill>
                          <a:latin typeface="メイリオ" panose="020B0604030504040204" pitchFamily="50" charset="-128"/>
                          <a:ea typeface="メイリオ" panose="020B0604030504040204" pitchFamily="50" charset="-128"/>
                        </a:rPr>
                        <a:t>研究所</a:t>
                      </a: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lumMod val="95000"/>
                      </a:schemeClr>
                    </a:solidFill>
                  </a:tcPr>
                </a:tc>
                <a:tc>
                  <a:txBody>
                    <a:bodyPr/>
                    <a:lstStyle/>
                    <a:p>
                      <a:r>
                        <a:rPr kumimoji="1" lang="ja-JP" altLang="en-US" sz="2400" b="0" dirty="0">
                          <a:solidFill>
                            <a:schemeClr val="tx2">
                              <a:lumMod val="75000"/>
                              <a:lumOff val="25000"/>
                            </a:schemeClr>
                          </a:solidFill>
                          <a:latin typeface="メイリオ" panose="020B0604030504040204" pitchFamily="50" charset="-128"/>
                          <a:ea typeface="メイリオ" panose="020B0604030504040204" pitchFamily="50" charset="-128"/>
                        </a:rPr>
                        <a:t>神奈川県横浜市港南区</a:t>
                      </a: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958688968"/>
                  </a:ext>
                </a:extLst>
              </a:tr>
              <a:tr h="900000">
                <a:tc>
                  <a:txBody>
                    <a:bodyPr/>
                    <a:lstStyle/>
                    <a:p>
                      <a:pPr algn="l"/>
                      <a:r>
                        <a:rPr kumimoji="1" lang="ja-JP" altLang="en-US" sz="2400" b="1" dirty="0">
                          <a:solidFill>
                            <a:schemeClr val="tx2">
                              <a:lumMod val="75000"/>
                              <a:lumOff val="25000"/>
                            </a:schemeClr>
                          </a:solidFill>
                          <a:latin typeface="メイリオ" panose="020B0604030504040204" pitchFamily="50" charset="-128"/>
                          <a:ea typeface="メイリオ" panose="020B0604030504040204" pitchFamily="50" charset="-128"/>
                        </a:rPr>
                        <a:t>工場</a:t>
                      </a: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2400" b="0" dirty="0">
                          <a:solidFill>
                            <a:schemeClr val="tx2">
                              <a:lumMod val="75000"/>
                              <a:lumOff val="25000"/>
                            </a:schemeClr>
                          </a:solidFill>
                          <a:latin typeface="メイリオ" panose="020B0604030504040204" pitchFamily="50" charset="-128"/>
                          <a:ea typeface="メイリオ" panose="020B0604030504040204" pitchFamily="50" charset="-128"/>
                        </a:rPr>
                        <a:t>千葉市、四日市市、広島市、佐世保市</a:t>
                      </a: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4285474871"/>
                  </a:ext>
                </a:extLst>
              </a:tr>
              <a:tr h="900000">
                <a:tc>
                  <a:txBody>
                    <a:bodyPr/>
                    <a:lstStyle/>
                    <a:p>
                      <a:pPr algn="l"/>
                      <a:r>
                        <a:rPr kumimoji="1" lang="ja-JP" altLang="en-US" sz="2400" b="1" dirty="0">
                          <a:solidFill>
                            <a:schemeClr val="tx2">
                              <a:lumMod val="75000"/>
                              <a:lumOff val="25000"/>
                            </a:schemeClr>
                          </a:solidFill>
                          <a:latin typeface="メイリオ" panose="020B0604030504040204" pitchFamily="50" charset="-128"/>
                          <a:ea typeface="メイリオ" panose="020B0604030504040204" pitchFamily="50" charset="-128"/>
                        </a:rPr>
                        <a:t>全国拠点</a:t>
                      </a: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lumMod val="95000"/>
                      </a:schemeClr>
                    </a:solidFill>
                  </a:tcPr>
                </a:tc>
                <a:tc>
                  <a:txBody>
                    <a:bodyPr/>
                    <a:lstStyle/>
                    <a:p>
                      <a:r>
                        <a:rPr kumimoji="1" lang="ja-JP" altLang="en-US" sz="2400" b="0" dirty="0">
                          <a:solidFill>
                            <a:schemeClr val="tx2">
                              <a:lumMod val="75000"/>
                              <a:lumOff val="25000"/>
                            </a:schemeClr>
                          </a:solidFill>
                          <a:latin typeface="メイリオ" panose="020B0604030504040204" pitchFamily="50" charset="-128"/>
                          <a:ea typeface="メイリオ" panose="020B0604030504040204" pitchFamily="50" charset="-128"/>
                        </a:rPr>
                        <a:t>札幌市、仙台市、横浜市、名古屋市、大阪市、広島市、福岡市</a:t>
                      </a:r>
                    </a:p>
                  </a:txBody>
                  <a:tcPr anchor="ctr">
                    <a:lnL w="9525" cap="flat" cmpd="sng" algn="ctr">
                      <a:solidFill>
                        <a:schemeClr val="tx2">
                          <a:lumMod val="75000"/>
                          <a:lumOff val="25000"/>
                        </a:schemeClr>
                      </a:solidFill>
                      <a:prstDash val="solid"/>
                      <a:round/>
                      <a:headEnd type="none" w="med" len="med"/>
                      <a:tailEnd type="none" w="med" len="med"/>
                    </a:lnL>
                    <a:lnR w="9525" cap="flat" cmpd="sng" algn="ctr">
                      <a:solidFill>
                        <a:schemeClr val="tx2">
                          <a:lumMod val="75000"/>
                          <a:lumOff val="25000"/>
                        </a:schemeClr>
                      </a:solidFill>
                      <a:prstDash val="solid"/>
                      <a:round/>
                      <a:headEnd type="none" w="med" len="med"/>
                      <a:tailEnd type="none" w="med" len="med"/>
                    </a:lnR>
                    <a:lnT w="9525" cap="flat" cmpd="sng" algn="ctr">
                      <a:solidFill>
                        <a:schemeClr val="tx2">
                          <a:lumMod val="75000"/>
                          <a:lumOff val="25000"/>
                        </a:schemeClr>
                      </a:solidFill>
                      <a:prstDash val="solid"/>
                      <a:round/>
                      <a:headEnd type="none" w="med" len="med"/>
                      <a:tailEnd type="none" w="med" len="med"/>
                    </a:lnT>
                    <a:lnB w="9525" cap="flat" cmpd="sng" algn="ctr">
                      <a:solidFill>
                        <a:schemeClr val="tx2">
                          <a:lumMod val="75000"/>
                          <a:lumOff val="25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3621067569"/>
                  </a:ext>
                </a:extLst>
              </a:tr>
            </a:tbl>
          </a:graphicData>
        </a:graphic>
      </p:graphicFrame>
    </p:spTree>
    <p:extLst>
      <p:ext uri="{BB962C8B-B14F-4D97-AF65-F5344CB8AC3E}">
        <p14:creationId xmlns:p14="http://schemas.microsoft.com/office/powerpoint/2010/main" val="28430375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rtlCol="0"/>
          <a:lstStyle/>
          <a:p>
            <a:pPr rtl="0"/>
            <a:r>
              <a:rPr lang="ja-JP" altLang="en-US" dirty="0"/>
              <a:t>売上高の推移</a:t>
            </a:r>
            <a:endParaRPr lang="en-US" altLang="ja-JP" dirty="0"/>
          </a:p>
        </p:txBody>
      </p:sp>
      <p:graphicFrame>
        <p:nvGraphicFramePr>
          <p:cNvPr id="5" name="グラフ プレースホルダー 6">
            <a:extLst>
              <a:ext uri="{FF2B5EF4-FFF2-40B4-BE49-F238E27FC236}">
                <a16:creationId xmlns:a16="http://schemas.microsoft.com/office/drawing/2014/main" xmlns="" id="{6B4D2CFD-4E4F-408E-8EDF-7570D0A89072}"/>
              </a:ext>
            </a:extLst>
          </p:cNvPr>
          <p:cNvGraphicFramePr>
            <a:graphicFrameLocks/>
          </p:cNvGraphicFramePr>
          <p:nvPr>
            <p:extLst>
              <p:ext uri="{D42A27DB-BD31-4B8C-83A1-F6EECF244321}">
                <p14:modId xmlns:p14="http://schemas.microsoft.com/office/powerpoint/2010/main" val="1404494125"/>
              </p:ext>
            </p:extLst>
          </p:nvPr>
        </p:nvGraphicFramePr>
        <p:xfrm>
          <a:off x="1141412" y="836712"/>
          <a:ext cx="9909175" cy="448021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537568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rtlCol="0"/>
          <a:lstStyle/>
          <a:p>
            <a:pPr rtl="0"/>
            <a:r>
              <a:rPr lang="ja-JP" altLang="en-US" dirty="0"/>
              <a:t>事業ドメイン</a:t>
            </a:r>
            <a:endParaRPr lang="en-US" altLang="ja-JP" dirty="0"/>
          </a:p>
        </p:txBody>
      </p:sp>
      <p:sp>
        <p:nvSpPr>
          <p:cNvPr id="5" name="四角形: 角を丸くする 4">
            <a:extLst>
              <a:ext uri="{FF2B5EF4-FFF2-40B4-BE49-F238E27FC236}">
                <a16:creationId xmlns:a16="http://schemas.microsoft.com/office/drawing/2014/main" xmlns="" id="{741D266C-8AF1-4563-B5D7-65A38C0379B5}"/>
              </a:ext>
            </a:extLst>
          </p:cNvPr>
          <p:cNvSpPr/>
          <p:nvPr/>
        </p:nvSpPr>
        <p:spPr>
          <a:xfrm>
            <a:off x="1230749" y="1291062"/>
            <a:ext cx="4680000" cy="1800000"/>
          </a:xfrm>
          <a:prstGeom prst="roundRect">
            <a:avLst>
              <a:gd name="adj" fmla="val 9579"/>
            </a:avLst>
          </a:prstGeom>
          <a:solidFill>
            <a:schemeClr val="accent1"/>
          </a:solidFill>
          <a:ln>
            <a:noFill/>
          </a:ln>
          <a:effectLst/>
          <a:scene3d>
            <a:camera prst="orthographicFront">
              <a:rot lat="0" lon="0" rev="0"/>
            </a:camera>
            <a:lightRig rig="contrasting" dir="t">
              <a:rot lat="0" lon="0" rev="7800000"/>
            </a:lightRig>
          </a:scene3d>
          <a:sp3d>
            <a:bevelT w="139700" h="139700"/>
          </a:sp3d>
        </p:spPr>
        <p:style>
          <a:lnRef idx="3">
            <a:schemeClr val="lt1"/>
          </a:lnRef>
          <a:fillRef idx="1">
            <a:schemeClr val="accent1"/>
          </a:fillRef>
          <a:effectRef idx="1">
            <a:schemeClr val="accent1"/>
          </a:effectRef>
          <a:fontRef idx="minor">
            <a:schemeClr val="lt1"/>
          </a:fontRef>
        </p:style>
        <p:txBody>
          <a:bodyPr rtlCol="0" anchor="ctr" anchorCtr="1"/>
          <a:lstStyle/>
          <a:p>
            <a:pPr algn="ctr"/>
            <a:r>
              <a:rPr lang="ja-JP" altLang="en-US" sz="2400" b="1" dirty="0">
                <a:solidFill>
                  <a:schemeClr val="bg1"/>
                </a:solidFill>
                <a:latin typeface="メイリオ" panose="020B0604030504040204" pitchFamily="50" charset="-128"/>
                <a:ea typeface="メイリオ" panose="020B0604030504040204" pitchFamily="50" charset="-128"/>
              </a:rPr>
              <a:t>エネルギー・環境プラント事業</a:t>
            </a:r>
          </a:p>
        </p:txBody>
      </p:sp>
      <p:sp>
        <p:nvSpPr>
          <p:cNvPr id="6" name="四角形: 角を丸くする 5">
            <a:extLst>
              <a:ext uri="{FF2B5EF4-FFF2-40B4-BE49-F238E27FC236}">
                <a16:creationId xmlns:a16="http://schemas.microsoft.com/office/drawing/2014/main" xmlns="" id="{82DFA63F-B4F9-4484-9579-E65C82351B5A}"/>
              </a:ext>
            </a:extLst>
          </p:cNvPr>
          <p:cNvSpPr/>
          <p:nvPr/>
        </p:nvSpPr>
        <p:spPr>
          <a:xfrm>
            <a:off x="1230749" y="3338155"/>
            <a:ext cx="4680000" cy="1800000"/>
          </a:xfrm>
          <a:prstGeom prst="roundRect">
            <a:avLst>
              <a:gd name="adj" fmla="val 9579"/>
            </a:avLst>
          </a:prstGeom>
          <a:solidFill>
            <a:schemeClr val="accent1"/>
          </a:solidFill>
          <a:ln>
            <a:noFill/>
          </a:ln>
          <a:effectLst/>
          <a:scene3d>
            <a:camera prst="orthographicFront">
              <a:rot lat="0" lon="0" rev="0"/>
            </a:camera>
            <a:lightRig rig="contrasting" dir="t">
              <a:rot lat="0" lon="0" rev="7800000"/>
            </a:lightRig>
          </a:scene3d>
          <a:sp3d>
            <a:bevelT w="139700" h="139700"/>
          </a:sp3d>
        </p:spPr>
        <p:style>
          <a:lnRef idx="3">
            <a:schemeClr val="lt1"/>
          </a:lnRef>
          <a:fillRef idx="1">
            <a:schemeClr val="accent1"/>
          </a:fillRef>
          <a:effectRef idx="1">
            <a:schemeClr val="accent1"/>
          </a:effectRef>
          <a:fontRef idx="minor">
            <a:schemeClr val="lt1"/>
          </a:fontRef>
        </p:style>
        <p:txBody>
          <a:bodyPr rtlCol="0" anchor="ctr"/>
          <a:lstStyle/>
          <a:p>
            <a:pPr algn="ctr"/>
            <a:r>
              <a:rPr lang="ja-JP" altLang="en-US" sz="2400" b="1" dirty="0">
                <a:solidFill>
                  <a:schemeClr val="bg1"/>
                </a:solidFill>
                <a:latin typeface="Arial Black" panose="020B0A04020102020204" pitchFamily="34" charset="0"/>
                <a:ea typeface="メイリオ" panose="020B0604030504040204" pitchFamily="50" charset="-128"/>
              </a:rPr>
              <a:t>交通・輸送事業</a:t>
            </a:r>
          </a:p>
        </p:txBody>
      </p:sp>
      <p:sp>
        <p:nvSpPr>
          <p:cNvPr id="7" name="四角形: 角を丸くする 6">
            <a:extLst>
              <a:ext uri="{FF2B5EF4-FFF2-40B4-BE49-F238E27FC236}">
                <a16:creationId xmlns:a16="http://schemas.microsoft.com/office/drawing/2014/main" xmlns="" id="{FE0AB13F-AFAA-4DC5-A07F-BF4812E2BBCB}"/>
              </a:ext>
            </a:extLst>
          </p:cNvPr>
          <p:cNvSpPr/>
          <p:nvPr/>
        </p:nvSpPr>
        <p:spPr>
          <a:xfrm>
            <a:off x="6239593" y="1291062"/>
            <a:ext cx="4680000" cy="1800000"/>
          </a:xfrm>
          <a:prstGeom prst="roundRect">
            <a:avLst>
              <a:gd name="adj" fmla="val 9579"/>
            </a:avLst>
          </a:prstGeom>
          <a:solidFill>
            <a:schemeClr val="accent1"/>
          </a:solidFill>
          <a:ln>
            <a:noFill/>
          </a:ln>
          <a:effectLst/>
          <a:scene3d>
            <a:camera prst="orthographicFront">
              <a:rot lat="0" lon="0" rev="0"/>
            </a:camera>
            <a:lightRig rig="contrasting" dir="t">
              <a:rot lat="0" lon="0" rev="7800000"/>
            </a:lightRig>
          </a:scene3d>
          <a:sp3d>
            <a:bevelT w="139700" h="139700"/>
          </a:sp3d>
        </p:spPr>
        <p:style>
          <a:lnRef idx="3">
            <a:schemeClr val="lt1"/>
          </a:lnRef>
          <a:fillRef idx="1">
            <a:schemeClr val="accent1"/>
          </a:fillRef>
          <a:effectRef idx="1">
            <a:schemeClr val="accent1"/>
          </a:effectRef>
          <a:fontRef idx="minor">
            <a:schemeClr val="lt1"/>
          </a:fontRef>
        </p:style>
        <p:txBody>
          <a:bodyPr rtlCol="0" anchor="ctr"/>
          <a:lstStyle/>
          <a:p>
            <a:pPr algn="ctr"/>
            <a:r>
              <a:rPr lang="ja-JP" altLang="en-US" sz="2400" b="1" dirty="0">
                <a:solidFill>
                  <a:schemeClr val="bg1"/>
                </a:solidFill>
                <a:latin typeface="Arial Black" panose="020B0A04020102020204" pitchFamily="34" charset="0"/>
                <a:ea typeface="メイリオ" panose="020B0604030504040204" pitchFamily="50" charset="-128"/>
              </a:rPr>
              <a:t>航空宇宙システム事業</a:t>
            </a:r>
          </a:p>
        </p:txBody>
      </p:sp>
      <p:sp>
        <p:nvSpPr>
          <p:cNvPr id="8" name="四角形: 角を丸くする 7">
            <a:extLst>
              <a:ext uri="{FF2B5EF4-FFF2-40B4-BE49-F238E27FC236}">
                <a16:creationId xmlns:a16="http://schemas.microsoft.com/office/drawing/2014/main" xmlns="" id="{4C1156B9-BC64-4B0F-AB79-D624B62820B8}"/>
              </a:ext>
            </a:extLst>
          </p:cNvPr>
          <p:cNvSpPr/>
          <p:nvPr/>
        </p:nvSpPr>
        <p:spPr>
          <a:xfrm>
            <a:off x="6239593" y="3338155"/>
            <a:ext cx="4680000" cy="1800000"/>
          </a:xfrm>
          <a:prstGeom prst="roundRect">
            <a:avLst>
              <a:gd name="adj" fmla="val 9579"/>
            </a:avLst>
          </a:prstGeom>
          <a:solidFill>
            <a:schemeClr val="accent1"/>
          </a:solidFill>
          <a:ln>
            <a:noFill/>
          </a:ln>
          <a:effectLst/>
          <a:scene3d>
            <a:camera prst="orthographicFront">
              <a:rot lat="0" lon="0" rev="0"/>
            </a:camera>
            <a:lightRig rig="contrasting" dir="t">
              <a:rot lat="0" lon="0" rev="7800000"/>
            </a:lightRig>
          </a:scene3d>
          <a:sp3d>
            <a:bevelT w="139700" h="139700"/>
          </a:sp3d>
        </p:spPr>
        <p:style>
          <a:lnRef idx="3">
            <a:schemeClr val="lt1"/>
          </a:lnRef>
          <a:fillRef idx="1">
            <a:schemeClr val="accent1"/>
          </a:fillRef>
          <a:effectRef idx="1">
            <a:schemeClr val="accent1"/>
          </a:effectRef>
          <a:fontRef idx="minor">
            <a:schemeClr val="lt1"/>
          </a:fontRef>
        </p:style>
        <p:txBody>
          <a:bodyPr rtlCol="0" anchor="ctr"/>
          <a:lstStyle/>
          <a:p>
            <a:pPr algn="ctr"/>
            <a:r>
              <a:rPr lang="ja-JP" altLang="en-US" sz="2400" b="1" dirty="0">
                <a:solidFill>
                  <a:schemeClr val="bg1"/>
                </a:solidFill>
                <a:latin typeface="Arial Black" panose="020B0A04020102020204" pitchFamily="34" charset="0"/>
                <a:ea typeface="メイリオ" panose="020B0604030504040204" pitchFamily="50" charset="-128"/>
              </a:rPr>
              <a:t>精密機器事業</a:t>
            </a:r>
          </a:p>
        </p:txBody>
      </p:sp>
      <p:sp>
        <p:nvSpPr>
          <p:cNvPr id="9" name="正方形/長方形 8">
            <a:extLst>
              <a:ext uri="{FF2B5EF4-FFF2-40B4-BE49-F238E27FC236}">
                <a16:creationId xmlns:a16="http://schemas.microsoft.com/office/drawing/2014/main" xmlns="" id="{74042BF1-D35E-4CC5-8DE4-D23D2672EA17}"/>
              </a:ext>
            </a:extLst>
          </p:cNvPr>
          <p:cNvSpPr/>
          <p:nvPr/>
        </p:nvSpPr>
        <p:spPr>
          <a:xfrm>
            <a:off x="911424" y="332656"/>
            <a:ext cx="4086375" cy="461665"/>
          </a:xfrm>
          <a:prstGeom prst="rect">
            <a:avLst/>
          </a:prstGeom>
        </p:spPr>
        <p:txBody>
          <a:bodyPr wrap="none">
            <a:spAutoFit/>
          </a:bodyPr>
          <a:lstStyle/>
          <a:p>
            <a:r>
              <a:rPr lang="ja-JP" altLang="en-US" sz="2400" b="1" dirty="0">
                <a:solidFill>
                  <a:schemeClr val="tx2">
                    <a:lumMod val="75000"/>
                    <a:lumOff val="25000"/>
                  </a:schemeClr>
                </a:solidFill>
                <a:latin typeface="メイリオ" panose="020B0604030504040204" pitchFamily="50" charset="-128"/>
                <a:ea typeface="メイリオ" panose="020B0604030504040204" pitchFamily="50" charset="-128"/>
              </a:rPr>
              <a:t>基幹事業は</a:t>
            </a:r>
            <a:r>
              <a:rPr lang="en-US" altLang="ja-JP" sz="2400" b="1" dirty="0">
                <a:solidFill>
                  <a:schemeClr val="tx2">
                    <a:lumMod val="75000"/>
                    <a:lumOff val="25000"/>
                  </a:schemeClr>
                </a:solidFill>
                <a:latin typeface="メイリオ" panose="020B0604030504040204" pitchFamily="50" charset="-128"/>
                <a:ea typeface="メイリオ" panose="020B0604030504040204" pitchFamily="50" charset="-128"/>
              </a:rPr>
              <a:t>4</a:t>
            </a:r>
            <a:r>
              <a:rPr lang="ja-JP" altLang="en-US" sz="2400" b="1" dirty="0">
                <a:solidFill>
                  <a:schemeClr val="tx2">
                    <a:lumMod val="75000"/>
                    <a:lumOff val="25000"/>
                  </a:schemeClr>
                </a:solidFill>
                <a:latin typeface="メイリオ" panose="020B0604030504040204" pitchFamily="50" charset="-128"/>
                <a:ea typeface="メイリオ" panose="020B0604030504040204" pitchFamily="50" charset="-128"/>
              </a:rPr>
              <a:t>領域になります</a:t>
            </a:r>
          </a:p>
        </p:txBody>
      </p:sp>
    </p:spTree>
    <p:extLst>
      <p:ext uri="{BB962C8B-B14F-4D97-AF65-F5344CB8AC3E}">
        <p14:creationId xmlns:p14="http://schemas.microsoft.com/office/powerpoint/2010/main" val="25921188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rtlCol="0"/>
          <a:lstStyle/>
          <a:p>
            <a:pPr rtl="0"/>
            <a:r>
              <a:rPr lang="ja-JP" altLang="en-US" dirty="0"/>
              <a:t>事業領域別売上構成</a:t>
            </a:r>
            <a:endParaRPr lang="en-US" altLang="ja-JP" dirty="0"/>
          </a:p>
        </p:txBody>
      </p:sp>
      <p:sp>
        <p:nvSpPr>
          <p:cNvPr id="10" name="下カーブ矢印 20">
            <a:extLst>
              <a:ext uri="{FF2B5EF4-FFF2-40B4-BE49-F238E27FC236}">
                <a16:creationId xmlns:a16="http://schemas.microsoft.com/office/drawing/2014/main" xmlns="" id="{1E34DA11-6880-480B-8E7E-D293A78EA8BC}"/>
              </a:ext>
            </a:extLst>
          </p:cNvPr>
          <p:cNvSpPr/>
          <p:nvPr/>
        </p:nvSpPr>
        <p:spPr>
          <a:xfrm rot="13990129" flipH="1">
            <a:off x="2203548" y="2639346"/>
            <a:ext cx="2713751" cy="1201767"/>
          </a:xfrm>
          <a:prstGeom prst="curvedDownArrow">
            <a:avLst/>
          </a:prstGeom>
          <a:solidFill>
            <a:schemeClr val="bg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aphicFrame>
        <p:nvGraphicFramePr>
          <p:cNvPr id="11" name="グラフ 10">
            <a:extLst>
              <a:ext uri="{FF2B5EF4-FFF2-40B4-BE49-F238E27FC236}">
                <a16:creationId xmlns:a16="http://schemas.microsoft.com/office/drawing/2014/main" xmlns="" id="{BEBBDD78-3C19-4309-A3FD-3571901E65C4}"/>
              </a:ext>
            </a:extLst>
          </p:cNvPr>
          <p:cNvGraphicFramePr>
            <a:graphicFrameLocks/>
          </p:cNvGraphicFramePr>
          <p:nvPr>
            <p:extLst>
              <p:ext uri="{D42A27DB-BD31-4B8C-83A1-F6EECF244321}">
                <p14:modId xmlns:p14="http://schemas.microsoft.com/office/powerpoint/2010/main" val="230391463"/>
              </p:ext>
            </p:extLst>
          </p:nvPr>
        </p:nvGraphicFramePr>
        <p:xfrm>
          <a:off x="953128" y="860582"/>
          <a:ext cx="11479576" cy="1601576"/>
        </p:xfrm>
        <a:graphic>
          <a:graphicData uri="http://schemas.openxmlformats.org/drawingml/2006/chart">
            <c:chart xmlns:c="http://schemas.openxmlformats.org/drawingml/2006/chart" xmlns:r="http://schemas.openxmlformats.org/officeDocument/2006/relationships" r:id="rId3"/>
          </a:graphicData>
        </a:graphic>
      </p:graphicFrame>
      <p:sp>
        <p:nvSpPr>
          <p:cNvPr id="12" name="テキスト ボックス 11">
            <a:extLst>
              <a:ext uri="{FF2B5EF4-FFF2-40B4-BE49-F238E27FC236}">
                <a16:creationId xmlns:a16="http://schemas.microsoft.com/office/drawing/2014/main" xmlns="" id="{7BABE574-25A1-473A-94ED-2D354C6C097F}"/>
              </a:ext>
            </a:extLst>
          </p:cNvPr>
          <p:cNvSpPr txBox="1"/>
          <p:nvPr/>
        </p:nvSpPr>
        <p:spPr>
          <a:xfrm>
            <a:off x="458378" y="404664"/>
            <a:ext cx="2388825" cy="707886"/>
          </a:xfrm>
          <a:prstGeom prst="rect">
            <a:avLst/>
          </a:prstGeom>
          <a:noFill/>
        </p:spPr>
        <p:txBody>
          <a:bodyPr wrap="square" rtlCol="0">
            <a:spAutoFit/>
          </a:bodyPr>
          <a:lstStyle/>
          <a:p>
            <a:pPr algn="ctr"/>
            <a:r>
              <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rPr>
              <a:t>航空宇宙システム</a:t>
            </a:r>
            <a:endParaRPr kumimoji="1" lang="en-US" altLang="ja-JP" sz="2000" dirty="0">
              <a:solidFill>
                <a:schemeClr val="tx2">
                  <a:lumMod val="75000"/>
                  <a:lumOff val="25000"/>
                </a:schemeClr>
              </a:solidFill>
              <a:latin typeface="Arial Black" panose="020B0A04020102020204" pitchFamily="34" charset="0"/>
              <a:ea typeface="メイリオ" panose="020B0604030504040204" pitchFamily="50" charset="-128"/>
            </a:endParaRPr>
          </a:p>
          <a:p>
            <a:pPr algn="ctr"/>
            <a:r>
              <a:rPr lang="en-US" altLang="ja-JP" sz="2000" dirty="0">
                <a:solidFill>
                  <a:schemeClr val="tx2">
                    <a:lumMod val="75000"/>
                    <a:lumOff val="25000"/>
                  </a:schemeClr>
                </a:solidFill>
                <a:latin typeface="Arial Black" panose="020B0A04020102020204" pitchFamily="34" charset="0"/>
                <a:ea typeface="メイリオ" panose="020B0604030504040204" pitchFamily="50" charset="-128"/>
              </a:rPr>
              <a:t>219</a:t>
            </a:r>
            <a:endPar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endParaRPr>
          </a:p>
        </p:txBody>
      </p:sp>
      <p:cxnSp>
        <p:nvCxnSpPr>
          <p:cNvPr id="14" name="直線コネクタ 13">
            <a:extLst>
              <a:ext uri="{FF2B5EF4-FFF2-40B4-BE49-F238E27FC236}">
                <a16:creationId xmlns:a16="http://schemas.microsoft.com/office/drawing/2014/main" xmlns="" id="{5A304891-1C38-4DE8-AE67-3EB52263E984}"/>
              </a:ext>
            </a:extLst>
          </p:cNvPr>
          <p:cNvCxnSpPr>
            <a:cxnSpLocks/>
            <a:stCxn id="12" idx="2"/>
          </p:cNvCxnSpPr>
          <p:nvPr/>
        </p:nvCxnSpPr>
        <p:spPr>
          <a:xfrm>
            <a:off x="1652791" y="1112550"/>
            <a:ext cx="94562" cy="140650"/>
          </a:xfrm>
          <a:prstGeom prst="line">
            <a:avLst/>
          </a:prstGeom>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xmlns="" id="{720FAD9F-54E0-4C17-B9A2-1B3B5E5FE1BA}"/>
              </a:ext>
            </a:extLst>
          </p:cNvPr>
          <p:cNvSpPr txBox="1"/>
          <p:nvPr/>
        </p:nvSpPr>
        <p:spPr>
          <a:xfrm>
            <a:off x="2981656" y="404664"/>
            <a:ext cx="3334632" cy="707886"/>
          </a:xfrm>
          <a:prstGeom prst="rect">
            <a:avLst/>
          </a:prstGeom>
          <a:noFill/>
        </p:spPr>
        <p:txBody>
          <a:bodyPr wrap="square" rtlCol="0">
            <a:spAutoFit/>
          </a:bodyPr>
          <a:lstStyle/>
          <a:p>
            <a:pPr algn="ctr"/>
            <a:r>
              <a:rPr lang="ja-JP" altLang="en-US" sz="2000" dirty="0">
                <a:solidFill>
                  <a:schemeClr val="tx2">
                    <a:lumMod val="75000"/>
                    <a:lumOff val="25000"/>
                  </a:schemeClr>
                </a:solidFill>
                <a:latin typeface="Arial Black" panose="020B0A04020102020204" pitchFamily="34" charset="0"/>
                <a:ea typeface="メイリオ" panose="020B0604030504040204" pitchFamily="50" charset="-128"/>
              </a:rPr>
              <a:t>エネルギー・環境プラント</a:t>
            </a:r>
            <a:endParaRPr kumimoji="1" lang="en-US" altLang="ja-JP" sz="2000" dirty="0">
              <a:solidFill>
                <a:schemeClr val="tx2">
                  <a:lumMod val="75000"/>
                  <a:lumOff val="25000"/>
                </a:schemeClr>
              </a:solidFill>
              <a:latin typeface="Arial Black" panose="020B0A04020102020204" pitchFamily="34" charset="0"/>
              <a:ea typeface="メイリオ" panose="020B0604030504040204" pitchFamily="50" charset="-128"/>
            </a:endParaRPr>
          </a:p>
          <a:p>
            <a:pPr algn="ctr"/>
            <a:r>
              <a:rPr lang="en-US" altLang="ja-JP" sz="2000" dirty="0">
                <a:solidFill>
                  <a:schemeClr val="tx2">
                    <a:lumMod val="75000"/>
                    <a:lumOff val="25000"/>
                  </a:schemeClr>
                </a:solidFill>
                <a:latin typeface="Arial Black" panose="020B0A04020102020204" pitchFamily="34" charset="0"/>
                <a:ea typeface="メイリオ" panose="020B0604030504040204" pitchFamily="50" charset="-128"/>
              </a:rPr>
              <a:t>656</a:t>
            </a:r>
            <a:endPar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endParaRPr>
          </a:p>
        </p:txBody>
      </p:sp>
      <p:cxnSp>
        <p:nvCxnSpPr>
          <p:cNvPr id="16" name="直線コネクタ 15">
            <a:extLst>
              <a:ext uri="{FF2B5EF4-FFF2-40B4-BE49-F238E27FC236}">
                <a16:creationId xmlns:a16="http://schemas.microsoft.com/office/drawing/2014/main" xmlns="" id="{E7A5B9DF-5244-4BFE-ABC9-BC35BA744A41}"/>
              </a:ext>
            </a:extLst>
          </p:cNvPr>
          <p:cNvCxnSpPr>
            <a:cxnSpLocks/>
          </p:cNvCxnSpPr>
          <p:nvPr/>
        </p:nvCxnSpPr>
        <p:spPr>
          <a:xfrm>
            <a:off x="4527275" y="1050996"/>
            <a:ext cx="209321" cy="201969"/>
          </a:xfrm>
          <a:prstGeom prst="line">
            <a:avLst/>
          </a:prstGeom>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xmlns="" id="{054D99B8-DEA4-4BA5-B253-E37ADE51DB9A}"/>
              </a:ext>
            </a:extLst>
          </p:cNvPr>
          <p:cNvSpPr txBox="1"/>
          <p:nvPr/>
        </p:nvSpPr>
        <p:spPr>
          <a:xfrm>
            <a:off x="5761165" y="404664"/>
            <a:ext cx="3003933" cy="707886"/>
          </a:xfrm>
          <a:prstGeom prst="rect">
            <a:avLst/>
          </a:prstGeom>
          <a:noFill/>
        </p:spPr>
        <p:txBody>
          <a:bodyPr wrap="square" rtlCol="0">
            <a:spAutoFit/>
          </a:bodyPr>
          <a:lstStyle/>
          <a:p>
            <a:pPr algn="ctr"/>
            <a:r>
              <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rPr>
              <a:t>交通・輸送</a:t>
            </a:r>
            <a:endParaRPr kumimoji="1" lang="en-US" altLang="ja-JP" sz="2000" dirty="0">
              <a:solidFill>
                <a:schemeClr val="tx2">
                  <a:lumMod val="75000"/>
                  <a:lumOff val="25000"/>
                </a:schemeClr>
              </a:solidFill>
              <a:latin typeface="Arial Black" panose="020B0A04020102020204" pitchFamily="34" charset="0"/>
              <a:ea typeface="メイリオ" panose="020B0604030504040204" pitchFamily="50" charset="-128"/>
            </a:endParaRPr>
          </a:p>
          <a:p>
            <a:pPr algn="ctr"/>
            <a:r>
              <a:rPr lang="en-US" altLang="ja-JP" sz="2000" dirty="0">
                <a:solidFill>
                  <a:schemeClr val="tx2">
                    <a:lumMod val="75000"/>
                    <a:lumOff val="25000"/>
                  </a:schemeClr>
                </a:solidFill>
                <a:latin typeface="Arial Black" panose="020B0A04020102020204" pitchFamily="34" charset="0"/>
                <a:ea typeface="メイリオ" panose="020B0604030504040204" pitchFamily="50" charset="-128"/>
              </a:rPr>
              <a:t>292</a:t>
            </a:r>
            <a:endPar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endParaRPr>
          </a:p>
        </p:txBody>
      </p:sp>
      <p:cxnSp>
        <p:nvCxnSpPr>
          <p:cNvPr id="18" name="直線コネクタ 17">
            <a:extLst>
              <a:ext uri="{FF2B5EF4-FFF2-40B4-BE49-F238E27FC236}">
                <a16:creationId xmlns:a16="http://schemas.microsoft.com/office/drawing/2014/main" xmlns="" id="{019D71C8-F05B-4DF3-B01A-60410DFA8C6B}"/>
              </a:ext>
            </a:extLst>
          </p:cNvPr>
          <p:cNvCxnSpPr>
            <a:cxnSpLocks/>
          </p:cNvCxnSpPr>
          <p:nvPr/>
        </p:nvCxnSpPr>
        <p:spPr>
          <a:xfrm>
            <a:off x="7367791" y="1036311"/>
            <a:ext cx="209321" cy="201969"/>
          </a:xfrm>
          <a:prstGeom prst="line">
            <a:avLst/>
          </a:prstGeom>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xmlns="" id="{2DB2F42C-0FF6-461F-9295-F5E4AB00C0EB}"/>
              </a:ext>
            </a:extLst>
          </p:cNvPr>
          <p:cNvSpPr txBox="1"/>
          <p:nvPr/>
        </p:nvSpPr>
        <p:spPr>
          <a:xfrm>
            <a:off x="7367791" y="404664"/>
            <a:ext cx="3003933" cy="707886"/>
          </a:xfrm>
          <a:prstGeom prst="rect">
            <a:avLst/>
          </a:prstGeom>
          <a:noFill/>
        </p:spPr>
        <p:txBody>
          <a:bodyPr wrap="square" rtlCol="0">
            <a:spAutoFit/>
          </a:bodyPr>
          <a:lstStyle/>
          <a:p>
            <a:pPr algn="ctr"/>
            <a:r>
              <a:rPr lang="ja-JP" altLang="en-US" sz="2000" dirty="0">
                <a:solidFill>
                  <a:schemeClr val="tx2">
                    <a:lumMod val="75000"/>
                    <a:lumOff val="25000"/>
                  </a:schemeClr>
                </a:solidFill>
                <a:latin typeface="Arial Black" panose="020B0A04020102020204" pitchFamily="34" charset="0"/>
                <a:ea typeface="メイリオ" panose="020B0604030504040204" pitchFamily="50" charset="-128"/>
              </a:rPr>
              <a:t>精密機器</a:t>
            </a:r>
            <a:endParaRPr kumimoji="1" lang="en-US" altLang="ja-JP" sz="2000" dirty="0">
              <a:solidFill>
                <a:schemeClr val="tx2">
                  <a:lumMod val="75000"/>
                  <a:lumOff val="25000"/>
                </a:schemeClr>
              </a:solidFill>
              <a:latin typeface="Arial Black" panose="020B0A04020102020204" pitchFamily="34" charset="0"/>
              <a:ea typeface="メイリオ" panose="020B0604030504040204" pitchFamily="50" charset="-128"/>
            </a:endParaRPr>
          </a:p>
          <a:p>
            <a:pPr algn="ctr"/>
            <a:r>
              <a:rPr lang="en-US" altLang="ja-JP" sz="2000" dirty="0">
                <a:solidFill>
                  <a:schemeClr val="tx2">
                    <a:lumMod val="75000"/>
                    <a:lumOff val="25000"/>
                  </a:schemeClr>
                </a:solidFill>
                <a:latin typeface="Arial Black" panose="020B0A04020102020204" pitchFamily="34" charset="0"/>
                <a:ea typeface="メイリオ" panose="020B0604030504040204" pitchFamily="50" charset="-128"/>
              </a:rPr>
              <a:t>219</a:t>
            </a:r>
            <a:endPar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endParaRPr>
          </a:p>
        </p:txBody>
      </p:sp>
      <p:cxnSp>
        <p:nvCxnSpPr>
          <p:cNvPr id="20" name="直線コネクタ 19">
            <a:extLst>
              <a:ext uri="{FF2B5EF4-FFF2-40B4-BE49-F238E27FC236}">
                <a16:creationId xmlns:a16="http://schemas.microsoft.com/office/drawing/2014/main" xmlns="" id="{6ACFAC94-C96D-42A5-B444-9B67EE7BF9EC}"/>
              </a:ext>
            </a:extLst>
          </p:cNvPr>
          <p:cNvCxnSpPr>
            <a:cxnSpLocks/>
          </p:cNvCxnSpPr>
          <p:nvPr/>
        </p:nvCxnSpPr>
        <p:spPr>
          <a:xfrm>
            <a:off x="8869757" y="1014044"/>
            <a:ext cx="209321" cy="201969"/>
          </a:xfrm>
          <a:prstGeom prst="line">
            <a:avLst/>
          </a:prstGeom>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xmlns="" id="{F268C67A-0A19-4EC3-AE89-F970AC5BB1AE}"/>
              </a:ext>
            </a:extLst>
          </p:cNvPr>
          <p:cNvSpPr txBox="1"/>
          <p:nvPr/>
        </p:nvSpPr>
        <p:spPr>
          <a:xfrm>
            <a:off x="9358631" y="404664"/>
            <a:ext cx="1699352" cy="707886"/>
          </a:xfrm>
          <a:prstGeom prst="rect">
            <a:avLst/>
          </a:prstGeom>
          <a:noFill/>
        </p:spPr>
        <p:txBody>
          <a:bodyPr wrap="square" rtlCol="0">
            <a:spAutoFit/>
          </a:bodyPr>
          <a:lstStyle/>
          <a:p>
            <a:pPr algn="ctr"/>
            <a:r>
              <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rPr>
              <a:t>その他</a:t>
            </a:r>
            <a:endParaRPr kumimoji="1" lang="en-US" altLang="ja-JP" sz="2000" dirty="0">
              <a:solidFill>
                <a:schemeClr val="tx2">
                  <a:lumMod val="75000"/>
                  <a:lumOff val="25000"/>
                </a:schemeClr>
              </a:solidFill>
              <a:latin typeface="Arial Black" panose="020B0A04020102020204" pitchFamily="34" charset="0"/>
              <a:ea typeface="メイリオ" panose="020B0604030504040204" pitchFamily="50" charset="-128"/>
            </a:endParaRPr>
          </a:p>
          <a:p>
            <a:pPr algn="ctr"/>
            <a:r>
              <a:rPr lang="en-US" altLang="ja-JP" sz="2000" dirty="0">
                <a:solidFill>
                  <a:schemeClr val="tx2">
                    <a:lumMod val="75000"/>
                    <a:lumOff val="25000"/>
                  </a:schemeClr>
                </a:solidFill>
                <a:latin typeface="Arial Black" panose="020B0A04020102020204" pitchFamily="34" charset="0"/>
                <a:ea typeface="メイリオ" panose="020B0604030504040204" pitchFamily="50" charset="-128"/>
              </a:rPr>
              <a:t>73</a:t>
            </a:r>
            <a:endPar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endParaRPr>
          </a:p>
        </p:txBody>
      </p:sp>
      <p:cxnSp>
        <p:nvCxnSpPr>
          <p:cNvPr id="22" name="直線コネクタ 21">
            <a:extLst>
              <a:ext uri="{FF2B5EF4-FFF2-40B4-BE49-F238E27FC236}">
                <a16:creationId xmlns:a16="http://schemas.microsoft.com/office/drawing/2014/main" xmlns="" id="{AECFB5BD-EF9A-495C-B520-94DD27A4F5E6}"/>
              </a:ext>
            </a:extLst>
          </p:cNvPr>
          <p:cNvCxnSpPr>
            <a:cxnSpLocks/>
          </p:cNvCxnSpPr>
          <p:nvPr/>
        </p:nvCxnSpPr>
        <p:spPr>
          <a:xfrm>
            <a:off x="9984298" y="995457"/>
            <a:ext cx="209321" cy="201969"/>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cx1="http://schemas.microsoft.com/office/drawing/2015/9/8/chartex" xmlns="" Requires="cx1">
          <p:graphicFrame>
            <p:nvGraphicFramePr>
              <p:cNvPr id="23" name="グラフ 22">
                <a:extLst>
                  <a:ext uri="{FF2B5EF4-FFF2-40B4-BE49-F238E27FC236}">
                    <a16:creationId xmlns:a16="http://schemas.microsoft.com/office/drawing/2014/main" id="{367C49A2-4266-4327-9074-3DFEA9458BB1}"/>
                  </a:ext>
                </a:extLst>
              </p:cNvPr>
              <p:cNvGraphicFramePr/>
              <p:nvPr>
                <p:extLst>
                  <p:ext uri="{D42A27DB-BD31-4B8C-83A1-F6EECF244321}">
                    <p14:modId xmlns:p14="http://schemas.microsoft.com/office/powerpoint/2010/main" val="2107643087"/>
                  </p:ext>
                </p:extLst>
              </p:nvPr>
            </p:nvGraphicFramePr>
            <p:xfrm>
              <a:off x="4852500" y="2485235"/>
              <a:ext cx="4628148" cy="2979940"/>
            </p:xfrm>
            <a:graphic>
              <a:graphicData uri="http://schemas.microsoft.com/office/drawing/2014/chartex">
                <cx:chart xmlns:cx="http://schemas.microsoft.com/office/drawing/2014/chartex" xmlns:r="http://schemas.openxmlformats.org/officeDocument/2006/relationships" r:id="rId4"/>
              </a:graphicData>
            </a:graphic>
          </p:graphicFrame>
        </mc:Choice>
        <mc:Fallback>
          <p:pic>
            <p:nvPicPr>
              <p:cNvPr id="23" name="グラフ 22">
                <a:extLst>
                  <a:ext uri="{FF2B5EF4-FFF2-40B4-BE49-F238E27FC236}">
                    <a16:creationId xmlns:a16="http://schemas.microsoft.com/office/drawing/2014/main" xmlns="" xmlns:cx1="http://schemas.microsoft.com/office/drawing/2015/9/8/chartex" id="{367C49A2-4266-4327-9074-3DFEA9458BB1}"/>
                  </a:ext>
                </a:extLst>
              </p:cNvPr>
              <p:cNvPicPr>
                <a:picLocks noGrp="1" noRot="1" noChangeAspect="1" noMove="1" noResize="1" noEditPoints="1" noAdjustHandles="1" noChangeArrowheads="1" noChangeShapeType="1"/>
              </p:cNvPicPr>
              <p:nvPr/>
            </p:nvPicPr>
            <p:blipFill>
              <a:blip r:embed="rId5"/>
              <a:stretch>
                <a:fillRect/>
              </a:stretch>
            </p:blipFill>
            <p:spPr>
              <a:xfrm>
                <a:off x="4852500" y="2485235"/>
                <a:ext cx="4628148" cy="2979940"/>
              </a:xfrm>
              <a:prstGeom prst="rect">
                <a:avLst/>
              </a:prstGeom>
            </p:spPr>
          </p:pic>
        </mc:Fallback>
      </mc:AlternateContent>
      <p:sp>
        <p:nvSpPr>
          <p:cNvPr id="24" name="テキスト ボックス 23">
            <a:extLst>
              <a:ext uri="{FF2B5EF4-FFF2-40B4-BE49-F238E27FC236}">
                <a16:creationId xmlns:a16="http://schemas.microsoft.com/office/drawing/2014/main" xmlns="" id="{CD786E76-CC52-4DEC-B770-25B5ECBF4451}"/>
              </a:ext>
            </a:extLst>
          </p:cNvPr>
          <p:cNvSpPr txBox="1"/>
          <p:nvPr/>
        </p:nvSpPr>
        <p:spPr>
          <a:xfrm>
            <a:off x="7772406" y="4007764"/>
            <a:ext cx="947315" cy="400110"/>
          </a:xfrm>
          <a:prstGeom prst="rect">
            <a:avLst/>
          </a:prstGeom>
          <a:noFill/>
        </p:spPr>
        <p:txBody>
          <a:bodyPr wrap="square" rtlCol="0">
            <a:spAutoFit/>
          </a:bodyPr>
          <a:lstStyle/>
          <a:p>
            <a:pPr algn="ctr"/>
            <a:r>
              <a:rPr kumimoji="1" lang="en-US" altLang="ja-JP" sz="2000" dirty="0">
                <a:solidFill>
                  <a:schemeClr val="tx2">
                    <a:lumMod val="75000"/>
                    <a:lumOff val="25000"/>
                  </a:schemeClr>
                </a:solidFill>
                <a:latin typeface="Arial Black" panose="020B0A04020102020204" pitchFamily="34" charset="0"/>
                <a:ea typeface="メイリオ" panose="020B0604030504040204" pitchFamily="50" charset="-128"/>
              </a:rPr>
              <a:t>55</a:t>
            </a:r>
            <a:r>
              <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rPr>
              <a:t>％</a:t>
            </a:r>
          </a:p>
        </p:txBody>
      </p:sp>
      <p:sp>
        <p:nvSpPr>
          <p:cNvPr id="25" name="テキスト ボックス 24">
            <a:extLst>
              <a:ext uri="{FF2B5EF4-FFF2-40B4-BE49-F238E27FC236}">
                <a16:creationId xmlns:a16="http://schemas.microsoft.com/office/drawing/2014/main" xmlns="" id="{8B8A7624-5B66-480F-90F0-062B4E41E3AF}"/>
              </a:ext>
            </a:extLst>
          </p:cNvPr>
          <p:cNvSpPr txBox="1"/>
          <p:nvPr/>
        </p:nvSpPr>
        <p:spPr>
          <a:xfrm>
            <a:off x="8916509" y="2846367"/>
            <a:ext cx="2383152" cy="707886"/>
          </a:xfrm>
          <a:prstGeom prst="rect">
            <a:avLst/>
          </a:prstGeom>
          <a:noFill/>
        </p:spPr>
        <p:txBody>
          <a:bodyPr wrap="square" rtlCol="0">
            <a:spAutoFit/>
          </a:bodyPr>
          <a:lstStyle/>
          <a:p>
            <a:pPr algn="ctr"/>
            <a:r>
              <a:rPr lang="ja-JP" altLang="en-US" sz="2000" dirty="0">
                <a:solidFill>
                  <a:schemeClr val="tx2">
                    <a:lumMod val="75000"/>
                    <a:lumOff val="25000"/>
                  </a:schemeClr>
                </a:solidFill>
                <a:latin typeface="Arial Black" panose="020B0A04020102020204" pitchFamily="34" charset="0"/>
                <a:ea typeface="メイリオ" panose="020B0604030504040204" pitchFamily="50" charset="-128"/>
              </a:rPr>
              <a:t>発電</a:t>
            </a:r>
            <a:r>
              <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rPr>
              <a:t>プラント</a:t>
            </a:r>
            <a:endParaRPr kumimoji="1" lang="en-US" altLang="ja-JP" sz="2000" dirty="0">
              <a:solidFill>
                <a:schemeClr val="tx2">
                  <a:lumMod val="75000"/>
                  <a:lumOff val="25000"/>
                </a:schemeClr>
              </a:solidFill>
              <a:latin typeface="Arial Black" panose="020B0A04020102020204" pitchFamily="34" charset="0"/>
              <a:ea typeface="メイリオ" panose="020B0604030504040204" pitchFamily="50" charset="-128"/>
            </a:endParaRPr>
          </a:p>
          <a:p>
            <a:pPr algn="ctr"/>
            <a:r>
              <a:rPr lang="en-US" altLang="ja-JP" sz="2000" dirty="0">
                <a:solidFill>
                  <a:schemeClr val="tx2">
                    <a:lumMod val="75000"/>
                    <a:lumOff val="25000"/>
                  </a:schemeClr>
                </a:solidFill>
                <a:latin typeface="Arial Black" panose="020B0A04020102020204" pitchFamily="34" charset="0"/>
                <a:ea typeface="メイリオ" panose="020B0604030504040204" pitchFamily="50" charset="-128"/>
              </a:rPr>
              <a:t>361</a:t>
            </a:r>
            <a:endPar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endParaRPr>
          </a:p>
        </p:txBody>
      </p:sp>
      <p:sp>
        <p:nvSpPr>
          <p:cNvPr id="26" name="二等辺三角形 25">
            <a:extLst>
              <a:ext uri="{FF2B5EF4-FFF2-40B4-BE49-F238E27FC236}">
                <a16:creationId xmlns:a16="http://schemas.microsoft.com/office/drawing/2014/main" xmlns="" id="{61A55E40-74CB-4FF1-B658-C4EA34C5A87B}"/>
              </a:ext>
            </a:extLst>
          </p:cNvPr>
          <p:cNvSpPr/>
          <p:nvPr/>
        </p:nvSpPr>
        <p:spPr>
          <a:xfrm flipV="1">
            <a:off x="2401647" y="1977607"/>
            <a:ext cx="4174958" cy="429434"/>
          </a:xfrm>
          <a:prstGeom prst="triangle">
            <a:avLst>
              <a:gd name="adj" fmla="val 80673"/>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xmlns="" id="{9D8E31A5-7495-40CF-9951-C88527FC57A8}"/>
              </a:ext>
            </a:extLst>
          </p:cNvPr>
          <p:cNvSpPr txBox="1"/>
          <p:nvPr/>
        </p:nvSpPr>
        <p:spPr>
          <a:xfrm>
            <a:off x="6692916" y="3652039"/>
            <a:ext cx="947315" cy="707886"/>
          </a:xfrm>
          <a:prstGeom prst="rect">
            <a:avLst/>
          </a:prstGeom>
          <a:noFill/>
        </p:spPr>
        <p:txBody>
          <a:bodyPr wrap="square" rtlCol="0">
            <a:spAutoFit/>
          </a:bodyPr>
          <a:lstStyle/>
          <a:p>
            <a:pPr algn="ctr"/>
            <a:r>
              <a:rPr lang="en-US" altLang="ja-JP" sz="2000" dirty="0">
                <a:solidFill>
                  <a:schemeClr val="tx2">
                    <a:lumMod val="75000"/>
                    <a:lumOff val="25000"/>
                  </a:schemeClr>
                </a:solidFill>
                <a:latin typeface="Arial Black" panose="020B0A04020102020204" pitchFamily="34" charset="0"/>
                <a:ea typeface="メイリオ" panose="020B0604030504040204" pitchFamily="50" charset="-128"/>
              </a:rPr>
              <a:t>656</a:t>
            </a:r>
          </a:p>
          <a:p>
            <a:pPr algn="ctr"/>
            <a:r>
              <a:rPr lang="ja-JP" altLang="en-US" sz="2000" dirty="0">
                <a:solidFill>
                  <a:schemeClr val="tx2">
                    <a:lumMod val="75000"/>
                    <a:lumOff val="25000"/>
                  </a:schemeClr>
                </a:solidFill>
                <a:latin typeface="Arial Black" panose="020B0A04020102020204" pitchFamily="34" charset="0"/>
                <a:ea typeface="メイリオ" panose="020B0604030504040204" pitchFamily="50" charset="-128"/>
              </a:rPr>
              <a:t>億円</a:t>
            </a:r>
            <a:endPar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endParaRPr>
          </a:p>
        </p:txBody>
      </p:sp>
      <p:cxnSp>
        <p:nvCxnSpPr>
          <p:cNvPr id="28" name="直線コネクタ 27">
            <a:extLst>
              <a:ext uri="{FF2B5EF4-FFF2-40B4-BE49-F238E27FC236}">
                <a16:creationId xmlns:a16="http://schemas.microsoft.com/office/drawing/2014/main" xmlns="" id="{D7F340A1-442F-48B5-B70E-7D2647259F78}"/>
              </a:ext>
            </a:extLst>
          </p:cNvPr>
          <p:cNvCxnSpPr>
            <a:cxnSpLocks/>
          </p:cNvCxnSpPr>
          <p:nvPr/>
        </p:nvCxnSpPr>
        <p:spPr>
          <a:xfrm flipH="1">
            <a:off x="8503148" y="3413371"/>
            <a:ext cx="216573" cy="235426"/>
          </a:xfrm>
          <a:prstGeom prst="line">
            <a:avLst/>
          </a:prstGeom>
        </p:spPr>
        <p:style>
          <a:lnRef idx="1">
            <a:schemeClr val="accent1"/>
          </a:lnRef>
          <a:fillRef idx="0">
            <a:schemeClr val="accent1"/>
          </a:fillRef>
          <a:effectRef idx="0">
            <a:schemeClr val="accent1"/>
          </a:effectRef>
          <a:fontRef idx="minor">
            <a:schemeClr val="tx1"/>
          </a:fontRef>
        </p:style>
      </p:cxnSp>
      <p:sp>
        <p:nvSpPr>
          <p:cNvPr id="29" name="テキスト ボックス 28">
            <a:extLst>
              <a:ext uri="{FF2B5EF4-FFF2-40B4-BE49-F238E27FC236}">
                <a16:creationId xmlns:a16="http://schemas.microsoft.com/office/drawing/2014/main" xmlns="" id="{63F23E51-4568-43F2-9583-AD1215603C2F}"/>
              </a:ext>
            </a:extLst>
          </p:cNvPr>
          <p:cNvSpPr txBox="1"/>
          <p:nvPr/>
        </p:nvSpPr>
        <p:spPr>
          <a:xfrm>
            <a:off x="2848198" y="2538776"/>
            <a:ext cx="3611505" cy="707886"/>
          </a:xfrm>
          <a:prstGeom prst="rect">
            <a:avLst/>
          </a:prstGeom>
          <a:noFill/>
        </p:spPr>
        <p:txBody>
          <a:bodyPr wrap="square" rtlCol="0">
            <a:spAutoFit/>
          </a:bodyPr>
          <a:lstStyle/>
          <a:p>
            <a:pPr algn="ctr"/>
            <a:r>
              <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rPr>
              <a:t>プラントエンジニアリング</a:t>
            </a:r>
            <a:endParaRPr kumimoji="1" lang="en-US" altLang="ja-JP" sz="2000" dirty="0">
              <a:solidFill>
                <a:schemeClr val="tx2">
                  <a:lumMod val="75000"/>
                  <a:lumOff val="25000"/>
                </a:schemeClr>
              </a:solidFill>
              <a:latin typeface="Arial Black" panose="020B0A04020102020204" pitchFamily="34" charset="0"/>
              <a:ea typeface="メイリオ" panose="020B0604030504040204" pitchFamily="50" charset="-128"/>
            </a:endParaRPr>
          </a:p>
          <a:p>
            <a:pPr algn="ctr"/>
            <a:r>
              <a:rPr kumimoji="1" lang="en-US" altLang="ja-JP" sz="2000" dirty="0">
                <a:solidFill>
                  <a:schemeClr val="tx2">
                    <a:lumMod val="75000"/>
                    <a:lumOff val="25000"/>
                  </a:schemeClr>
                </a:solidFill>
                <a:latin typeface="Arial Black" panose="020B0A04020102020204" pitchFamily="34" charset="0"/>
                <a:ea typeface="メイリオ" panose="020B0604030504040204" pitchFamily="50" charset="-128"/>
              </a:rPr>
              <a:t>131</a:t>
            </a:r>
            <a:endPar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endParaRPr>
          </a:p>
        </p:txBody>
      </p:sp>
      <p:sp>
        <p:nvSpPr>
          <p:cNvPr id="30" name="テキスト ボックス 29">
            <a:extLst>
              <a:ext uri="{FF2B5EF4-FFF2-40B4-BE49-F238E27FC236}">
                <a16:creationId xmlns:a16="http://schemas.microsoft.com/office/drawing/2014/main" xmlns="" id="{D923B2C9-AD08-45BB-9971-8EA9A502282D}"/>
              </a:ext>
            </a:extLst>
          </p:cNvPr>
          <p:cNvSpPr txBox="1"/>
          <p:nvPr/>
        </p:nvSpPr>
        <p:spPr>
          <a:xfrm>
            <a:off x="6102948" y="2935424"/>
            <a:ext cx="947315" cy="400110"/>
          </a:xfrm>
          <a:prstGeom prst="rect">
            <a:avLst/>
          </a:prstGeom>
          <a:noFill/>
        </p:spPr>
        <p:txBody>
          <a:bodyPr wrap="square" rtlCol="0">
            <a:spAutoFit/>
          </a:bodyPr>
          <a:lstStyle/>
          <a:p>
            <a:pPr algn="ctr"/>
            <a:r>
              <a:rPr lang="en-US" altLang="ja-JP" sz="2000" dirty="0">
                <a:solidFill>
                  <a:schemeClr val="tx2">
                    <a:lumMod val="75000"/>
                    <a:lumOff val="25000"/>
                  </a:schemeClr>
                </a:solidFill>
                <a:latin typeface="Arial Black" panose="020B0A04020102020204" pitchFamily="34" charset="0"/>
                <a:ea typeface="メイリオ" panose="020B0604030504040204" pitchFamily="50" charset="-128"/>
              </a:rPr>
              <a:t>20</a:t>
            </a:r>
            <a:r>
              <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rPr>
              <a:t>％</a:t>
            </a:r>
          </a:p>
        </p:txBody>
      </p:sp>
      <p:cxnSp>
        <p:nvCxnSpPr>
          <p:cNvPr id="31" name="直線コネクタ 30">
            <a:extLst>
              <a:ext uri="{FF2B5EF4-FFF2-40B4-BE49-F238E27FC236}">
                <a16:creationId xmlns:a16="http://schemas.microsoft.com/office/drawing/2014/main" xmlns="" id="{DAA21F43-F535-4E84-8E08-82371AB4F3A7}"/>
              </a:ext>
            </a:extLst>
          </p:cNvPr>
          <p:cNvCxnSpPr>
            <a:cxnSpLocks/>
          </p:cNvCxnSpPr>
          <p:nvPr/>
        </p:nvCxnSpPr>
        <p:spPr>
          <a:xfrm>
            <a:off x="5747151" y="3010590"/>
            <a:ext cx="229020" cy="184666"/>
          </a:xfrm>
          <a:prstGeom prst="line">
            <a:avLst/>
          </a:prstGeom>
        </p:spPr>
        <p:style>
          <a:lnRef idx="1">
            <a:schemeClr val="accent1"/>
          </a:lnRef>
          <a:fillRef idx="0">
            <a:schemeClr val="accent1"/>
          </a:fillRef>
          <a:effectRef idx="0">
            <a:schemeClr val="accent1"/>
          </a:effectRef>
          <a:fontRef idx="minor">
            <a:schemeClr val="tx1"/>
          </a:fontRef>
        </p:style>
      </p:cxnSp>
      <p:sp>
        <p:nvSpPr>
          <p:cNvPr id="32" name="テキスト ボックス 31">
            <a:extLst>
              <a:ext uri="{FF2B5EF4-FFF2-40B4-BE49-F238E27FC236}">
                <a16:creationId xmlns:a16="http://schemas.microsoft.com/office/drawing/2014/main" xmlns="" id="{4A5A9F54-C91E-4D75-9CFE-01CC7843C157}"/>
              </a:ext>
            </a:extLst>
          </p:cNvPr>
          <p:cNvSpPr txBox="1"/>
          <p:nvPr/>
        </p:nvSpPr>
        <p:spPr>
          <a:xfrm>
            <a:off x="2028052" y="4344567"/>
            <a:ext cx="3429260" cy="707886"/>
          </a:xfrm>
          <a:prstGeom prst="rect">
            <a:avLst/>
          </a:prstGeom>
          <a:noFill/>
        </p:spPr>
        <p:txBody>
          <a:bodyPr wrap="square" rtlCol="0">
            <a:spAutoFit/>
          </a:bodyPr>
          <a:lstStyle/>
          <a:p>
            <a:pPr algn="ctr"/>
            <a:r>
              <a:rPr lang="ja-JP" altLang="en-US" sz="2000" dirty="0">
                <a:solidFill>
                  <a:schemeClr val="tx2">
                    <a:lumMod val="75000"/>
                    <a:lumOff val="25000"/>
                  </a:schemeClr>
                </a:solidFill>
                <a:latin typeface="Arial Black" panose="020B0A04020102020204" pitchFamily="34" charset="0"/>
                <a:ea typeface="メイリオ" panose="020B0604030504040204" pitchFamily="50" charset="-128"/>
              </a:rPr>
              <a:t>各種エネルギー・機械</a:t>
            </a:r>
            <a:endParaRPr kumimoji="1" lang="en-US" altLang="ja-JP" sz="2000" dirty="0">
              <a:solidFill>
                <a:schemeClr val="tx2">
                  <a:lumMod val="75000"/>
                  <a:lumOff val="25000"/>
                </a:schemeClr>
              </a:solidFill>
              <a:latin typeface="Arial Black" panose="020B0A04020102020204" pitchFamily="34" charset="0"/>
              <a:ea typeface="メイリオ" panose="020B0604030504040204" pitchFamily="50" charset="-128"/>
            </a:endParaRPr>
          </a:p>
          <a:p>
            <a:pPr algn="ctr"/>
            <a:r>
              <a:rPr lang="en-US" altLang="ja-JP" sz="2000" dirty="0">
                <a:solidFill>
                  <a:schemeClr val="tx2">
                    <a:lumMod val="75000"/>
                    <a:lumOff val="25000"/>
                  </a:schemeClr>
                </a:solidFill>
                <a:latin typeface="Arial Black" panose="020B0A04020102020204" pitchFamily="34" charset="0"/>
                <a:ea typeface="メイリオ" panose="020B0604030504040204" pitchFamily="50" charset="-128"/>
              </a:rPr>
              <a:t>164</a:t>
            </a:r>
            <a:endPar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endParaRPr>
          </a:p>
        </p:txBody>
      </p:sp>
      <p:cxnSp>
        <p:nvCxnSpPr>
          <p:cNvPr id="33" name="直線コネクタ 32">
            <a:extLst>
              <a:ext uri="{FF2B5EF4-FFF2-40B4-BE49-F238E27FC236}">
                <a16:creationId xmlns:a16="http://schemas.microsoft.com/office/drawing/2014/main" xmlns="" id="{12831174-1F7D-4DBC-97A3-702E38BEB084}"/>
              </a:ext>
            </a:extLst>
          </p:cNvPr>
          <p:cNvCxnSpPr>
            <a:cxnSpLocks/>
          </p:cNvCxnSpPr>
          <p:nvPr/>
        </p:nvCxnSpPr>
        <p:spPr>
          <a:xfrm flipV="1">
            <a:off x="5432299" y="4416576"/>
            <a:ext cx="290013" cy="254030"/>
          </a:xfrm>
          <a:prstGeom prst="line">
            <a:avLst/>
          </a:prstGeom>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xmlns="" id="{7E4EA888-DFA3-4261-9415-7A2F364D573F}"/>
              </a:ext>
            </a:extLst>
          </p:cNvPr>
          <p:cNvSpPr txBox="1"/>
          <p:nvPr/>
        </p:nvSpPr>
        <p:spPr>
          <a:xfrm>
            <a:off x="9661484" y="4416576"/>
            <a:ext cx="1646605" cy="646331"/>
          </a:xfrm>
          <a:prstGeom prst="rect">
            <a:avLst/>
          </a:prstGeom>
          <a:noFill/>
          <a:ln>
            <a:solidFill>
              <a:schemeClr val="bg1">
                <a:lumMod val="65000"/>
              </a:schemeClr>
            </a:solidFill>
          </a:ln>
        </p:spPr>
        <p:txBody>
          <a:bodyPr wrap="none" rtlCol="0">
            <a:spAutoFit/>
          </a:bodyPr>
          <a:lstStyle/>
          <a:p>
            <a:pPr algn="ctr"/>
            <a:r>
              <a:rPr kumimoji="1" lang="en-US" altLang="ja-JP" sz="1800" dirty="0">
                <a:solidFill>
                  <a:schemeClr val="tx2">
                    <a:lumMod val="75000"/>
                    <a:lumOff val="25000"/>
                  </a:schemeClr>
                </a:solidFill>
                <a:latin typeface="Arial Black" panose="020B0A04020102020204" pitchFamily="34" charset="0"/>
                <a:ea typeface="メイリオ" panose="020B0604030504040204" pitchFamily="50" charset="-128"/>
              </a:rPr>
              <a:t>2018</a:t>
            </a:r>
            <a:r>
              <a:rPr kumimoji="1" lang="ja-JP" altLang="en-US" sz="1800" dirty="0">
                <a:solidFill>
                  <a:schemeClr val="tx2">
                    <a:lumMod val="75000"/>
                    <a:lumOff val="25000"/>
                  </a:schemeClr>
                </a:solidFill>
                <a:latin typeface="Arial Black" panose="020B0A04020102020204" pitchFamily="34" charset="0"/>
                <a:ea typeface="メイリオ" panose="020B0604030504040204" pitchFamily="50" charset="-128"/>
              </a:rPr>
              <a:t>年</a:t>
            </a:r>
            <a:r>
              <a:rPr kumimoji="1" lang="en-US" altLang="ja-JP" sz="1800" dirty="0">
                <a:solidFill>
                  <a:schemeClr val="tx2">
                    <a:lumMod val="75000"/>
                    <a:lumOff val="25000"/>
                  </a:schemeClr>
                </a:solidFill>
                <a:latin typeface="Arial Black" panose="020B0A04020102020204" pitchFamily="34" charset="0"/>
                <a:ea typeface="メイリオ" panose="020B0604030504040204" pitchFamily="50" charset="-128"/>
              </a:rPr>
              <a:t>3</a:t>
            </a:r>
            <a:r>
              <a:rPr kumimoji="1" lang="ja-JP" altLang="en-US" sz="1800" dirty="0">
                <a:solidFill>
                  <a:schemeClr val="tx2">
                    <a:lumMod val="75000"/>
                    <a:lumOff val="25000"/>
                  </a:schemeClr>
                </a:solidFill>
                <a:latin typeface="Arial Black" panose="020B0A04020102020204" pitchFamily="34" charset="0"/>
                <a:ea typeface="メイリオ" panose="020B0604030504040204" pitchFamily="50" charset="-128"/>
              </a:rPr>
              <a:t>月期</a:t>
            </a:r>
            <a:endParaRPr kumimoji="1" lang="en-US" altLang="ja-JP" sz="1800" dirty="0">
              <a:solidFill>
                <a:schemeClr val="tx2">
                  <a:lumMod val="75000"/>
                  <a:lumOff val="25000"/>
                </a:schemeClr>
              </a:solidFill>
              <a:latin typeface="Arial Black" panose="020B0A04020102020204" pitchFamily="34" charset="0"/>
              <a:ea typeface="メイリオ" panose="020B0604030504040204" pitchFamily="50" charset="-128"/>
            </a:endParaRPr>
          </a:p>
          <a:p>
            <a:pPr algn="ctr"/>
            <a:r>
              <a:rPr kumimoji="1" lang="ja-JP" altLang="en-US" sz="1800" dirty="0">
                <a:solidFill>
                  <a:schemeClr val="tx2">
                    <a:lumMod val="75000"/>
                    <a:lumOff val="25000"/>
                  </a:schemeClr>
                </a:solidFill>
                <a:latin typeface="Arial Black" panose="020B0A04020102020204" pitchFamily="34" charset="0"/>
                <a:ea typeface="メイリオ" panose="020B0604030504040204" pitchFamily="50" charset="-128"/>
              </a:rPr>
              <a:t>単位：</a:t>
            </a:r>
            <a:r>
              <a:rPr lang="ja-JP" altLang="en-US" dirty="0">
                <a:solidFill>
                  <a:schemeClr val="tx2">
                    <a:lumMod val="75000"/>
                    <a:lumOff val="25000"/>
                  </a:schemeClr>
                </a:solidFill>
                <a:latin typeface="Arial Black" panose="020B0A04020102020204" pitchFamily="34" charset="0"/>
                <a:ea typeface="メイリオ" panose="020B0604030504040204" pitchFamily="50" charset="-128"/>
              </a:rPr>
              <a:t>億</a:t>
            </a:r>
            <a:r>
              <a:rPr kumimoji="1" lang="ja-JP" altLang="en-US" sz="1800" dirty="0">
                <a:solidFill>
                  <a:schemeClr val="tx2">
                    <a:lumMod val="75000"/>
                    <a:lumOff val="25000"/>
                  </a:schemeClr>
                </a:solidFill>
                <a:latin typeface="Arial Black" panose="020B0A04020102020204" pitchFamily="34" charset="0"/>
                <a:ea typeface="メイリオ" panose="020B0604030504040204" pitchFamily="50" charset="-128"/>
              </a:rPr>
              <a:t>円</a:t>
            </a:r>
          </a:p>
        </p:txBody>
      </p:sp>
      <p:sp>
        <p:nvSpPr>
          <p:cNvPr id="35" name="テキスト ボックス 34">
            <a:extLst>
              <a:ext uri="{FF2B5EF4-FFF2-40B4-BE49-F238E27FC236}">
                <a16:creationId xmlns:a16="http://schemas.microsoft.com/office/drawing/2014/main" xmlns="" id="{4CC8D514-2D05-4C7E-85A9-402FA33AB32F}"/>
              </a:ext>
            </a:extLst>
          </p:cNvPr>
          <p:cNvSpPr txBox="1"/>
          <p:nvPr/>
        </p:nvSpPr>
        <p:spPr>
          <a:xfrm>
            <a:off x="5801382" y="4298400"/>
            <a:ext cx="947315" cy="400110"/>
          </a:xfrm>
          <a:prstGeom prst="rect">
            <a:avLst/>
          </a:prstGeom>
          <a:noFill/>
        </p:spPr>
        <p:txBody>
          <a:bodyPr wrap="square" rtlCol="0">
            <a:spAutoFit/>
          </a:bodyPr>
          <a:lstStyle/>
          <a:p>
            <a:pPr algn="ctr"/>
            <a:r>
              <a:rPr kumimoji="1" lang="en-US" altLang="ja-JP" sz="2000" dirty="0">
                <a:solidFill>
                  <a:schemeClr val="tx2">
                    <a:lumMod val="75000"/>
                    <a:lumOff val="25000"/>
                  </a:schemeClr>
                </a:solidFill>
                <a:latin typeface="Arial Black" panose="020B0A04020102020204" pitchFamily="34" charset="0"/>
                <a:ea typeface="メイリオ" panose="020B0604030504040204" pitchFamily="50" charset="-128"/>
              </a:rPr>
              <a:t>25</a:t>
            </a:r>
            <a:r>
              <a:rPr kumimoji="1" lang="ja-JP" altLang="en-US" sz="2000" dirty="0">
                <a:solidFill>
                  <a:schemeClr val="tx2">
                    <a:lumMod val="75000"/>
                    <a:lumOff val="25000"/>
                  </a:schemeClr>
                </a:solidFill>
                <a:latin typeface="Arial Black" panose="020B0A04020102020204" pitchFamily="34" charset="0"/>
                <a:ea typeface="メイリオ" panose="020B0604030504040204" pitchFamily="50" charset="-128"/>
              </a:rPr>
              <a:t>％</a:t>
            </a:r>
          </a:p>
        </p:txBody>
      </p:sp>
    </p:spTree>
    <p:extLst>
      <p:ext uri="{BB962C8B-B14F-4D97-AF65-F5344CB8AC3E}">
        <p14:creationId xmlns:p14="http://schemas.microsoft.com/office/powerpoint/2010/main" val="26669262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1_マーケティング 16x9">
  <a:themeElements>
    <a:clrScheme name="Marketing_16x9">
      <a:dk1>
        <a:srgbClr val="404040"/>
      </a:dk1>
      <a:lt1>
        <a:sysClr val="window" lastClr="FFFFFF"/>
      </a:lt1>
      <a:dk2>
        <a:srgbClr val="000000"/>
      </a:dk2>
      <a:lt2>
        <a:srgbClr val="A1C1DE"/>
      </a:lt2>
      <a:accent1>
        <a:srgbClr val="39527B"/>
      </a:accent1>
      <a:accent2>
        <a:srgbClr val="528DC2"/>
      </a:accent2>
      <a:accent3>
        <a:srgbClr val="7EA939"/>
      </a:accent3>
      <a:accent4>
        <a:srgbClr val="30AEAB"/>
      </a:accent4>
      <a:accent5>
        <a:srgbClr val="31A962"/>
      </a:accent5>
      <a:accent6>
        <a:srgbClr val="78648E"/>
      </a:accent6>
      <a:hlink>
        <a:srgbClr val="7EA939"/>
      </a:hlink>
      <a:folHlink>
        <a:srgbClr val="7F7F7F"/>
      </a:folHlink>
    </a:clrScheme>
    <a:fontScheme name="ユーザー定義_arial black＆メイリオ">
      <a:majorFont>
        <a:latin typeface="Arial Black"/>
        <a:ea typeface="メイリオ"/>
        <a:cs typeface=""/>
      </a:majorFont>
      <a:minorFont>
        <a:latin typeface="Arial Black"/>
        <a:ea typeface="メイリオ"/>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flip="none" rotWithShape="1">
          <a:gsLst>
            <a:gs pos="0">
              <a:schemeClr val="phClr">
                <a:lumMod val="20000"/>
                <a:lumOff val="80000"/>
              </a:schemeClr>
            </a:gs>
            <a:gs pos="58000">
              <a:schemeClr val="phClr">
                <a:lumMod val="40000"/>
                <a:lumOff val="60000"/>
              </a:schemeClr>
            </a:gs>
            <a:gs pos="100000">
              <a:schemeClr val="phClr"/>
            </a:gs>
          </a:gsLst>
          <a:lin ang="14400000" scaled="0"/>
          <a:tileRect/>
        </a:gradFill>
        <a:gradFill flip="none" rotWithShape="1">
          <a:gsLst>
            <a:gs pos="0">
              <a:schemeClr val="phClr">
                <a:lumMod val="20000"/>
                <a:lumOff val="80000"/>
              </a:schemeClr>
            </a:gs>
            <a:gs pos="58000">
              <a:schemeClr val="phClr">
                <a:lumMod val="40000"/>
                <a:lumOff val="60000"/>
              </a:schemeClr>
            </a:gs>
            <a:gs pos="100000">
              <a:schemeClr val="phClr"/>
            </a:gs>
          </a:gsLst>
          <a:lin ang="17400000" scaled="0"/>
          <a:tileRect/>
        </a:gradFill>
      </a:bgFillStyleLst>
    </a:fmtScheme>
  </a:themeElements>
  <a:objectDefaults/>
  <a:extraClrSchemeLst/>
  <a:extLst>
    <a:ext uri="{05A4C25C-085E-4340-85A3-A5531E510DB2}">
      <thm15:themeFamily xmlns:thm15="http://schemas.microsoft.com/office/thememl/2012/main" name="Office_13666140_TF02801084.potx" id="{768FEC40-8EA1-4DCA-AD2A-9884B2DC6D0E}" vid="{7900C9A1-E8CE-4418-8299-4D56DFCCE981}"/>
    </a:ext>
  </a:extLst>
</a:theme>
</file>

<file path=ppt/theme/theme2.xml><?xml version="1.0" encoding="utf-8"?>
<a:theme xmlns:a="http://schemas.openxmlformats.org/drawingml/2006/main" name="Office テーマ">
  <a:themeElements>
    <a:clrScheme name="Marketing_16x9">
      <a:dk1>
        <a:srgbClr val="404040"/>
      </a:dk1>
      <a:lt1>
        <a:sysClr val="window" lastClr="FFFFFF"/>
      </a:lt1>
      <a:dk2>
        <a:srgbClr val="000000"/>
      </a:dk2>
      <a:lt2>
        <a:srgbClr val="A1C1DE"/>
      </a:lt2>
      <a:accent1>
        <a:srgbClr val="39527B"/>
      </a:accent1>
      <a:accent2>
        <a:srgbClr val="528DC2"/>
      </a:accent2>
      <a:accent3>
        <a:srgbClr val="7EA939"/>
      </a:accent3>
      <a:accent4>
        <a:srgbClr val="30AEAB"/>
      </a:accent4>
      <a:accent5>
        <a:srgbClr val="31A962"/>
      </a:accent5>
      <a:accent6>
        <a:srgbClr val="78648E"/>
      </a:accent6>
      <a:hlink>
        <a:srgbClr val="7EA939"/>
      </a:hlink>
      <a:folHlink>
        <a:srgbClr val="7F7F7F"/>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flip="none" rotWithShape="1">
          <a:gsLst>
            <a:gs pos="0">
              <a:schemeClr val="phClr">
                <a:lumMod val="20000"/>
                <a:lumOff val="80000"/>
              </a:schemeClr>
            </a:gs>
            <a:gs pos="58000">
              <a:schemeClr val="phClr">
                <a:lumMod val="40000"/>
                <a:lumOff val="60000"/>
              </a:schemeClr>
            </a:gs>
            <a:gs pos="100000">
              <a:schemeClr val="phClr"/>
            </a:gs>
          </a:gsLst>
          <a:lin ang="14400000" scaled="0"/>
          <a:tileRect/>
        </a:gradFill>
        <a:gradFill flip="none" rotWithShape="1">
          <a:gsLst>
            <a:gs pos="0">
              <a:schemeClr val="phClr">
                <a:lumMod val="20000"/>
                <a:lumOff val="80000"/>
              </a:schemeClr>
            </a:gs>
            <a:gs pos="58000">
              <a:schemeClr val="phClr">
                <a:lumMod val="40000"/>
                <a:lumOff val="60000"/>
              </a:schemeClr>
            </a:gs>
            <a:gs pos="100000">
              <a:schemeClr val="phClr"/>
            </a:gs>
          </a:gsLst>
          <a:lin ang="17400000" scaled="0"/>
          <a:tileRect/>
        </a:gradFill>
      </a:bgFillStyleLst>
    </a:fmtScheme>
  </a:themeElements>
  <a:objectDefaults/>
  <a:extraClrSchemeLst/>
</a:theme>
</file>

<file path=ppt/theme/theme3.xml><?xml version="1.0" encoding="utf-8"?>
<a:theme xmlns:a="http://schemas.openxmlformats.org/drawingml/2006/main" name="Office テーマ">
  <a:themeElements>
    <a:clrScheme name="Marketing_16x9">
      <a:dk1>
        <a:srgbClr val="404040"/>
      </a:dk1>
      <a:lt1>
        <a:sysClr val="window" lastClr="FFFFFF"/>
      </a:lt1>
      <a:dk2>
        <a:srgbClr val="000000"/>
      </a:dk2>
      <a:lt2>
        <a:srgbClr val="A1C1DE"/>
      </a:lt2>
      <a:accent1>
        <a:srgbClr val="39527B"/>
      </a:accent1>
      <a:accent2>
        <a:srgbClr val="528DC2"/>
      </a:accent2>
      <a:accent3>
        <a:srgbClr val="7EA939"/>
      </a:accent3>
      <a:accent4>
        <a:srgbClr val="30AEAB"/>
      </a:accent4>
      <a:accent5>
        <a:srgbClr val="31A962"/>
      </a:accent5>
      <a:accent6>
        <a:srgbClr val="78648E"/>
      </a:accent6>
      <a:hlink>
        <a:srgbClr val="7EA939"/>
      </a:hlink>
      <a:folHlink>
        <a:srgbClr val="7F7F7F"/>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flip="none" rotWithShape="1">
          <a:gsLst>
            <a:gs pos="0">
              <a:schemeClr val="phClr">
                <a:lumMod val="20000"/>
                <a:lumOff val="80000"/>
              </a:schemeClr>
            </a:gs>
            <a:gs pos="58000">
              <a:schemeClr val="phClr">
                <a:lumMod val="40000"/>
                <a:lumOff val="60000"/>
              </a:schemeClr>
            </a:gs>
            <a:gs pos="100000">
              <a:schemeClr val="phClr"/>
            </a:gs>
          </a:gsLst>
          <a:lin ang="14400000" scaled="0"/>
          <a:tileRect/>
        </a:gradFill>
        <a:gradFill flip="none" rotWithShape="1">
          <a:gsLst>
            <a:gs pos="0">
              <a:schemeClr val="phClr">
                <a:lumMod val="20000"/>
                <a:lumOff val="80000"/>
              </a:schemeClr>
            </a:gs>
            <a:gs pos="58000">
              <a:schemeClr val="phClr">
                <a:lumMod val="40000"/>
                <a:lumOff val="60000"/>
              </a:schemeClr>
            </a:gs>
            <a:gs pos="100000">
              <a:schemeClr val="phClr"/>
            </a:gs>
          </a:gsLst>
          <a:lin ang="17400000" scaled="0"/>
          <a:tileRect/>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A3F7D94069FF64A86F7DFF56D60E3BE" ma:contentTypeVersion="6" ma:contentTypeDescription="Create a new document." ma:contentTypeScope="" ma:versionID="c32302c77d4085ecf495bdddb7f5e889">
  <xsd:schema xmlns:xsd="http://www.w3.org/2001/XMLSchema" xmlns:xs="http://www.w3.org/2001/XMLSchema" xmlns:p="http://schemas.microsoft.com/office/2006/metadata/properties" xmlns:ns2="a4f35948-e619-41b3-aa29-22878b09cfd2" xmlns:ns3="40262f94-9f35-4ac3-9a90-690165a166b7" targetNamespace="http://schemas.microsoft.com/office/2006/metadata/properties" ma:root="true" ma:fieldsID="4ab5ae46be95f9d0be6107e8200be7a2" ns2:_="" ns3:_="">
    <xsd:import namespace="a4f35948-e619-41b3-aa29-22878b09cfd2"/>
    <xsd:import namespace="40262f94-9f35-4ac3-9a90-690165a166b7"/>
    <xsd:element name="properties">
      <xsd:complexType>
        <xsd:sequence>
          <xsd:element name="documentManagement">
            <xsd:complexType>
              <xsd:all>
                <xsd:element ref="ns2:SharedWithUsers" minOccurs="0"/>
                <xsd:element ref="ns2:SharedWithDetails" minOccurs="0"/>
                <xsd:element ref="ns3:VSO_x0020_item_x0020_id" minOccurs="0"/>
                <xsd:element ref="ns3:Item_x0020_Details" minOccurs="0"/>
                <xsd:element ref="ns3:Template_x0020_details" minOccurs="0"/>
                <xsd:element ref="ns3:Assetid_x0020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f35948-e619-41b3-aa29-22878b09cfd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0262f94-9f35-4ac3-9a90-690165a166b7" elementFormDefault="qualified">
    <xsd:import namespace="http://schemas.microsoft.com/office/2006/documentManagement/types"/>
    <xsd:import namespace="http://schemas.microsoft.com/office/infopath/2007/PartnerControls"/>
    <xsd:element name="VSO_x0020_item_x0020_id" ma:index="10" nillable="true" ma:displayName="VSO item id" ma:description="Please add the bug number to refer to VSO items." ma:internalName="VSO_x0020_item_x0020_id">
      <xsd:simpleType>
        <xsd:restriction base="dms:Text">
          <xsd:maxLength value="255"/>
        </xsd:restriction>
      </xsd:simpleType>
    </xsd:element>
    <xsd:element name="Item_x0020_Details" ma:index="11" nillable="true" ma:displayName="Item Details" ma:internalName="Item_x0020_Details">
      <xsd:simpleType>
        <xsd:restriction base="dms:Note">
          <xsd:maxLength value="255"/>
        </xsd:restriction>
      </xsd:simpleType>
    </xsd:element>
    <xsd:element name="Template_x0020_details" ma:index="12" nillable="true" ma:displayName="Template details" ma:internalName="Template_x0020_details">
      <xsd:simpleType>
        <xsd:restriction base="dms:Text"/>
      </xsd:simpleType>
    </xsd:element>
    <xsd:element name="Assetid_x0020_" ma:index="13" nillable="true" ma:displayName="Assetid " ma:internalName="Assetid_x0020_">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VSO_x0020_item_x0020_id xmlns="40262f94-9f35-4ac3-9a90-690165a166b7" xsi:nil="true"/>
    <Assetid_x0020_ xmlns="40262f94-9f35-4ac3-9a90-690165a166b7" xsi:nil="true"/>
    <Item_x0020_Details xmlns="40262f94-9f35-4ac3-9a90-690165a166b7" xsi:nil="true"/>
    <Template_x0020_details xmlns="40262f94-9f35-4ac3-9a90-690165a166b7" xsi:nil="true"/>
  </documentManagement>
</p:properties>
</file>

<file path=customXml/itemProps1.xml><?xml version="1.0" encoding="utf-8"?>
<ds:datastoreItem xmlns:ds="http://schemas.openxmlformats.org/officeDocument/2006/customXml" ds:itemID="{7F9B8BCC-BF24-4800-92E1-9F891BBB27E6}">
  <ds:schemaRefs>
    <ds:schemaRef ds:uri="http://schemas.microsoft.com/sharepoint/v3/contenttype/forms"/>
  </ds:schemaRefs>
</ds:datastoreItem>
</file>

<file path=customXml/itemProps2.xml><?xml version="1.0" encoding="utf-8"?>
<ds:datastoreItem xmlns:ds="http://schemas.openxmlformats.org/officeDocument/2006/customXml" ds:itemID="{5CCB2C71-1ED8-4540-B003-293B5E75C71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f35948-e619-41b3-aa29-22878b09cfd2"/>
    <ds:schemaRef ds:uri="40262f94-9f35-4ac3-9a90-690165a166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0AACE6D-8EB6-447A-8DFD-C2C0C52916AC}">
  <ds:schemaRefs>
    <ds:schemaRef ds:uri="http://schemas.microsoft.com/office/2006/documentManagement/types"/>
    <ds:schemaRef ds:uri="http://schemas.openxmlformats.org/package/2006/metadata/core-properties"/>
    <ds:schemaRef ds:uri="http://purl.org/dc/terms/"/>
    <ds:schemaRef ds:uri="http://purl.org/dc/elements/1.1/"/>
    <ds:schemaRef ds:uri="http://schemas.microsoft.com/office/infopath/2007/PartnerControls"/>
    <ds:schemaRef ds:uri="http://schemas.microsoft.com/office/2006/metadata/properties"/>
    <ds:schemaRef ds:uri="40262f94-9f35-4ac3-9a90-690165a166b7"/>
    <ds:schemaRef ds:uri="a4f35948-e619-41b3-aa29-22878b09cfd2"/>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1816</TotalTime>
  <Words>1347</Words>
  <Application>Microsoft Office PowerPoint</Application>
  <PresentationFormat>ワイド画面</PresentationFormat>
  <Paragraphs>302</Paragraphs>
  <Slides>36</Slides>
  <Notes>34</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36</vt:i4>
      </vt:variant>
    </vt:vector>
  </HeadingPairs>
  <TitlesOfParts>
    <vt:vector size="45" baseType="lpstr">
      <vt:lpstr>Meiryo UI</vt:lpstr>
      <vt:lpstr>メイリオ</vt:lpstr>
      <vt:lpstr>Arial</vt:lpstr>
      <vt:lpstr>Arial Black</vt:lpstr>
      <vt:lpstr>Corbel</vt:lpstr>
      <vt:lpstr>Segoe UI</vt:lpstr>
      <vt:lpstr>Times New Roman</vt:lpstr>
      <vt:lpstr>Wingdings</vt:lpstr>
      <vt:lpstr>1_マーケティング 16x9</vt:lpstr>
      <vt:lpstr>WEB説明会</vt:lpstr>
      <vt:lpstr>WEB説明会コンテンツ</vt:lpstr>
      <vt:lpstr>WEB説明会の利用方法</vt:lpstr>
      <vt:lpstr>1.企業概要と事業の強み</vt:lpstr>
      <vt:lpstr>会社DATA</vt:lpstr>
      <vt:lpstr>国内事業所</vt:lpstr>
      <vt:lpstr>売上高の推移</vt:lpstr>
      <vt:lpstr>事業ドメイン</vt:lpstr>
      <vt:lpstr>事業領域別売上構成</vt:lpstr>
      <vt:lpstr>世界各地で事業を展開</vt:lpstr>
      <vt:lpstr>グローバル展開</vt:lpstr>
      <vt:lpstr>事業の強み</vt:lpstr>
      <vt:lpstr>2.企業理念・社内の雰囲気</vt:lpstr>
      <vt:lpstr>企業理念</vt:lpstr>
      <vt:lpstr>社内の風土</vt:lpstr>
      <vt:lpstr>社内の様子</vt:lpstr>
      <vt:lpstr>3.募集職種と仕事内容</vt:lpstr>
      <vt:lpstr>募集職種と仕事内容</vt:lpstr>
      <vt:lpstr>募集職種と仕事内容</vt:lpstr>
      <vt:lpstr>国内営業の先輩</vt:lpstr>
      <vt:lpstr>海外営業の先輩</vt:lpstr>
      <vt:lpstr>経営企画の先輩</vt:lpstr>
      <vt:lpstr>設計開発の先輩</vt:lpstr>
      <vt:lpstr>ファームウェア開発の先輩</vt:lpstr>
      <vt:lpstr>4.求める人物像</vt:lpstr>
      <vt:lpstr>求める人物像</vt:lpstr>
      <vt:lpstr>求める人物像　解説</vt:lpstr>
      <vt:lpstr>求める人物像　解説</vt:lpstr>
      <vt:lpstr>PowerPoint プレゼンテーション</vt:lpstr>
      <vt:lpstr>5.福利厚生と各種制度</vt:lpstr>
      <vt:lpstr>ダイバーシティ</vt:lpstr>
      <vt:lpstr>PowerPoint プレゼンテーション</vt:lpstr>
      <vt:lpstr>施設</vt:lpstr>
      <vt:lpstr>6.応募・選考の流れ</vt:lpstr>
      <vt:lpstr>応募受付</vt:lpstr>
      <vt:lpstr>選考の流れ</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タイトルのレイアウト</dc:title>
  <dc:creator>中野 英治</dc:creator>
  <cp:lastModifiedBy>中野 英治</cp:lastModifiedBy>
  <cp:revision>39</cp:revision>
  <dcterms:created xsi:type="dcterms:W3CDTF">2018-07-29T07:59:59Z</dcterms:created>
  <dcterms:modified xsi:type="dcterms:W3CDTF">2018-08-03T11:00:11Z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0x010100AA3F7D94069FF64A86F7DFF56D60E3BE</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