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40"/>
  </p:notesMasterIdLst>
  <p:handoutMasterIdLst>
    <p:handoutMasterId r:id="rId41"/>
  </p:handoutMasterIdLst>
  <p:sldIdLst>
    <p:sldId id="284" r:id="rId2"/>
    <p:sldId id="274" r:id="rId3"/>
    <p:sldId id="294" r:id="rId4"/>
    <p:sldId id="300" r:id="rId5"/>
    <p:sldId id="295" r:id="rId6"/>
    <p:sldId id="296" r:id="rId7"/>
    <p:sldId id="310" r:id="rId8"/>
    <p:sldId id="297" r:id="rId9"/>
    <p:sldId id="298" r:id="rId10"/>
    <p:sldId id="275" r:id="rId11"/>
    <p:sldId id="311" r:id="rId12"/>
    <p:sldId id="312" r:id="rId13"/>
    <p:sldId id="305" r:id="rId14"/>
    <p:sldId id="309" r:id="rId15"/>
    <p:sldId id="313" r:id="rId16"/>
    <p:sldId id="314" r:id="rId17"/>
    <p:sldId id="304" r:id="rId18"/>
    <p:sldId id="316" r:id="rId19"/>
    <p:sldId id="329" r:id="rId20"/>
    <p:sldId id="317" r:id="rId21"/>
    <p:sldId id="318" r:id="rId22"/>
    <p:sldId id="319" r:id="rId23"/>
    <p:sldId id="320" r:id="rId24"/>
    <p:sldId id="321" r:id="rId25"/>
    <p:sldId id="303" r:id="rId26"/>
    <p:sldId id="322" r:id="rId27"/>
    <p:sldId id="306" r:id="rId28"/>
    <p:sldId id="323" r:id="rId29"/>
    <p:sldId id="324" r:id="rId30"/>
    <p:sldId id="302" r:id="rId31"/>
    <p:sldId id="308" r:id="rId32"/>
    <p:sldId id="325" r:id="rId33"/>
    <p:sldId id="326" r:id="rId34"/>
    <p:sldId id="301" r:id="rId35"/>
    <p:sldId id="273" r:id="rId36"/>
    <p:sldId id="327" r:id="rId37"/>
    <p:sldId id="269" r:id="rId38"/>
    <p:sldId id="270" r:id="rId39"/>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95C97"/>
    <a:srgbClr val="1675B3"/>
    <a:srgbClr val="1F272A"/>
    <a:srgbClr val="175A96"/>
    <a:srgbClr val="D29839"/>
    <a:srgbClr val="36B7CA"/>
    <a:srgbClr val="201512"/>
    <a:srgbClr val="231815"/>
    <a:srgbClr val="F5C55A"/>
    <a:srgbClr val="F6C55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09" autoAdjust="0"/>
    <p:restoredTop sz="94660"/>
  </p:normalViewPr>
  <p:slideViewPr>
    <p:cSldViewPr snapToGrid="0">
      <p:cViewPr varScale="1">
        <p:scale>
          <a:sx n="116" d="100"/>
          <a:sy n="116" d="100"/>
        </p:scale>
        <p:origin x="396" y="108"/>
      </p:cViewPr>
      <p:guideLst/>
    </p:cSldViewPr>
  </p:slideViewPr>
  <p:notesTextViewPr>
    <p:cViewPr>
      <p:scale>
        <a:sx n="1" d="1"/>
        <a:sy n="1" d="1"/>
      </p:scale>
      <p:origin x="0" y="0"/>
    </p:cViewPr>
  </p:notesTextViewPr>
  <p:sorterViewPr>
    <p:cViewPr>
      <p:scale>
        <a:sx n="100" d="100"/>
        <a:sy n="100" d="100"/>
      </p:scale>
      <p:origin x="0" y="-4096"/>
    </p:cViewPr>
  </p:sorterViewPr>
  <p:notesViewPr>
    <p:cSldViewPr snapToGrid="0">
      <p:cViewPr varScale="1">
        <p:scale>
          <a:sx n="49" d="100"/>
          <a:sy n="49" d="100"/>
        </p:scale>
        <p:origin x="2740" y="4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tagai\AppData\Roaming\Microsoft\Excel\VP&#37325;&#24037;&#12487;&#12540;&#12479;%20(version%201).xlsb"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layout>
        <c:manualLayout>
          <c:xMode val="edge"/>
          <c:yMode val="edge"/>
          <c:x val="0.38513297020185833"/>
          <c:y val="0"/>
        </c:manualLayout>
      </c:layout>
      <c:overlay val="0"/>
      <c:spPr>
        <a:noFill/>
        <a:ln>
          <a:noFill/>
        </a:ln>
        <a:effectLst/>
      </c:spPr>
      <c:txPr>
        <a:bodyPr rot="0" spcFirstLastPara="1" vertOverflow="ellipsis" vert="horz" wrap="square" anchor="ctr" anchorCtr="1"/>
        <a:lstStyle/>
        <a:p>
          <a:pPr>
            <a:defRPr sz="3200" b="0" i="0" u="none" strike="noStrike" kern="1200" spc="0" baseline="0">
              <a:solidFill>
                <a:schemeClr val="accent1">
                  <a:lumMod val="50000"/>
                </a:schemeClr>
              </a:solidFill>
              <a:latin typeface="Meiryo UI" panose="020B0604030504040204" pitchFamily="50" charset="-128"/>
              <a:ea typeface="Meiryo UI" panose="020B0604030504040204" pitchFamily="50" charset="-128"/>
              <a:cs typeface="+mn-cs"/>
            </a:defRPr>
          </a:pPr>
          <a:endParaRPr lang="ja-JP"/>
        </a:p>
      </c:txPr>
    </c:title>
    <c:autoTitleDeleted val="0"/>
    <c:plotArea>
      <c:layout/>
      <c:barChart>
        <c:barDir val="col"/>
        <c:grouping val="clustered"/>
        <c:varyColors val="0"/>
        <c:ser>
          <c:idx val="0"/>
          <c:order val="0"/>
          <c:tx>
            <c:strRef>
              <c:f>Sheet1!$B$1</c:f>
              <c:strCache>
                <c:ptCount val="1"/>
                <c:pt idx="0">
                  <c:v>系列 1</c:v>
                </c:pt>
              </c:strCache>
            </c:strRef>
          </c:tx>
          <c:spPr>
            <a:solidFill>
              <a:schemeClr val="accent2"/>
            </a:solidFill>
            <a:ln>
              <a:noFill/>
            </a:ln>
            <a:effectLst/>
          </c:spPr>
          <c:invertIfNegative val="0"/>
          <c:cat>
            <c:strRef>
              <c:f>Sheet1!$A$2:$A$5</c:f>
              <c:strCache>
                <c:ptCount val="4"/>
                <c:pt idx="0">
                  <c:v>分類 1</c:v>
                </c:pt>
                <c:pt idx="1">
                  <c:v>分類 2</c:v>
                </c:pt>
                <c:pt idx="2">
                  <c:v>分類 3</c:v>
                </c:pt>
                <c:pt idx="3">
                  <c:v>分類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9C14-442A-998A-6D0509A4CAC3}"/>
            </c:ext>
          </c:extLst>
        </c:ser>
        <c:ser>
          <c:idx val="1"/>
          <c:order val="1"/>
          <c:tx>
            <c:strRef>
              <c:f>Sheet1!$C$1</c:f>
              <c:strCache>
                <c:ptCount val="1"/>
                <c:pt idx="0">
                  <c:v>系列 2</c:v>
                </c:pt>
              </c:strCache>
            </c:strRef>
          </c:tx>
          <c:spPr>
            <a:solidFill>
              <a:schemeClr val="accent4"/>
            </a:solidFill>
            <a:ln>
              <a:noFill/>
            </a:ln>
            <a:effectLst/>
          </c:spPr>
          <c:invertIfNegative val="0"/>
          <c:cat>
            <c:strRef>
              <c:f>Sheet1!$A$2:$A$5</c:f>
              <c:strCache>
                <c:ptCount val="4"/>
                <c:pt idx="0">
                  <c:v>分類 1</c:v>
                </c:pt>
                <c:pt idx="1">
                  <c:v>分類 2</c:v>
                </c:pt>
                <c:pt idx="2">
                  <c:v>分類 3</c:v>
                </c:pt>
                <c:pt idx="3">
                  <c:v>分類 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9C14-442A-998A-6D0509A4CAC3}"/>
            </c:ext>
          </c:extLst>
        </c:ser>
        <c:ser>
          <c:idx val="2"/>
          <c:order val="2"/>
          <c:tx>
            <c:strRef>
              <c:f>Sheet1!$D$1</c:f>
              <c:strCache>
                <c:ptCount val="1"/>
                <c:pt idx="0">
                  <c:v>系列 3</c:v>
                </c:pt>
              </c:strCache>
            </c:strRef>
          </c:tx>
          <c:spPr>
            <a:solidFill>
              <a:schemeClr val="accent6"/>
            </a:solidFill>
            <a:ln>
              <a:noFill/>
            </a:ln>
            <a:effectLst/>
          </c:spPr>
          <c:invertIfNegative val="0"/>
          <c:cat>
            <c:strRef>
              <c:f>Sheet1!$A$2:$A$5</c:f>
              <c:strCache>
                <c:ptCount val="4"/>
                <c:pt idx="0">
                  <c:v>分類 1</c:v>
                </c:pt>
                <c:pt idx="1">
                  <c:v>分類 2</c:v>
                </c:pt>
                <c:pt idx="2">
                  <c:v>分類 3</c:v>
                </c:pt>
                <c:pt idx="3">
                  <c:v>分類 4</c:v>
                </c:pt>
              </c:strCache>
            </c:strRef>
          </c:cat>
          <c:val>
            <c:numRef>
              <c:f>Sheet1!$D$2:$D$5</c:f>
              <c:numCache>
                <c:formatCode>General</c:formatCode>
                <c:ptCount val="4"/>
                <c:pt idx="0">
                  <c:v>2</c:v>
                </c:pt>
                <c:pt idx="1">
                  <c:v>2</c:v>
                </c:pt>
                <c:pt idx="2">
                  <c:v>3</c:v>
                </c:pt>
                <c:pt idx="3">
                  <c:v>5</c:v>
                </c:pt>
              </c:numCache>
            </c:numRef>
          </c:val>
          <c:extLst xmlns:c16r2="http://schemas.microsoft.com/office/drawing/2015/06/chart">
            <c:ext xmlns:c16="http://schemas.microsoft.com/office/drawing/2014/chart" uri="{C3380CC4-5D6E-409C-BE32-E72D297353CC}">
              <c16:uniqueId val="{00000002-9C14-442A-998A-6D0509A4CAC3}"/>
            </c:ext>
          </c:extLst>
        </c:ser>
        <c:dLbls>
          <c:showLegendKey val="0"/>
          <c:showVal val="0"/>
          <c:showCatName val="0"/>
          <c:showSerName val="0"/>
          <c:showPercent val="0"/>
          <c:showBubbleSize val="0"/>
        </c:dLbls>
        <c:gapWidth val="219"/>
        <c:overlap val="-27"/>
        <c:axId val="211338672"/>
        <c:axId val="211339064"/>
      </c:barChart>
      <c:catAx>
        <c:axId val="21133867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accent1">
                    <a:lumMod val="50000"/>
                  </a:schemeClr>
                </a:solidFill>
                <a:latin typeface="Meiryo UI" panose="020B0604030504040204" pitchFamily="50" charset="-128"/>
                <a:ea typeface="Meiryo UI" panose="020B0604030504040204" pitchFamily="50" charset="-128"/>
                <a:cs typeface="+mn-cs"/>
              </a:defRPr>
            </a:pPr>
            <a:endParaRPr lang="ja-JP"/>
          </a:p>
        </c:txPr>
        <c:crossAx val="211339064"/>
        <c:crosses val="autoZero"/>
        <c:auto val="1"/>
        <c:lblAlgn val="ctr"/>
        <c:lblOffset val="100"/>
        <c:noMultiLvlLbl val="0"/>
      </c:catAx>
      <c:valAx>
        <c:axId val="21133906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accent1">
                    <a:lumMod val="50000"/>
                  </a:schemeClr>
                </a:solidFill>
                <a:latin typeface="Meiryo UI" panose="020B0604030504040204" pitchFamily="50" charset="-128"/>
                <a:ea typeface="Meiryo UI" panose="020B0604030504040204" pitchFamily="50" charset="-128"/>
                <a:cs typeface="+mn-cs"/>
              </a:defRPr>
            </a:pPr>
            <a:endParaRPr lang="ja-JP"/>
          </a:p>
        </c:txPr>
        <c:crossAx val="21133867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2000" b="0" i="0" u="none" strike="noStrike" kern="1200" baseline="0">
              <a:solidFill>
                <a:schemeClr val="accent1">
                  <a:lumMod val="50000"/>
                </a:schemeClr>
              </a:solidFill>
              <a:latin typeface="Meiryo UI" panose="020B0604030504040204" pitchFamily="50" charset="-128"/>
              <a:ea typeface="Meiryo UI" panose="020B0604030504040204" pitchFamily="50" charset="-128"/>
              <a:cs typeface="+mn-cs"/>
            </a:defRPr>
          </a:pPr>
          <a:endParaRPr lang="ja-JP"/>
        </a:p>
      </c:txPr>
    </c:legend>
    <c:plotVisOnly val="1"/>
    <c:dispBlanksAs val="gap"/>
    <c:showDLblsOverMax val="0"/>
  </c:chart>
  <c:spPr>
    <a:noFill/>
    <a:ln>
      <a:noFill/>
    </a:ln>
    <a:effectLst/>
  </c:spPr>
  <c:txPr>
    <a:bodyPr/>
    <a:lstStyle/>
    <a:p>
      <a:pPr>
        <a:defRPr>
          <a:solidFill>
            <a:schemeClr val="accent1">
              <a:lumMod val="50000"/>
            </a:schemeClr>
          </a:solidFill>
          <a:latin typeface="Meiryo UI" panose="020B0604030504040204" pitchFamily="50" charset="-128"/>
          <a:ea typeface="Meiryo UI" panose="020B0604030504040204" pitchFamily="50" charset="-128"/>
        </a:defRPr>
      </a:pPr>
      <a:endParaRPr lang="ja-JP"/>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売上構成!$C$16</c:f>
              <c:strCache>
                <c:ptCount val="1"/>
                <c:pt idx="0">
                  <c:v>航空宇宙システム</c:v>
                </c:pt>
              </c:strCache>
            </c:strRef>
          </c:tx>
          <c:spPr>
            <a:solidFill>
              <a:schemeClr val="accent2"/>
            </a:solidFill>
            <a:ln>
              <a:noFill/>
            </a:ln>
            <a:effectLst/>
          </c:spPr>
          <c:invertIfNegative val="0"/>
          <c:dLbls>
            <c:spPr>
              <a:noFill/>
              <a:ln>
                <a:noFill/>
              </a:ln>
              <a:effectLst/>
            </c:spPr>
            <c:txPr>
              <a:bodyPr rot="0" spcFirstLastPara="1" vertOverflow="ellipsis" vert="horz" wrap="square" anchor="ctr" anchorCtr="1"/>
              <a:lstStyle/>
              <a:p>
                <a:pPr>
                  <a:defRPr sz="2000" b="0" i="0" u="none" strike="noStrike" kern="1200" baseline="0">
                    <a:solidFill>
                      <a:schemeClr val="bg1"/>
                    </a:solidFill>
                    <a:latin typeface="Arial Black" panose="020B0A04020102020204" pitchFamily="34" charset="0"/>
                    <a:ea typeface="+mn-ea"/>
                    <a:cs typeface="+mn-cs"/>
                  </a:defRPr>
                </a:pPr>
                <a:endParaRPr lang="ja-JP"/>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売上構成!$E$16</c:f>
              <c:numCache>
                <c:formatCode>0%</c:formatCode>
                <c:ptCount val="1"/>
                <c:pt idx="0">
                  <c:v>0.15</c:v>
                </c:pt>
              </c:numCache>
            </c:numRef>
          </c:val>
          <c:extLst xmlns:c16r2="http://schemas.microsoft.com/office/drawing/2015/06/chart">
            <c:ext xmlns:c16="http://schemas.microsoft.com/office/drawing/2014/chart" uri="{C3380CC4-5D6E-409C-BE32-E72D297353CC}">
              <c16:uniqueId val="{00000000-28EF-42B5-9EFA-0C1D4EBE7B1A}"/>
            </c:ext>
          </c:extLst>
        </c:ser>
        <c:ser>
          <c:idx val="1"/>
          <c:order val="1"/>
          <c:tx>
            <c:strRef>
              <c:f>売上構成!$C$17</c:f>
              <c:strCache>
                <c:ptCount val="1"/>
                <c:pt idx="0">
                  <c:v>エネルギー・環境プラント</c:v>
                </c:pt>
              </c:strCache>
            </c:strRef>
          </c:tx>
          <c:spPr>
            <a:solidFill>
              <a:schemeClr val="accent4"/>
            </a:solidFill>
            <a:ln>
              <a:noFill/>
            </a:ln>
            <a:effectLst/>
          </c:spPr>
          <c:invertIfNegative val="0"/>
          <c:dLbls>
            <c:spPr>
              <a:noFill/>
              <a:ln>
                <a:noFill/>
              </a:ln>
              <a:effectLst/>
            </c:spPr>
            <c:txPr>
              <a:bodyPr rot="0" spcFirstLastPara="1" vertOverflow="ellipsis" vert="horz" wrap="square" anchor="ctr" anchorCtr="1"/>
              <a:lstStyle/>
              <a:p>
                <a:pPr>
                  <a:defRPr sz="2000" b="0" i="0" u="none" strike="noStrike" kern="1200" baseline="0">
                    <a:solidFill>
                      <a:schemeClr val="bg1"/>
                    </a:solidFill>
                    <a:latin typeface="Arial Black" panose="020B0A04020102020204" pitchFamily="34" charset="0"/>
                    <a:ea typeface="+mn-ea"/>
                    <a:cs typeface="+mn-cs"/>
                  </a:defRPr>
                </a:pPr>
                <a:endParaRPr lang="ja-JP"/>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売上構成!$E$17</c:f>
              <c:numCache>
                <c:formatCode>0%</c:formatCode>
                <c:ptCount val="1"/>
                <c:pt idx="0">
                  <c:v>0.45</c:v>
                </c:pt>
              </c:numCache>
            </c:numRef>
          </c:val>
          <c:extLst xmlns:c16r2="http://schemas.microsoft.com/office/drawing/2015/06/chart">
            <c:ext xmlns:c16="http://schemas.microsoft.com/office/drawing/2014/chart" uri="{C3380CC4-5D6E-409C-BE32-E72D297353CC}">
              <c16:uniqueId val="{00000001-28EF-42B5-9EFA-0C1D4EBE7B1A}"/>
            </c:ext>
          </c:extLst>
        </c:ser>
        <c:ser>
          <c:idx val="2"/>
          <c:order val="2"/>
          <c:tx>
            <c:strRef>
              <c:f>売上構成!$C$18</c:f>
              <c:strCache>
                <c:ptCount val="1"/>
                <c:pt idx="0">
                  <c:v>交通・輸送</c:v>
                </c:pt>
              </c:strCache>
            </c:strRef>
          </c:tx>
          <c:spPr>
            <a:solidFill>
              <a:schemeClr val="accent6"/>
            </a:solidFill>
            <a:ln>
              <a:noFill/>
            </a:ln>
            <a:effectLst/>
          </c:spPr>
          <c:invertIfNegative val="0"/>
          <c:dLbls>
            <c:spPr>
              <a:noFill/>
              <a:ln>
                <a:noFill/>
              </a:ln>
              <a:effectLst/>
            </c:spPr>
            <c:txPr>
              <a:bodyPr rot="0" spcFirstLastPara="1" vertOverflow="ellipsis" vert="horz" wrap="square" anchor="ctr" anchorCtr="1"/>
              <a:lstStyle/>
              <a:p>
                <a:pPr>
                  <a:defRPr sz="1600" b="0" i="0" u="none" strike="noStrike" kern="1200" baseline="0">
                    <a:solidFill>
                      <a:schemeClr val="bg1"/>
                    </a:solidFill>
                    <a:latin typeface="Arial Black" panose="020B0A04020102020204" pitchFamily="34" charset="0"/>
                    <a:ea typeface="+mn-ea"/>
                    <a:cs typeface="+mn-cs"/>
                  </a:defRPr>
                </a:pPr>
                <a:endParaRPr lang="ja-JP"/>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売上構成!$E$18</c:f>
              <c:numCache>
                <c:formatCode>0%</c:formatCode>
                <c:ptCount val="1"/>
                <c:pt idx="0">
                  <c:v>0.2</c:v>
                </c:pt>
              </c:numCache>
            </c:numRef>
          </c:val>
          <c:extLst xmlns:c16r2="http://schemas.microsoft.com/office/drawing/2015/06/chart">
            <c:ext xmlns:c16="http://schemas.microsoft.com/office/drawing/2014/chart" uri="{C3380CC4-5D6E-409C-BE32-E72D297353CC}">
              <c16:uniqueId val="{00000002-28EF-42B5-9EFA-0C1D4EBE7B1A}"/>
            </c:ext>
          </c:extLst>
        </c:ser>
        <c:ser>
          <c:idx val="3"/>
          <c:order val="3"/>
          <c:tx>
            <c:strRef>
              <c:f>売上構成!$C$19</c:f>
              <c:strCache>
                <c:ptCount val="1"/>
                <c:pt idx="0">
                  <c:v>精密機器</c:v>
                </c:pt>
              </c:strCache>
            </c:strRef>
          </c:tx>
          <c:spPr>
            <a:solidFill>
              <a:schemeClr val="accent2">
                <a:lumMod val="60000"/>
              </a:schemeClr>
            </a:solidFill>
            <a:ln>
              <a:noFill/>
            </a:ln>
            <a:effectLst/>
          </c:spPr>
          <c:invertIfNegative val="0"/>
          <c:dLbls>
            <c:spPr>
              <a:noFill/>
              <a:ln>
                <a:noFill/>
              </a:ln>
              <a:effectLst/>
            </c:spPr>
            <c:txPr>
              <a:bodyPr rot="0" spcFirstLastPara="1" vertOverflow="ellipsis" vert="horz" wrap="square" anchor="ctr" anchorCtr="1"/>
              <a:lstStyle/>
              <a:p>
                <a:pPr>
                  <a:defRPr sz="2000" b="0" i="0" u="none" strike="noStrike" kern="1200" baseline="0">
                    <a:solidFill>
                      <a:schemeClr val="bg1"/>
                    </a:solidFill>
                    <a:latin typeface="Arial Black" panose="020B0A04020102020204" pitchFamily="34" charset="0"/>
                    <a:ea typeface="+mn-ea"/>
                    <a:cs typeface="+mn-cs"/>
                  </a:defRPr>
                </a:pPr>
                <a:endParaRPr lang="ja-JP"/>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売上構成!$E$19</c:f>
              <c:numCache>
                <c:formatCode>0%</c:formatCode>
                <c:ptCount val="1"/>
                <c:pt idx="0">
                  <c:v>0.15</c:v>
                </c:pt>
              </c:numCache>
            </c:numRef>
          </c:val>
          <c:extLst xmlns:c16r2="http://schemas.microsoft.com/office/drawing/2015/06/chart">
            <c:ext xmlns:c16="http://schemas.microsoft.com/office/drawing/2014/chart" uri="{C3380CC4-5D6E-409C-BE32-E72D297353CC}">
              <c16:uniqueId val="{00000003-28EF-42B5-9EFA-0C1D4EBE7B1A}"/>
            </c:ext>
          </c:extLst>
        </c:ser>
        <c:ser>
          <c:idx val="4"/>
          <c:order val="4"/>
          <c:tx>
            <c:strRef>
              <c:f>売上構成!$C$20</c:f>
              <c:strCache>
                <c:ptCount val="1"/>
                <c:pt idx="0">
                  <c:v>その他</c:v>
                </c:pt>
              </c:strCache>
            </c:strRef>
          </c:tx>
          <c:spPr>
            <a:solidFill>
              <a:schemeClr val="accent4">
                <a:lumMod val="60000"/>
              </a:schemeClr>
            </a:solidFill>
            <a:ln>
              <a:noFill/>
            </a:ln>
            <a:effectLst/>
          </c:spPr>
          <c:invertIfNegative val="0"/>
          <c:dLbls>
            <c:spPr>
              <a:noFill/>
              <a:ln>
                <a:noFill/>
              </a:ln>
              <a:effectLst/>
            </c:spPr>
            <c:txPr>
              <a:bodyPr rot="0" spcFirstLastPara="1" vertOverflow="ellipsis" vert="horz" wrap="square" anchor="ctr" anchorCtr="1"/>
              <a:lstStyle/>
              <a:p>
                <a:pPr>
                  <a:defRPr sz="2000" b="0" i="0" u="none" strike="noStrike" kern="1200" baseline="0">
                    <a:solidFill>
                      <a:schemeClr val="bg1"/>
                    </a:solidFill>
                    <a:latin typeface="Arial Black" panose="020B0A04020102020204" pitchFamily="34" charset="0"/>
                    <a:ea typeface="+mn-ea"/>
                    <a:cs typeface="+mn-cs"/>
                  </a:defRPr>
                </a:pPr>
                <a:endParaRPr lang="ja-JP"/>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売上構成!$E$20</c:f>
              <c:numCache>
                <c:formatCode>0%</c:formatCode>
                <c:ptCount val="1"/>
                <c:pt idx="0">
                  <c:v>0.05</c:v>
                </c:pt>
              </c:numCache>
            </c:numRef>
          </c:val>
          <c:extLst xmlns:c16r2="http://schemas.microsoft.com/office/drawing/2015/06/chart">
            <c:ext xmlns:c16="http://schemas.microsoft.com/office/drawing/2014/chart" uri="{C3380CC4-5D6E-409C-BE32-E72D297353CC}">
              <c16:uniqueId val="{00000004-28EF-42B5-9EFA-0C1D4EBE7B1A}"/>
            </c:ext>
          </c:extLst>
        </c:ser>
        <c:dLbls>
          <c:showLegendKey val="0"/>
          <c:showVal val="1"/>
          <c:showCatName val="0"/>
          <c:showSerName val="0"/>
          <c:showPercent val="0"/>
          <c:showBubbleSize val="0"/>
        </c:dLbls>
        <c:gapWidth val="95"/>
        <c:overlap val="100"/>
        <c:axId val="138612680"/>
        <c:axId val="138616600"/>
      </c:barChart>
      <c:catAx>
        <c:axId val="138612680"/>
        <c:scaling>
          <c:orientation val="minMax"/>
        </c:scaling>
        <c:delete val="1"/>
        <c:axPos val="l"/>
        <c:numFmt formatCode="General" sourceLinked="1"/>
        <c:majorTickMark val="none"/>
        <c:minorTickMark val="none"/>
        <c:tickLblPos val="nextTo"/>
        <c:crossAx val="138616600"/>
        <c:crosses val="autoZero"/>
        <c:auto val="1"/>
        <c:lblAlgn val="ctr"/>
        <c:lblOffset val="100"/>
        <c:noMultiLvlLbl val="0"/>
      </c:catAx>
      <c:valAx>
        <c:axId val="138616600"/>
        <c:scaling>
          <c:orientation val="minMax"/>
        </c:scaling>
        <c:delete val="1"/>
        <c:axPos val="b"/>
        <c:numFmt formatCode="0%" sourceLinked="1"/>
        <c:majorTickMark val="none"/>
        <c:minorTickMark val="none"/>
        <c:tickLblPos val="nextTo"/>
        <c:crossAx val="138612680"/>
        <c:crosses val="autoZero"/>
        <c:crossBetween val="between"/>
      </c:valAx>
      <c:spPr>
        <a:noFill/>
        <a:ln>
          <a:noFill/>
        </a:ln>
        <a:effectLst/>
      </c:spPr>
    </c:plotArea>
    <c:plotVisOnly val="1"/>
    <c:dispBlanksAs val="gap"/>
    <c:showDLblsOverMax val="0"/>
  </c:chart>
  <c:spPr>
    <a:noFill/>
    <a:ln>
      <a:noFill/>
    </a:ln>
    <a:effectLst/>
  </c:spPr>
  <c:txPr>
    <a:bodyPr/>
    <a:lstStyle/>
    <a:p>
      <a:pPr>
        <a:defRPr sz="1600"/>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C8FCA2C-E426-447A-B510-5D662A72C718}" type="doc">
      <dgm:prSet loTypeId="urn:microsoft.com/office/officeart/2005/8/layout/hList6" loCatId="list" qsTypeId="urn:microsoft.com/office/officeart/2005/8/quickstyle/simple1" qsCatId="simple" csTypeId="urn:microsoft.com/office/officeart/2005/8/colors/accent1_2" csCatId="accent1" phldr="1"/>
      <dgm:spPr/>
      <dgm:t>
        <a:bodyPr/>
        <a:lstStyle/>
        <a:p>
          <a:endParaRPr kumimoji="1" lang="ja-JP" altLang="en-US"/>
        </a:p>
      </dgm:t>
    </dgm:pt>
    <dgm:pt modelId="{D2F2B1D0-75B1-47C6-BA0E-D593FAFFAB14}">
      <dgm:prSet phldrT="[テキスト]" phldr="1"/>
      <dgm:spPr>
        <a:solidFill>
          <a:srgbClr val="44546A"/>
        </a:solidFill>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D8456997-FA0C-47BE-8043-9CC117B72502}" type="parTrans" cxnId="{FEE333D8-9663-4EC2-9BC6-CEC557D46513}">
      <dgm:prSet/>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4D4CEB0A-8D0B-4D2F-A40E-99CFDF2D4C7F}" type="sibTrans" cxnId="{FEE333D8-9663-4EC2-9BC6-CEC557D46513}">
      <dgm:prSet/>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9ECF8740-06C2-421A-BA49-E8EEF261D5EE}">
      <dgm:prSet phldrT="[テキスト]" phldr="1"/>
      <dgm:spPr>
        <a:solidFill>
          <a:srgbClr val="44546A"/>
        </a:solidFill>
      </dgm:spPr>
      <dgm:t>
        <a:bodyPr/>
        <a:lstStyle/>
        <a:p>
          <a:endParaRPr kumimoji="1" lang="ja-JP" altLang="en-US" dirty="0">
            <a:latin typeface="メイリオ" panose="020B0604030504040204" pitchFamily="50" charset="-128"/>
            <a:ea typeface="メイリオ" panose="020B0604030504040204" pitchFamily="50" charset="-128"/>
            <a:cs typeface="メイリオ" panose="020B0604030504040204" pitchFamily="50" charset="-128"/>
          </a:endParaRPr>
        </a:p>
      </dgm:t>
    </dgm:pt>
    <dgm:pt modelId="{B4425FBA-4948-4420-839A-DD3CE8F95F92}" type="parTrans" cxnId="{7AF801E2-4225-415B-B4FF-D17CDACD7644}">
      <dgm:prSet/>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38EF56FC-D531-4ADC-8CD9-F353A14346EE}" type="sibTrans" cxnId="{7AF801E2-4225-415B-B4FF-D17CDACD7644}">
      <dgm:prSet/>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4D2C6FD5-6CF5-48F2-B620-B0E2DB3CDA8D}">
      <dgm:prSet phldrT="[テキスト]" phldr="1"/>
      <dgm:spPr>
        <a:solidFill>
          <a:srgbClr val="44546A"/>
        </a:solidFill>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8FB90C3B-DFE3-4DCB-9F4C-95DDDFED53E0}" type="parTrans" cxnId="{90B18E13-EE38-4061-81EB-DC6EF7DB284E}">
      <dgm:prSet/>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4BC9B4E5-BBA1-4DBA-B308-7F618268646B}" type="sibTrans" cxnId="{90B18E13-EE38-4061-81EB-DC6EF7DB284E}">
      <dgm:prSet/>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DBFCE6A3-030D-47A5-92D0-5409F6E9DCC3}">
      <dgm:prSet phldrT="[テキスト]" phldr="1"/>
      <dgm:spPr>
        <a:solidFill>
          <a:srgbClr val="44546A"/>
        </a:solidFill>
      </dgm:spPr>
      <dgm:t>
        <a:bodyPr/>
        <a:lstStyle/>
        <a:p>
          <a:endParaRPr kumimoji="1" lang="ja-JP" altLang="en-US" dirty="0">
            <a:latin typeface="メイリオ" panose="020B0604030504040204" pitchFamily="50" charset="-128"/>
            <a:ea typeface="メイリオ" panose="020B0604030504040204" pitchFamily="50" charset="-128"/>
            <a:cs typeface="メイリオ" panose="020B0604030504040204" pitchFamily="50" charset="-128"/>
          </a:endParaRPr>
        </a:p>
      </dgm:t>
    </dgm:pt>
    <dgm:pt modelId="{EA0E80E5-5393-4299-8665-8685921432D7}" type="parTrans" cxnId="{C34E8385-0754-4E78-A45B-3605071FA3B5}">
      <dgm:prSet/>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22298E6B-D00F-4DC5-95EF-41E63798CD14}" type="sibTrans" cxnId="{C34E8385-0754-4E78-A45B-3605071FA3B5}">
      <dgm:prSet/>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A81C2830-58D2-4A18-B3B5-D21EBA20F274}">
      <dgm:prSet phldrT="[テキスト]" phldr="1"/>
      <dgm:spPr>
        <a:solidFill>
          <a:srgbClr val="44546A"/>
        </a:solidFill>
      </dgm:spPr>
      <dgm:t>
        <a:bodyPr/>
        <a:lstStyle/>
        <a:p>
          <a:endParaRPr kumimoji="1" lang="ja-JP" altLang="en-US" dirty="0">
            <a:latin typeface="メイリオ" panose="020B0604030504040204" pitchFamily="50" charset="-128"/>
            <a:ea typeface="メイリオ" panose="020B0604030504040204" pitchFamily="50" charset="-128"/>
            <a:cs typeface="メイリオ" panose="020B0604030504040204" pitchFamily="50" charset="-128"/>
          </a:endParaRPr>
        </a:p>
      </dgm:t>
    </dgm:pt>
    <dgm:pt modelId="{C023099F-9633-4B43-BC56-E2E98B72E0F7}" type="parTrans" cxnId="{0B2AFF73-9822-4F39-B7DF-93E2F27B63C3}">
      <dgm:prSet/>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4115068C-FEC1-4EF0-8537-C5939F26D43E}" type="sibTrans" cxnId="{0B2AFF73-9822-4F39-B7DF-93E2F27B63C3}">
      <dgm:prSet/>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75236821-D22E-48DA-A7E4-0717EEC14B88}">
      <dgm:prSet phldrT="[テキスト]" phldr="1"/>
      <dgm:spPr>
        <a:solidFill>
          <a:srgbClr val="44546A"/>
        </a:solidFill>
      </dgm:spPr>
      <dgm:t>
        <a:bodyPr/>
        <a:lstStyle/>
        <a:p>
          <a:endParaRPr kumimoji="1" lang="ja-JP" altLang="en-US" dirty="0">
            <a:latin typeface="メイリオ" panose="020B0604030504040204" pitchFamily="50" charset="-128"/>
            <a:ea typeface="メイリオ" panose="020B0604030504040204" pitchFamily="50" charset="-128"/>
            <a:cs typeface="メイリオ" panose="020B0604030504040204" pitchFamily="50" charset="-128"/>
          </a:endParaRPr>
        </a:p>
      </dgm:t>
    </dgm:pt>
    <dgm:pt modelId="{D6756657-62E2-4F23-A164-DE7BD7755CA1}" type="parTrans" cxnId="{6E50CA1D-2E45-4028-BC56-49A68F449FAA}">
      <dgm:prSet/>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1BBC6BCB-B82A-47FB-81F2-D6E7776A6ECB}" type="sibTrans" cxnId="{6E50CA1D-2E45-4028-BC56-49A68F449FAA}">
      <dgm:prSet/>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F357505F-0160-4A2D-B81D-D4408148F1D6}">
      <dgm:prSet phldrT="[テキスト]" phldr="1"/>
      <dgm:spPr>
        <a:solidFill>
          <a:srgbClr val="44546A"/>
        </a:solidFill>
      </dgm:spPr>
      <dgm:t>
        <a:bodyPr/>
        <a:lstStyle/>
        <a:p>
          <a:endParaRPr kumimoji="1" lang="ja-JP" altLang="en-US" dirty="0">
            <a:latin typeface="メイリオ" panose="020B0604030504040204" pitchFamily="50" charset="-128"/>
            <a:ea typeface="メイリオ" panose="020B0604030504040204" pitchFamily="50" charset="-128"/>
            <a:cs typeface="メイリオ" panose="020B0604030504040204" pitchFamily="50" charset="-128"/>
          </a:endParaRPr>
        </a:p>
      </dgm:t>
    </dgm:pt>
    <dgm:pt modelId="{F1032B3B-D459-413F-99E9-694DC46DC407}" type="parTrans" cxnId="{40D2F62C-855B-4233-B9FD-0210B5171918}">
      <dgm:prSet/>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4C2B4AC0-DB77-4D5B-BC3F-5971A9C0936E}" type="sibTrans" cxnId="{40D2F62C-855B-4233-B9FD-0210B5171918}">
      <dgm:prSet/>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1D21AE38-7DBD-469D-81F9-8E4633B6458C}">
      <dgm:prSet phldrT="[テキスト]" phldr="1"/>
      <dgm:spPr>
        <a:solidFill>
          <a:srgbClr val="44546A"/>
        </a:solidFill>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D8B5EEE4-2CD4-4C5A-99E6-58B99B506B29}" type="parTrans" cxnId="{BAB2A845-AD2C-4ADC-A23E-9F73AD143DE9}">
      <dgm:prSet/>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A34EB672-1373-4B35-BCAC-2E2F20BC1AAA}" type="sibTrans" cxnId="{BAB2A845-AD2C-4ADC-A23E-9F73AD143DE9}">
      <dgm:prSet/>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6F69208C-3051-491B-9042-A6D99146474E}">
      <dgm:prSet phldrT="[テキスト]" phldr="1"/>
      <dgm:spPr>
        <a:solidFill>
          <a:srgbClr val="44546A"/>
        </a:solidFill>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F31170CB-7505-4812-BC2D-25B80D35A62B}" type="parTrans" cxnId="{BBD80D56-B457-4C44-8FED-A5A7DCB073D5}">
      <dgm:prSet/>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0E7555CC-B7ED-4AB5-AACF-A7B22244A405}" type="sibTrans" cxnId="{BBD80D56-B457-4C44-8FED-A5A7DCB073D5}">
      <dgm:prSet/>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2541139F-EC93-4A7A-85FA-8E491C23E590}" type="pres">
      <dgm:prSet presAssocID="{DC8FCA2C-E426-447A-B510-5D662A72C718}" presName="Name0" presStyleCnt="0">
        <dgm:presLayoutVars>
          <dgm:dir/>
          <dgm:resizeHandles val="exact"/>
        </dgm:presLayoutVars>
      </dgm:prSet>
      <dgm:spPr/>
      <dgm:t>
        <a:bodyPr/>
        <a:lstStyle/>
        <a:p>
          <a:endParaRPr kumimoji="1" lang="ja-JP" altLang="en-US"/>
        </a:p>
      </dgm:t>
    </dgm:pt>
    <dgm:pt modelId="{7CD931B1-2507-4BDE-AE1F-635A0E662DE7}" type="pres">
      <dgm:prSet presAssocID="{D2F2B1D0-75B1-47C6-BA0E-D593FAFFAB14}" presName="node" presStyleLbl="node1" presStyleIdx="0" presStyleCnt="3">
        <dgm:presLayoutVars>
          <dgm:bulletEnabled val="1"/>
        </dgm:presLayoutVars>
      </dgm:prSet>
      <dgm:spPr/>
      <dgm:t>
        <a:bodyPr/>
        <a:lstStyle/>
        <a:p>
          <a:endParaRPr kumimoji="1" lang="ja-JP" altLang="en-US"/>
        </a:p>
      </dgm:t>
    </dgm:pt>
    <dgm:pt modelId="{F3BC21B4-7B90-443C-9A52-B69BA5D9CB67}" type="pres">
      <dgm:prSet presAssocID="{4D4CEB0A-8D0B-4D2F-A40E-99CFDF2D4C7F}" presName="sibTrans" presStyleCnt="0"/>
      <dgm:spPr/>
    </dgm:pt>
    <dgm:pt modelId="{BE35609C-0988-4E62-BE69-3EC46EE3C036}" type="pres">
      <dgm:prSet presAssocID="{DBFCE6A3-030D-47A5-92D0-5409F6E9DCC3}" presName="node" presStyleLbl="node1" presStyleIdx="1" presStyleCnt="3">
        <dgm:presLayoutVars>
          <dgm:bulletEnabled val="1"/>
        </dgm:presLayoutVars>
      </dgm:prSet>
      <dgm:spPr/>
      <dgm:t>
        <a:bodyPr/>
        <a:lstStyle/>
        <a:p>
          <a:endParaRPr kumimoji="1" lang="ja-JP" altLang="en-US"/>
        </a:p>
      </dgm:t>
    </dgm:pt>
    <dgm:pt modelId="{F194E076-660B-4C35-B3FC-366F0779DFA1}" type="pres">
      <dgm:prSet presAssocID="{22298E6B-D00F-4DC5-95EF-41E63798CD14}" presName="sibTrans" presStyleCnt="0"/>
      <dgm:spPr/>
    </dgm:pt>
    <dgm:pt modelId="{A850F0F0-DA3A-4636-9785-DBB85804FEDA}" type="pres">
      <dgm:prSet presAssocID="{F357505F-0160-4A2D-B81D-D4408148F1D6}" presName="node" presStyleLbl="node1" presStyleIdx="2" presStyleCnt="3">
        <dgm:presLayoutVars>
          <dgm:bulletEnabled val="1"/>
        </dgm:presLayoutVars>
      </dgm:prSet>
      <dgm:spPr/>
      <dgm:t>
        <a:bodyPr/>
        <a:lstStyle/>
        <a:p>
          <a:endParaRPr kumimoji="1" lang="ja-JP" altLang="en-US"/>
        </a:p>
      </dgm:t>
    </dgm:pt>
  </dgm:ptLst>
  <dgm:cxnLst>
    <dgm:cxn modelId="{7AF801E2-4225-415B-B4FF-D17CDACD7644}" srcId="{D2F2B1D0-75B1-47C6-BA0E-D593FAFFAB14}" destId="{9ECF8740-06C2-421A-BA49-E8EEF261D5EE}" srcOrd="0" destOrd="0" parTransId="{B4425FBA-4948-4420-839A-DD3CE8F95F92}" sibTransId="{38EF56FC-D531-4ADC-8CD9-F353A14346EE}"/>
    <dgm:cxn modelId="{90B18E13-EE38-4061-81EB-DC6EF7DB284E}" srcId="{D2F2B1D0-75B1-47C6-BA0E-D593FAFFAB14}" destId="{4D2C6FD5-6CF5-48F2-B620-B0E2DB3CDA8D}" srcOrd="1" destOrd="0" parTransId="{8FB90C3B-DFE3-4DCB-9F4C-95DDDFED53E0}" sibTransId="{4BC9B4E5-BBA1-4DBA-B308-7F618268646B}"/>
    <dgm:cxn modelId="{F3B6F2F3-65EE-488C-9B8D-CBCE2368743D}" type="presOf" srcId="{D2F2B1D0-75B1-47C6-BA0E-D593FAFFAB14}" destId="{7CD931B1-2507-4BDE-AE1F-635A0E662DE7}" srcOrd="0" destOrd="0" presId="urn:microsoft.com/office/officeart/2005/8/layout/hList6"/>
    <dgm:cxn modelId="{95390A46-ACE8-47EB-B6BE-D810F58B4287}" type="presOf" srcId="{75236821-D22E-48DA-A7E4-0717EEC14B88}" destId="{BE35609C-0988-4E62-BE69-3EC46EE3C036}" srcOrd="0" destOrd="2" presId="urn:microsoft.com/office/officeart/2005/8/layout/hList6"/>
    <dgm:cxn modelId="{C34E8385-0754-4E78-A45B-3605071FA3B5}" srcId="{DC8FCA2C-E426-447A-B510-5D662A72C718}" destId="{DBFCE6A3-030D-47A5-92D0-5409F6E9DCC3}" srcOrd="1" destOrd="0" parTransId="{EA0E80E5-5393-4299-8665-8685921432D7}" sibTransId="{22298E6B-D00F-4DC5-95EF-41E63798CD14}"/>
    <dgm:cxn modelId="{79484759-A758-4442-A36F-397896FE5BB2}" type="presOf" srcId="{A81C2830-58D2-4A18-B3B5-D21EBA20F274}" destId="{BE35609C-0988-4E62-BE69-3EC46EE3C036}" srcOrd="0" destOrd="1" presId="urn:microsoft.com/office/officeart/2005/8/layout/hList6"/>
    <dgm:cxn modelId="{BBD80D56-B457-4C44-8FED-A5A7DCB073D5}" srcId="{F357505F-0160-4A2D-B81D-D4408148F1D6}" destId="{6F69208C-3051-491B-9042-A6D99146474E}" srcOrd="1" destOrd="0" parTransId="{F31170CB-7505-4812-BC2D-25B80D35A62B}" sibTransId="{0E7555CC-B7ED-4AB5-AACF-A7B22244A405}"/>
    <dgm:cxn modelId="{BAB2A845-AD2C-4ADC-A23E-9F73AD143DE9}" srcId="{F357505F-0160-4A2D-B81D-D4408148F1D6}" destId="{1D21AE38-7DBD-469D-81F9-8E4633B6458C}" srcOrd="0" destOrd="0" parTransId="{D8B5EEE4-2CD4-4C5A-99E6-58B99B506B29}" sibTransId="{A34EB672-1373-4B35-BCAC-2E2F20BC1AAA}"/>
    <dgm:cxn modelId="{A64E4B44-FFF9-4A7B-BEDB-CDF8162BC6FB}" type="presOf" srcId="{DC8FCA2C-E426-447A-B510-5D662A72C718}" destId="{2541139F-EC93-4A7A-85FA-8E491C23E590}" srcOrd="0" destOrd="0" presId="urn:microsoft.com/office/officeart/2005/8/layout/hList6"/>
    <dgm:cxn modelId="{6E50CA1D-2E45-4028-BC56-49A68F449FAA}" srcId="{DBFCE6A3-030D-47A5-92D0-5409F6E9DCC3}" destId="{75236821-D22E-48DA-A7E4-0717EEC14B88}" srcOrd="1" destOrd="0" parTransId="{D6756657-62E2-4F23-A164-DE7BD7755CA1}" sibTransId="{1BBC6BCB-B82A-47FB-81F2-D6E7776A6ECB}"/>
    <dgm:cxn modelId="{0EEB3743-269C-42E5-A062-F72F89C7D4A2}" type="presOf" srcId="{1D21AE38-7DBD-469D-81F9-8E4633B6458C}" destId="{A850F0F0-DA3A-4636-9785-DBB85804FEDA}" srcOrd="0" destOrd="1" presId="urn:microsoft.com/office/officeart/2005/8/layout/hList6"/>
    <dgm:cxn modelId="{FEE333D8-9663-4EC2-9BC6-CEC557D46513}" srcId="{DC8FCA2C-E426-447A-B510-5D662A72C718}" destId="{D2F2B1D0-75B1-47C6-BA0E-D593FAFFAB14}" srcOrd="0" destOrd="0" parTransId="{D8456997-FA0C-47BE-8043-9CC117B72502}" sibTransId="{4D4CEB0A-8D0B-4D2F-A40E-99CFDF2D4C7F}"/>
    <dgm:cxn modelId="{D325F6DA-2F6D-47D8-BDC2-BCECC4476295}" type="presOf" srcId="{6F69208C-3051-491B-9042-A6D99146474E}" destId="{A850F0F0-DA3A-4636-9785-DBB85804FEDA}" srcOrd="0" destOrd="2" presId="urn:microsoft.com/office/officeart/2005/8/layout/hList6"/>
    <dgm:cxn modelId="{40D2F62C-855B-4233-B9FD-0210B5171918}" srcId="{DC8FCA2C-E426-447A-B510-5D662A72C718}" destId="{F357505F-0160-4A2D-B81D-D4408148F1D6}" srcOrd="2" destOrd="0" parTransId="{F1032B3B-D459-413F-99E9-694DC46DC407}" sibTransId="{4C2B4AC0-DB77-4D5B-BC3F-5971A9C0936E}"/>
    <dgm:cxn modelId="{B9514DF7-B420-401C-82A6-D3D9908E513F}" type="presOf" srcId="{9ECF8740-06C2-421A-BA49-E8EEF261D5EE}" destId="{7CD931B1-2507-4BDE-AE1F-635A0E662DE7}" srcOrd="0" destOrd="1" presId="urn:microsoft.com/office/officeart/2005/8/layout/hList6"/>
    <dgm:cxn modelId="{0B2AFF73-9822-4F39-B7DF-93E2F27B63C3}" srcId="{DBFCE6A3-030D-47A5-92D0-5409F6E9DCC3}" destId="{A81C2830-58D2-4A18-B3B5-D21EBA20F274}" srcOrd="0" destOrd="0" parTransId="{C023099F-9633-4B43-BC56-E2E98B72E0F7}" sibTransId="{4115068C-FEC1-4EF0-8537-C5939F26D43E}"/>
    <dgm:cxn modelId="{C52D2072-3862-4EDD-B553-A8C22CEC6F62}" type="presOf" srcId="{4D2C6FD5-6CF5-48F2-B620-B0E2DB3CDA8D}" destId="{7CD931B1-2507-4BDE-AE1F-635A0E662DE7}" srcOrd="0" destOrd="2" presId="urn:microsoft.com/office/officeart/2005/8/layout/hList6"/>
    <dgm:cxn modelId="{80018F40-C67E-4E3F-85FA-B8040450DF2E}" type="presOf" srcId="{F357505F-0160-4A2D-B81D-D4408148F1D6}" destId="{A850F0F0-DA3A-4636-9785-DBB85804FEDA}" srcOrd="0" destOrd="0" presId="urn:microsoft.com/office/officeart/2005/8/layout/hList6"/>
    <dgm:cxn modelId="{C370830C-0F59-4DFF-9950-0A02708DCA30}" type="presOf" srcId="{DBFCE6A3-030D-47A5-92D0-5409F6E9DCC3}" destId="{BE35609C-0988-4E62-BE69-3EC46EE3C036}" srcOrd="0" destOrd="0" presId="urn:microsoft.com/office/officeart/2005/8/layout/hList6"/>
    <dgm:cxn modelId="{E5158E21-4F7C-406B-997F-3813B6B69345}" type="presParOf" srcId="{2541139F-EC93-4A7A-85FA-8E491C23E590}" destId="{7CD931B1-2507-4BDE-AE1F-635A0E662DE7}" srcOrd="0" destOrd="0" presId="urn:microsoft.com/office/officeart/2005/8/layout/hList6"/>
    <dgm:cxn modelId="{102927AE-39F5-41A4-9ADA-BF2A231019B8}" type="presParOf" srcId="{2541139F-EC93-4A7A-85FA-8E491C23E590}" destId="{F3BC21B4-7B90-443C-9A52-B69BA5D9CB67}" srcOrd="1" destOrd="0" presId="urn:microsoft.com/office/officeart/2005/8/layout/hList6"/>
    <dgm:cxn modelId="{137FF1C8-96B0-4C31-AA25-1380FA10FC95}" type="presParOf" srcId="{2541139F-EC93-4A7A-85FA-8E491C23E590}" destId="{BE35609C-0988-4E62-BE69-3EC46EE3C036}" srcOrd="2" destOrd="0" presId="urn:microsoft.com/office/officeart/2005/8/layout/hList6"/>
    <dgm:cxn modelId="{B0726CE0-1E51-434C-9FB4-FF6E37835944}" type="presParOf" srcId="{2541139F-EC93-4A7A-85FA-8E491C23E590}" destId="{F194E076-660B-4C35-B3FC-366F0779DFA1}" srcOrd="3" destOrd="0" presId="urn:microsoft.com/office/officeart/2005/8/layout/hList6"/>
    <dgm:cxn modelId="{19B616BA-2188-420F-81F9-3D7A2632ACF1}" type="presParOf" srcId="{2541139F-EC93-4A7A-85FA-8E491C23E590}" destId="{A850F0F0-DA3A-4636-9785-DBB85804FEDA}" srcOrd="4" destOrd="0" presId="urn:microsoft.com/office/officeart/2005/8/layout/hList6"/>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39BF321-96A1-45BD-9524-7E6C1D906532}"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kumimoji="1" lang="ja-JP" altLang="en-US"/>
        </a:p>
      </dgm:t>
    </dgm:pt>
    <dgm:pt modelId="{F4BBBA28-6772-4D05-972C-731CC3FCC50D}">
      <dgm:prSet phldrT="[テキスト]" phldr="1"/>
      <dgm:spPr>
        <a:solidFill>
          <a:srgbClr val="E32D91"/>
        </a:solidFill>
      </dgm:spPr>
      <dgm:t>
        <a:bodyPr/>
        <a:lstStyle/>
        <a:p>
          <a:endParaRPr kumimoji="1" lang="ja-JP" altLang="en-US" dirty="0">
            <a:latin typeface="メイリオ" panose="020B0604030504040204" pitchFamily="50" charset="-128"/>
            <a:ea typeface="メイリオ" panose="020B0604030504040204" pitchFamily="50" charset="-128"/>
            <a:cs typeface="メイリオ" panose="020B0604030504040204" pitchFamily="50" charset="-128"/>
          </a:endParaRPr>
        </a:p>
      </dgm:t>
    </dgm:pt>
    <dgm:pt modelId="{9FEFCD64-7CC3-4CEA-B8ED-77AD110D8D5E}" type="parTrans" cxnId="{F6233C71-31B6-445D-A86C-0FDE052FE214}">
      <dgm:prSet/>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89F36A33-B7FC-465B-AC5D-18AC0EB10330}" type="sibTrans" cxnId="{F6233C71-31B6-445D-A86C-0FDE052FE214}">
      <dgm:prSet/>
      <dgm:spPr>
        <a:ln>
          <a:solidFill>
            <a:srgbClr val="E32D91"/>
          </a:solidFill>
        </a:ln>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0A2FD753-9F20-4F76-8D42-4FF2AE0A2F4B}">
      <dgm:prSet phldrT="[テキスト]" phldr="1"/>
      <dgm:spPr>
        <a:solidFill>
          <a:srgbClr val="E32D91"/>
        </a:solidFill>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8AE18DD3-BDCC-4E29-AD97-C6AC8548E0C3}" type="parTrans" cxnId="{34880642-7297-4490-8B56-B21080DA0C41}">
      <dgm:prSet/>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A686215B-4D74-493B-8E10-1C935386DD46}" type="sibTrans" cxnId="{34880642-7297-4490-8B56-B21080DA0C41}">
      <dgm:prSet/>
      <dgm:spPr>
        <a:ln>
          <a:solidFill>
            <a:srgbClr val="E32D91"/>
          </a:solidFill>
        </a:ln>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84DC9CFC-5688-474B-AA3D-2752B6B07C08}">
      <dgm:prSet phldrT="[テキスト]" phldr="1"/>
      <dgm:spPr>
        <a:solidFill>
          <a:srgbClr val="E32D91"/>
        </a:solidFill>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C43A6FFA-25C5-4F8B-BF93-49EB001C2F19}" type="parTrans" cxnId="{8F49E5E7-A213-46D8-A10A-39599D1652E5}">
      <dgm:prSet/>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9CEFEBB9-0C29-446C-B26F-EE194CD40C5E}" type="sibTrans" cxnId="{8F49E5E7-A213-46D8-A10A-39599D1652E5}">
      <dgm:prSet/>
      <dgm:spPr>
        <a:ln>
          <a:solidFill>
            <a:srgbClr val="E32D91"/>
          </a:solidFill>
        </a:ln>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74C35BFC-0774-4B4D-AD00-70FDDF871EE9}">
      <dgm:prSet phldrT="[テキスト]" phldr="1"/>
      <dgm:spPr>
        <a:solidFill>
          <a:srgbClr val="E32D91"/>
        </a:solidFill>
      </dgm:spPr>
      <dgm:t>
        <a:bodyPr/>
        <a:lstStyle/>
        <a:p>
          <a:endParaRPr kumimoji="1" lang="ja-JP" altLang="en-US" dirty="0">
            <a:latin typeface="メイリオ" panose="020B0604030504040204" pitchFamily="50" charset="-128"/>
            <a:ea typeface="メイリオ" panose="020B0604030504040204" pitchFamily="50" charset="-128"/>
            <a:cs typeface="メイリオ" panose="020B0604030504040204" pitchFamily="50" charset="-128"/>
          </a:endParaRPr>
        </a:p>
      </dgm:t>
    </dgm:pt>
    <dgm:pt modelId="{50E6862C-F0DF-4A84-8688-C8DE3DC9F0FC}" type="parTrans" cxnId="{845CA162-16FE-4929-A33D-EEAB4DCA238E}">
      <dgm:prSet/>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73D8F29E-E165-4152-9035-7671A67E6218}" type="sibTrans" cxnId="{845CA162-16FE-4929-A33D-EEAB4DCA238E}">
      <dgm:prSet/>
      <dgm:spPr>
        <a:ln>
          <a:solidFill>
            <a:srgbClr val="E32D91"/>
          </a:solidFill>
        </a:ln>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74C55873-AA35-456F-B624-B068A504DBC8}">
      <dgm:prSet phldrT="[テキスト]" phldr="1"/>
      <dgm:spPr>
        <a:solidFill>
          <a:srgbClr val="E32D91"/>
        </a:solidFill>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1A4E1207-C8F2-4B50-BFED-1142E35DCF14}" type="parTrans" cxnId="{EEF23D9B-1E88-4540-BDF2-C95E806F52D9}">
      <dgm:prSet/>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254E39B3-6E2B-477E-952B-E700FEE3702A}" type="sibTrans" cxnId="{EEF23D9B-1E88-4540-BDF2-C95E806F52D9}">
      <dgm:prSet/>
      <dgm:spPr>
        <a:ln>
          <a:solidFill>
            <a:srgbClr val="E32D91"/>
          </a:solidFill>
        </a:ln>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6D977CA7-6D19-4D73-9962-22756970D2B1}" type="pres">
      <dgm:prSet presAssocID="{E39BF321-96A1-45BD-9524-7E6C1D906532}" presName="cycle" presStyleCnt="0">
        <dgm:presLayoutVars>
          <dgm:dir/>
          <dgm:resizeHandles val="exact"/>
        </dgm:presLayoutVars>
      </dgm:prSet>
      <dgm:spPr/>
      <dgm:t>
        <a:bodyPr/>
        <a:lstStyle/>
        <a:p>
          <a:endParaRPr kumimoji="1" lang="ja-JP" altLang="en-US"/>
        </a:p>
      </dgm:t>
    </dgm:pt>
    <dgm:pt modelId="{8D6B602D-C019-4496-BA83-237F13A22DC8}" type="pres">
      <dgm:prSet presAssocID="{F4BBBA28-6772-4D05-972C-731CC3FCC50D}" presName="node" presStyleLbl="node1" presStyleIdx="0" presStyleCnt="5">
        <dgm:presLayoutVars>
          <dgm:bulletEnabled val="1"/>
        </dgm:presLayoutVars>
      </dgm:prSet>
      <dgm:spPr/>
      <dgm:t>
        <a:bodyPr/>
        <a:lstStyle/>
        <a:p>
          <a:endParaRPr kumimoji="1" lang="ja-JP" altLang="en-US"/>
        </a:p>
      </dgm:t>
    </dgm:pt>
    <dgm:pt modelId="{211666E6-4688-4EA2-A7E5-D48FD781C615}" type="pres">
      <dgm:prSet presAssocID="{F4BBBA28-6772-4D05-972C-731CC3FCC50D}" presName="spNode" presStyleCnt="0"/>
      <dgm:spPr/>
    </dgm:pt>
    <dgm:pt modelId="{484D0F66-45EF-48AD-AF8B-612BA093E53C}" type="pres">
      <dgm:prSet presAssocID="{89F36A33-B7FC-465B-AC5D-18AC0EB10330}" presName="sibTrans" presStyleLbl="sibTrans1D1" presStyleIdx="0" presStyleCnt="5"/>
      <dgm:spPr/>
      <dgm:t>
        <a:bodyPr/>
        <a:lstStyle/>
        <a:p>
          <a:endParaRPr kumimoji="1" lang="ja-JP" altLang="en-US"/>
        </a:p>
      </dgm:t>
    </dgm:pt>
    <dgm:pt modelId="{11A6D39A-ACA9-4AA4-817E-9585C5BD2673}" type="pres">
      <dgm:prSet presAssocID="{0A2FD753-9F20-4F76-8D42-4FF2AE0A2F4B}" presName="node" presStyleLbl="node1" presStyleIdx="1" presStyleCnt="5">
        <dgm:presLayoutVars>
          <dgm:bulletEnabled val="1"/>
        </dgm:presLayoutVars>
      </dgm:prSet>
      <dgm:spPr/>
      <dgm:t>
        <a:bodyPr/>
        <a:lstStyle/>
        <a:p>
          <a:endParaRPr kumimoji="1" lang="ja-JP" altLang="en-US"/>
        </a:p>
      </dgm:t>
    </dgm:pt>
    <dgm:pt modelId="{17E5A938-A97D-4C8E-BDB5-680491FFC9A9}" type="pres">
      <dgm:prSet presAssocID="{0A2FD753-9F20-4F76-8D42-4FF2AE0A2F4B}" presName="spNode" presStyleCnt="0"/>
      <dgm:spPr/>
    </dgm:pt>
    <dgm:pt modelId="{BFABA542-6AEA-449B-8D07-032924153D6E}" type="pres">
      <dgm:prSet presAssocID="{A686215B-4D74-493B-8E10-1C935386DD46}" presName="sibTrans" presStyleLbl="sibTrans1D1" presStyleIdx="1" presStyleCnt="5"/>
      <dgm:spPr/>
      <dgm:t>
        <a:bodyPr/>
        <a:lstStyle/>
        <a:p>
          <a:endParaRPr kumimoji="1" lang="ja-JP" altLang="en-US"/>
        </a:p>
      </dgm:t>
    </dgm:pt>
    <dgm:pt modelId="{F6B6EB18-6581-4936-A129-C7CC751DC036}" type="pres">
      <dgm:prSet presAssocID="{84DC9CFC-5688-474B-AA3D-2752B6B07C08}" presName="node" presStyleLbl="node1" presStyleIdx="2" presStyleCnt="5">
        <dgm:presLayoutVars>
          <dgm:bulletEnabled val="1"/>
        </dgm:presLayoutVars>
      </dgm:prSet>
      <dgm:spPr/>
      <dgm:t>
        <a:bodyPr/>
        <a:lstStyle/>
        <a:p>
          <a:endParaRPr kumimoji="1" lang="ja-JP" altLang="en-US"/>
        </a:p>
      </dgm:t>
    </dgm:pt>
    <dgm:pt modelId="{E862FF37-3D9D-4B21-935C-11A73C38F55E}" type="pres">
      <dgm:prSet presAssocID="{84DC9CFC-5688-474B-AA3D-2752B6B07C08}" presName="spNode" presStyleCnt="0"/>
      <dgm:spPr/>
    </dgm:pt>
    <dgm:pt modelId="{B0E8B10F-F727-445F-918A-2A4091DC90B7}" type="pres">
      <dgm:prSet presAssocID="{9CEFEBB9-0C29-446C-B26F-EE194CD40C5E}" presName="sibTrans" presStyleLbl="sibTrans1D1" presStyleIdx="2" presStyleCnt="5"/>
      <dgm:spPr/>
      <dgm:t>
        <a:bodyPr/>
        <a:lstStyle/>
        <a:p>
          <a:endParaRPr kumimoji="1" lang="ja-JP" altLang="en-US"/>
        </a:p>
      </dgm:t>
    </dgm:pt>
    <dgm:pt modelId="{6E6B4236-A33C-46FF-91E5-D2C12EB8FF73}" type="pres">
      <dgm:prSet presAssocID="{74C35BFC-0774-4B4D-AD00-70FDDF871EE9}" presName="node" presStyleLbl="node1" presStyleIdx="3" presStyleCnt="5">
        <dgm:presLayoutVars>
          <dgm:bulletEnabled val="1"/>
        </dgm:presLayoutVars>
      </dgm:prSet>
      <dgm:spPr/>
      <dgm:t>
        <a:bodyPr/>
        <a:lstStyle/>
        <a:p>
          <a:endParaRPr kumimoji="1" lang="ja-JP" altLang="en-US"/>
        </a:p>
      </dgm:t>
    </dgm:pt>
    <dgm:pt modelId="{D5DDBB57-4C09-4D4D-BE37-8F5B481528AF}" type="pres">
      <dgm:prSet presAssocID="{74C35BFC-0774-4B4D-AD00-70FDDF871EE9}" presName="spNode" presStyleCnt="0"/>
      <dgm:spPr/>
    </dgm:pt>
    <dgm:pt modelId="{B7CD157E-0D40-4784-95D7-132EBACE85D2}" type="pres">
      <dgm:prSet presAssocID="{73D8F29E-E165-4152-9035-7671A67E6218}" presName="sibTrans" presStyleLbl="sibTrans1D1" presStyleIdx="3" presStyleCnt="5"/>
      <dgm:spPr/>
      <dgm:t>
        <a:bodyPr/>
        <a:lstStyle/>
        <a:p>
          <a:endParaRPr kumimoji="1" lang="ja-JP" altLang="en-US"/>
        </a:p>
      </dgm:t>
    </dgm:pt>
    <dgm:pt modelId="{977A2802-2931-4479-BC43-6F3F74CE9B75}" type="pres">
      <dgm:prSet presAssocID="{74C55873-AA35-456F-B624-B068A504DBC8}" presName="node" presStyleLbl="node1" presStyleIdx="4" presStyleCnt="5">
        <dgm:presLayoutVars>
          <dgm:bulletEnabled val="1"/>
        </dgm:presLayoutVars>
      </dgm:prSet>
      <dgm:spPr/>
      <dgm:t>
        <a:bodyPr/>
        <a:lstStyle/>
        <a:p>
          <a:endParaRPr kumimoji="1" lang="ja-JP" altLang="en-US"/>
        </a:p>
      </dgm:t>
    </dgm:pt>
    <dgm:pt modelId="{6CD3F80A-2AC2-46CF-9D8A-5ACA1189B175}" type="pres">
      <dgm:prSet presAssocID="{74C55873-AA35-456F-B624-B068A504DBC8}" presName="spNode" presStyleCnt="0"/>
      <dgm:spPr/>
    </dgm:pt>
    <dgm:pt modelId="{17C04AA1-0AD7-4C22-AFEA-20153EBAE4C5}" type="pres">
      <dgm:prSet presAssocID="{254E39B3-6E2B-477E-952B-E700FEE3702A}" presName="sibTrans" presStyleLbl="sibTrans1D1" presStyleIdx="4" presStyleCnt="5"/>
      <dgm:spPr/>
      <dgm:t>
        <a:bodyPr/>
        <a:lstStyle/>
        <a:p>
          <a:endParaRPr kumimoji="1" lang="ja-JP" altLang="en-US"/>
        </a:p>
      </dgm:t>
    </dgm:pt>
  </dgm:ptLst>
  <dgm:cxnLst>
    <dgm:cxn modelId="{EEF23D9B-1E88-4540-BDF2-C95E806F52D9}" srcId="{E39BF321-96A1-45BD-9524-7E6C1D906532}" destId="{74C55873-AA35-456F-B624-B068A504DBC8}" srcOrd="4" destOrd="0" parTransId="{1A4E1207-C8F2-4B50-BFED-1142E35DCF14}" sibTransId="{254E39B3-6E2B-477E-952B-E700FEE3702A}"/>
    <dgm:cxn modelId="{AB5AAB69-1B99-4862-9B17-B94357BF380B}" type="presOf" srcId="{9CEFEBB9-0C29-446C-B26F-EE194CD40C5E}" destId="{B0E8B10F-F727-445F-918A-2A4091DC90B7}" srcOrd="0" destOrd="0" presId="urn:microsoft.com/office/officeart/2005/8/layout/cycle5"/>
    <dgm:cxn modelId="{EEEDB5FA-FE88-4580-974F-EFF9C00C0E95}" type="presOf" srcId="{84DC9CFC-5688-474B-AA3D-2752B6B07C08}" destId="{F6B6EB18-6581-4936-A129-C7CC751DC036}" srcOrd="0" destOrd="0" presId="urn:microsoft.com/office/officeart/2005/8/layout/cycle5"/>
    <dgm:cxn modelId="{FCF53097-713F-4056-9591-8B374E6DD41C}" type="presOf" srcId="{89F36A33-B7FC-465B-AC5D-18AC0EB10330}" destId="{484D0F66-45EF-48AD-AF8B-612BA093E53C}" srcOrd="0" destOrd="0" presId="urn:microsoft.com/office/officeart/2005/8/layout/cycle5"/>
    <dgm:cxn modelId="{34880642-7297-4490-8B56-B21080DA0C41}" srcId="{E39BF321-96A1-45BD-9524-7E6C1D906532}" destId="{0A2FD753-9F20-4F76-8D42-4FF2AE0A2F4B}" srcOrd="1" destOrd="0" parTransId="{8AE18DD3-BDCC-4E29-AD97-C6AC8548E0C3}" sibTransId="{A686215B-4D74-493B-8E10-1C935386DD46}"/>
    <dgm:cxn modelId="{F6233C71-31B6-445D-A86C-0FDE052FE214}" srcId="{E39BF321-96A1-45BD-9524-7E6C1D906532}" destId="{F4BBBA28-6772-4D05-972C-731CC3FCC50D}" srcOrd="0" destOrd="0" parTransId="{9FEFCD64-7CC3-4CEA-B8ED-77AD110D8D5E}" sibTransId="{89F36A33-B7FC-465B-AC5D-18AC0EB10330}"/>
    <dgm:cxn modelId="{0D62FAEE-48E2-4BF0-9765-68994CB7D6CA}" type="presOf" srcId="{74C55873-AA35-456F-B624-B068A504DBC8}" destId="{977A2802-2931-4479-BC43-6F3F74CE9B75}" srcOrd="0" destOrd="0" presId="urn:microsoft.com/office/officeart/2005/8/layout/cycle5"/>
    <dgm:cxn modelId="{AE05533C-D346-4EDD-8359-0660AF32F8E3}" type="presOf" srcId="{0A2FD753-9F20-4F76-8D42-4FF2AE0A2F4B}" destId="{11A6D39A-ACA9-4AA4-817E-9585C5BD2673}" srcOrd="0" destOrd="0" presId="urn:microsoft.com/office/officeart/2005/8/layout/cycle5"/>
    <dgm:cxn modelId="{49D73B2B-01B9-47E9-87D6-41275B8B0DB8}" type="presOf" srcId="{A686215B-4D74-493B-8E10-1C935386DD46}" destId="{BFABA542-6AEA-449B-8D07-032924153D6E}" srcOrd="0" destOrd="0" presId="urn:microsoft.com/office/officeart/2005/8/layout/cycle5"/>
    <dgm:cxn modelId="{1A6197C2-6679-4229-B048-3A42BCE023E2}" type="presOf" srcId="{254E39B3-6E2B-477E-952B-E700FEE3702A}" destId="{17C04AA1-0AD7-4C22-AFEA-20153EBAE4C5}" srcOrd="0" destOrd="0" presId="urn:microsoft.com/office/officeart/2005/8/layout/cycle5"/>
    <dgm:cxn modelId="{F61E2740-5B46-4C6B-8F3B-1AE76AEB442E}" type="presOf" srcId="{E39BF321-96A1-45BD-9524-7E6C1D906532}" destId="{6D977CA7-6D19-4D73-9962-22756970D2B1}" srcOrd="0" destOrd="0" presId="urn:microsoft.com/office/officeart/2005/8/layout/cycle5"/>
    <dgm:cxn modelId="{845CA162-16FE-4929-A33D-EEAB4DCA238E}" srcId="{E39BF321-96A1-45BD-9524-7E6C1D906532}" destId="{74C35BFC-0774-4B4D-AD00-70FDDF871EE9}" srcOrd="3" destOrd="0" parTransId="{50E6862C-F0DF-4A84-8688-C8DE3DC9F0FC}" sibTransId="{73D8F29E-E165-4152-9035-7671A67E6218}"/>
    <dgm:cxn modelId="{C2DC6383-2CEB-405F-8DA8-AAB12D4D44A6}" type="presOf" srcId="{74C35BFC-0774-4B4D-AD00-70FDDF871EE9}" destId="{6E6B4236-A33C-46FF-91E5-D2C12EB8FF73}" srcOrd="0" destOrd="0" presId="urn:microsoft.com/office/officeart/2005/8/layout/cycle5"/>
    <dgm:cxn modelId="{8F49E5E7-A213-46D8-A10A-39599D1652E5}" srcId="{E39BF321-96A1-45BD-9524-7E6C1D906532}" destId="{84DC9CFC-5688-474B-AA3D-2752B6B07C08}" srcOrd="2" destOrd="0" parTransId="{C43A6FFA-25C5-4F8B-BF93-49EB001C2F19}" sibTransId="{9CEFEBB9-0C29-446C-B26F-EE194CD40C5E}"/>
    <dgm:cxn modelId="{E95819B8-63C5-4FB0-95E7-CEC602662105}" type="presOf" srcId="{F4BBBA28-6772-4D05-972C-731CC3FCC50D}" destId="{8D6B602D-C019-4496-BA83-237F13A22DC8}" srcOrd="0" destOrd="0" presId="urn:microsoft.com/office/officeart/2005/8/layout/cycle5"/>
    <dgm:cxn modelId="{F27073FF-20A0-4887-9493-13CC8D3222CC}" type="presOf" srcId="{73D8F29E-E165-4152-9035-7671A67E6218}" destId="{B7CD157E-0D40-4784-95D7-132EBACE85D2}" srcOrd="0" destOrd="0" presId="urn:microsoft.com/office/officeart/2005/8/layout/cycle5"/>
    <dgm:cxn modelId="{5204AEF1-C035-4F58-BD16-2E9267089DA9}" type="presParOf" srcId="{6D977CA7-6D19-4D73-9962-22756970D2B1}" destId="{8D6B602D-C019-4496-BA83-237F13A22DC8}" srcOrd="0" destOrd="0" presId="urn:microsoft.com/office/officeart/2005/8/layout/cycle5"/>
    <dgm:cxn modelId="{34E9D0EF-5B41-4827-804B-294605F839C2}" type="presParOf" srcId="{6D977CA7-6D19-4D73-9962-22756970D2B1}" destId="{211666E6-4688-4EA2-A7E5-D48FD781C615}" srcOrd="1" destOrd="0" presId="urn:microsoft.com/office/officeart/2005/8/layout/cycle5"/>
    <dgm:cxn modelId="{EAD01206-A881-4EA7-A639-C2A1BB96CB0B}" type="presParOf" srcId="{6D977CA7-6D19-4D73-9962-22756970D2B1}" destId="{484D0F66-45EF-48AD-AF8B-612BA093E53C}" srcOrd="2" destOrd="0" presId="urn:microsoft.com/office/officeart/2005/8/layout/cycle5"/>
    <dgm:cxn modelId="{AB9576EB-1635-401E-A7A5-7233739C8D21}" type="presParOf" srcId="{6D977CA7-6D19-4D73-9962-22756970D2B1}" destId="{11A6D39A-ACA9-4AA4-817E-9585C5BD2673}" srcOrd="3" destOrd="0" presId="urn:microsoft.com/office/officeart/2005/8/layout/cycle5"/>
    <dgm:cxn modelId="{3378D85A-8F7D-4CE6-8021-B08AFD87C35C}" type="presParOf" srcId="{6D977CA7-6D19-4D73-9962-22756970D2B1}" destId="{17E5A938-A97D-4C8E-BDB5-680491FFC9A9}" srcOrd="4" destOrd="0" presId="urn:microsoft.com/office/officeart/2005/8/layout/cycle5"/>
    <dgm:cxn modelId="{8B2E085E-2F2D-4B77-A06A-3A72537C74DB}" type="presParOf" srcId="{6D977CA7-6D19-4D73-9962-22756970D2B1}" destId="{BFABA542-6AEA-449B-8D07-032924153D6E}" srcOrd="5" destOrd="0" presId="urn:microsoft.com/office/officeart/2005/8/layout/cycle5"/>
    <dgm:cxn modelId="{EF773490-6B93-4B3B-BFE0-9D16F7AB89EB}" type="presParOf" srcId="{6D977CA7-6D19-4D73-9962-22756970D2B1}" destId="{F6B6EB18-6581-4936-A129-C7CC751DC036}" srcOrd="6" destOrd="0" presId="urn:microsoft.com/office/officeart/2005/8/layout/cycle5"/>
    <dgm:cxn modelId="{A668EB31-E93C-462B-8783-D2AC6DCFE2FF}" type="presParOf" srcId="{6D977CA7-6D19-4D73-9962-22756970D2B1}" destId="{E862FF37-3D9D-4B21-935C-11A73C38F55E}" srcOrd="7" destOrd="0" presId="urn:microsoft.com/office/officeart/2005/8/layout/cycle5"/>
    <dgm:cxn modelId="{878A5A93-8EAE-4BAD-B66C-A370784D5C88}" type="presParOf" srcId="{6D977CA7-6D19-4D73-9962-22756970D2B1}" destId="{B0E8B10F-F727-445F-918A-2A4091DC90B7}" srcOrd="8" destOrd="0" presId="urn:microsoft.com/office/officeart/2005/8/layout/cycle5"/>
    <dgm:cxn modelId="{A569E932-DAD6-4398-87C3-988177903D97}" type="presParOf" srcId="{6D977CA7-6D19-4D73-9962-22756970D2B1}" destId="{6E6B4236-A33C-46FF-91E5-D2C12EB8FF73}" srcOrd="9" destOrd="0" presId="urn:microsoft.com/office/officeart/2005/8/layout/cycle5"/>
    <dgm:cxn modelId="{17B1E81B-9976-44DE-A09D-802368696157}" type="presParOf" srcId="{6D977CA7-6D19-4D73-9962-22756970D2B1}" destId="{D5DDBB57-4C09-4D4D-BE37-8F5B481528AF}" srcOrd="10" destOrd="0" presId="urn:microsoft.com/office/officeart/2005/8/layout/cycle5"/>
    <dgm:cxn modelId="{1E6718DE-3B1F-4ADF-9AFE-A1164F054520}" type="presParOf" srcId="{6D977CA7-6D19-4D73-9962-22756970D2B1}" destId="{B7CD157E-0D40-4784-95D7-132EBACE85D2}" srcOrd="11" destOrd="0" presId="urn:microsoft.com/office/officeart/2005/8/layout/cycle5"/>
    <dgm:cxn modelId="{4DF0DD2C-A2CF-4C3C-9DC7-DD24DD19F9FD}" type="presParOf" srcId="{6D977CA7-6D19-4D73-9962-22756970D2B1}" destId="{977A2802-2931-4479-BC43-6F3F74CE9B75}" srcOrd="12" destOrd="0" presId="urn:microsoft.com/office/officeart/2005/8/layout/cycle5"/>
    <dgm:cxn modelId="{4B316E5E-2D88-414D-AC76-009E1D6344DB}" type="presParOf" srcId="{6D977CA7-6D19-4D73-9962-22756970D2B1}" destId="{6CD3F80A-2AC2-46CF-9D8A-5ACA1189B175}" srcOrd="13" destOrd="0" presId="urn:microsoft.com/office/officeart/2005/8/layout/cycle5"/>
    <dgm:cxn modelId="{1ECF26BB-2421-4352-87AF-3584BE9D3531}" type="presParOf" srcId="{6D977CA7-6D19-4D73-9962-22756970D2B1}" destId="{17C04AA1-0AD7-4C22-AFEA-20153EBAE4C5}" srcOrd="14" destOrd="0" presId="urn:microsoft.com/office/officeart/2005/8/layout/cycle5"/>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E268F23-A819-45D9-8C7D-B764E89B3032}" type="doc">
      <dgm:prSet loTypeId="urn:microsoft.com/office/officeart/2005/8/layout/chevron1" loCatId="process" qsTypeId="urn:microsoft.com/office/officeart/2005/8/quickstyle/simple1" qsCatId="simple" csTypeId="urn:microsoft.com/office/officeart/2005/8/colors/accent1_2" csCatId="accent1" phldr="1"/>
      <dgm:spPr/>
    </dgm:pt>
    <dgm:pt modelId="{07C2A827-6F54-4B5B-893A-A55EC1851847}">
      <dgm:prSet phldrT="[テキスト]" phldr="1"/>
      <dgm:spPr>
        <a:solidFill>
          <a:srgbClr val="C830CC"/>
        </a:solidFill>
      </dgm:spPr>
      <dgm:t>
        <a:bodyPr/>
        <a:lstStyle/>
        <a:p>
          <a:endParaRPr kumimoji="1" lang="ja-JP" altLang="en-US" dirty="0">
            <a:latin typeface="メイリオ" panose="020B0604030504040204" pitchFamily="50" charset="-128"/>
            <a:ea typeface="メイリオ" panose="020B0604030504040204" pitchFamily="50" charset="-128"/>
            <a:cs typeface="メイリオ" panose="020B0604030504040204" pitchFamily="50" charset="-128"/>
          </a:endParaRPr>
        </a:p>
      </dgm:t>
    </dgm:pt>
    <dgm:pt modelId="{319FC892-5B05-40A7-ADD0-8931A98DBCAE}" type="parTrans" cxnId="{40685997-49E9-496E-97CA-0D01BC0626E5}">
      <dgm:prSet/>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2C6D0DEC-3453-4A03-95DA-271A6A433D41}" type="sibTrans" cxnId="{40685997-49E9-496E-97CA-0D01BC0626E5}">
      <dgm:prSet/>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358A8DBA-0398-4720-8DAC-85983BDCC51E}">
      <dgm:prSet phldrT="[テキスト]" phldr="1"/>
      <dgm:spPr>
        <a:solidFill>
          <a:srgbClr val="4EA6DC"/>
        </a:solidFill>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06CB03B1-94B5-4950-B107-FBE9F52EF206}" type="parTrans" cxnId="{DC8C10BF-51BE-432C-A5FC-AE33C0AFCE9D}">
      <dgm:prSet/>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67CCA43C-2A5A-430C-99F4-D61BE2226035}" type="sibTrans" cxnId="{DC8C10BF-51BE-432C-A5FC-AE33C0AFCE9D}">
      <dgm:prSet/>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C51C4445-B34B-4B3B-B30D-F13F0FBB5526}">
      <dgm:prSet phldrT="[テキスト]" phldr="1"/>
      <dgm:spPr>
        <a:solidFill>
          <a:srgbClr val="4775E7"/>
        </a:solidFill>
      </dgm:spPr>
      <dgm:t>
        <a:bodyPr/>
        <a:lstStyle/>
        <a:p>
          <a:endParaRPr kumimoji="1" lang="ja-JP" altLang="en-US" dirty="0">
            <a:latin typeface="メイリオ" panose="020B0604030504040204" pitchFamily="50" charset="-128"/>
            <a:ea typeface="メイリオ" panose="020B0604030504040204" pitchFamily="50" charset="-128"/>
            <a:cs typeface="メイリオ" panose="020B0604030504040204" pitchFamily="50" charset="-128"/>
          </a:endParaRPr>
        </a:p>
      </dgm:t>
    </dgm:pt>
    <dgm:pt modelId="{56B7CB0D-CA71-42F3-B499-80A3DB239BD2}" type="parTrans" cxnId="{5674A90D-7683-423F-BB8F-EE3E09F2A4C0}">
      <dgm:prSet/>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1DA6A116-267C-410B-BC33-ABD627DFFE53}" type="sibTrans" cxnId="{5674A90D-7683-423F-BB8F-EE3E09F2A4C0}">
      <dgm:prSet/>
      <dgm:spPr/>
      <dgm:t>
        <a:bodyPr/>
        <a:lstStyle/>
        <a:p>
          <a:endParaRPr kumimoji="1" lang="ja-JP" altLang="en-US">
            <a:latin typeface="メイリオ" panose="020B0604030504040204" pitchFamily="50" charset="-128"/>
            <a:ea typeface="メイリオ" panose="020B0604030504040204" pitchFamily="50" charset="-128"/>
            <a:cs typeface="メイリオ" panose="020B0604030504040204" pitchFamily="50" charset="-128"/>
          </a:endParaRPr>
        </a:p>
      </dgm:t>
    </dgm:pt>
    <dgm:pt modelId="{1F84980E-B313-4C3F-9B66-F1C09BC31733}" type="pres">
      <dgm:prSet presAssocID="{1E268F23-A819-45D9-8C7D-B764E89B3032}" presName="Name0" presStyleCnt="0">
        <dgm:presLayoutVars>
          <dgm:dir/>
          <dgm:animLvl val="lvl"/>
          <dgm:resizeHandles val="exact"/>
        </dgm:presLayoutVars>
      </dgm:prSet>
      <dgm:spPr/>
    </dgm:pt>
    <dgm:pt modelId="{B4E02160-E9EF-4E9A-8865-6865E2727651}" type="pres">
      <dgm:prSet presAssocID="{07C2A827-6F54-4B5B-893A-A55EC1851847}" presName="parTxOnly" presStyleLbl="node1" presStyleIdx="0" presStyleCnt="3">
        <dgm:presLayoutVars>
          <dgm:chMax val="0"/>
          <dgm:chPref val="0"/>
          <dgm:bulletEnabled val="1"/>
        </dgm:presLayoutVars>
      </dgm:prSet>
      <dgm:spPr/>
      <dgm:t>
        <a:bodyPr/>
        <a:lstStyle/>
        <a:p>
          <a:endParaRPr kumimoji="1" lang="ja-JP" altLang="en-US"/>
        </a:p>
      </dgm:t>
    </dgm:pt>
    <dgm:pt modelId="{E46620BF-9148-4178-B2B7-3921F11CCE79}" type="pres">
      <dgm:prSet presAssocID="{2C6D0DEC-3453-4A03-95DA-271A6A433D41}" presName="parTxOnlySpace" presStyleCnt="0"/>
      <dgm:spPr/>
    </dgm:pt>
    <dgm:pt modelId="{1FA8BB9A-AE30-425E-AB1E-1DC47B66197B}" type="pres">
      <dgm:prSet presAssocID="{358A8DBA-0398-4720-8DAC-85983BDCC51E}" presName="parTxOnly" presStyleLbl="node1" presStyleIdx="1" presStyleCnt="3">
        <dgm:presLayoutVars>
          <dgm:chMax val="0"/>
          <dgm:chPref val="0"/>
          <dgm:bulletEnabled val="1"/>
        </dgm:presLayoutVars>
      </dgm:prSet>
      <dgm:spPr/>
      <dgm:t>
        <a:bodyPr/>
        <a:lstStyle/>
        <a:p>
          <a:endParaRPr kumimoji="1" lang="ja-JP" altLang="en-US"/>
        </a:p>
      </dgm:t>
    </dgm:pt>
    <dgm:pt modelId="{7F7D8B4A-B1F1-4A28-ABF9-7AF469ECD8E7}" type="pres">
      <dgm:prSet presAssocID="{67CCA43C-2A5A-430C-99F4-D61BE2226035}" presName="parTxOnlySpace" presStyleCnt="0"/>
      <dgm:spPr/>
    </dgm:pt>
    <dgm:pt modelId="{F7549554-C101-4AA9-A218-A4A9E912AD0A}" type="pres">
      <dgm:prSet presAssocID="{C51C4445-B34B-4B3B-B30D-F13F0FBB5526}" presName="parTxOnly" presStyleLbl="node1" presStyleIdx="2" presStyleCnt="3">
        <dgm:presLayoutVars>
          <dgm:chMax val="0"/>
          <dgm:chPref val="0"/>
          <dgm:bulletEnabled val="1"/>
        </dgm:presLayoutVars>
      </dgm:prSet>
      <dgm:spPr/>
      <dgm:t>
        <a:bodyPr/>
        <a:lstStyle/>
        <a:p>
          <a:endParaRPr kumimoji="1" lang="ja-JP" altLang="en-US"/>
        </a:p>
      </dgm:t>
    </dgm:pt>
  </dgm:ptLst>
  <dgm:cxnLst>
    <dgm:cxn modelId="{8674BDB5-0CD0-484B-A522-64E156F0BBD6}" type="presOf" srcId="{358A8DBA-0398-4720-8DAC-85983BDCC51E}" destId="{1FA8BB9A-AE30-425E-AB1E-1DC47B66197B}" srcOrd="0" destOrd="0" presId="urn:microsoft.com/office/officeart/2005/8/layout/chevron1"/>
    <dgm:cxn modelId="{DC8C10BF-51BE-432C-A5FC-AE33C0AFCE9D}" srcId="{1E268F23-A819-45D9-8C7D-B764E89B3032}" destId="{358A8DBA-0398-4720-8DAC-85983BDCC51E}" srcOrd="1" destOrd="0" parTransId="{06CB03B1-94B5-4950-B107-FBE9F52EF206}" sibTransId="{67CCA43C-2A5A-430C-99F4-D61BE2226035}"/>
    <dgm:cxn modelId="{5E12EE58-1C75-4049-97E4-472016B95BA7}" type="presOf" srcId="{C51C4445-B34B-4B3B-B30D-F13F0FBB5526}" destId="{F7549554-C101-4AA9-A218-A4A9E912AD0A}" srcOrd="0" destOrd="0" presId="urn:microsoft.com/office/officeart/2005/8/layout/chevron1"/>
    <dgm:cxn modelId="{4FF4E337-9C2D-4F80-8476-D23D76F891F5}" type="presOf" srcId="{1E268F23-A819-45D9-8C7D-B764E89B3032}" destId="{1F84980E-B313-4C3F-9B66-F1C09BC31733}" srcOrd="0" destOrd="0" presId="urn:microsoft.com/office/officeart/2005/8/layout/chevron1"/>
    <dgm:cxn modelId="{5674A90D-7683-423F-BB8F-EE3E09F2A4C0}" srcId="{1E268F23-A819-45D9-8C7D-B764E89B3032}" destId="{C51C4445-B34B-4B3B-B30D-F13F0FBB5526}" srcOrd="2" destOrd="0" parTransId="{56B7CB0D-CA71-42F3-B499-80A3DB239BD2}" sibTransId="{1DA6A116-267C-410B-BC33-ABD627DFFE53}"/>
    <dgm:cxn modelId="{40685997-49E9-496E-97CA-0D01BC0626E5}" srcId="{1E268F23-A819-45D9-8C7D-B764E89B3032}" destId="{07C2A827-6F54-4B5B-893A-A55EC1851847}" srcOrd="0" destOrd="0" parTransId="{319FC892-5B05-40A7-ADD0-8931A98DBCAE}" sibTransId="{2C6D0DEC-3453-4A03-95DA-271A6A433D41}"/>
    <dgm:cxn modelId="{CC4048F6-7CBD-4747-8C87-84D9DB9AA817}" type="presOf" srcId="{07C2A827-6F54-4B5B-893A-A55EC1851847}" destId="{B4E02160-E9EF-4E9A-8865-6865E2727651}" srcOrd="0" destOrd="0" presId="urn:microsoft.com/office/officeart/2005/8/layout/chevron1"/>
    <dgm:cxn modelId="{A4F88086-63AB-4F9F-987A-A267CF5DBD77}" type="presParOf" srcId="{1F84980E-B313-4C3F-9B66-F1C09BC31733}" destId="{B4E02160-E9EF-4E9A-8865-6865E2727651}" srcOrd="0" destOrd="0" presId="urn:microsoft.com/office/officeart/2005/8/layout/chevron1"/>
    <dgm:cxn modelId="{01FAE484-16D4-4D31-BA66-03E642D43927}" type="presParOf" srcId="{1F84980E-B313-4C3F-9B66-F1C09BC31733}" destId="{E46620BF-9148-4178-B2B7-3921F11CCE79}" srcOrd="1" destOrd="0" presId="urn:microsoft.com/office/officeart/2005/8/layout/chevron1"/>
    <dgm:cxn modelId="{EB979E51-C8FC-4D4C-9EBB-4BC26B39D785}" type="presParOf" srcId="{1F84980E-B313-4C3F-9B66-F1C09BC31733}" destId="{1FA8BB9A-AE30-425E-AB1E-1DC47B66197B}" srcOrd="2" destOrd="0" presId="urn:microsoft.com/office/officeart/2005/8/layout/chevron1"/>
    <dgm:cxn modelId="{48C2AA79-1D1E-47AF-8A3D-2543525A97D0}" type="presParOf" srcId="{1F84980E-B313-4C3F-9B66-F1C09BC31733}" destId="{7F7D8B4A-B1F1-4A28-ABF9-7AF469ECD8E7}" srcOrd="3" destOrd="0" presId="urn:microsoft.com/office/officeart/2005/8/layout/chevron1"/>
    <dgm:cxn modelId="{36046A62-9F2A-44B5-A646-A9BE6D55E863}" type="presParOf" srcId="{1F84980E-B313-4C3F-9B66-F1C09BC31733}" destId="{F7549554-C101-4AA9-A218-A4A9E912AD0A}" srcOrd="4" destOrd="0" presId="urn:microsoft.com/office/officeart/2005/8/layout/chevron1"/>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BFD380F-9CF0-4B9C-8BA4-A511A33D80C2}"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kumimoji="1" lang="ja-JP" altLang="en-US"/>
        </a:p>
      </dgm:t>
    </dgm:pt>
    <dgm:pt modelId="{4EC16B4E-DBA1-4FBE-B1CE-339B8EA16D3C}">
      <dgm:prSet phldrT="[テキスト]" phldr="1" custT="1"/>
      <dgm:spPr>
        <a:solidFill>
          <a:schemeClr val="bg1"/>
        </a:solidFill>
        <a:ln>
          <a:solidFill>
            <a:srgbClr val="85C2E7"/>
          </a:solidFill>
        </a:ln>
      </dgm:spPr>
      <dgm:t>
        <a:bodyPr/>
        <a:lstStyle/>
        <a:p>
          <a:endParaRPr kumimoji="1" lang="ja-JP" altLang="en-US" sz="1000" dirty="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endParaRPr>
        </a:p>
      </dgm:t>
    </dgm:pt>
    <dgm:pt modelId="{AE0F92B8-A3F8-4FC1-94BA-D11030067F90}" type="parTrans" cxnId="{B5F70A16-7F14-49AD-9275-9B82015F5097}">
      <dgm:prSet/>
      <dgm:spPr/>
      <dgm:t>
        <a:bodyPr/>
        <a:lstStyle/>
        <a:p>
          <a:endParaRPr kumimoji="1" lang="ja-JP" altLang="en-US" sz="1100">
            <a:latin typeface="メイリオ" panose="020B0604030504040204" pitchFamily="50" charset="-128"/>
            <a:ea typeface="メイリオ" panose="020B0604030504040204" pitchFamily="50" charset="-128"/>
            <a:cs typeface="メイリオ" panose="020B0604030504040204" pitchFamily="50" charset="-128"/>
          </a:endParaRPr>
        </a:p>
      </dgm:t>
    </dgm:pt>
    <dgm:pt modelId="{7C5C2F43-AE9E-4BA8-8738-40D119442E32}" type="sibTrans" cxnId="{B5F70A16-7F14-49AD-9275-9B82015F5097}">
      <dgm:prSet/>
      <dgm:spPr/>
      <dgm:t>
        <a:bodyPr/>
        <a:lstStyle/>
        <a:p>
          <a:endParaRPr kumimoji="1" lang="ja-JP" altLang="en-US" sz="1100">
            <a:latin typeface="メイリオ" panose="020B0604030504040204" pitchFamily="50" charset="-128"/>
            <a:ea typeface="メイリオ" panose="020B0604030504040204" pitchFamily="50" charset="-128"/>
            <a:cs typeface="メイリオ" panose="020B0604030504040204" pitchFamily="50" charset="-128"/>
          </a:endParaRPr>
        </a:p>
      </dgm:t>
    </dgm:pt>
    <dgm:pt modelId="{03C157F2-4593-47C5-97DF-6C88579E7CF1}">
      <dgm:prSet phldrT="[テキスト]" phldr="1" custT="1"/>
      <dgm:spPr>
        <a:solidFill>
          <a:schemeClr val="bg1"/>
        </a:solidFill>
        <a:ln>
          <a:solidFill>
            <a:srgbClr val="85C2E7"/>
          </a:solidFill>
        </a:ln>
      </dgm:spPr>
      <dgm:t>
        <a:bodyPr/>
        <a:lstStyle/>
        <a:p>
          <a:endParaRPr kumimoji="1" lang="ja-JP" altLang="en-US" sz="1000">
            <a:latin typeface="メイリオ" panose="020B0604030504040204" pitchFamily="50" charset="-128"/>
            <a:ea typeface="メイリオ" panose="020B0604030504040204" pitchFamily="50" charset="-128"/>
            <a:cs typeface="メイリオ" panose="020B0604030504040204" pitchFamily="50" charset="-128"/>
          </a:endParaRPr>
        </a:p>
      </dgm:t>
    </dgm:pt>
    <dgm:pt modelId="{4F83714C-DB8B-4290-9E1F-F635374EE3A8}" type="parTrans" cxnId="{1F2690B7-6EAE-487A-AE1F-F8F8FF363E0F}">
      <dgm:prSet/>
      <dgm:spPr/>
      <dgm:t>
        <a:bodyPr/>
        <a:lstStyle/>
        <a:p>
          <a:endParaRPr kumimoji="1" lang="ja-JP" altLang="en-US" sz="1100">
            <a:latin typeface="メイリオ" panose="020B0604030504040204" pitchFamily="50" charset="-128"/>
            <a:ea typeface="メイリオ" panose="020B0604030504040204" pitchFamily="50" charset="-128"/>
            <a:cs typeface="メイリオ" panose="020B0604030504040204" pitchFamily="50" charset="-128"/>
          </a:endParaRPr>
        </a:p>
      </dgm:t>
    </dgm:pt>
    <dgm:pt modelId="{31D4623F-542F-43AF-A339-1DCF51674257}" type="sibTrans" cxnId="{1F2690B7-6EAE-487A-AE1F-F8F8FF363E0F}">
      <dgm:prSet/>
      <dgm:spPr/>
      <dgm:t>
        <a:bodyPr/>
        <a:lstStyle/>
        <a:p>
          <a:endParaRPr kumimoji="1" lang="ja-JP" altLang="en-US" sz="1100">
            <a:latin typeface="メイリオ" panose="020B0604030504040204" pitchFamily="50" charset="-128"/>
            <a:ea typeface="メイリオ" panose="020B0604030504040204" pitchFamily="50" charset="-128"/>
            <a:cs typeface="メイリオ" panose="020B0604030504040204" pitchFamily="50" charset="-128"/>
          </a:endParaRPr>
        </a:p>
      </dgm:t>
    </dgm:pt>
    <dgm:pt modelId="{6528D2AE-726F-4592-9B41-8AAC46755613}">
      <dgm:prSet phldrT="[テキスト]" phldr="1" custT="1"/>
      <dgm:spPr>
        <a:solidFill>
          <a:schemeClr val="bg1"/>
        </a:solidFill>
        <a:ln>
          <a:solidFill>
            <a:srgbClr val="85C2E7"/>
          </a:solidFill>
        </a:ln>
      </dgm:spPr>
      <dgm:t>
        <a:bodyPr/>
        <a:lstStyle/>
        <a:p>
          <a:endParaRPr kumimoji="1" lang="ja-JP" altLang="en-US" sz="1000" dirty="0">
            <a:latin typeface="メイリオ" panose="020B0604030504040204" pitchFamily="50" charset="-128"/>
            <a:ea typeface="メイリオ" panose="020B0604030504040204" pitchFamily="50" charset="-128"/>
            <a:cs typeface="メイリオ" panose="020B0604030504040204" pitchFamily="50" charset="-128"/>
          </a:endParaRPr>
        </a:p>
      </dgm:t>
    </dgm:pt>
    <dgm:pt modelId="{E6F78058-7D99-4752-A364-F0BD240730D9}" type="parTrans" cxnId="{85E6C854-C32F-4C17-A473-D0DCBFC25672}">
      <dgm:prSet/>
      <dgm:spPr/>
      <dgm:t>
        <a:bodyPr/>
        <a:lstStyle/>
        <a:p>
          <a:endParaRPr kumimoji="1" lang="ja-JP" altLang="en-US" sz="1100">
            <a:latin typeface="メイリオ" panose="020B0604030504040204" pitchFamily="50" charset="-128"/>
            <a:ea typeface="メイリオ" panose="020B0604030504040204" pitchFamily="50" charset="-128"/>
            <a:cs typeface="メイリオ" panose="020B0604030504040204" pitchFamily="50" charset="-128"/>
          </a:endParaRPr>
        </a:p>
      </dgm:t>
    </dgm:pt>
    <dgm:pt modelId="{BCF50602-4B36-41BA-9A3E-F8D9C0BC9B98}" type="sibTrans" cxnId="{85E6C854-C32F-4C17-A473-D0DCBFC25672}">
      <dgm:prSet/>
      <dgm:spPr/>
      <dgm:t>
        <a:bodyPr/>
        <a:lstStyle/>
        <a:p>
          <a:endParaRPr kumimoji="1" lang="ja-JP" altLang="en-US" sz="1100">
            <a:latin typeface="メイリオ" panose="020B0604030504040204" pitchFamily="50" charset="-128"/>
            <a:ea typeface="メイリオ" panose="020B0604030504040204" pitchFamily="50" charset="-128"/>
            <a:cs typeface="メイリオ" panose="020B0604030504040204" pitchFamily="50" charset="-128"/>
          </a:endParaRPr>
        </a:p>
      </dgm:t>
    </dgm:pt>
    <dgm:pt modelId="{D7F61395-C6A4-4878-8BEB-F781AE821FBD}">
      <dgm:prSet phldrT="[テキスト]" phldr="1" custT="1"/>
      <dgm:spPr>
        <a:solidFill>
          <a:schemeClr val="bg1"/>
        </a:solidFill>
        <a:ln>
          <a:solidFill>
            <a:srgbClr val="85C2E7"/>
          </a:solidFill>
        </a:ln>
      </dgm:spPr>
      <dgm:t>
        <a:bodyPr/>
        <a:lstStyle/>
        <a:p>
          <a:endParaRPr kumimoji="1" lang="ja-JP" altLang="en-US" sz="1000" dirty="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endParaRPr>
        </a:p>
      </dgm:t>
    </dgm:pt>
    <dgm:pt modelId="{2D668DF5-3DC0-4E28-8C6E-C4D75C7E4C87}" type="parTrans" cxnId="{650E9BDF-61F6-4C16-A596-B1CF8B9C785A}">
      <dgm:prSet/>
      <dgm:spPr/>
      <dgm:t>
        <a:bodyPr/>
        <a:lstStyle/>
        <a:p>
          <a:endParaRPr kumimoji="1" lang="ja-JP" altLang="en-US" sz="1100">
            <a:latin typeface="メイリオ" panose="020B0604030504040204" pitchFamily="50" charset="-128"/>
            <a:ea typeface="メイリオ" panose="020B0604030504040204" pitchFamily="50" charset="-128"/>
            <a:cs typeface="メイリオ" panose="020B0604030504040204" pitchFamily="50" charset="-128"/>
          </a:endParaRPr>
        </a:p>
      </dgm:t>
    </dgm:pt>
    <dgm:pt modelId="{4206595D-BF6E-414B-90AE-72149F070109}" type="sibTrans" cxnId="{650E9BDF-61F6-4C16-A596-B1CF8B9C785A}">
      <dgm:prSet/>
      <dgm:spPr/>
      <dgm:t>
        <a:bodyPr/>
        <a:lstStyle/>
        <a:p>
          <a:endParaRPr kumimoji="1" lang="ja-JP" altLang="en-US" sz="1100">
            <a:latin typeface="メイリオ" panose="020B0604030504040204" pitchFamily="50" charset="-128"/>
            <a:ea typeface="メイリオ" panose="020B0604030504040204" pitchFamily="50" charset="-128"/>
            <a:cs typeface="メイリオ" panose="020B0604030504040204" pitchFamily="50" charset="-128"/>
          </a:endParaRPr>
        </a:p>
      </dgm:t>
    </dgm:pt>
    <dgm:pt modelId="{2B0EC2B7-05AD-4A0E-8CE1-1AB6E63B53F8}">
      <dgm:prSet phldrT="[テキスト]" phldr="1" custT="1"/>
      <dgm:spPr>
        <a:solidFill>
          <a:schemeClr val="bg1"/>
        </a:solidFill>
        <a:ln>
          <a:solidFill>
            <a:srgbClr val="85C2E7"/>
          </a:solidFill>
        </a:ln>
      </dgm:spPr>
      <dgm:t>
        <a:bodyPr/>
        <a:lstStyle/>
        <a:p>
          <a:endParaRPr kumimoji="1" lang="ja-JP" altLang="en-US" sz="1000">
            <a:latin typeface="メイリオ" panose="020B0604030504040204" pitchFamily="50" charset="-128"/>
            <a:ea typeface="メイリオ" panose="020B0604030504040204" pitchFamily="50" charset="-128"/>
            <a:cs typeface="メイリオ" panose="020B0604030504040204" pitchFamily="50" charset="-128"/>
          </a:endParaRPr>
        </a:p>
      </dgm:t>
    </dgm:pt>
    <dgm:pt modelId="{2F413769-94C7-4ED4-8609-FA8F22389923}" type="parTrans" cxnId="{B33BB7AF-1783-4F95-B8A3-C110BF5CEDE6}">
      <dgm:prSet/>
      <dgm:spPr/>
      <dgm:t>
        <a:bodyPr/>
        <a:lstStyle/>
        <a:p>
          <a:endParaRPr kumimoji="1" lang="ja-JP" altLang="en-US" sz="1100">
            <a:latin typeface="メイリオ" panose="020B0604030504040204" pitchFamily="50" charset="-128"/>
            <a:ea typeface="メイリオ" panose="020B0604030504040204" pitchFamily="50" charset="-128"/>
            <a:cs typeface="メイリオ" panose="020B0604030504040204" pitchFamily="50" charset="-128"/>
          </a:endParaRPr>
        </a:p>
      </dgm:t>
    </dgm:pt>
    <dgm:pt modelId="{6C8D9D0D-F8C8-4600-A2FF-EED7D284E25A}" type="sibTrans" cxnId="{B33BB7AF-1783-4F95-B8A3-C110BF5CEDE6}">
      <dgm:prSet/>
      <dgm:spPr/>
      <dgm:t>
        <a:bodyPr/>
        <a:lstStyle/>
        <a:p>
          <a:endParaRPr kumimoji="1" lang="ja-JP" altLang="en-US" sz="1100">
            <a:latin typeface="メイリオ" panose="020B0604030504040204" pitchFamily="50" charset="-128"/>
            <a:ea typeface="メイリオ" panose="020B0604030504040204" pitchFamily="50" charset="-128"/>
            <a:cs typeface="メイリオ" panose="020B0604030504040204" pitchFamily="50" charset="-128"/>
          </a:endParaRPr>
        </a:p>
      </dgm:t>
    </dgm:pt>
    <dgm:pt modelId="{B9B8F744-4122-4C20-BD05-A813CB9A2CB8}">
      <dgm:prSet phldrT="[テキスト]" phldr="1" custT="1"/>
      <dgm:spPr>
        <a:solidFill>
          <a:schemeClr val="bg1"/>
        </a:solidFill>
        <a:ln>
          <a:solidFill>
            <a:srgbClr val="85C2E7"/>
          </a:solidFill>
        </a:ln>
      </dgm:spPr>
      <dgm:t>
        <a:bodyPr/>
        <a:lstStyle/>
        <a:p>
          <a:endParaRPr kumimoji="1" lang="ja-JP" altLang="en-US" sz="1000" dirty="0">
            <a:latin typeface="メイリオ" panose="020B0604030504040204" pitchFamily="50" charset="-128"/>
            <a:ea typeface="メイリオ" panose="020B0604030504040204" pitchFamily="50" charset="-128"/>
            <a:cs typeface="メイリオ" panose="020B0604030504040204" pitchFamily="50" charset="-128"/>
          </a:endParaRPr>
        </a:p>
      </dgm:t>
    </dgm:pt>
    <dgm:pt modelId="{1DAE8D9F-D72B-4A60-B13A-60B916EFFDE9}" type="parTrans" cxnId="{B50E90BE-EB4C-4A76-BCAC-598A12C69384}">
      <dgm:prSet/>
      <dgm:spPr/>
      <dgm:t>
        <a:bodyPr/>
        <a:lstStyle/>
        <a:p>
          <a:endParaRPr kumimoji="1" lang="ja-JP" altLang="en-US" sz="1100">
            <a:latin typeface="メイリオ" panose="020B0604030504040204" pitchFamily="50" charset="-128"/>
            <a:ea typeface="メイリオ" panose="020B0604030504040204" pitchFamily="50" charset="-128"/>
            <a:cs typeface="メイリオ" panose="020B0604030504040204" pitchFamily="50" charset="-128"/>
          </a:endParaRPr>
        </a:p>
      </dgm:t>
    </dgm:pt>
    <dgm:pt modelId="{DFAC1520-8184-45EE-97EA-4AC1EB2D6C52}" type="sibTrans" cxnId="{B50E90BE-EB4C-4A76-BCAC-598A12C69384}">
      <dgm:prSet/>
      <dgm:spPr/>
      <dgm:t>
        <a:bodyPr/>
        <a:lstStyle/>
        <a:p>
          <a:endParaRPr kumimoji="1" lang="ja-JP" altLang="en-US" sz="1100">
            <a:latin typeface="メイリオ" panose="020B0604030504040204" pitchFamily="50" charset="-128"/>
            <a:ea typeface="メイリオ" panose="020B0604030504040204" pitchFamily="50" charset="-128"/>
            <a:cs typeface="メイリオ" panose="020B0604030504040204" pitchFamily="50" charset="-128"/>
          </a:endParaRPr>
        </a:p>
      </dgm:t>
    </dgm:pt>
    <dgm:pt modelId="{1ECCB3E1-DB34-4C1C-9599-C0FB8AB32192}">
      <dgm:prSet phldrT="[テキスト]" phldr="1" custT="1"/>
      <dgm:spPr>
        <a:solidFill>
          <a:schemeClr val="bg1"/>
        </a:solidFill>
        <a:ln>
          <a:solidFill>
            <a:srgbClr val="85C2E7"/>
          </a:solidFill>
        </a:ln>
      </dgm:spPr>
      <dgm:t>
        <a:bodyPr/>
        <a:lstStyle/>
        <a:p>
          <a:endParaRPr kumimoji="1" lang="ja-JP" altLang="en-US" sz="1000" dirty="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endParaRPr>
        </a:p>
      </dgm:t>
    </dgm:pt>
    <dgm:pt modelId="{60319922-AE6E-47A4-A0FC-4B040C86A8BD}" type="parTrans" cxnId="{8D83E0CB-FA99-4E9F-8875-363C387CA22F}">
      <dgm:prSet/>
      <dgm:spPr/>
      <dgm:t>
        <a:bodyPr/>
        <a:lstStyle/>
        <a:p>
          <a:endParaRPr kumimoji="1" lang="ja-JP" altLang="en-US" sz="1100">
            <a:latin typeface="メイリオ" panose="020B0604030504040204" pitchFamily="50" charset="-128"/>
            <a:ea typeface="メイリオ" panose="020B0604030504040204" pitchFamily="50" charset="-128"/>
            <a:cs typeface="メイリオ" panose="020B0604030504040204" pitchFamily="50" charset="-128"/>
          </a:endParaRPr>
        </a:p>
      </dgm:t>
    </dgm:pt>
    <dgm:pt modelId="{3EFB71F4-B220-47F8-962A-560EBDF916E0}" type="sibTrans" cxnId="{8D83E0CB-FA99-4E9F-8875-363C387CA22F}">
      <dgm:prSet/>
      <dgm:spPr/>
      <dgm:t>
        <a:bodyPr/>
        <a:lstStyle/>
        <a:p>
          <a:endParaRPr kumimoji="1" lang="ja-JP" altLang="en-US" sz="1100">
            <a:latin typeface="メイリオ" panose="020B0604030504040204" pitchFamily="50" charset="-128"/>
            <a:ea typeface="メイリオ" panose="020B0604030504040204" pitchFamily="50" charset="-128"/>
            <a:cs typeface="メイリオ" panose="020B0604030504040204" pitchFamily="50" charset="-128"/>
          </a:endParaRPr>
        </a:p>
      </dgm:t>
    </dgm:pt>
    <dgm:pt modelId="{57B43F3A-922D-4981-A98D-432E1421D497}">
      <dgm:prSet phldrT="[テキスト]" phldr="1" custT="1"/>
      <dgm:spPr>
        <a:solidFill>
          <a:schemeClr val="bg1"/>
        </a:solidFill>
        <a:ln>
          <a:solidFill>
            <a:srgbClr val="85C2E7"/>
          </a:solidFill>
        </a:ln>
      </dgm:spPr>
      <dgm:t>
        <a:bodyPr/>
        <a:lstStyle/>
        <a:p>
          <a:endParaRPr kumimoji="1" lang="ja-JP" altLang="en-US" sz="1000" dirty="0">
            <a:latin typeface="メイリオ" panose="020B0604030504040204" pitchFamily="50" charset="-128"/>
            <a:ea typeface="メイリオ" panose="020B0604030504040204" pitchFamily="50" charset="-128"/>
            <a:cs typeface="メイリオ" panose="020B0604030504040204" pitchFamily="50" charset="-128"/>
          </a:endParaRPr>
        </a:p>
      </dgm:t>
    </dgm:pt>
    <dgm:pt modelId="{2127698A-A5E0-49A5-BB17-290FA5303E09}" type="parTrans" cxnId="{95C054C9-722D-431E-87F4-E2B3CF2DAEB6}">
      <dgm:prSet/>
      <dgm:spPr/>
      <dgm:t>
        <a:bodyPr/>
        <a:lstStyle/>
        <a:p>
          <a:endParaRPr kumimoji="1" lang="ja-JP" altLang="en-US" sz="1100">
            <a:latin typeface="メイリオ" panose="020B0604030504040204" pitchFamily="50" charset="-128"/>
            <a:ea typeface="メイリオ" panose="020B0604030504040204" pitchFamily="50" charset="-128"/>
            <a:cs typeface="メイリオ" panose="020B0604030504040204" pitchFamily="50" charset="-128"/>
          </a:endParaRPr>
        </a:p>
      </dgm:t>
    </dgm:pt>
    <dgm:pt modelId="{2CC056E4-BFF1-4855-A090-2CD7C369E01D}" type="sibTrans" cxnId="{95C054C9-722D-431E-87F4-E2B3CF2DAEB6}">
      <dgm:prSet/>
      <dgm:spPr/>
      <dgm:t>
        <a:bodyPr/>
        <a:lstStyle/>
        <a:p>
          <a:endParaRPr kumimoji="1" lang="ja-JP" altLang="en-US" sz="1100">
            <a:latin typeface="メイリオ" panose="020B0604030504040204" pitchFamily="50" charset="-128"/>
            <a:ea typeface="メイリオ" panose="020B0604030504040204" pitchFamily="50" charset="-128"/>
            <a:cs typeface="メイリオ" panose="020B0604030504040204" pitchFamily="50" charset="-128"/>
          </a:endParaRPr>
        </a:p>
      </dgm:t>
    </dgm:pt>
    <dgm:pt modelId="{A44AFDCD-FE9B-4FCA-A25F-E82D29D8712D}">
      <dgm:prSet phldrT="[テキスト]" phldr="1" custT="1"/>
      <dgm:spPr>
        <a:solidFill>
          <a:schemeClr val="bg1"/>
        </a:solidFill>
        <a:ln>
          <a:solidFill>
            <a:srgbClr val="85C2E7"/>
          </a:solidFill>
        </a:ln>
      </dgm:spPr>
      <dgm:t>
        <a:bodyPr/>
        <a:lstStyle/>
        <a:p>
          <a:endParaRPr kumimoji="1" lang="ja-JP" altLang="en-US" sz="1000" dirty="0">
            <a:latin typeface="メイリオ" panose="020B0604030504040204" pitchFamily="50" charset="-128"/>
            <a:ea typeface="メイリオ" panose="020B0604030504040204" pitchFamily="50" charset="-128"/>
            <a:cs typeface="メイリオ" panose="020B0604030504040204" pitchFamily="50" charset="-128"/>
          </a:endParaRPr>
        </a:p>
      </dgm:t>
    </dgm:pt>
    <dgm:pt modelId="{E80EC4F6-779D-4268-8251-5976622C5851}" type="parTrans" cxnId="{887B68E6-7607-4191-BE32-34D5B98D50CE}">
      <dgm:prSet/>
      <dgm:spPr/>
      <dgm:t>
        <a:bodyPr/>
        <a:lstStyle/>
        <a:p>
          <a:endParaRPr kumimoji="1" lang="ja-JP" altLang="en-US" sz="1100">
            <a:latin typeface="メイリオ" panose="020B0604030504040204" pitchFamily="50" charset="-128"/>
            <a:ea typeface="メイリオ" panose="020B0604030504040204" pitchFamily="50" charset="-128"/>
            <a:cs typeface="メイリオ" panose="020B0604030504040204" pitchFamily="50" charset="-128"/>
          </a:endParaRPr>
        </a:p>
      </dgm:t>
    </dgm:pt>
    <dgm:pt modelId="{D9FD8C5D-A156-4D00-ACA8-65EA41103A4E}" type="sibTrans" cxnId="{887B68E6-7607-4191-BE32-34D5B98D50CE}">
      <dgm:prSet/>
      <dgm:spPr/>
      <dgm:t>
        <a:bodyPr/>
        <a:lstStyle/>
        <a:p>
          <a:endParaRPr kumimoji="1" lang="ja-JP" altLang="en-US" sz="1100">
            <a:latin typeface="メイリオ" panose="020B0604030504040204" pitchFamily="50" charset="-128"/>
            <a:ea typeface="メイリオ" panose="020B0604030504040204" pitchFamily="50" charset="-128"/>
            <a:cs typeface="メイリオ" panose="020B0604030504040204" pitchFamily="50" charset="-128"/>
          </a:endParaRPr>
        </a:p>
      </dgm:t>
    </dgm:pt>
    <dgm:pt modelId="{73B5F899-93CC-4B9A-A588-80E729F3B8C8}">
      <dgm:prSet phldrT="[テキスト]" custT="1"/>
      <dgm:spPr>
        <a:solidFill>
          <a:schemeClr val="bg1"/>
        </a:solidFill>
        <a:ln>
          <a:solidFill>
            <a:srgbClr val="85C2E7"/>
          </a:solidFill>
        </a:ln>
      </dgm:spPr>
      <dgm:t>
        <a:bodyPr/>
        <a:lstStyle/>
        <a:p>
          <a:endParaRPr kumimoji="1" lang="ja-JP" altLang="en-US" sz="1000" dirty="0">
            <a:latin typeface="メイリオ" panose="020B0604030504040204" pitchFamily="50" charset="-128"/>
            <a:ea typeface="メイリオ" panose="020B0604030504040204" pitchFamily="50" charset="-128"/>
            <a:cs typeface="メイリオ" panose="020B0604030504040204" pitchFamily="50" charset="-128"/>
          </a:endParaRPr>
        </a:p>
      </dgm:t>
    </dgm:pt>
    <dgm:pt modelId="{F7785E58-A013-41FA-910A-C9BCF05A26B5}" type="parTrans" cxnId="{3A0E2BB6-D3C3-4751-ABF4-41D728755FF6}">
      <dgm:prSet/>
      <dgm:spPr/>
      <dgm:t>
        <a:bodyPr/>
        <a:lstStyle/>
        <a:p>
          <a:endParaRPr kumimoji="1" lang="ja-JP" altLang="en-US" sz="1100"/>
        </a:p>
      </dgm:t>
    </dgm:pt>
    <dgm:pt modelId="{B40F8FF7-B668-40AD-B569-000F06F82112}" type="sibTrans" cxnId="{3A0E2BB6-D3C3-4751-ABF4-41D728755FF6}">
      <dgm:prSet/>
      <dgm:spPr/>
      <dgm:t>
        <a:bodyPr/>
        <a:lstStyle/>
        <a:p>
          <a:endParaRPr kumimoji="1" lang="ja-JP" altLang="en-US" sz="1100"/>
        </a:p>
      </dgm:t>
    </dgm:pt>
    <dgm:pt modelId="{56CF79A4-4729-4E1A-B022-750B17050BFB}">
      <dgm:prSet phldrT="[テキスト]" custT="1"/>
      <dgm:spPr>
        <a:solidFill>
          <a:schemeClr val="bg1"/>
        </a:solidFill>
        <a:ln>
          <a:solidFill>
            <a:srgbClr val="85C2E7"/>
          </a:solidFill>
        </a:ln>
      </dgm:spPr>
      <dgm:t>
        <a:bodyPr/>
        <a:lstStyle/>
        <a:p>
          <a:endParaRPr kumimoji="1" lang="ja-JP" altLang="en-US" sz="1000" dirty="0">
            <a:latin typeface="メイリオ" panose="020B0604030504040204" pitchFamily="50" charset="-128"/>
            <a:ea typeface="メイリオ" panose="020B0604030504040204" pitchFamily="50" charset="-128"/>
            <a:cs typeface="メイリオ" panose="020B0604030504040204" pitchFamily="50" charset="-128"/>
          </a:endParaRPr>
        </a:p>
      </dgm:t>
    </dgm:pt>
    <dgm:pt modelId="{2F8A9C16-E61E-4CF7-A65D-B57D45465E3D}" type="parTrans" cxnId="{23200AB4-3E1B-4E04-BE69-4537CDD20744}">
      <dgm:prSet/>
      <dgm:spPr/>
      <dgm:t>
        <a:bodyPr/>
        <a:lstStyle/>
        <a:p>
          <a:endParaRPr kumimoji="1" lang="ja-JP" altLang="en-US" sz="1100"/>
        </a:p>
      </dgm:t>
    </dgm:pt>
    <dgm:pt modelId="{F63A7979-389A-4E92-8AA5-831BC791E1A8}" type="sibTrans" cxnId="{23200AB4-3E1B-4E04-BE69-4537CDD20744}">
      <dgm:prSet/>
      <dgm:spPr/>
      <dgm:t>
        <a:bodyPr/>
        <a:lstStyle/>
        <a:p>
          <a:endParaRPr kumimoji="1" lang="ja-JP" altLang="en-US" sz="1100"/>
        </a:p>
      </dgm:t>
    </dgm:pt>
    <dgm:pt modelId="{B5AE796D-040B-4087-A8CB-952EA98A0D78}">
      <dgm:prSet phldrT="[テキスト]" custT="1"/>
      <dgm:spPr>
        <a:solidFill>
          <a:schemeClr val="bg1"/>
        </a:solidFill>
        <a:ln>
          <a:solidFill>
            <a:srgbClr val="85C2E7"/>
          </a:solidFill>
        </a:ln>
      </dgm:spPr>
      <dgm:t>
        <a:bodyPr/>
        <a:lstStyle/>
        <a:p>
          <a:endParaRPr kumimoji="1" lang="ja-JP" altLang="en-US" sz="1000" dirty="0">
            <a:latin typeface="メイリオ" panose="020B0604030504040204" pitchFamily="50" charset="-128"/>
            <a:ea typeface="メイリオ" panose="020B0604030504040204" pitchFamily="50" charset="-128"/>
            <a:cs typeface="メイリオ" panose="020B0604030504040204" pitchFamily="50" charset="-128"/>
          </a:endParaRPr>
        </a:p>
      </dgm:t>
    </dgm:pt>
    <dgm:pt modelId="{AC17C43F-E00D-43DF-AB27-DA2A4483D853}" type="parTrans" cxnId="{B3EFF2EA-A9E5-4FE9-8D04-4B76EA2A4A28}">
      <dgm:prSet/>
      <dgm:spPr/>
      <dgm:t>
        <a:bodyPr/>
        <a:lstStyle/>
        <a:p>
          <a:endParaRPr kumimoji="1" lang="ja-JP" altLang="en-US" sz="1100"/>
        </a:p>
      </dgm:t>
    </dgm:pt>
    <dgm:pt modelId="{3EDE8018-DB56-4410-AABE-47046387775B}" type="sibTrans" cxnId="{B3EFF2EA-A9E5-4FE9-8D04-4B76EA2A4A28}">
      <dgm:prSet/>
      <dgm:spPr/>
      <dgm:t>
        <a:bodyPr/>
        <a:lstStyle/>
        <a:p>
          <a:endParaRPr kumimoji="1" lang="ja-JP" altLang="en-US" sz="1100"/>
        </a:p>
      </dgm:t>
    </dgm:pt>
    <dgm:pt modelId="{E0F9E3E0-1A9F-4F85-BB67-9DF3653E0EF0}" type="pres">
      <dgm:prSet presAssocID="{BBFD380F-9CF0-4B9C-8BA4-A511A33D80C2}" presName="Name0" presStyleCnt="0">
        <dgm:presLayoutVars>
          <dgm:dir/>
          <dgm:animLvl val="lvl"/>
          <dgm:resizeHandles val="exact"/>
        </dgm:presLayoutVars>
      </dgm:prSet>
      <dgm:spPr/>
      <dgm:t>
        <a:bodyPr/>
        <a:lstStyle/>
        <a:p>
          <a:endParaRPr kumimoji="1" lang="ja-JP" altLang="en-US"/>
        </a:p>
      </dgm:t>
    </dgm:pt>
    <dgm:pt modelId="{177DCE11-F211-4DA0-B13E-7C277636AA8D}" type="pres">
      <dgm:prSet presAssocID="{4EC16B4E-DBA1-4FBE-B1CE-339B8EA16D3C}" presName="composite" presStyleCnt="0"/>
      <dgm:spPr/>
    </dgm:pt>
    <dgm:pt modelId="{B33CBB12-A5A1-43A6-AD2C-BFA84F6BC7C4}" type="pres">
      <dgm:prSet presAssocID="{4EC16B4E-DBA1-4FBE-B1CE-339B8EA16D3C}" presName="parTx" presStyleLbl="alignNode1" presStyleIdx="0" presStyleCnt="3">
        <dgm:presLayoutVars>
          <dgm:chMax val="0"/>
          <dgm:chPref val="0"/>
          <dgm:bulletEnabled val="1"/>
        </dgm:presLayoutVars>
      </dgm:prSet>
      <dgm:spPr/>
      <dgm:t>
        <a:bodyPr/>
        <a:lstStyle/>
        <a:p>
          <a:endParaRPr kumimoji="1" lang="ja-JP" altLang="en-US"/>
        </a:p>
      </dgm:t>
    </dgm:pt>
    <dgm:pt modelId="{333DDA86-5BBA-41C0-90B8-0A436635DC2D}" type="pres">
      <dgm:prSet presAssocID="{4EC16B4E-DBA1-4FBE-B1CE-339B8EA16D3C}" presName="desTx" presStyleLbl="alignAccFollowNode1" presStyleIdx="0" presStyleCnt="3">
        <dgm:presLayoutVars>
          <dgm:bulletEnabled val="1"/>
        </dgm:presLayoutVars>
      </dgm:prSet>
      <dgm:spPr/>
      <dgm:t>
        <a:bodyPr/>
        <a:lstStyle/>
        <a:p>
          <a:endParaRPr kumimoji="1" lang="ja-JP" altLang="en-US"/>
        </a:p>
      </dgm:t>
    </dgm:pt>
    <dgm:pt modelId="{E0198AAE-11A0-4CB5-A5EE-8F728A1EFD9D}" type="pres">
      <dgm:prSet presAssocID="{7C5C2F43-AE9E-4BA8-8738-40D119442E32}" presName="space" presStyleCnt="0"/>
      <dgm:spPr/>
    </dgm:pt>
    <dgm:pt modelId="{5B44441F-329C-4DB4-A572-1304FF9F08FA}" type="pres">
      <dgm:prSet presAssocID="{D7F61395-C6A4-4878-8BEB-F781AE821FBD}" presName="composite" presStyleCnt="0"/>
      <dgm:spPr/>
    </dgm:pt>
    <dgm:pt modelId="{6E6D2E60-1C27-4FEE-9786-67AA761115BA}" type="pres">
      <dgm:prSet presAssocID="{D7F61395-C6A4-4878-8BEB-F781AE821FBD}" presName="parTx" presStyleLbl="alignNode1" presStyleIdx="1" presStyleCnt="3">
        <dgm:presLayoutVars>
          <dgm:chMax val="0"/>
          <dgm:chPref val="0"/>
          <dgm:bulletEnabled val="1"/>
        </dgm:presLayoutVars>
      </dgm:prSet>
      <dgm:spPr/>
      <dgm:t>
        <a:bodyPr/>
        <a:lstStyle/>
        <a:p>
          <a:endParaRPr kumimoji="1" lang="ja-JP" altLang="en-US"/>
        </a:p>
      </dgm:t>
    </dgm:pt>
    <dgm:pt modelId="{770BAF5C-6624-449F-B568-AD670F03E4E4}" type="pres">
      <dgm:prSet presAssocID="{D7F61395-C6A4-4878-8BEB-F781AE821FBD}" presName="desTx" presStyleLbl="alignAccFollowNode1" presStyleIdx="1" presStyleCnt="3">
        <dgm:presLayoutVars>
          <dgm:bulletEnabled val="1"/>
        </dgm:presLayoutVars>
      </dgm:prSet>
      <dgm:spPr/>
      <dgm:t>
        <a:bodyPr/>
        <a:lstStyle/>
        <a:p>
          <a:endParaRPr kumimoji="1" lang="ja-JP" altLang="en-US"/>
        </a:p>
      </dgm:t>
    </dgm:pt>
    <dgm:pt modelId="{592B95EF-B0D5-4B50-B9BB-AF8250CF4724}" type="pres">
      <dgm:prSet presAssocID="{4206595D-BF6E-414B-90AE-72149F070109}" presName="space" presStyleCnt="0"/>
      <dgm:spPr/>
    </dgm:pt>
    <dgm:pt modelId="{83D4BF54-69A1-4303-8BAC-961AB0C6BA01}" type="pres">
      <dgm:prSet presAssocID="{1ECCB3E1-DB34-4C1C-9599-C0FB8AB32192}" presName="composite" presStyleCnt="0"/>
      <dgm:spPr/>
    </dgm:pt>
    <dgm:pt modelId="{0E14755A-D5A6-4229-AF56-7B62F4991237}" type="pres">
      <dgm:prSet presAssocID="{1ECCB3E1-DB34-4C1C-9599-C0FB8AB32192}" presName="parTx" presStyleLbl="alignNode1" presStyleIdx="2" presStyleCnt="3">
        <dgm:presLayoutVars>
          <dgm:chMax val="0"/>
          <dgm:chPref val="0"/>
          <dgm:bulletEnabled val="1"/>
        </dgm:presLayoutVars>
      </dgm:prSet>
      <dgm:spPr/>
      <dgm:t>
        <a:bodyPr/>
        <a:lstStyle/>
        <a:p>
          <a:endParaRPr kumimoji="1" lang="ja-JP" altLang="en-US"/>
        </a:p>
      </dgm:t>
    </dgm:pt>
    <dgm:pt modelId="{B8A1F2AC-0222-4039-A32C-68826C6D4B88}" type="pres">
      <dgm:prSet presAssocID="{1ECCB3E1-DB34-4C1C-9599-C0FB8AB32192}" presName="desTx" presStyleLbl="alignAccFollowNode1" presStyleIdx="2" presStyleCnt="3">
        <dgm:presLayoutVars>
          <dgm:bulletEnabled val="1"/>
        </dgm:presLayoutVars>
      </dgm:prSet>
      <dgm:spPr/>
      <dgm:t>
        <a:bodyPr/>
        <a:lstStyle/>
        <a:p>
          <a:endParaRPr kumimoji="1" lang="ja-JP" altLang="en-US"/>
        </a:p>
      </dgm:t>
    </dgm:pt>
  </dgm:ptLst>
  <dgm:cxnLst>
    <dgm:cxn modelId="{887B68E6-7607-4191-BE32-34D5B98D50CE}" srcId="{1ECCB3E1-DB34-4C1C-9599-C0FB8AB32192}" destId="{A44AFDCD-FE9B-4FCA-A25F-E82D29D8712D}" srcOrd="1" destOrd="0" parTransId="{E80EC4F6-779D-4268-8251-5976622C5851}" sibTransId="{D9FD8C5D-A156-4D00-ACA8-65EA41103A4E}"/>
    <dgm:cxn modelId="{650E9BDF-61F6-4C16-A596-B1CF8B9C785A}" srcId="{BBFD380F-9CF0-4B9C-8BA4-A511A33D80C2}" destId="{D7F61395-C6A4-4878-8BEB-F781AE821FBD}" srcOrd="1" destOrd="0" parTransId="{2D668DF5-3DC0-4E28-8C6E-C4D75C7E4C87}" sibTransId="{4206595D-BF6E-414B-90AE-72149F070109}"/>
    <dgm:cxn modelId="{A5044EFA-EFFF-4802-91F9-7D5F3F73B1E4}" type="presOf" srcId="{B5AE796D-040B-4087-A8CB-952EA98A0D78}" destId="{B8A1F2AC-0222-4039-A32C-68826C6D4B88}" srcOrd="0" destOrd="2" presId="urn:microsoft.com/office/officeart/2005/8/layout/hList1"/>
    <dgm:cxn modelId="{2A1EFA19-236E-41B1-A771-597AB7F79D30}" type="presOf" srcId="{6528D2AE-726F-4592-9B41-8AAC46755613}" destId="{333DDA86-5BBA-41C0-90B8-0A436635DC2D}" srcOrd="0" destOrd="1" presId="urn:microsoft.com/office/officeart/2005/8/layout/hList1"/>
    <dgm:cxn modelId="{23200AB4-3E1B-4E04-BE69-4537CDD20744}" srcId="{D7F61395-C6A4-4878-8BEB-F781AE821FBD}" destId="{56CF79A4-4729-4E1A-B022-750B17050BFB}" srcOrd="2" destOrd="0" parTransId="{2F8A9C16-E61E-4CF7-A65D-B57D45465E3D}" sibTransId="{F63A7979-389A-4E92-8AA5-831BC791E1A8}"/>
    <dgm:cxn modelId="{AD3873FD-4573-4EA7-826C-AE832ECA7FFD}" type="presOf" srcId="{4EC16B4E-DBA1-4FBE-B1CE-339B8EA16D3C}" destId="{B33CBB12-A5A1-43A6-AD2C-BFA84F6BC7C4}" srcOrd="0" destOrd="0" presId="urn:microsoft.com/office/officeart/2005/8/layout/hList1"/>
    <dgm:cxn modelId="{B33BB7AF-1783-4F95-B8A3-C110BF5CEDE6}" srcId="{D7F61395-C6A4-4878-8BEB-F781AE821FBD}" destId="{2B0EC2B7-05AD-4A0E-8CE1-1AB6E63B53F8}" srcOrd="0" destOrd="0" parTransId="{2F413769-94C7-4ED4-8609-FA8F22389923}" sibTransId="{6C8D9D0D-F8C8-4600-A2FF-EED7D284E25A}"/>
    <dgm:cxn modelId="{98B67B99-6D3A-44E4-A49F-6A5AE947397A}" type="presOf" srcId="{03C157F2-4593-47C5-97DF-6C88579E7CF1}" destId="{333DDA86-5BBA-41C0-90B8-0A436635DC2D}" srcOrd="0" destOrd="0" presId="urn:microsoft.com/office/officeart/2005/8/layout/hList1"/>
    <dgm:cxn modelId="{30917818-7D57-47E8-99C9-E87345A7F358}" type="presOf" srcId="{A44AFDCD-FE9B-4FCA-A25F-E82D29D8712D}" destId="{B8A1F2AC-0222-4039-A32C-68826C6D4B88}" srcOrd="0" destOrd="1" presId="urn:microsoft.com/office/officeart/2005/8/layout/hList1"/>
    <dgm:cxn modelId="{1DA03D74-C182-48FC-A3C9-365EF5D08340}" type="presOf" srcId="{1ECCB3E1-DB34-4C1C-9599-C0FB8AB32192}" destId="{0E14755A-D5A6-4229-AF56-7B62F4991237}" srcOrd="0" destOrd="0" presId="urn:microsoft.com/office/officeart/2005/8/layout/hList1"/>
    <dgm:cxn modelId="{B3EFF2EA-A9E5-4FE9-8D04-4B76EA2A4A28}" srcId="{1ECCB3E1-DB34-4C1C-9599-C0FB8AB32192}" destId="{B5AE796D-040B-4087-A8CB-952EA98A0D78}" srcOrd="2" destOrd="0" parTransId="{AC17C43F-E00D-43DF-AB27-DA2A4483D853}" sibTransId="{3EDE8018-DB56-4410-AABE-47046387775B}"/>
    <dgm:cxn modelId="{95C054C9-722D-431E-87F4-E2B3CF2DAEB6}" srcId="{1ECCB3E1-DB34-4C1C-9599-C0FB8AB32192}" destId="{57B43F3A-922D-4981-A98D-432E1421D497}" srcOrd="0" destOrd="0" parTransId="{2127698A-A5E0-49A5-BB17-290FA5303E09}" sibTransId="{2CC056E4-BFF1-4855-A090-2CD7C369E01D}"/>
    <dgm:cxn modelId="{5D776EBB-241A-4AD4-B469-A01EADADDA0C}" type="presOf" srcId="{B9B8F744-4122-4C20-BD05-A813CB9A2CB8}" destId="{770BAF5C-6624-449F-B568-AD670F03E4E4}" srcOrd="0" destOrd="1" presId="urn:microsoft.com/office/officeart/2005/8/layout/hList1"/>
    <dgm:cxn modelId="{8D83E0CB-FA99-4E9F-8875-363C387CA22F}" srcId="{BBFD380F-9CF0-4B9C-8BA4-A511A33D80C2}" destId="{1ECCB3E1-DB34-4C1C-9599-C0FB8AB32192}" srcOrd="2" destOrd="0" parTransId="{60319922-AE6E-47A4-A0FC-4B040C86A8BD}" sibTransId="{3EFB71F4-B220-47F8-962A-560EBDF916E0}"/>
    <dgm:cxn modelId="{B5F70A16-7F14-49AD-9275-9B82015F5097}" srcId="{BBFD380F-9CF0-4B9C-8BA4-A511A33D80C2}" destId="{4EC16B4E-DBA1-4FBE-B1CE-339B8EA16D3C}" srcOrd="0" destOrd="0" parTransId="{AE0F92B8-A3F8-4FC1-94BA-D11030067F90}" sibTransId="{7C5C2F43-AE9E-4BA8-8738-40D119442E32}"/>
    <dgm:cxn modelId="{C7F528AB-EE7E-46F3-BEA7-3FF1FF84C1A4}" type="presOf" srcId="{57B43F3A-922D-4981-A98D-432E1421D497}" destId="{B8A1F2AC-0222-4039-A32C-68826C6D4B88}" srcOrd="0" destOrd="0" presId="urn:microsoft.com/office/officeart/2005/8/layout/hList1"/>
    <dgm:cxn modelId="{1F2690B7-6EAE-487A-AE1F-F8F8FF363E0F}" srcId="{4EC16B4E-DBA1-4FBE-B1CE-339B8EA16D3C}" destId="{03C157F2-4593-47C5-97DF-6C88579E7CF1}" srcOrd="0" destOrd="0" parTransId="{4F83714C-DB8B-4290-9E1F-F635374EE3A8}" sibTransId="{31D4623F-542F-43AF-A339-1DCF51674257}"/>
    <dgm:cxn modelId="{85E6C854-C32F-4C17-A473-D0DCBFC25672}" srcId="{4EC16B4E-DBA1-4FBE-B1CE-339B8EA16D3C}" destId="{6528D2AE-726F-4592-9B41-8AAC46755613}" srcOrd="1" destOrd="0" parTransId="{E6F78058-7D99-4752-A364-F0BD240730D9}" sibTransId="{BCF50602-4B36-41BA-9A3E-F8D9C0BC9B98}"/>
    <dgm:cxn modelId="{3A0E2BB6-D3C3-4751-ABF4-41D728755FF6}" srcId="{4EC16B4E-DBA1-4FBE-B1CE-339B8EA16D3C}" destId="{73B5F899-93CC-4B9A-A588-80E729F3B8C8}" srcOrd="2" destOrd="0" parTransId="{F7785E58-A013-41FA-910A-C9BCF05A26B5}" sibTransId="{B40F8FF7-B668-40AD-B569-000F06F82112}"/>
    <dgm:cxn modelId="{C7293A3C-B6ED-449E-8B88-692427A1F805}" type="presOf" srcId="{2B0EC2B7-05AD-4A0E-8CE1-1AB6E63B53F8}" destId="{770BAF5C-6624-449F-B568-AD670F03E4E4}" srcOrd="0" destOrd="0" presId="urn:microsoft.com/office/officeart/2005/8/layout/hList1"/>
    <dgm:cxn modelId="{BDC192B1-6B51-4555-8848-143A86725CAA}" type="presOf" srcId="{56CF79A4-4729-4E1A-B022-750B17050BFB}" destId="{770BAF5C-6624-449F-B568-AD670F03E4E4}" srcOrd="0" destOrd="2" presId="urn:microsoft.com/office/officeart/2005/8/layout/hList1"/>
    <dgm:cxn modelId="{E8A5EA1C-B1BC-4407-A041-88DCE4646F91}" type="presOf" srcId="{BBFD380F-9CF0-4B9C-8BA4-A511A33D80C2}" destId="{E0F9E3E0-1A9F-4F85-BB67-9DF3653E0EF0}" srcOrd="0" destOrd="0" presId="urn:microsoft.com/office/officeart/2005/8/layout/hList1"/>
    <dgm:cxn modelId="{B50E90BE-EB4C-4A76-BCAC-598A12C69384}" srcId="{D7F61395-C6A4-4878-8BEB-F781AE821FBD}" destId="{B9B8F744-4122-4C20-BD05-A813CB9A2CB8}" srcOrd="1" destOrd="0" parTransId="{1DAE8D9F-D72B-4A60-B13A-60B916EFFDE9}" sibTransId="{DFAC1520-8184-45EE-97EA-4AC1EB2D6C52}"/>
    <dgm:cxn modelId="{6D7E5716-6C4F-4F04-B6BD-D996730294DA}" type="presOf" srcId="{73B5F899-93CC-4B9A-A588-80E729F3B8C8}" destId="{333DDA86-5BBA-41C0-90B8-0A436635DC2D}" srcOrd="0" destOrd="2" presId="urn:microsoft.com/office/officeart/2005/8/layout/hList1"/>
    <dgm:cxn modelId="{F99FF869-7A0B-44D1-96EE-878FB1705D2D}" type="presOf" srcId="{D7F61395-C6A4-4878-8BEB-F781AE821FBD}" destId="{6E6D2E60-1C27-4FEE-9786-67AA761115BA}" srcOrd="0" destOrd="0" presId="urn:microsoft.com/office/officeart/2005/8/layout/hList1"/>
    <dgm:cxn modelId="{784E9EE0-FA60-4E3E-9933-F58BE7CD4114}" type="presParOf" srcId="{E0F9E3E0-1A9F-4F85-BB67-9DF3653E0EF0}" destId="{177DCE11-F211-4DA0-B13E-7C277636AA8D}" srcOrd="0" destOrd="0" presId="urn:microsoft.com/office/officeart/2005/8/layout/hList1"/>
    <dgm:cxn modelId="{88AA3B77-6AAC-42A9-AA48-DBDEC6A28270}" type="presParOf" srcId="{177DCE11-F211-4DA0-B13E-7C277636AA8D}" destId="{B33CBB12-A5A1-43A6-AD2C-BFA84F6BC7C4}" srcOrd="0" destOrd="0" presId="urn:microsoft.com/office/officeart/2005/8/layout/hList1"/>
    <dgm:cxn modelId="{9749EA88-9060-4499-B61E-CC4E2DF1DB82}" type="presParOf" srcId="{177DCE11-F211-4DA0-B13E-7C277636AA8D}" destId="{333DDA86-5BBA-41C0-90B8-0A436635DC2D}" srcOrd="1" destOrd="0" presId="urn:microsoft.com/office/officeart/2005/8/layout/hList1"/>
    <dgm:cxn modelId="{BDFAD091-EEBC-4F4D-BB5A-FE8349617E29}" type="presParOf" srcId="{E0F9E3E0-1A9F-4F85-BB67-9DF3653E0EF0}" destId="{E0198AAE-11A0-4CB5-A5EE-8F728A1EFD9D}" srcOrd="1" destOrd="0" presId="urn:microsoft.com/office/officeart/2005/8/layout/hList1"/>
    <dgm:cxn modelId="{9D26FA6E-00D6-4936-BB18-06D7379E3C77}" type="presParOf" srcId="{E0F9E3E0-1A9F-4F85-BB67-9DF3653E0EF0}" destId="{5B44441F-329C-4DB4-A572-1304FF9F08FA}" srcOrd="2" destOrd="0" presId="urn:microsoft.com/office/officeart/2005/8/layout/hList1"/>
    <dgm:cxn modelId="{C0B7D044-1796-48D1-ADD4-33368F0AE34D}" type="presParOf" srcId="{5B44441F-329C-4DB4-A572-1304FF9F08FA}" destId="{6E6D2E60-1C27-4FEE-9786-67AA761115BA}" srcOrd="0" destOrd="0" presId="urn:microsoft.com/office/officeart/2005/8/layout/hList1"/>
    <dgm:cxn modelId="{29D20E0C-54D3-4286-8A96-510DF429D8AA}" type="presParOf" srcId="{5B44441F-329C-4DB4-A572-1304FF9F08FA}" destId="{770BAF5C-6624-449F-B568-AD670F03E4E4}" srcOrd="1" destOrd="0" presId="urn:microsoft.com/office/officeart/2005/8/layout/hList1"/>
    <dgm:cxn modelId="{FC255806-51C7-4A4B-8B55-C7F92D609DB0}" type="presParOf" srcId="{E0F9E3E0-1A9F-4F85-BB67-9DF3653E0EF0}" destId="{592B95EF-B0D5-4B50-B9BB-AF8250CF4724}" srcOrd="3" destOrd="0" presId="urn:microsoft.com/office/officeart/2005/8/layout/hList1"/>
    <dgm:cxn modelId="{8CF374F0-0271-454E-8346-228D61EE07DF}" type="presParOf" srcId="{E0F9E3E0-1A9F-4F85-BB67-9DF3653E0EF0}" destId="{83D4BF54-69A1-4303-8BAC-961AB0C6BA01}" srcOrd="4" destOrd="0" presId="urn:microsoft.com/office/officeart/2005/8/layout/hList1"/>
    <dgm:cxn modelId="{7B4E3BE9-7E32-4C52-9A1B-A828367B1589}" type="presParOf" srcId="{83D4BF54-69A1-4303-8BAC-961AB0C6BA01}" destId="{0E14755A-D5A6-4229-AF56-7B62F4991237}" srcOrd="0" destOrd="0" presId="urn:microsoft.com/office/officeart/2005/8/layout/hList1"/>
    <dgm:cxn modelId="{31B36D90-B43F-42F8-B907-DACA45835A28}" type="presParOf" srcId="{83D4BF54-69A1-4303-8BAC-961AB0C6BA01}" destId="{B8A1F2AC-0222-4039-A32C-68826C6D4B88}" srcOrd="1" destOrd="0" presId="urn:microsoft.com/office/officeart/2005/8/layout/hList1"/>
  </dgm:cxnLst>
  <dgm:bg/>
  <dgm:whole/>
  <dgm:extLst>
    <a:ext uri="http://schemas.microsoft.com/office/drawing/2008/diagram">
      <dsp:dataModelExt xmlns:dsp="http://schemas.microsoft.com/office/drawing/2008/diagram" relId="rId22"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E99F919-CB35-4E6D-B2F0-AB16DEDFCDD8}" type="doc">
      <dgm:prSet loTypeId="urn:microsoft.com/office/officeart/2005/8/layout/hierarchy5" loCatId="hierarchy" qsTypeId="urn:microsoft.com/office/officeart/2005/8/quickstyle/simple1" qsCatId="simple" csTypeId="urn:microsoft.com/office/officeart/2005/8/colors/accent1_2" csCatId="accent1" phldr="1"/>
      <dgm:spPr/>
      <dgm:t>
        <a:bodyPr/>
        <a:lstStyle/>
        <a:p>
          <a:endParaRPr kumimoji="1" lang="ja-JP" altLang="en-US"/>
        </a:p>
      </dgm:t>
    </dgm:pt>
    <dgm:pt modelId="{AEDB8F30-4102-4158-A878-17EFF921FF04}">
      <dgm:prSet phldrT="[テキスト]" phldr="1" custT="1"/>
      <dgm:spPr>
        <a:solidFill>
          <a:srgbClr val="4EA6DC"/>
        </a:solidFill>
      </dgm:spPr>
      <dgm:t>
        <a:bodyPr/>
        <a:lstStyle/>
        <a:p>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dgm:t>
    </dgm:pt>
    <dgm:pt modelId="{92FA0D19-9547-434D-A0BC-06C2138EA3B5}" type="parTrans" cxnId="{43944B34-AEE9-4995-A10C-3078FB513E85}">
      <dgm:prSet/>
      <dgm:spPr/>
      <dgm:t>
        <a:bodyPr/>
        <a:lstStyle/>
        <a:p>
          <a:endParaRPr kumimoji="1" lang="ja-JP" altLang="en-US" sz="1400">
            <a:latin typeface="メイリオ" panose="020B0604030504040204" pitchFamily="50" charset="-128"/>
            <a:ea typeface="メイリオ" panose="020B0604030504040204" pitchFamily="50" charset="-128"/>
            <a:cs typeface="メイリオ" panose="020B0604030504040204" pitchFamily="50" charset="-128"/>
          </a:endParaRPr>
        </a:p>
      </dgm:t>
    </dgm:pt>
    <dgm:pt modelId="{06AD2412-34F5-4A94-8CE4-69D9057BDEEC}" type="sibTrans" cxnId="{43944B34-AEE9-4995-A10C-3078FB513E85}">
      <dgm:prSet/>
      <dgm:spPr/>
      <dgm:t>
        <a:bodyPr/>
        <a:lstStyle/>
        <a:p>
          <a:endParaRPr kumimoji="1" lang="ja-JP" altLang="en-US" sz="1400">
            <a:latin typeface="メイリオ" panose="020B0604030504040204" pitchFamily="50" charset="-128"/>
            <a:ea typeface="メイリオ" panose="020B0604030504040204" pitchFamily="50" charset="-128"/>
            <a:cs typeface="メイリオ" panose="020B0604030504040204" pitchFamily="50" charset="-128"/>
          </a:endParaRPr>
        </a:p>
      </dgm:t>
    </dgm:pt>
    <dgm:pt modelId="{72EC06B3-FE5D-4D6E-963B-7BCBF0B5B56E}">
      <dgm:prSet phldrT="[テキスト]" phldr="1" custT="1"/>
      <dgm:spPr>
        <a:solidFill>
          <a:srgbClr val="8971E1"/>
        </a:solidFill>
      </dgm:spPr>
      <dgm:t>
        <a:bodyPr/>
        <a:lstStyle/>
        <a:p>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dgm:t>
    </dgm:pt>
    <dgm:pt modelId="{B169406D-31A1-40BA-A716-F673AE501571}" type="parTrans" cxnId="{B754FE10-DC01-41FD-A617-DADA39F854CA}">
      <dgm:prSet custT="1"/>
      <dgm:spPr>
        <a:ln>
          <a:solidFill>
            <a:srgbClr val="8971E1"/>
          </a:solidFill>
        </a:ln>
      </dgm:spPr>
      <dgm:t>
        <a:bodyPr/>
        <a:lstStyle/>
        <a:p>
          <a:endParaRPr kumimoji="1" lang="ja-JP" altLang="en-US" sz="300">
            <a:latin typeface="メイリオ" panose="020B0604030504040204" pitchFamily="50" charset="-128"/>
            <a:ea typeface="メイリオ" panose="020B0604030504040204" pitchFamily="50" charset="-128"/>
            <a:cs typeface="メイリオ" panose="020B0604030504040204" pitchFamily="50" charset="-128"/>
          </a:endParaRPr>
        </a:p>
      </dgm:t>
    </dgm:pt>
    <dgm:pt modelId="{1A38C40A-73A8-4933-A417-1BA6A0CAEF20}" type="sibTrans" cxnId="{B754FE10-DC01-41FD-A617-DADA39F854CA}">
      <dgm:prSet/>
      <dgm:spPr/>
      <dgm:t>
        <a:bodyPr/>
        <a:lstStyle/>
        <a:p>
          <a:endParaRPr kumimoji="1" lang="ja-JP" altLang="en-US" sz="1400">
            <a:latin typeface="メイリオ" panose="020B0604030504040204" pitchFamily="50" charset="-128"/>
            <a:ea typeface="メイリオ" panose="020B0604030504040204" pitchFamily="50" charset="-128"/>
            <a:cs typeface="メイリオ" panose="020B0604030504040204" pitchFamily="50" charset="-128"/>
          </a:endParaRPr>
        </a:p>
      </dgm:t>
    </dgm:pt>
    <dgm:pt modelId="{8D4C58A2-6CDD-45EC-BAB0-876F61C6F797}">
      <dgm:prSet phldrT="[テキスト]" phldr="1" custT="1"/>
      <dgm:spPr>
        <a:solidFill>
          <a:srgbClr val="D54773"/>
        </a:solidFill>
      </dgm:spPr>
      <dgm:t>
        <a:bodyPr/>
        <a:lstStyle/>
        <a:p>
          <a:endParaRPr kumimoji="1" lang="ja-JP" altLang="en-US" sz="1200">
            <a:latin typeface="メイリオ" panose="020B0604030504040204" pitchFamily="50" charset="-128"/>
            <a:ea typeface="メイリオ" panose="020B0604030504040204" pitchFamily="50" charset="-128"/>
            <a:cs typeface="メイリオ" panose="020B0604030504040204" pitchFamily="50" charset="-128"/>
          </a:endParaRPr>
        </a:p>
      </dgm:t>
    </dgm:pt>
    <dgm:pt modelId="{E88416E0-C917-4A78-8C6A-9FFD6FAAD83F}" type="parTrans" cxnId="{A0B1F99E-5C5D-4858-9063-EEABA53EB8A4}">
      <dgm:prSet custT="1"/>
      <dgm:spPr>
        <a:ln>
          <a:solidFill>
            <a:srgbClr val="D54773"/>
          </a:solidFill>
        </a:ln>
      </dgm:spPr>
      <dgm:t>
        <a:bodyPr/>
        <a:lstStyle/>
        <a:p>
          <a:endParaRPr kumimoji="1" lang="ja-JP" altLang="en-US" sz="300">
            <a:latin typeface="メイリオ" panose="020B0604030504040204" pitchFamily="50" charset="-128"/>
            <a:ea typeface="メイリオ" panose="020B0604030504040204" pitchFamily="50" charset="-128"/>
            <a:cs typeface="メイリオ" panose="020B0604030504040204" pitchFamily="50" charset="-128"/>
          </a:endParaRPr>
        </a:p>
      </dgm:t>
    </dgm:pt>
    <dgm:pt modelId="{2462A24D-2952-4B1F-AA8B-C1AF202EACCD}" type="sibTrans" cxnId="{A0B1F99E-5C5D-4858-9063-EEABA53EB8A4}">
      <dgm:prSet/>
      <dgm:spPr/>
      <dgm:t>
        <a:bodyPr/>
        <a:lstStyle/>
        <a:p>
          <a:endParaRPr kumimoji="1" lang="ja-JP" altLang="en-US" sz="1400">
            <a:latin typeface="メイリオ" panose="020B0604030504040204" pitchFamily="50" charset="-128"/>
            <a:ea typeface="メイリオ" panose="020B0604030504040204" pitchFamily="50" charset="-128"/>
            <a:cs typeface="メイリオ" panose="020B0604030504040204" pitchFamily="50" charset="-128"/>
          </a:endParaRPr>
        </a:p>
      </dgm:t>
    </dgm:pt>
    <dgm:pt modelId="{2D2702CA-F381-443A-AC98-811E397665BD}">
      <dgm:prSet phldrT="[テキスト]" phldr="1" custT="1"/>
      <dgm:spPr>
        <a:solidFill>
          <a:srgbClr val="D54773"/>
        </a:solidFill>
      </dgm:spPr>
      <dgm:t>
        <a:bodyPr/>
        <a:lstStyle/>
        <a:p>
          <a:endParaRPr kumimoji="1" lang="ja-JP" altLang="en-US" sz="1200">
            <a:latin typeface="メイリオ" panose="020B0604030504040204" pitchFamily="50" charset="-128"/>
            <a:ea typeface="メイリオ" panose="020B0604030504040204" pitchFamily="50" charset="-128"/>
            <a:cs typeface="メイリオ" panose="020B0604030504040204" pitchFamily="50" charset="-128"/>
          </a:endParaRPr>
        </a:p>
      </dgm:t>
    </dgm:pt>
    <dgm:pt modelId="{23592EE3-CAE2-4279-B090-56DB5F453350}" type="parTrans" cxnId="{3392A104-47D1-49AE-A4D0-3D3F3699458C}">
      <dgm:prSet custT="1"/>
      <dgm:spPr>
        <a:ln>
          <a:solidFill>
            <a:srgbClr val="D54773"/>
          </a:solidFill>
        </a:ln>
      </dgm:spPr>
      <dgm:t>
        <a:bodyPr/>
        <a:lstStyle/>
        <a:p>
          <a:endParaRPr kumimoji="1" lang="ja-JP" altLang="en-US" sz="300">
            <a:latin typeface="メイリオ" panose="020B0604030504040204" pitchFamily="50" charset="-128"/>
            <a:ea typeface="メイリオ" panose="020B0604030504040204" pitchFamily="50" charset="-128"/>
            <a:cs typeface="メイリオ" panose="020B0604030504040204" pitchFamily="50" charset="-128"/>
          </a:endParaRPr>
        </a:p>
      </dgm:t>
    </dgm:pt>
    <dgm:pt modelId="{81777FCA-049F-4087-BA04-34A3169CFB12}" type="sibTrans" cxnId="{3392A104-47D1-49AE-A4D0-3D3F3699458C}">
      <dgm:prSet/>
      <dgm:spPr/>
      <dgm:t>
        <a:bodyPr/>
        <a:lstStyle/>
        <a:p>
          <a:endParaRPr kumimoji="1" lang="ja-JP" altLang="en-US" sz="1400">
            <a:latin typeface="メイリオ" panose="020B0604030504040204" pitchFamily="50" charset="-128"/>
            <a:ea typeface="メイリオ" panose="020B0604030504040204" pitchFamily="50" charset="-128"/>
            <a:cs typeface="メイリオ" panose="020B0604030504040204" pitchFamily="50" charset="-128"/>
          </a:endParaRPr>
        </a:p>
      </dgm:t>
    </dgm:pt>
    <dgm:pt modelId="{5A500A3F-AA12-4BB7-8652-13C3283C6D31}">
      <dgm:prSet phldrT="[テキスト]" phldr="1" custT="1"/>
      <dgm:spPr>
        <a:solidFill>
          <a:srgbClr val="8971E1"/>
        </a:solidFill>
      </dgm:spPr>
      <dgm:t>
        <a:bodyPr/>
        <a:lstStyle/>
        <a:p>
          <a:endParaRPr kumimoji="1" lang="ja-JP" altLang="en-US" sz="1200">
            <a:latin typeface="メイリオ" panose="020B0604030504040204" pitchFamily="50" charset="-128"/>
            <a:ea typeface="メイリオ" panose="020B0604030504040204" pitchFamily="50" charset="-128"/>
            <a:cs typeface="メイリオ" panose="020B0604030504040204" pitchFamily="50" charset="-128"/>
          </a:endParaRPr>
        </a:p>
      </dgm:t>
    </dgm:pt>
    <dgm:pt modelId="{51C9796E-25CC-426F-A381-8D1A01411C12}" type="parTrans" cxnId="{1FE052C6-1916-4817-8B68-F995C46FD81D}">
      <dgm:prSet custT="1"/>
      <dgm:spPr>
        <a:ln>
          <a:solidFill>
            <a:srgbClr val="8971E1"/>
          </a:solidFill>
        </a:ln>
      </dgm:spPr>
      <dgm:t>
        <a:bodyPr/>
        <a:lstStyle/>
        <a:p>
          <a:endParaRPr kumimoji="1" lang="ja-JP" altLang="en-US" sz="300">
            <a:latin typeface="メイリオ" panose="020B0604030504040204" pitchFamily="50" charset="-128"/>
            <a:ea typeface="メイリオ" panose="020B0604030504040204" pitchFamily="50" charset="-128"/>
            <a:cs typeface="メイリオ" panose="020B0604030504040204" pitchFamily="50" charset="-128"/>
          </a:endParaRPr>
        </a:p>
      </dgm:t>
    </dgm:pt>
    <dgm:pt modelId="{CB6DF411-6A62-4DA8-A718-58E1A7A158F6}" type="sibTrans" cxnId="{1FE052C6-1916-4817-8B68-F995C46FD81D}">
      <dgm:prSet/>
      <dgm:spPr/>
      <dgm:t>
        <a:bodyPr/>
        <a:lstStyle/>
        <a:p>
          <a:endParaRPr kumimoji="1" lang="ja-JP" altLang="en-US" sz="1400">
            <a:latin typeface="メイリオ" panose="020B0604030504040204" pitchFamily="50" charset="-128"/>
            <a:ea typeface="メイリオ" panose="020B0604030504040204" pitchFamily="50" charset="-128"/>
            <a:cs typeface="メイリオ" panose="020B0604030504040204" pitchFamily="50" charset="-128"/>
          </a:endParaRPr>
        </a:p>
      </dgm:t>
    </dgm:pt>
    <dgm:pt modelId="{14924214-AFDE-4F12-AD9B-E729309D1CEE}">
      <dgm:prSet phldrT="[テキスト]" phldr="1" custT="1"/>
      <dgm:spPr>
        <a:solidFill>
          <a:srgbClr val="D54773"/>
        </a:solidFill>
      </dgm:spPr>
      <dgm:t>
        <a:bodyPr/>
        <a:lstStyle/>
        <a:p>
          <a:endParaRPr kumimoji="1" lang="ja-JP" altLang="en-US" sz="1200">
            <a:latin typeface="メイリオ" panose="020B0604030504040204" pitchFamily="50" charset="-128"/>
            <a:ea typeface="メイリオ" panose="020B0604030504040204" pitchFamily="50" charset="-128"/>
            <a:cs typeface="メイリオ" panose="020B0604030504040204" pitchFamily="50" charset="-128"/>
          </a:endParaRPr>
        </a:p>
      </dgm:t>
    </dgm:pt>
    <dgm:pt modelId="{26F08512-5B8C-4DC5-A286-FC501B302B56}" type="parTrans" cxnId="{D905F999-F468-4B47-9614-A2656A416BAC}">
      <dgm:prSet custT="1"/>
      <dgm:spPr>
        <a:ln>
          <a:solidFill>
            <a:srgbClr val="D54773"/>
          </a:solidFill>
        </a:ln>
      </dgm:spPr>
      <dgm:t>
        <a:bodyPr/>
        <a:lstStyle/>
        <a:p>
          <a:endParaRPr kumimoji="1" lang="ja-JP" altLang="en-US" sz="300">
            <a:latin typeface="メイリオ" panose="020B0604030504040204" pitchFamily="50" charset="-128"/>
            <a:ea typeface="メイリオ" panose="020B0604030504040204" pitchFamily="50" charset="-128"/>
            <a:cs typeface="メイリオ" panose="020B0604030504040204" pitchFamily="50" charset="-128"/>
          </a:endParaRPr>
        </a:p>
      </dgm:t>
    </dgm:pt>
    <dgm:pt modelId="{EBC16BC6-8094-4B2C-9CD8-932EF681003E}" type="sibTrans" cxnId="{D905F999-F468-4B47-9614-A2656A416BAC}">
      <dgm:prSet/>
      <dgm:spPr/>
      <dgm:t>
        <a:bodyPr/>
        <a:lstStyle/>
        <a:p>
          <a:endParaRPr kumimoji="1" lang="ja-JP" altLang="en-US" sz="1400">
            <a:latin typeface="メイリオ" panose="020B0604030504040204" pitchFamily="50" charset="-128"/>
            <a:ea typeface="メイリオ" panose="020B0604030504040204" pitchFamily="50" charset="-128"/>
            <a:cs typeface="メイリオ" panose="020B0604030504040204" pitchFamily="50" charset="-128"/>
          </a:endParaRPr>
        </a:p>
      </dgm:t>
    </dgm:pt>
    <dgm:pt modelId="{FA4887F5-8CAD-4128-8282-D90885B2295F}">
      <dgm:prSet phldrT="[テキスト]" phldr="1" custT="1"/>
      <dgm:spPr>
        <a:solidFill>
          <a:srgbClr val="CFD6F6"/>
        </a:solidFill>
      </dgm:spPr>
      <dgm:t>
        <a:bodyPr/>
        <a:lstStyle/>
        <a:p>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dgm:t>
    </dgm:pt>
    <dgm:pt modelId="{A7522AA2-CCEF-4793-A448-FBF997975B71}" type="parTrans" cxnId="{55EAA2BE-6D9C-4065-8A83-C2EA587F444F}">
      <dgm:prSet/>
      <dgm:spPr/>
      <dgm:t>
        <a:bodyPr/>
        <a:lstStyle/>
        <a:p>
          <a:endParaRPr kumimoji="1" lang="ja-JP" altLang="en-US" sz="1400">
            <a:latin typeface="メイリオ" panose="020B0604030504040204" pitchFamily="50" charset="-128"/>
            <a:ea typeface="メイリオ" panose="020B0604030504040204" pitchFamily="50" charset="-128"/>
            <a:cs typeface="メイリオ" panose="020B0604030504040204" pitchFamily="50" charset="-128"/>
          </a:endParaRPr>
        </a:p>
      </dgm:t>
    </dgm:pt>
    <dgm:pt modelId="{301E070E-8664-47F6-B60F-7B86B19E2223}" type="sibTrans" cxnId="{55EAA2BE-6D9C-4065-8A83-C2EA587F444F}">
      <dgm:prSet/>
      <dgm:spPr/>
      <dgm:t>
        <a:bodyPr/>
        <a:lstStyle/>
        <a:p>
          <a:endParaRPr kumimoji="1" lang="ja-JP" altLang="en-US" sz="1400">
            <a:latin typeface="メイリオ" panose="020B0604030504040204" pitchFamily="50" charset="-128"/>
            <a:ea typeface="メイリオ" panose="020B0604030504040204" pitchFamily="50" charset="-128"/>
            <a:cs typeface="メイリオ" panose="020B0604030504040204" pitchFamily="50" charset="-128"/>
          </a:endParaRPr>
        </a:p>
      </dgm:t>
    </dgm:pt>
    <dgm:pt modelId="{40F37212-8DC3-4F23-B9C3-0A54E08E3AD7}">
      <dgm:prSet phldrT="[テキスト]" phldr="1" custT="1"/>
      <dgm:spPr>
        <a:solidFill>
          <a:srgbClr val="CFD6F6"/>
        </a:solidFill>
      </dgm:spPr>
      <dgm:t>
        <a:bodyPr/>
        <a:lstStyle/>
        <a:p>
          <a:endParaRPr kumimoji="1" lang="ja-JP" altLang="en-US" sz="1200">
            <a:latin typeface="メイリオ" panose="020B0604030504040204" pitchFamily="50" charset="-128"/>
            <a:ea typeface="メイリオ" panose="020B0604030504040204" pitchFamily="50" charset="-128"/>
            <a:cs typeface="メイリオ" panose="020B0604030504040204" pitchFamily="50" charset="-128"/>
          </a:endParaRPr>
        </a:p>
      </dgm:t>
    </dgm:pt>
    <dgm:pt modelId="{D7C4789E-8516-42BC-B1D6-68FC661D0479}" type="parTrans" cxnId="{8DCA5C5E-F948-4481-9016-48AACE63778D}">
      <dgm:prSet/>
      <dgm:spPr/>
      <dgm:t>
        <a:bodyPr/>
        <a:lstStyle/>
        <a:p>
          <a:endParaRPr kumimoji="1" lang="ja-JP" altLang="en-US" sz="1400">
            <a:latin typeface="メイリオ" panose="020B0604030504040204" pitchFamily="50" charset="-128"/>
            <a:ea typeface="メイリオ" panose="020B0604030504040204" pitchFamily="50" charset="-128"/>
            <a:cs typeface="メイリオ" panose="020B0604030504040204" pitchFamily="50" charset="-128"/>
          </a:endParaRPr>
        </a:p>
      </dgm:t>
    </dgm:pt>
    <dgm:pt modelId="{2661C5C6-2234-46C8-8FC7-42410B6911A7}" type="sibTrans" cxnId="{8DCA5C5E-F948-4481-9016-48AACE63778D}">
      <dgm:prSet/>
      <dgm:spPr/>
      <dgm:t>
        <a:bodyPr/>
        <a:lstStyle/>
        <a:p>
          <a:endParaRPr kumimoji="1" lang="ja-JP" altLang="en-US" sz="1400">
            <a:latin typeface="メイリオ" panose="020B0604030504040204" pitchFamily="50" charset="-128"/>
            <a:ea typeface="メイリオ" panose="020B0604030504040204" pitchFamily="50" charset="-128"/>
            <a:cs typeface="メイリオ" panose="020B0604030504040204" pitchFamily="50" charset="-128"/>
          </a:endParaRPr>
        </a:p>
      </dgm:t>
    </dgm:pt>
    <dgm:pt modelId="{1E0EFF2B-1AAD-4A44-8A9B-3467F303BAAB}">
      <dgm:prSet phldrT="[テキスト]" phldr="1" custT="1"/>
      <dgm:spPr>
        <a:solidFill>
          <a:srgbClr val="CFD6F6"/>
        </a:solidFill>
      </dgm:spPr>
      <dgm:t>
        <a:bodyPr/>
        <a:lstStyle/>
        <a:p>
          <a:endParaRPr kumimoji="1" lang="ja-JP" altLang="en-US" sz="1200">
            <a:latin typeface="メイリオ" panose="020B0604030504040204" pitchFamily="50" charset="-128"/>
            <a:ea typeface="メイリオ" panose="020B0604030504040204" pitchFamily="50" charset="-128"/>
            <a:cs typeface="メイリオ" panose="020B0604030504040204" pitchFamily="50" charset="-128"/>
          </a:endParaRPr>
        </a:p>
      </dgm:t>
    </dgm:pt>
    <dgm:pt modelId="{1AFBBF78-F242-4630-A464-D9DE91B585DD}" type="parTrans" cxnId="{CE909F7B-C6A9-4BFB-A886-46424609EBE3}">
      <dgm:prSet/>
      <dgm:spPr/>
      <dgm:t>
        <a:bodyPr/>
        <a:lstStyle/>
        <a:p>
          <a:endParaRPr kumimoji="1" lang="ja-JP" altLang="en-US" sz="1400">
            <a:latin typeface="メイリオ" panose="020B0604030504040204" pitchFamily="50" charset="-128"/>
            <a:ea typeface="メイリオ" panose="020B0604030504040204" pitchFamily="50" charset="-128"/>
            <a:cs typeface="メイリオ" panose="020B0604030504040204" pitchFamily="50" charset="-128"/>
          </a:endParaRPr>
        </a:p>
      </dgm:t>
    </dgm:pt>
    <dgm:pt modelId="{73E92F3B-ECCE-4BF3-8383-4D5C082B321E}" type="sibTrans" cxnId="{CE909F7B-C6A9-4BFB-A886-46424609EBE3}">
      <dgm:prSet/>
      <dgm:spPr/>
      <dgm:t>
        <a:bodyPr/>
        <a:lstStyle/>
        <a:p>
          <a:endParaRPr kumimoji="1" lang="ja-JP" altLang="en-US" sz="1400">
            <a:latin typeface="メイリオ" panose="020B0604030504040204" pitchFamily="50" charset="-128"/>
            <a:ea typeface="メイリオ" panose="020B0604030504040204" pitchFamily="50" charset="-128"/>
            <a:cs typeface="メイリオ" panose="020B0604030504040204" pitchFamily="50" charset="-128"/>
          </a:endParaRPr>
        </a:p>
      </dgm:t>
    </dgm:pt>
    <dgm:pt modelId="{B4BBB5D4-408C-4C73-8F41-9F6DC7AFB27E}" type="pres">
      <dgm:prSet presAssocID="{4E99F919-CB35-4E6D-B2F0-AB16DEDFCDD8}" presName="mainComposite" presStyleCnt="0">
        <dgm:presLayoutVars>
          <dgm:chPref val="1"/>
          <dgm:dir/>
          <dgm:animOne val="branch"/>
          <dgm:animLvl val="lvl"/>
          <dgm:resizeHandles val="exact"/>
        </dgm:presLayoutVars>
      </dgm:prSet>
      <dgm:spPr/>
      <dgm:t>
        <a:bodyPr/>
        <a:lstStyle/>
        <a:p>
          <a:endParaRPr kumimoji="1" lang="ja-JP" altLang="en-US"/>
        </a:p>
      </dgm:t>
    </dgm:pt>
    <dgm:pt modelId="{EAA53CFE-7E37-422E-BFD1-A4514AAFACA4}" type="pres">
      <dgm:prSet presAssocID="{4E99F919-CB35-4E6D-B2F0-AB16DEDFCDD8}" presName="hierFlow" presStyleCnt="0"/>
      <dgm:spPr/>
    </dgm:pt>
    <dgm:pt modelId="{D232CE98-C8EC-456F-8DE3-F30F2FCE5756}" type="pres">
      <dgm:prSet presAssocID="{4E99F919-CB35-4E6D-B2F0-AB16DEDFCDD8}" presName="firstBuf" presStyleCnt="0"/>
      <dgm:spPr/>
    </dgm:pt>
    <dgm:pt modelId="{DB6C056B-8907-457F-AF27-ACFAFEE52260}" type="pres">
      <dgm:prSet presAssocID="{4E99F919-CB35-4E6D-B2F0-AB16DEDFCDD8}" presName="hierChild1" presStyleCnt="0">
        <dgm:presLayoutVars>
          <dgm:chPref val="1"/>
          <dgm:animOne val="branch"/>
          <dgm:animLvl val="lvl"/>
        </dgm:presLayoutVars>
      </dgm:prSet>
      <dgm:spPr/>
    </dgm:pt>
    <dgm:pt modelId="{2F8D8AB3-B81B-4415-B098-E48E517A3859}" type="pres">
      <dgm:prSet presAssocID="{AEDB8F30-4102-4158-A878-17EFF921FF04}" presName="Name17" presStyleCnt="0"/>
      <dgm:spPr/>
    </dgm:pt>
    <dgm:pt modelId="{16A45E8C-80D4-4D11-825C-D8D38E1A7E9B}" type="pres">
      <dgm:prSet presAssocID="{AEDB8F30-4102-4158-A878-17EFF921FF04}" presName="level1Shape" presStyleLbl="node0" presStyleIdx="0" presStyleCnt="1">
        <dgm:presLayoutVars>
          <dgm:chPref val="3"/>
        </dgm:presLayoutVars>
      </dgm:prSet>
      <dgm:spPr/>
      <dgm:t>
        <a:bodyPr/>
        <a:lstStyle/>
        <a:p>
          <a:endParaRPr kumimoji="1" lang="ja-JP" altLang="en-US"/>
        </a:p>
      </dgm:t>
    </dgm:pt>
    <dgm:pt modelId="{51FE3438-423C-4186-8B98-77C0A1AD8F67}" type="pres">
      <dgm:prSet presAssocID="{AEDB8F30-4102-4158-A878-17EFF921FF04}" presName="hierChild2" presStyleCnt="0"/>
      <dgm:spPr/>
    </dgm:pt>
    <dgm:pt modelId="{2583394D-F423-4963-AF27-585BD2E175DA}" type="pres">
      <dgm:prSet presAssocID="{B169406D-31A1-40BA-A716-F673AE501571}" presName="Name25" presStyleLbl="parChTrans1D2" presStyleIdx="0" presStyleCnt="2"/>
      <dgm:spPr/>
      <dgm:t>
        <a:bodyPr/>
        <a:lstStyle/>
        <a:p>
          <a:endParaRPr kumimoji="1" lang="ja-JP" altLang="en-US"/>
        </a:p>
      </dgm:t>
    </dgm:pt>
    <dgm:pt modelId="{3AB5F81F-93DA-4BB1-B8C8-C964EA3E813F}" type="pres">
      <dgm:prSet presAssocID="{B169406D-31A1-40BA-A716-F673AE501571}" presName="connTx" presStyleLbl="parChTrans1D2" presStyleIdx="0" presStyleCnt="2"/>
      <dgm:spPr/>
      <dgm:t>
        <a:bodyPr/>
        <a:lstStyle/>
        <a:p>
          <a:endParaRPr kumimoji="1" lang="ja-JP" altLang="en-US"/>
        </a:p>
      </dgm:t>
    </dgm:pt>
    <dgm:pt modelId="{F9110668-A8FF-4F8A-8A78-F78269C5DFB1}" type="pres">
      <dgm:prSet presAssocID="{72EC06B3-FE5D-4D6E-963B-7BCBF0B5B56E}" presName="Name30" presStyleCnt="0"/>
      <dgm:spPr/>
    </dgm:pt>
    <dgm:pt modelId="{661398EA-0425-481F-B00B-EC0D178086EB}" type="pres">
      <dgm:prSet presAssocID="{72EC06B3-FE5D-4D6E-963B-7BCBF0B5B56E}" presName="level2Shape" presStyleLbl="node2" presStyleIdx="0" presStyleCnt="2"/>
      <dgm:spPr/>
      <dgm:t>
        <a:bodyPr/>
        <a:lstStyle/>
        <a:p>
          <a:endParaRPr kumimoji="1" lang="ja-JP" altLang="en-US"/>
        </a:p>
      </dgm:t>
    </dgm:pt>
    <dgm:pt modelId="{6FC7619B-D4E6-44DA-8964-68AC82BE9D21}" type="pres">
      <dgm:prSet presAssocID="{72EC06B3-FE5D-4D6E-963B-7BCBF0B5B56E}" presName="hierChild3" presStyleCnt="0"/>
      <dgm:spPr/>
    </dgm:pt>
    <dgm:pt modelId="{D01F9885-891C-422A-BBE8-A7A8F57B780B}" type="pres">
      <dgm:prSet presAssocID="{E88416E0-C917-4A78-8C6A-9FFD6FAAD83F}" presName="Name25" presStyleLbl="parChTrans1D3" presStyleIdx="0" presStyleCnt="3"/>
      <dgm:spPr/>
      <dgm:t>
        <a:bodyPr/>
        <a:lstStyle/>
        <a:p>
          <a:endParaRPr kumimoji="1" lang="ja-JP" altLang="en-US"/>
        </a:p>
      </dgm:t>
    </dgm:pt>
    <dgm:pt modelId="{79101E62-F214-426B-85E4-9040FF9A0280}" type="pres">
      <dgm:prSet presAssocID="{E88416E0-C917-4A78-8C6A-9FFD6FAAD83F}" presName="connTx" presStyleLbl="parChTrans1D3" presStyleIdx="0" presStyleCnt="3"/>
      <dgm:spPr/>
      <dgm:t>
        <a:bodyPr/>
        <a:lstStyle/>
        <a:p>
          <a:endParaRPr kumimoji="1" lang="ja-JP" altLang="en-US"/>
        </a:p>
      </dgm:t>
    </dgm:pt>
    <dgm:pt modelId="{95CFFCB0-D806-4232-895A-F8C60364E114}" type="pres">
      <dgm:prSet presAssocID="{8D4C58A2-6CDD-45EC-BAB0-876F61C6F797}" presName="Name30" presStyleCnt="0"/>
      <dgm:spPr/>
    </dgm:pt>
    <dgm:pt modelId="{4FF727A4-2AB6-4F39-A0D2-2DF3FD46854B}" type="pres">
      <dgm:prSet presAssocID="{8D4C58A2-6CDD-45EC-BAB0-876F61C6F797}" presName="level2Shape" presStyleLbl="node3" presStyleIdx="0" presStyleCnt="3"/>
      <dgm:spPr/>
      <dgm:t>
        <a:bodyPr/>
        <a:lstStyle/>
        <a:p>
          <a:endParaRPr kumimoji="1" lang="ja-JP" altLang="en-US"/>
        </a:p>
      </dgm:t>
    </dgm:pt>
    <dgm:pt modelId="{0EF54EA1-8315-4137-AD98-25D109224A65}" type="pres">
      <dgm:prSet presAssocID="{8D4C58A2-6CDD-45EC-BAB0-876F61C6F797}" presName="hierChild3" presStyleCnt="0"/>
      <dgm:spPr/>
    </dgm:pt>
    <dgm:pt modelId="{3A16801B-11D2-4FE9-9859-372D4C5178D3}" type="pres">
      <dgm:prSet presAssocID="{23592EE3-CAE2-4279-B090-56DB5F453350}" presName="Name25" presStyleLbl="parChTrans1D3" presStyleIdx="1" presStyleCnt="3"/>
      <dgm:spPr/>
      <dgm:t>
        <a:bodyPr/>
        <a:lstStyle/>
        <a:p>
          <a:endParaRPr kumimoji="1" lang="ja-JP" altLang="en-US"/>
        </a:p>
      </dgm:t>
    </dgm:pt>
    <dgm:pt modelId="{C1B2FA02-EDE9-45F0-B3F0-EB49B5386413}" type="pres">
      <dgm:prSet presAssocID="{23592EE3-CAE2-4279-B090-56DB5F453350}" presName="connTx" presStyleLbl="parChTrans1D3" presStyleIdx="1" presStyleCnt="3"/>
      <dgm:spPr/>
      <dgm:t>
        <a:bodyPr/>
        <a:lstStyle/>
        <a:p>
          <a:endParaRPr kumimoji="1" lang="ja-JP" altLang="en-US"/>
        </a:p>
      </dgm:t>
    </dgm:pt>
    <dgm:pt modelId="{4A9C4552-D969-4238-88D7-76545249310D}" type="pres">
      <dgm:prSet presAssocID="{2D2702CA-F381-443A-AC98-811E397665BD}" presName="Name30" presStyleCnt="0"/>
      <dgm:spPr/>
    </dgm:pt>
    <dgm:pt modelId="{A94ECB2B-7F8B-4992-BF8B-0F8EFFB99C87}" type="pres">
      <dgm:prSet presAssocID="{2D2702CA-F381-443A-AC98-811E397665BD}" presName="level2Shape" presStyleLbl="node3" presStyleIdx="1" presStyleCnt="3"/>
      <dgm:spPr/>
      <dgm:t>
        <a:bodyPr/>
        <a:lstStyle/>
        <a:p>
          <a:endParaRPr kumimoji="1" lang="ja-JP" altLang="en-US"/>
        </a:p>
      </dgm:t>
    </dgm:pt>
    <dgm:pt modelId="{24270769-4E6A-4355-BF50-63D8766F85AA}" type="pres">
      <dgm:prSet presAssocID="{2D2702CA-F381-443A-AC98-811E397665BD}" presName="hierChild3" presStyleCnt="0"/>
      <dgm:spPr/>
    </dgm:pt>
    <dgm:pt modelId="{092B8C29-8480-4108-806B-7CC2CB2C7955}" type="pres">
      <dgm:prSet presAssocID="{51C9796E-25CC-426F-A381-8D1A01411C12}" presName="Name25" presStyleLbl="parChTrans1D2" presStyleIdx="1" presStyleCnt="2"/>
      <dgm:spPr/>
      <dgm:t>
        <a:bodyPr/>
        <a:lstStyle/>
        <a:p>
          <a:endParaRPr kumimoji="1" lang="ja-JP" altLang="en-US"/>
        </a:p>
      </dgm:t>
    </dgm:pt>
    <dgm:pt modelId="{462DE713-A1F3-4592-B481-7086488A9C18}" type="pres">
      <dgm:prSet presAssocID="{51C9796E-25CC-426F-A381-8D1A01411C12}" presName="connTx" presStyleLbl="parChTrans1D2" presStyleIdx="1" presStyleCnt="2"/>
      <dgm:spPr/>
      <dgm:t>
        <a:bodyPr/>
        <a:lstStyle/>
        <a:p>
          <a:endParaRPr kumimoji="1" lang="ja-JP" altLang="en-US"/>
        </a:p>
      </dgm:t>
    </dgm:pt>
    <dgm:pt modelId="{14C3D5E0-0A7F-4C52-8858-D11D4DFE7DA8}" type="pres">
      <dgm:prSet presAssocID="{5A500A3F-AA12-4BB7-8652-13C3283C6D31}" presName="Name30" presStyleCnt="0"/>
      <dgm:spPr/>
    </dgm:pt>
    <dgm:pt modelId="{754A685A-E103-4ACC-AE20-A086CACBAE2B}" type="pres">
      <dgm:prSet presAssocID="{5A500A3F-AA12-4BB7-8652-13C3283C6D31}" presName="level2Shape" presStyleLbl="node2" presStyleIdx="1" presStyleCnt="2"/>
      <dgm:spPr/>
      <dgm:t>
        <a:bodyPr/>
        <a:lstStyle/>
        <a:p>
          <a:endParaRPr kumimoji="1" lang="ja-JP" altLang="en-US"/>
        </a:p>
      </dgm:t>
    </dgm:pt>
    <dgm:pt modelId="{05AB5BED-0FDE-42DD-BF2A-BDB6ECBB934E}" type="pres">
      <dgm:prSet presAssocID="{5A500A3F-AA12-4BB7-8652-13C3283C6D31}" presName="hierChild3" presStyleCnt="0"/>
      <dgm:spPr/>
    </dgm:pt>
    <dgm:pt modelId="{AC3C38B9-E089-4DD1-9D35-9A9BFCA48EFF}" type="pres">
      <dgm:prSet presAssocID="{26F08512-5B8C-4DC5-A286-FC501B302B56}" presName="Name25" presStyleLbl="parChTrans1D3" presStyleIdx="2" presStyleCnt="3"/>
      <dgm:spPr/>
      <dgm:t>
        <a:bodyPr/>
        <a:lstStyle/>
        <a:p>
          <a:endParaRPr kumimoji="1" lang="ja-JP" altLang="en-US"/>
        </a:p>
      </dgm:t>
    </dgm:pt>
    <dgm:pt modelId="{9CE9AC4E-B52B-4F77-926C-090710BC9A1A}" type="pres">
      <dgm:prSet presAssocID="{26F08512-5B8C-4DC5-A286-FC501B302B56}" presName="connTx" presStyleLbl="parChTrans1D3" presStyleIdx="2" presStyleCnt="3"/>
      <dgm:spPr/>
      <dgm:t>
        <a:bodyPr/>
        <a:lstStyle/>
        <a:p>
          <a:endParaRPr kumimoji="1" lang="ja-JP" altLang="en-US"/>
        </a:p>
      </dgm:t>
    </dgm:pt>
    <dgm:pt modelId="{E57FD6E6-2BEF-4283-8B15-E05E99D9DA55}" type="pres">
      <dgm:prSet presAssocID="{14924214-AFDE-4F12-AD9B-E729309D1CEE}" presName="Name30" presStyleCnt="0"/>
      <dgm:spPr/>
    </dgm:pt>
    <dgm:pt modelId="{1F383DD5-4499-4EEA-B438-FA8C2461E5D8}" type="pres">
      <dgm:prSet presAssocID="{14924214-AFDE-4F12-AD9B-E729309D1CEE}" presName="level2Shape" presStyleLbl="node3" presStyleIdx="2" presStyleCnt="3"/>
      <dgm:spPr/>
      <dgm:t>
        <a:bodyPr/>
        <a:lstStyle/>
        <a:p>
          <a:endParaRPr kumimoji="1" lang="ja-JP" altLang="en-US"/>
        </a:p>
      </dgm:t>
    </dgm:pt>
    <dgm:pt modelId="{6FB4A74F-6644-4F9B-A10A-AEDABFB8A957}" type="pres">
      <dgm:prSet presAssocID="{14924214-AFDE-4F12-AD9B-E729309D1CEE}" presName="hierChild3" presStyleCnt="0"/>
      <dgm:spPr/>
    </dgm:pt>
    <dgm:pt modelId="{DFB2ECB2-6657-4309-93F2-F97D25409592}" type="pres">
      <dgm:prSet presAssocID="{4E99F919-CB35-4E6D-B2F0-AB16DEDFCDD8}" presName="bgShapesFlow" presStyleCnt="0"/>
      <dgm:spPr/>
    </dgm:pt>
    <dgm:pt modelId="{514C0E34-4A33-4396-B285-F70C7DA27DEF}" type="pres">
      <dgm:prSet presAssocID="{FA4887F5-8CAD-4128-8282-D90885B2295F}" presName="rectComp" presStyleCnt="0"/>
      <dgm:spPr/>
    </dgm:pt>
    <dgm:pt modelId="{1BA07891-103C-4788-8C15-FE86D2FD103D}" type="pres">
      <dgm:prSet presAssocID="{FA4887F5-8CAD-4128-8282-D90885B2295F}" presName="bgRect" presStyleLbl="bgShp" presStyleIdx="0" presStyleCnt="3"/>
      <dgm:spPr/>
      <dgm:t>
        <a:bodyPr/>
        <a:lstStyle/>
        <a:p>
          <a:endParaRPr kumimoji="1" lang="ja-JP" altLang="en-US"/>
        </a:p>
      </dgm:t>
    </dgm:pt>
    <dgm:pt modelId="{6A23EDC1-B133-415A-8E43-B6275FA5F093}" type="pres">
      <dgm:prSet presAssocID="{FA4887F5-8CAD-4128-8282-D90885B2295F}" presName="bgRectTx" presStyleLbl="bgShp" presStyleIdx="0" presStyleCnt="3">
        <dgm:presLayoutVars>
          <dgm:bulletEnabled val="1"/>
        </dgm:presLayoutVars>
      </dgm:prSet>
      <dgm:spPr/>
      <dgm:t>
        <a:bodyPr/>
        <a:lstStyle/>
        <a:p>
          <a:endParaRPr kumimoji="1" lang="ja-JP" altLang="en-US"/>
        </a:p>
      </dgm:t>
    </dgm:pt>
    <dgm:pt modelId="{BC7DD9FE-D6B3-48F5-898F-F916C3301CC7}" type="pres">
      <dgm:prSet presAssocID="{FA4887F5-8CAD-4128-8282-D90885B2295F}" presName="spComp" presStyleCnt="0"/>
      <dgm:spPr/>
    </dgm:pt>
    <dgm:pt modelId="{398254E7-92E7-475A-AD10-10337DD0D106}" type="pres">
      <dgm:prSet presAssocID="{FA4887F5-8CAD-4128-8282-D90885B2295F}" presName="hSp" presStyleCnt="0"/>
      <dgm:spPr/>
    </dgm:pt>
    <dgm:pt modelId="{0D0771FF-9D46-4A01-A89F-93C7E6F07C8A}" type="pres">
      <dgm:prSet presAssocID="{40F37212-8DC3-4F23-B9C3-0A54E08E3AD7}" presName="rectComp" presStyleCnt="0"/>
      <dgm:spPr/>
    </dgm:pt>
    <dgm:pt modelId="{4999E492-4BC1-47AB-8368-05963928F2F2}" type="pres">
      <dgm:prSet presAssocID="{40F37212-8DC3-4F23-B9C3-0A54E08E3AD7}" presName="bgRect" presStyleLbl="bgShp" presStyleIdx="1" presStyleCnt="3"/>
      <dgm:spPr/>
      <dgm:t>
        <a:bodyPr/>
        <a:lstStyle/>
        <a:p>
          <a:endParaRPr kumimoji="1" lang="ja-JP" altLang="en-US"/>
        </a:p>
      </dgm:t>
    </dgm:pt>
    <dgm:pt modelId="{ADB40138-A89F-404F-AA03-8A8E28D4DF36}" type="pres">
      <dgm:prSet presAssocID="{40F37212-8DC3-4F23-B9C3-0A54E08E3AD7}" presName="bgRectTx" presStyleLbl="bgShp" presStyleIdx="1" presStyleCnt="3">
        <dgm:presLayoutVars>
          <dgm:bulletEnabled val="1"/>
        </dgm:presLayoutVars>
      </dgm:prSet>
      <dgm:spPr/>
      <dgm:t>
        <a:bodyPr/>
        <a:lstStyle/>
        <a:p>
          <a:endParaRPr kumimoji="1" lang="ja-JP" altLang="en-US"/>
        </a:p>
      </dgm:t>
    </dgm:pt>
    <dgm:pt modelId="{F9AA309B-0925-46D9-8B89-15E5D2C5EAEC}" type="pres">
      <dgm:prSet presAssocID="{40F37212-8DC3-4F23-B9C3-0A54E08E3AD7}" presName="spComp" presStyleCnt="0"/>
      <dgm:spPr/>
    </dgm:pt>
    <dgm:pt modelId="{31D88246-056D-44E1-9BA3-226CFDE619A4}" type="pres">
      <dgm:prSet presAssocID="{40F37212-8DC3-4F23-B9C3-0A54E08E3AD7}" presName="hSp" presStyleCnt="0"/>
      <dgm:spPr/>
    </dgm:pt>
    <dgm:pt modelId="{2F0FA95F-2AC9-45D4-8B1E-8BA9AF0D2F35}" type="pres">
      <dgm:prSet presAssocID="{1E0EFF2B-1AAD-4A44-8A9B-3467F303BAAB}" presName="rectComp" presStyleCnt="0"/>
      <dgm:spPr/>
    </dgm:pt>
    <dgm:pt modelId="{345EBB4A-F352-4F19-9814-DD62977D17D1}" type="pres">
      <dgm:prSet presAssocID="{1E0EFF2B-1AAD-4A44-8A9B-3467F303BAAB}" presName="bgRect" presStyleLbl="bgShp" presStyleIdx="2" presStyleCnt="3"/>
      <dgm:spPr/>
      <dgm:t>
        <a:bodyPr/>
        <a:lstStyle/>
        <a:p>
          <a:endParaRPr kumimoji="1" lang="ja-JP" altLang="en-US"/>
        </a:p>
      </dgm:t>
    </dgm:pt>
    <dgm:pt modelId="{6556BCAB-F229-4A9C-A323-2E655092CE79}" type="pres">
      <dgm:prSet presAssocID="{1E0EFF2B-1AAD-4A44-8A9B-3467F303BAAB}" presName="bgRectTx" presStyleLbl="bgShp" presStyleIdx="2" presStyleCnt="3">
        <dgm:presLayoutVars>
          <dgm:bulletEnabled val="1"/>
        </dgm:presLayoutVars>
      </dgm:prSet>
      <dgm:spPr/>
      <dgm:t>
        <a:bodyPr/>
        <a:lstStyle/>
        <a:p>
          <a:endParaRPr kumimoji="1" lang="ja-JP" altLang="en-US"/>
        </a:p>
      </dgm:t>
    </dgm:pt>
  </dgm:ptLst>
  <dgm:cxnLst>
    <dgm:cxn modelId="{4539CA47-542F-4EB7-9F07-5CE1F1937304}" type="presOf" srcId="{B169406D-31A1-40BA-A716-F673AE501571}" destId="{3AB5F81F-93DA-4BB1-B8C8-C964EA3E813F}" srcOrd="1" destOrd="0" presId="urn:microsoft.com/office/officeart/2005/8/layout/hierarchy5"/>
    <dgm:cxn modelId="{A0B1F99E-5C5D-4858-9063-EEABA53EB8A4}" srcId="{72EC06B3-FE5D-4D6E-963B-7BCBF0B5B56E}" destId="{8D4C58A2-6CDD-45EC-BAB0-876F61C6F797}" srcOrd="0" destOrd="0" parTransId="{E88416E0-C917-4A78-8C6A-9FFD6FAAD83F}" sibTransId="{2462A24D-2952-4B1F-AA8B-C1AF202EACCD}"/>
    <dgm:cxn modelId="{55EAA2BE-6D9C-4065-8A83-C2EA587F444F}" srcId="{4E99F919-CB35-4E6D-B2F0-AB16DEDFCDD8}" destId="{FA4887F5-8CAD-4128-8282-D90885B2295F}" srcOrd="1" destOrd="0" parTransId="{A7522AA2-CCEF-4793-A448-FBF997975B71}" sibTransId="{301E070E-8664-47F6-B60F-7B86B19E2223}"/>
    <dgm:cxn modelId="{89A5E3A0-7FC8-4FCB-A4AC-01844456F8FE}" type="presOf" srcId="{4E99F919-CB35-4E6D-B2F0-AB16DEDFCDD8}" destId="{B4BBB5D4-408C-4C73-8F41-9F6DC7AFB27E}" srcOrd="0" destOrd="0" presId="urn:microsoft.com/office/officeart/2005/8/layout/hierarchy5"/>
    <dgm:cxn modelId="{BBB17373-60D2-44A8-9772-EF3271BFD635}" type="presOf" srcId="{40F37212-8DC3-4F23-B9C3-0A54E08E3AD7}" destId="{ADB40138-A89F-404F-AA03-8A8E28D4DF36}" srcOrd="1" destOrd="0" presId="urn:microsoft.com/office/officeart/2005/8/layout/hierarchy5"/>
    <dgm:cxn modelId="{8DCA5C5E-F948-4481-9016-48AACE63778D}" srcId="{4E99F919-CB35-4E6D-B2F0-AB16DEDFCDD8}" destId="{40F37212-8DC3-4F23-B9C3-0A54E08E3AD7}" srcOrd="2" destOrd="0" parTransId="{D7C4789E-8516-42BC-B1D6-68FC661D0479}" sibTransId="{2661C5C6-2234-46C8-8FC7-42410B6911A7}"/>
    <dgm:cxn modelId="{3392A104-47D1-49AE-A4D0-3D3F3699458C}" srcId="{72EC06B3-FE5D-4D6E-963B-7BCBF0B5B56E}" destId="{2D2702CA-F381-443A-AC98-811E397665BD}" srcOrd="1" destOrd="0" parTransId="{23592EE3-CAE2-4279-B090-56DB5F453350}" sibTransId="{81777FCA-049F-4087-BA04-34A3169CFB12}"/>
    <dgm:cxn modelId="{47DD6C82-6FF5-4EB0-B86D-D88E54E5FE34}" type="presOf" srcId="{5A500A3F-AA12-4BB7-8652-13C3283C6D31}" destId="{754A685A-E103-4ACC-AE20-A086CACBAE2B}" srcOrd="0" destOrd="0" presId="urn:microsoft.com/office/officeart/2005/8/layout/hierarchy5"/>
    <dgm:cxn modelId="{CE909F7B-C6A9-4BFB-A886-46424609EBE3}" srcId="{4E99F919-CB35-4E6D-B2F0-AB16DEDFCDD8}" destId="{1E0EFF2B-1AAD-4A44-8A9B-3467F303BAAB}" srcOrd="3" destOrd="0" parTransId="{1AFBBF78-F242-4630-A464-D9DE91B585DD}" sibTransId="{73E92F3B-ECCE-4BF3-8383-4D5C082B321E}"/>
    <dgm:cxn modelId="{6A514AF2-494F-4463-868D-ACEFCE0C09CE}" type="presOf" srcId="{E88416E0-C917-4A78-8C6A-9FFD6FAAD83F}" destId="{79101E62-F214-426B-85E4-9040FF9A0280}" srcOrd="1" destOrd="0" presId="urn:microsoft.com/office/officeart/2005/8/layout/hierarchy5"/>
    <dgm:cxn modelId="{F99476AE-483F-47E4-B726-556E912BEFA7}" type="presOf" srcId="{23592EE3-CAE2-4279-B090-56DB5F453350}" destId="{3A16801B-11D2-4FE9-9859-372D4C5178D3}" srcOrd="0" destOrd="0" presId="urn:microsoft.com/office/officeart/2005/8/layout/hierarchy5"/>
    <dgm:cxn modelId="{66CFFB16-5474-43AB-9A49-485F7AE7D734}" type="presOf" srcId="{26F08512-5B8C-4DC5-A286-FC501B302B56}" destId="{AC3C38B9-E089-4DD1-9D35-9A9BFCA48EFF}" srcOrd="0" destOrd="0" presId="urn:microsoft.com/office/officeart/2005/8/layout/hierarchy5"/>
    <dgm:cxn modelId="{AF1F2FC1-6071-4036-A60B-03DE731F8C6E}" type="presOf" srcId="{51C9796E-25CC-426F-A381-8D1A01411C12}" destId="{462DE713-A1F3-4592-B481-7086488A9C18}" srcOrd="1" destOrd="0" presId="urn:microsoft.com/office/officeart/2005/8/layout/hierarchy5"/>
    <dgm:cxn modelId="{B8EBACCD-590A-4258-BCD7-D3E9845495CB}" type="presOf" srcId="{FA4887F5-8CAD-4128-8282-D90885B2295F}" destId="{6A23EDC1-B133-415A-8E43-B6275FA5F093}" srcOrd="1" destOrd="0" presId="urn:microsoft.com/office/officeart/2005/8/layout/hierarchy5"/>
    <dgm:cxn modelId="{AD34B3B0-907E-4CE6-891A-C923A7056723}" type="presOf" srcId="{8D4C58A2-6CDD-45EC-BAB0-876F61C6F797}" destId="{4FF727A4-2AB6-4F39-A0D2-2DF3FD46854B}" srcOrd="0" destOrd="0" presId="urn:microsoft.com/office/officeart/2005/8/layout/hierarchy5"/>
    <dgm:cxn modelId="{96A1E10A-8468-420C-93AA-0C88344C149B}" type="presOf" srcId="{FA4887F5-8CAD-4128-8282-D90885B2295F}" destId="{1BA07891-103C-4788-8C15-FE86D2FD103D}" srcOrd="0" destOrd="0" presId="urn:microsoft.com/office/officeart/2005/8/layout/hierarchy5"/>
    <dgm:cxn modelId="{78D656F5-BCCA-409B-900E-5B96F3E4F550}" type="presOf" srcId="{23592EE3-CAE2-4279-B090-56DB5F453350}" destId="{C1B2FA02-EDE9-45F0-B3F0-EB49B5386413}" srcOrd="1" destOrd="0" presId="urn:microsoft.com/office/officeart/2005/8/layout/hierarchy5"/>
    <dgm:cxn modelId="{43944B34-AEE9-4995-A10C-3078FB513E85}" srcId="{4E99F919-CB35-4E6D-B2F0-AB16DEDFCDD8}" destId="{AEDB8F30-4102-4158-A878-17EFF921FF04}" srcOrd="0" destOrd="0" parTransId="{92FA0D19-9547-434D-A0BC-06C2138EA3B5}" sibTransId="{06AD2412-34F5-4A94-8CE4-69D9057BDEEC}"/>
    <dgm:cxn modelId="{F666508B-BB74-4CAD-BBD0-FAC9CC6129B9}" type="presOf" srcId="{E88416E0-C917-4A78-8C6A-9FFD6FAAD83F}" destId="{D01F9885-891C-422A-BBE8-A7A8F57B780B}" srcOrd="0" destOrd="0" presId="urn:microsoft.com/office/officeart/2005/8/layout/hierarchy5"/>
    <dgm:cxn modelId="{8CF78188-FD4B-407D-8B00-EF83479C58FC}" type="presOf" srcId="{51C9796E-25CC-426F-A381-8D1A01411C12}" destId="{092B8C29-8480-4108-806B-7CC2CB2C7955}" srcOrd="0" destOrd="0" presId="urn:microsoft.com/office/officeart/2005/8/layout/hierarchy5"/>
    <dgm:cxn modelId="{F8F1A337-D244-44D8-B813-853DCC93D9FB}" type="presOf" srcId="{14924214-AFDE-4F12-AD9B-E729309D1CEE}" destId="{1F383DD5-4499-4EEA-B438-FA8C2461E5D8}" srcOrd="0" destOrd="0" presId="urn:microsoft.com/office/officeart/2005/8/layout/hierarchy5"/>
    <dgm:cxn modelId="{1FE052C6-1916-4817-8B68-F995C46FD81D}" srcId="{AEDB8F30-4102-4158-A878-17EFF921FF04}" destId="{5A500A3F-AA12-4BB7-8652-13C3283C6D31}" srcOrd="1" destOrd="0" parTransId="{51C9796E-25CC-426F-A381-8D1A01411C12}" sibTransId="{CB6DF411-6A62-4DA8-A718-58E1A7A158F6}"/>
    <dgm:cxn modelId="{347DD84F-7B45-450C-AB2F-330AA0AF0A65}" type="presOf" srcId="{1E0EFF2B-1AAD-4A44-8A9B-3467F303BAAB}" destId="{345EBB4A-F352-4F19-9814-DD62977D17D1}" srcOrd="0" destOrd="0" presId="urn:microsoft.com/office/officeart/2005/8/layout/hierarchy5"/>
    <dgm:cxn modelId="{FB6E0D66-7C5B-497B-8863-68AD7FFD3CE4}" type="presOf" srcId="{26F08512-5B8C-4DC5-A286-FC501B302B56}" destId="{9CE9AC4E-B52B-4F77-926C-090710BC9A1A}" srcOrd="1" destOrd="0" presId="urn:microsoft.com/office/officeart/2005/8/layout/hierarchy5"/>
    <dgm:cxn modelId="{CFDBEBD1-6172-4AD0-A5F4-8D4259DE3D0C}" type="presOf" srcId="{B169406D-31A1-40BA-A716-F673AE501571}" destId="{2583394D-F423-4963-AF27-585BD2E175DA}" srcOrd="0" destOrd="0" presId="urn:microsoft.com/office/officeart/2005/8/layout/hierarchy5"/>
    <dgm:cxn modelId="{299B1020-7775-41BF-9C7F-25F6CF6AB9CF}" type="presOf" srcId="{1E0EFF2B-1AAD-4A44-8A9B-3467F303BAAB}" destId="{6556BCAB-F229-4A9C-A323-2E655092CE79}" srcOrd="1" destOrd="0" presId="urn:microsoft.com/office/officeart/2005/8/layout/hierarchy5"/>
    <dgm:cxn modelId="{234059FD-5727-479D-8B61-7CF6977B2C42}" type="presOf" srcId="{2D2702CA-F381-443A-AC98-811E397665BD}" destId="{A94ECB2B-7F8B-4992-BF8B-0F8EFFB99C87}" srcOrd="0" destOrd="0" presId="urn:microsoft.com/office/officeart/2005/8/layout/hierarchy5"/>
    <dgm:cxn modelId="{FE8DEBAB-8484-45EF-8DB7-220144776A00}" type="presOf" srcId="{AEDB8F30-4102-4158-A878-17EFF921FF04}" destId="{16A45E8C-80D4-4D11-825C-D8D38E1A7E9B}" srcOrd="0" destOrd="0" presId="urn:microsoft.com/office/officeart/2005/8/layout/hierarchy5"/>
    <dgm:cxn modelId="{D905F999-F468-4B47-9614-A2656A416BAC}" srcId="{5A500A3F-AA12-4BB7-8652-13C3283C6D31}" destId="{14924214-AFDE-4F12-AD9B-E729309D1CEE}" srcOrd="0" destOrd="0" parTransId="{26F08512-5B8C-4DC5-A286-FC501B302B56}" sibTransId="{EBC16BC6-8094-4B2C-9CD8-932EF681003E}"/>
    <dgm:cxn modelId="{9CEDAEEF-564C-45F5-A718-45E711B441FB}" type="presOf" srcId="{40F37212-8DC3-4F23-B9C3-0A54E08E3AD7}" destId="{4999E492-4BC1-47AB-8368-05963928F2F2}" srcOrd="0" destOrd="0" presId="urn:microsoft.com/office/officeart/2005/8/layout/hierarchy5"/>
    <dgm:cxn modelId="{B754FE10-DC01-41FD-A617-DADA39F854CA}" srcId="{AEDB8F30-4102-4158-A878-17EFF921FF04}" destId="{72EC06B3-FE5D-4D6E-963B-7BCBF0B5B56E}" srcOrd="0" destOrd="0" parTransId="{B169406D-31A1-40BA-A716-F673AE501571}" sibTransId="{1A38C40A-73A8-4933-A417-1BA6A0CAEF20}"/>
    <dgm:cxn modelId="{2792FD44-F6E6-4F86-814A-B4F8CF11CDDA}" type="presOf" srcId="{72EC06B3-FE5D-4D6E-963B-7BCBF0B5B56E}" destId="{661398EA-0425-481F-B00B-EC0D178086EB}" srcOrd="0" destOrd="0" presId="urn:microsoft.com/office/officeart/2005/8/layout/hierarchy5"/>
    <dgm:cxn modelId="{695DB303-4F49-4B69-A09D-9B6C37B30F9B}" type="presParOf" srcId="{B4BBB5D4-408C-4C73-8F41-9F6DC7AFB27E}" destId="{EAA53CFE-7E37-422E-BFD1-A4514AAFACA4}" srcOrd="0" destOrd="0" presId="urn:microsoft.com/office/officeart/2005/8/layout/hierarchy5"/>
    <dgm:cxn modelId="{652842D6-1C56-4458-8D86-6BBF6A5829D7}" type="presParOf" srcId="{EAA53CFE-7E37-422E-BFD1-A4514AAFACA4}" destId="{D232CE98-C8EC-456F-8DE3-F30F2FCE5756}" srcOrd="0" destOrd="0" presId="urn:microsoft.com/office/officeart/2005/8/layout/hierarchy5"/>
    <dgm:cxn modelId="{7F573554-0A59-4B02-9B1C-5270CEA87CC8}" type="presParOf" srcId="{EAA53CFE-7E37-422E-BFD1-A4514AAFACA4}" destId="{DB6C056B-8907-457F-AF27-ACFAFEE52260}" srcOrd="1" destOrd="0" presId="urn:microsoft.com/office/officeart/2005/8/layout/hierarchy5"/>
    <dgm:cxn modelId="{8D123E08-1DC7-4DC6-BCF3-7EE4EE255EDB}" type="presParOf" srcId="{DB6C056B-8907-457F-AF27-ACFAFEE52260}" destId="{2F8D8AB3-B81B-4415-B098-E48E517A3859}" srcOrd="0" destOrd="0" presId="urn:microsoft.com/office/officeart/2005/8/layout/hierarchy5"/>
    <dgm:cxn modelId="{0D329DDA-4B5F-4E9A-B1A4-3282FA2E6B80}" type="presParOf" srcId="{2F8D8AB3-B81B-4415-B098-E48E517A3859}" destId="{16A45E8C-80D4-4D11-825C-D8D38E1A7E9B}" srcOrd="0" destOrd="0" presId="urn:microsoft.com/office/officeart/2005/8/layout/hierarchy5"/>
    <dgm:cxn modelId="{1B0B48E2-A922-4E66-9195-6133666951A2}" type="presParOf" srcId="{2F8D8AB3-B81B-4415-B098-E48E517A3859}" destId="{51FE3438-423C-4186-8B98-77C0A1AD8F67}" srcOrd="1" destOrd="0" presId="urn:microsoft.com/office/officeart/2005/8/layout/hierarchy5"/>
    <dgm:cxn modelId="{1AB544CC-94A7-4349-8E8B-806F2C475D7B}" type="presParOf" srcId="{51FE3438-423C-4186-8B98-77C0A1AD8F67}" destId="{2583394D-F423-4963-AF27-585BD2E175DA}" srcOrd="0" destOrd="0" presId="urn:microsoft.com/office/officeart/2005/8/layout/hierarchy5"/>
    <dgm:cxn modelId="{79A6A24C-E035-42B3-9541-92F5443DB662}" type="presParOf" srcId="{2583394D-F423-4963-AF27-585BD2E175DA}" destId="{3AB5F81F-93DA-4BB1-B8C8-C964EA3E813F}" srcOrd="0" destOrd="0" presId="urn:microsoft.com/office/officeart/2005/8/layout/hierarchy5"/>
    <dgm:cxn modelId="{79FD7552-6F5C-4314-91D9-F7ECDAC40C43}" type="presParOf" srcId="{51FE3438-423C-4186-8B98-77C0A1AD8F67}" destId="{F9110668-A8FF-4F8A-8A78-F78269C5DFB1}" srcOrd="1" destOrd="0" presId="urn:microsoft.com/office/officeart/2005/8/layout/hierarchy5"/>
    <dgm:cxn modelId="{E8427E53-ED1D-4B9A-A671-5323FD42D237}" type="presParOf" srcId="{F9110668-A8FF-4F8A-8A78-F78269C5DFB1}" destId="{661398EA-0425-481F-B00B-EC0D178086EB}" srcOrd="0" destOrd="0" presId="urn:microsoft.com/office/officeart/2005/8/layout/hierarchy5"/>
    <dgm:cxn modelId="{B55B50F2-CB69-4442-94CF-522FFED25E5D}" type="presParOf" srcId="{F9110668-A8FF-4F8A-8A78-F78269C5DFB1}" destId="{6FC7619B-D4E6-44DA-8964-68AC82BE9D21}" srcOrd="1" destOrd="0" presId="urn:microsoft.com/office/officeart/2005/8/layout/hierarchy5"/>
    <dgm:cxn modelId="{A327C389-690D-4FDA-901B-5D3C2076862E}" type="presParOf" srcId="{6FC7619B-D4E6-44DA-8964-68AC82BE9D21}" destId="{D01F9885-891C-422A-BBE8-A7A8F57B780B}" srcOrd="0" destOrd="0" presId="urn:microsoft.com/office/officeart/2005/8/layout/hierarchy5"/>
    <dgm:cxn modelId="{CE367FCA-9AF7-41D2-80CA-1659240789F1}" type="presParOf" srcId="{D01F9885-891C-422A-BBE8-A7A8F57B780B}" destId="{79101E62-F214-426B-85E4-9040FF9A0280}" srcOrd="0" destOrd="0" presId="urn:microsoft.com/office/officeart/2005/8/layout/hierarchy5"/>
    <dgm:cxn modelId="{EAB93C51-36FA-46F4-8FFB-A563A4AF3FBD}" type="presParOf" srcId="{6FC7619B-D4E6-44DA-8964-68AC82BE9D21}" destId="{95CFFCB0-D806-4232-895A-F8C60364E114}" srcOrd="1" destOrd="0" presId="urn:microsoft.com/office/officeart/2005/8/layout/hierarchy5"/>
    <dgm:cxn modelId="{5E8E6E40-6971-4414-9618-89C5E1A28CD4}" type="presParOf" srcId="{95CFFCB0-D806-4232-895A-F8C60364E114}" destId="{4FF727A4-2AB6-4F39-A0D2-2DF3FD46854B}" srcOrd="0" destOrd="0" presId="urn:microsoft.com/office/officeart/2005/8/layout/hierarchy5"/>
    <dgm:cxn modelId="{34F00DA7-391F-4867-A116-093D4DB90B75}" type="presParOf" srcId="{95CFFCB0-D806-4232-895A-F8C60364E114}" destId="{0EF54EA1-8315-4137-AD98-25D109224A65}" srcOrd="1" destOrd="0" presId="urn:microsoft.com/office/officeart/2005/8/layout/hierarchy5"/>
    <dgm:cxn modelId="{EEDD0E0E-604D-4509-B66C-3E1712C11A18}" type="presParOf" srcId="{6FC7619B-D4E6-44DA-8964-68AC82BE9D21}" destId="{3A16801B-11D2-4FE9-9859-372D4C5178D3}" srcOrd="2" destOrd="0" presId="urn:microsoft.com/office/officeart/2005/8/layout/hierarchy5"/>
    <dgm:cxn modelId="{10345B07-3DEC-4456-B1DB-F99E812ABF35}" type="presParOf" srcId="{3A16801B-11D2-4FE9-9859-372D4C5178D3}" destId="{C1B2FA02-EDE9-45F0-B3F0-EB49B5386413}" srcOrd="0" destOrd="0" presId="urn:microsoft.com/office/officeart/2005/8/layout/hierarchy5"/>
    <dgm:cxn modelId="{762B0260-FDF4-4577-A02E-17F533C9F9AB}" type="presParOf" srcId="{6FC7619B-D4E6-44DA-8964-68AC82BE9D21}" destId="{4A9C4552-D969-4238-88D7-76545249310D}" srcOrd="3" destOrd="0" presId="urn:microsoft.com/office/officeart/2005/8/layout/hierarchy5"/>
    <dgm:cxn modelId="{87EE45B5-B658-44C4-A5FB-056B7E480B6A}" type="presParOf" srcId="{4A9C4552-D969-4238-88D7-76545249310D}" destId="{A94ECB2B-7F8B-4992-BF8B-0F8EFFB99C87}" srcOrd="0" destOrd="0" presId="urn:microsoft.com/office/officeart/2005/8/layout/hierarchy5"/>
    <dgm:cxn modelId="{F0ECBC6E-F4C3-418E-863C-DB4E09A6B2AA}" type="presParOf" srcId="{4A9C4552-D969-4238-88D7-76545249310D}" destId="{24270769-4E6A-4355-BF50-63D8766F85AA}" srcOrd="1" destOrd="0" presId="urn:microsoft.com/office/officeart/2005/8/layout/hierarchy5"/>
    <dgm:cxn modelId="{724D3AC3-D1AF-41F7-8AF7-032E5A821D5F}" type="presParOf" srcId="{51FE3438-423C-4186-8B98-77C0A1AD8F67}" destId="{092B8C29-8480-4108-806B-7CC2CB2C7955}" srcOrd="2" destOrd="0" presId="urn:microsoft.com/office/officeart/2005/8/layout/hierarchy5"/>
    <dgm:cxn modelId="{2CA8E98C-0E69-4A05-9741-F444673B8F1E}" type="presParOf" srcId="{092B8C29-8480-4108-806B-7CC2CB2C7955}" destId="{462DE713-A1F3-4592-B481-7086488A9C18}" srcOrd="0" destOrd="0" presId="urn:microsoft.com/office/officeart/2005/8/layout/hierarchy5"/>
    <dgm:cxn modelId="{82909DCF-382E-479A-9038-564B366A31BF}" type="presParOf" srcId="{51FE3438-423C-4186-8B98-77C0A1AD8F67}" destId="{14C3D5E0-0A7F-4C52-8858-D11D4DFE7DA8}" srcOrd="3" destOrd="0" presId="urn:microsoft.com/office/officeart/2005/8/layout/hierarchy5"/>
    <dgm:cxn modelId="{807493B2-65E6-4F4C-B838-E595C73135BC}" type="presParOf" srcId="{14C3D5E0-0A7F-4C52-8858-D11D4DFE7DA8}" destId="{754A685A-E103-4ACC-AE20-A086CACBAE2B}" srcOrd="0" destOrd="0" presId="urn:microsoft.com/office/officeart/2005/8/layout/hierarchy5"/>
    <dgm:cxn modelId="{AE32B093-CA3E-407A-BE7B-9F5E5F2E73DC}" type="presParOf" srcId="{14C3D5E0-0A7F-4C52-8858-D11D4DFE7DA8}" destId="{05AB5BED-0FDE-42DD-BF2A-BDB6ECBB934E}" srcOrd="1" destOrd="0" presId="urn:microsoft.com/office/officeart/2005/8/layout/hierarchy5"/>
    <dgm:cxn modelId="{9956CD7E-67EA-4D2A-AB5E-B63616918DD3}" type="presParOf" srcId="{05AB5BED-0FDE-42DD-BF2A-BDB6ECBB934E}" destId="{AC3C38B9-E089-4DD1-9D35-9A9BFCA48EFF}" srcOrd="0" destOrd="0" presId="urn:microsoft.com/office/officeart/2005/8/layout/hierarchy5"/>
    <dgm:cxn modelId="{56B8F5FB-F7E9-4D7A-86E7-C77A275046E7}" type="presParOf" srcId="{AC3C38B9-E089-4DD1-9D35-9A9BFCA48EFF}" destId="{9CE9AC4E-B52B-4F77-926C-090710BC9A1A}" srcOrd="0" destOrd="0" presId="urn:microsoft.com/office/officeart/2005/8/layout/hierarchy5"/>
    <dgm:cxn modelId="{1CC9309B-E59B-4DEC-B99A-C612F207C28D}" type="presParOf" srcId="{05AB5BED-0FDE-42DD-BF2A-BDB6ECBB934E}" destId="{E57FD6E6-2BEF-4283-8B15-E05E99D9DA55}" srcOrd="1" destOrd="0" presId="urn:microsoft.com/office/officeart/2005/8/layout/hierarchy5"/>
    <dgm:cxn modelId="{976FCC26-383F-414B-8B8A-552F59634066}" type="presParOf" srcId="{E57FD6E6-2BEF-4283-8B15-E05E99D9DA55}" destId="{1F383DD5-4499-4EEA-B438-FA8C2461E5D8}" srcOrd="0" destOrd="0" presId="urn:microsoft.com/office/officeart/2005/8/layout/hierarchy5"/>
    <dgm:cxn modelId="{7D7612EF-DAEE-4D5B-88DE-FFD3217C44AC}" type="presParOf" srcId="{E57FD6E6-2BEF-4283-8B15-E05E99D9DA55}" destId="{6FB4A74F-6644-4F9B-A10A-AEDABFB8A957}" srcOrd="1" destOrd="0" presId="urn:microsoft.com/office/officeart/2005/8/layout/hierarchy5"/>
    <dgm:cxn modelId="{6B445905-ABED-413B-86D1-06253A591211}" type="presParOf" srcId="{B4BBB5D4-408C-4C73-8F41-9F6DC7AFB27E}" destId="{DFB2ECB2-6657-4309-93F2-F97D25409592}" srcOrd="1" destOrd="0" presId="urn:microsoft.com/office/officeart/2005/8/layout/hierarchy5"/>
    <dgm:cxn modelId="{EA601021-57B5-4656-AD92-8885EF7F88DF}" type="presParOf" srcId="{DFB2ECB2-6657-4309-93F2-F97D25409592}" destId="{514C0E34-4A33-4396-B285-F70C7DA27DEF}" srcOrd="0" destOrd="0" presId="urn:microsoft.com/office/officeart/2005/8/layout/hierarchy5"/>
    <dgm:cxn modelId="{3FF0FC91-1D27-441D-B59E-5901016AD09A}" type="presParOf" srcId="{514C0E34-4A33-4396-B285-F70C7DA27DEF}" destId="{1BA07891-103C-4788-8C15-FE86D2FD103D}" srcOrd="0" destOrd="0" presId="urn:microsoft.com/office/officeart/2005/8/layout/hierarchy5"/>
    <dgm:cxn modelId="{8FD2BE89-6F6C-411D-9B12-C04CFB84B08A}" type="presParOf" srcId="{514C0E34-4A33-4396-B285-F70C7DA27DEF}" destId="{6A23EDC1-B133-415A-8E43-B6275FA5F093}" srcOrd="1" destOrd="0" presId="urn:microsoft.com/office/officeart/2005/8/layout/hierarchy5"/>
    <dgm:cxn modelId="{1C1CF702-FF3E-48F3-A383-A015DE02D396}" type="presParOf" srcId="{DFB2ECB2-6657-4309-93F2-F97D25409592}" destId="{BC7DD9FE-D6B3-48F5-898F-F916C3301CC7}" srcOrd="1" destOrd="0" presId="urn:microsoft.com/office/officeart/2005/8/layout/hierarchy5"/>
    <dgm:cxn modelId="{5DF4CD10-B54C-4D18-B973-D19A16BC1282}" type="presParOf" srcId="{BC7DD9FE-D6B3-48F5-898F-F916C3301CC7}" destId="{398254E7-92E7-475A-AD10-10337DD0D106}" srcOrd="0" destOrd="0" presId="urn:microsoft.com/office/officeart/2005/8/layout/hierarchy5"/>
    <dgm:cxn modelId="{E9C2E0F8-2070-47B4-B721-48CA2AAF9C7D}" type="presParOf" srcId="{DFB2ECB2-6657-4309-93F2-F97D25409592}" destId="{0D0771FF-9D46-4A01-A89F-93C7E6F07C8A}" srcOrd="2" destOrd="0" presId="urn:microsoft.com/office/officeart/2005/8/layout/hierarchy5"/>
    <dgm:cxn modelId="{82BC8DC0-27B3-490B-A602-E6DAFCA3BAEB}" type="presParOf" srcId="{0D0771FF-9D46-4A01-A89F-93C7E6F07C8A}" destId="{4999E492-4BC1-47AB-8368-05963928F2F2}" srcOrd="0" destOrd="0" presId="urn:microsoft.com/office/officeart/2005/8/layout/hierarchy5"/>
    <dgm:cxn modelId="{D4F22B0B-A800-4F65-94CE-B0E176B93CB5}" type="presParOf" srcId="{0D0771FF-9D46-4A01-A89F-93C7E6F07C8A}" destId="{ADB40138-A89F-404F-AA03-8A8E28D4DF36}" srcOrd="1" destOrd="0" presId="urn:microsoft.com/office/officeart/2005/8/layout/hierarchy5"/>
    <dgm:cxn modelId="{B8E24F0F-0374-43F5-B222-0A078BD1C9CC}" type="presParOf" srcId="{DFB2ECB2-6657-4309-93F2-F97D25409592}" destId="{F9AA309B-0925-46D9-8B89-15E5D2C5EAEC}" srcOrd="3" destOrd="0" presId="urn:microsoft.com/office/officeart/2005/8/layout/hierarchy5"/>
    <dgm:cxn modelId="{22AC04E5-E2B9-4717-8233-9108C89CCCA3}" type="presParOf" srcId="{F9AA309B-0925-46D9-8B89-15E5D2C5EAEC}" destId="{31D88246-056D-44E1-9BA3-226CFDE619A4}" srcOrd="0" destOrd="0" presId="urn:microsoft.com/office/officeart/2005/8/layout/hierarchy5"/>
    <dgm:cxn modelId="{302C8406-95D2-4C78-9421-162FE41572FC}" type="presParOf" srcId="{DFB2ECB2-6657-4309-93F2-F97D25409592}" destId="{2F0FA95F-2AC9-45D4-8B1E-8BA9AF0D2F35}" srcOrd="4" destOrd="0" presId="urn:microsoft.com/office/officeart/2005/8/layout/hierarchy5"/>
    <dgm:cxn modelId="{C78073B9-6B4F-4CFF-B2B6-783439B26FC0}" type="presParOf" srcId="{2F0FA95F-2AC9-45D4-8B1E-8BA9AF0D2F35}" destId="{345EBB4A-F352-4F19-9814-DD62977D17D1}" srcOrd="0" destOrd="0" presId="urn:microsoft.com/office/officeart/2005/8/layout/hierarchy5"/>
    <dgm:cxn modelId="{1DDD5549-62A4-455B-92EF-E51A92E4DD04}" type="presParOf" srcId="{2F0FA95F-2AC9-45D4-8B1E-8BA9AF0D2F35}" destId="{6556BCAB-F229-4A9C-A323-2E655092CE79}" srcOrd="1" destOrd="0" presId="urn:microsoft.com/office/officeart/2005/8/layout/hierarchy5"/>
  </dgm:cxnLst>
  <dgm:bg/>
  <dgm:whole/>
  <dgm:extLst>
    <a:ext uri="http://schemas.microsoft.com/office/drawing/2008/diagram">
      <dsp:dataModelExt xmlns:dsp="http://schemas.microsoft.com/office/drawing/2008/diagram" relId="rId2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CD931B1-2507-4BDE-AE1F-635A0E662DE7}">
      <dsp:nvSpPr>
        <dsp:cNvPr id="0" name=""/>
        <dsp:cNvSpPr/>
      </dsp:nvSpPr>
      <dsp:spPr>
        <a:xfrm rot="16200000">
          <a:off x="-713262" y="713590"/>
          <a:ext cx="2281542" cy="854360"/>
        </a:xfrm>
        <a:prstGeom prst="flowChartManualOperation">
          <a:avLst/>
        </a:prstGeom>
        <a:solidFill>
          <a:srgbClr val="44546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0" tIns="0" rIns="70817" bIns="0" numCol="1" spcCol="1270" anchor="t" anchorCtr="0">
          <a:noAutofit/>
        </a:bodyPr>
        <a:lstStyle/>
        <a:p>
          <a:pPr lvl="0" algn="l" defTabSz="488950">
            <a:lnSpc>
              <a:spcPct val="90000"/>
            </a:lnSpc>
            <a:spcBef>
              <a:spcPct val="0"/>
            </a:spcBef>
            <a:spcAft>
              <a:spcPct val="35000"/>
            </a:spcAft>
          </a:pPr>
          <a:endParaRPr kumimoji="1" lang="ja-JP" altLang="en-US" sz="1100" kern="1200">
            <a:latin typeface="メイリオ" panose="020B0604030504040204" pitchFamily="50" charset="-128"/>
            <a:ea typeface="メイリオ" panose="020B0604030504040204" pitchFamily="50" charset="-128"/>
            <a:cs typeface="メイリオ" panose="020B0604030504040204" pitchFamily="50" charset="-128"/>
          </a:endParaRPr>
        </a:p>
        <a:p>
          <a:pPr marL="57150" lvl="1" indent="-57150" algn="l" defTabSz="400050">
            <a:lnSpc>
              <a:spcPct val="90000"/>
            </a:lnSpc>
            <a:spcBef>
              <a:spcPct val="0"/>
            </a:spcBef>
            <a:spcAft>
              <a:spcPct val="15000"/>
            </a:spcAft>
            <a:buChar char="••"/>
          </a:pPr>
          <a:endParaRPr kumimoji="1" lang="ja-JP" altLang="en-US" sz="900" kern="1200" dirty="0">
            <a:latin typeface="メイリオ" panose="020B0604030504040204" pitchFamily="50" charset="-128"/>
            <a:ea typeface="メイリオ" panose="020B0604030504040204" pitchFamily="50" charset="-128"/>
            <a:cs typeface="メイリオ" panose="020B0604030504040204" pitchFamily="50" charset="-128"/>
          </a:endParaRPr>
        </a:p>
        <a:p>
          <a:pPr marL="57150" lvl="1" indent="-57150" algn="l" defTabSz="400050">
            <a:lnSpc>
              <a:spcPct val="90000"/>
            </a:lnSpc>
            <a:spcBef>
              <a:spcPct val="0"/>
            </a:spcBef>
            <a:spcAft>
              <a:spcPct val="15000"/>
            </a:spcAft>
            <a:buChar char="••"/>
          </a:pPr>
          <a:endParaRPr kumimoji="1" lang="ja-JP" altLang="en-US" sz="900" kern="1200">
            <a:latin typeface="メイリオ" panose="020B0604030504040204" pitchFamily="50" charset="-128"/>
            <a:ea typeface="メイリオ" panose="020B0604030504040204" pitchFamily="50" charset="-128"/>
            <a:cs typeface="メイリオ" panose="020B0604030504040204" pitchFamily="50" charset="-128"/>
          </a:endParaRPr>
        </a:p>
      </dsp:txBody>
      <dsp:txXfrm rot="5400000">
        <a:off x="329" y="456307"/>
        <a:ext cx="854360" cy="1368926"/>
      </dsp:txXfrm>
    </dsp:sp>
    <dsp:sp modelId="{BE35609C-0988-4E62-BE69-3EC46EE3C036}">
      <dsp:nvSpPr>
        <dsp:cNvPr id="0" name=""/>
        <dsp:cNvSpPr/>
      </dsp:nvSpPr>
      <dsp:spPr>
        <a:xfrm rot="16200000">
          <a:off x="205174" y="713590"/>
          <a:ext cx="2281542" cy="854360"/>
        </a:xfrm>
        <a:prstGeom prst="flowChartManualOperation">
          <a:avLst/>
        </a:prstGeom>
        <a:solidFill>
          <a:srgbClr val="44546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0" tIns="0" rIns="70817" bIns="0" numCol="1" spcCol="1270" anchor="t" anchorCtr="0">
          <a:noAutofit/>
        </a:bodyPr>
        <a:lstStyle/>
        <a:p>
          <a:pPr lvl="0" algn="l" defTabSz="488950">
            <a:lnSpc>
              <a:spcPct val="90000"/>
            </a:lnSpc>
            <a:spcBef>
              <a:spcPct val="0"/>
            </a:spcBef>
            <a:spcAft>
              <a:spcPct val="35000"/>
            </a:spcAft>
          </a:pPr>
          <a:endParaRPr kumimoji="1" lang="ja-JP" altLang="en-US" sz="1100" kern="1200" dirty="0">
            <a:latin typeface="メイリオ" panose="020B0604030504040204" pitchFamily="50" charset="-128"/>
            <a:ea typeface="メイリオ" panose="020B0604030504040204" pitchFamily="50" charset="-128"/>
            <a:cs typeface="メイリオ" panose="020B0604030504040204" pitchFamily="50" charset="-128"/>
          </a:endParaRPr>
        </a:p>
        <a:p>
          <a:pPr marL="57150" lvl="1" indent="-57150" algn="l" defTabSz="400050">
            <a:lnSpc>
              <a:spcPct val="90000"/>
            </a:lnSpc>
            <a:spcBef>
              <a:spcPct val="0"/>
            </a:spcBef>
            <a:spcAft>
              <a:spcPct val="15000"/>
            </a:spcAft>
            <a:buChar char="••"/>
          </a:pPr>
          <a:endParaRPr kumimoji="1" lang="ja-JP" altLang="en-US" sz="900" kern="1200" dirty="0">
            <a:latin typeface="メイリオ" panose="020B0604030504040204" pitchFamily="50" charset="-128"/>
            <a:ea typeface="メイリオ" panose="020B0604030504040204" pitchFamily="50" charset="-128"/>
            <a:cs typeface="メイリオ" panose="020B0604030504040204" pitchFamily="50" charset="-128"/>
          </a:endParaRPr>
        </a:p>
        <a:p>
          <a:pPr marL="57150" lvl="1" indent="-57150" algn="l" defTabSz="400050">
            <a:lnSpc>
              <a:spcPct val="90000"/>
            </a:lnSpc>
            <a:spcBef>
              <a:spcPct val="0"/>
            </a:spcBef>
            <a:spcAft>
              <a:spcPct val="15000"/>
            </a:spcAft>
            <a:buChar char="••"/>
          </a:pPr>
          <a:endParaRPr kumimoji="1" lang="ja-JP" altLang="en-US" sz="900" kern="1200" dirty="0">
            <a:latin typeface="メイリオ" panose="020B0604030504040204" pitchFamily="50" charset="-128"/>
            <a:ea typeface="メイリオ" panose="020B0604030504040204" pitchFamily="50" charset="-128"/>
            <a:cs typeface="メイリオ" panose="020B0604030504040204" pitchFamily="50" charset="-128"/>
          </a:endParaRPr>
        </a:p>
      </dsp:txBody>
      <dsp:txXfrm rot="5400000">
        <a:off x="918765" y="456307"/>
        <a:ext cx="854360" cy="1368926"/>
      </dsp:txXfrm>
    </dsp:sp>
    <dsp:sp modelId="{A850F0F0-DA3A-4636-9785-DBB85804FEDA}">
      <dsp:nvSpPr>
        <dsp:cNvPr id="0" name=""/>
        <dsp:cNvSpPr/>
      </dsp:nvSpPr>
      <dsp:spPr>
        <a:xfrm rot="16200000">
          <a:off x="1123612" y="713590"/>
          <a:ext cx="2281542" cy="854360"/>
        </a:xfrm>
        <a:prstGeom prst="flowChartManualOperation">
          <a:avLst/>
        </a:prstGeom>
        <a:solidFill>
          <a:srgbClr val="44546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9850" tIns="0" rIns="70817" bIns="0" numCol="1" spcCol="1270" anchor="t" anchorCtr="0">
          <a:noAutofit/>
        </a:bodyPr>
        <a:lstStyle/>
        <a:p>
          <a:pPr lvl="0" algn="l" defTabSz="488950">
            <a:lnSpc>
              <a:spcPct val="90000"/>
            </a:lnSpc>
            <a:spcBef>
              <a:spcPct val="0"/>
            </a:spcBef>
            <a:spcAft>
              <a:spcPct val="35000"/>
            </a:spcAft>
          </a:pPr>
          <a:endParaRPr kumimoji="1" lang="ja-JP" altLang="en-US" sz="1100" kern="1200" dirty="0">
            <a:latin typeface="メイリオ" panose="020B0604030504040204" pitchFamily="50" charset="-128"/>
            <a:ea typeface="メイリオ" panose="020B0604030504040204" pitchFamily="50" charset="-128"/>
            <a:cs typeface="メイリオ" panose="020B0604030504040204" pitchFamily="50" charset="-128"/>
          </a:endParaRPr>
        </a:p>
        <a:p>
          <a:pPr marL="57150" lvl="1" indent="-57150" algn="l" defTabSz="400050">
            <a:lnSpc>
              <a:spcPct val="90000"/>
            </a:lnSpc>
            <a:spcBef>
              <a:spcPct val="0"/>
            </a:spcBef>
            <a:spcAft>
              <a:spcPct val="15000"/>
            </a:spcAft>
            <a:buChar char="••"/>
          </a:pPr>
          <a:endParaRPr kumimoji="1" lang="ja-JP" altLang="en-US" sz="900" kern="1200">
            <a:latin typeface="メイリオ" panose="020B0604030504040204" pitchFamily="50" charset="-128"/>
            <a:ea typeface="メイリオ" panose="020B0604030504040204" pitchFamily="50" charset="-128"/>
            <a:cs typeface="メイリオ" panose="020B0604030504040204" pitchFamily="50" charset="-128"/>
          </a:endParaRPr>
        </a:p>
        <a:p>
          <a:pPr marL="57150" lvl="1" indent="-57150" algn="l" defTabSz="400050">
            <a:lnSpc>
              <a:spcPct val="90000"/>
            </a:lnSpc>
            <a:spcBef>
              <a:spcPct val="0"/>
            </a:spcBef>
            <a:spcAft>
              <a:spcPct val="15000"/>
            </a:spcAft>
            <a:buChar char="••"/>
          </a:pPr>
          <a:endParaRPr kumimoji="1" lang="ja-JP" altLang="en-US" sz="900" kern="1200">
            <a:latin typeface="メイリオ" panose="020B0604030504040204" pitchFamily="50" charset="-128"/>
            <a:ea typeface="メイリオ" panose="020B0604030504040204" pitchFamily="50" charset="-128"/>
            <a:cs typeface="メイリオ" panose="020B0604030504040204" pitchFamily="50" charset="-128"/>
          </a:endParaRPr>
        </a:p>
      </dsp:txBody>
      <dsp:txXfrm rot="5400000">
        <a:off x="1837203" y="456307"/>
        <a:ext cx="854360" cy="136892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D6B602D-C019-4496-BA83-237F13A22DC8}">
      <dsp:nvSpPr>
        <dsp:cNvPr id="0" name=""/>
        <dsp:cNvSpPr/>
      </dsp:nvSpPr>
      <dsp:spPr>
        <a:xfrm>
          <a:off x="1094474" y="982"/>
          <a:ext cx="793730" cy="515924"/>
        </a:xfrm>
        <a:prstGeom prst="roundRect">
          <a:avLst/>
        </a:prstGeom>
        <a:solidFill>
          <a:srgbClr val="E32D9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endParaRPr kumimoji="1" lang="ja-JP" altLang="en-US" sz="1000" kern="1200" dirty="0">
            <a:latin typeface="メイリオ" panose="020B0604030504040204" pitchFamily="50" charset="-128"/>
            <a:ea typeface="メイリオ" panose="020B0604030504040204" pitchFamily="50" charset="-128"/>
            <a:cs typeface="メイリオ" panose="020B0604030504040204" pitchFamily="50" charset="-128"/>
          </a:endParaRPr>
        </a:p>
      </dsp:txBody>
      <dsp:txXfrm>
        <a:off x="1119659" y="26167"/>
        <a:ext cx="743360" cy="465554"/>
      </dsp:txXfrm>
    </dsp:sp>
    <dsp:sp modelId="{484D0F66-45EF-48AD-AF8B-612BA093E53C}">
      <dsp:nvSpPr>
        <dsp:cNvPr id="0" name=""/>
        <dsp:cNvSpPr/>
      </dsp:nvSpPr>
      <dsp:spPr>
        <a:xfrm>
          <a:off x="460439" y="258944"/>
          <a:ext cx="2061800" cy="2061800"/>
        </a:xfrm>
        <a:custGeom>
          <a:avLst/>
          <a:gdLst/>
          <a:ahLst/>
          <a:cxnLst/>
          <a:rect l="0" t="0" r="0" b="0"/>
          <a:pathLst>
            <a:path>
              <a:moveTo>
                <a:pt x="1534132" y="131170"/>
              </a:moveTo>
              <a:arcTo wR="1030900" hR="1030900" stAng="17953136" swAng="1212013"/>
            </a:path>
          </a:pathLst>
        </a:custGeom>
        <a:noFill/>
        <a:ln w="6350" cap="flat" cmpd="sng" algn="ctr">
          <a:solidFill>
            <a:srgbClr val="E32D91"/>
          </a:solidFill>
          <a:prstDash val="solid"/>
          <a:miter lim="800000"/>
          <a:tailEnd type="arrow"/>
        </a:ln>
        <a:effectLst/>
      </dsp:spPr>
      <dsp:style>
        <a:lnRef idx="1">
          <a:scrgbClr r="0" g="0" b="0"/>
        </a:lnRef>
        <a:fillRef idx="0">
          <a:scrgbClr r="0" g="0" b="0"/>
        </a:fillRef>
        <a:effectRef idx="0">
          <a:scrgbClr r="0" g="0" b="0"/>
        </a:effectRef>
        <a:fontRef idx="minor"/>
      </dsp:style>
    </dsp:sp>
    <dsp:sp modelId="{11A6D39A-ACA9-4AA4-817E-9585C5BD2673}">
      <dsp:nvSpPr>
        <dsp:cNvPr id="0" name=""/>
        <dsp:cNvSpPr/>
      </dsp:nvSpPr>
      <dsp:spPr>
        <a:xfrm>
          <a:off x="2074918" y="713316"/>
          <a:ext cx="793730" cy="515924"/>
        </a:xfrm>
        <a:prstGeom prst="roundRect">
          <a:avLst/>
        </a:prstGeom>
        <a:solidFill>
          <a:srgbClr val="E32D9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endParaRPr kumimoji="1" lang="ja-JP" altLang="en-US" sz="1000" kern="1200">
            <a:latin typeface="メイリオ" panose="020B0604030504040204" pitchFamily="50" charset="-128"/>
            <a:ea typeface="メイリオ" panose="020B0604030504040204" pitchFamily="50" charset="-128"/>
            <a:cs typeface="メイリオ" panose="020B0604030504040204" pitchFamily="50" charset="-128"/>
          </a:endParaRPr>
        </a:p>
      </dsp:txBody>
      <dsp:txXfrm>
        <a:off x="2100103" y="738501"/>
        <a:ext cx="743360" cy="465554"/>
      </dsp:txXfrm>
    </dsp:sp>
    <dsp:sp modelId="{BFABA542-6AEA-449B-8D07-032924153D6E}">
      <dsp:nvSpPr>
        <dsp:cNvPr id="0" name=""/>
        <dsp:cNvSpPr/>
      </dsp:nvSpPr>
      <dsp:spPr>
        <a:xfrm>
          <a:off x="460439" y="258944"/>
          <a:ext cx="2061800" cy="2061800"/>
        </a:xfrm>
        <a:custGeom>
          <a:avLst/>
          <a:gdLst/>
          <a:ahLst/>
          <a:cxnLst/>
          <a:rect l="0" t="0" r="0" b="0"/>
          <a:pathLst>
            <a:path>
              <a:moveTo>
                <a:pt x="2059330" y="1102215"/>
              </a:moveTo>
              <a:arcTo wR="1030900" hR="1030900" stAng="21838006" swAng="1360093"/>
            </a:path>
          </a:pathLst>
        </a:custGeom>
        <a:noFill/>
        <a:ln w="6350" cap="flat" cmpd="sng" algn="ctr">
          <a:solidFill>
            <a:srgbClr val="E32D91"/>
          </a:solidFill>
          <a:prstDash val="solid"/>
          <a:miter lim="800000"/>
          <a:tailEnd type="arrow"/>
        </a:ln>
        <a:effectLst/>
      </dsp:spPr>
      <dsp:style>
        <a:lnRef idx="1">
          <a:scrgbClr r="0" g="0" b="0"/>
        </a:lnRef>
        <a:fillRef idx="0">
          <a:scrgbClr r="0" g="0" b="0"/>
        </a:fillRef>
        <a:effectRef idx="0">
          <a:scrgbClr r="0" g="0" b="0"/>
        </a:effectRef>
        <a:fontRef idx="minor"/>
      </dsp:style>
    </dsp:sp>
    <dsp:sp modelId="{F6B6EB18-6581-4936-A129-C7CC751DC036}">
      <dsp:nvSpPr>
        <dsp:cNvPr id="0" name=""/>
        <dsp:cNvSpPr/>
      </dsp:nvSpPr>
      <dsp:spPr>
        <a:xfrm>
          <a:off x="1700422" y="1865898"/>
          <a:ext cx="793730" cy="515924"/>
        </a:xfrm>
        <a:prstGeom prst="roundRect">
          <a:avLst/>
        </a:prstGeom>
        <a:solidFill>
          <a:srgbClr val="E32D9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endParaRPr kumimoji="1" lang="ja-JP" altLang="en-US" sz="1000" kern="1200">
            <a:latin typeface="メイリオ" panose="020B0604030504040204" pitchFamily="50" charset="-128"/>
            <a:ea typeface="メイリオ" panose="020B0604030504040204" pitchFamily="50" charset="-128"/>
            <a:cs typeface="メイリオ" panose="020B0604030504040204" pitchFamily="50" charset="-128"/>
          </a:endParaRPr>
        </a:p>
      </dsp:txBody>
      <dsp:txXfrm>
        <a:off x="1725607" y="1891083"/>
        <a:ext cx="743360" cy="465554"/>
      </dsp:txXfrm>
    </dsp:sp>
    <dsp:sp modelId="{B0E8B10F-F727-445F-918A-2A4091DC90B7}">
      <dsp:nvSpPr>
        <dsp:cNvPr id="0" name=""/>
        <dsp:cNvSpPr/>
      </dsp:nvSpPr>
      <dsp:spPr>
        <a:xfrm>
          <a:off x="460439" y="258944"/>
          <a:ext cx="2061800" cy="2061800"/>
        </a:xfrm>
        <a:custGeom>
          <a:avLst/>
          <a:gdLst/>
          <a:ahLst/>
          <a:cxnLst/>
          <a:rect l="0" t="0" r="0" b="0"/>
          <a:pathLst>
            <a:path>
              <a:moveTo>
                <a:pt x="1157489" y="2053998"/>
              </a:moveTo>
              <a:arcTo wR="1030900" hR="1030900" stAng="4976792" swAng="846415"/>
            </a:path>
          </a:pathLst>
        </a:custGeom>
        <a:noFill/>
        <a:ln w="6350" cap="flat" cmpd="sng" algn="ctr">
          <a:solidFill>
            <a:srgbClr val="E32D91"/>
          </a:solidFill>
          <a:prstDash val="solid"/>
          <a:miter lim="800000"/>
          <a:tailEnd type="arrow"/>
        </a:ln>
        <a:effectLst/>
      </dsp:spPr>
      <dsp:style>
        <a:lnRef idx="1">
          <a:scrgbClr r="0" g="0" b="0"/>
        </a:lnRef>
        <a:fillRef idx="0">
          <a:scrgbClr r="0" g="0" b="0"/>
        </a:fillRef>
        <a:effectRef idx="0">
          <a:scrgbClr r="0" g="0" b="0"/>
        </a:effectRef>
        <a:fontRef idx="minor"/>
      </dsp:style>
    </dsp:sp>
    <dsp:sp modelId="{6E6B4236-A33C-46FF-91E5-D2C12EB8FF73}">
      <dsp:nvSpPr>
        <dsp:cNvPr id="0" name=""/>
        <dsp:cNvSpPr/>
      </dsp:nvSpPr>
      <dsp:spPr>
        <a:xfrm>
          <a:off x="488526" y="1865898"/>
          <a:ext cx="793730" cy="515924"/>
        </a:xfrm>
        <a:prstGeom prst="roundRect">
          <a:avLst/>
        </a:prstGeom>
        <a:solidFill>
          <a:srgbClr val="E32D9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endParaRPr kumimoji="1" lang="ja-JP" altLang="en-US" sz="1000" kern="1200" dirty="0">
            <a:latin typeface="メイリオ" panose="020B0604030504040204" pitchFamily="50" charset="-128"/>
            <a:ea typeface="メイリオ" panose="020B0604030504040204" pitchFamily="50" charset="-128"/>
            <a:cs typeface="メイリオ" panose="020B0604030504040204" pitchFamily="50" charset="-128"/>
          </a:endParaRPr>
        </a:p>
      </dsp:txBody>
      <dsp:txXfrm>
        <a:off x="513711" y="1891083"/>
        <a:ext cx="743360" cy="465554"/>
      </dsp:txXfrm>
    </dsp:sp>
    <dsp:sp modelId="{B7CD157E-0D40-4784-95D7-132EBACE85D2}">
      <dsp:nvSpPr>
        <dsp:cNvPr id="0" name=""/>
        <dsp:cNvSpPr/>
      </dsp:nvSpPr>
      <dsp:spPr>
        <a:xfrm>
          <a:off x="460439" y="258944"/>
          <a:ext cx="2061800" cy="2061800"/>
        </a:xfrm>
        <a:custGeom>
          <a:avLst/>
          <a:gdLst/>
          <a:ahLst/>
          <a:cxnLst/>
          <a:rect l="0" t="0" r="0" b="0"/>
          <a:pathLst>
            <a:path>
              <a:moveTo>
                <a:pt x="109398" y="1493057"/>
              </a:moveTo>
              <a:arcTo wR="1030900" hR="1030900" stAng="9201901" swAng="1360093"/>
            </a:path>
          </a:pathLst>
        </a:custGeom>
        <a:noFill/>
        <a:ln w="6350" cap="flat" cmpd="sng" algn="ctr">
          <a:solidFill>
            <a:srgbClr val="E32D91"/>
          </a:solidFill>
          <a:prstDash val="solid"/>
          <a:miter lim="800000"/>
          <a:tailEnd type="arrow"/>
        </a:ln>
        <a:effectLst/>
      </dsp:spPr>
      <dsp:style>
        <a:lnRef idx="1">
          <a:scrgbClr r="0" g="0" b="0"/>
        </a:lnRef>
        <a:fillRef idx="0">
          <a:scrgbClr r="0" g="0" b="0"/>
        </a:fillRef>
        <a:effectRef idx="0">
          <a:scrgbClr r="0" g="0" b="0"/>
        </a:effectRef>
        <a:fontRef idx="minor"/>
      </dsp:style>
    </dsp:sp>
    <dsp:sp modelId="{977A2802-2931-4479-BC43-6F3F74CE9B75}">
      <dsp:nvSpPr>
        <dsp:cNvPr id="0" name=""/>
        <dsp:cNvSpPr/>
      </dsp:nvSpPr>
      <dsp:spPr>
        <a:xfrm>
          <a:off x="114030" y="713316"/>
          <a:ext cx="793730" cy="515924"/>
        </a:xfrm>
        <a:prstGeom prst="roundRect">
          <a:avLst/>
        </a:prstGeom>
        <a:solidFill>
          <a:srgbClr val="E32D9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endParaRPr kumimoji="1" lang="ja-JP" altLang="en-US" sz="1000" kern="1200">
            <a:latin typeface="メイリオ" panose="020B0604030504040204" pitchFamily="50" charset="-128"/>
            <a:ea typeface="メイリオ" panose="020B0604030504040204" pitchFamily="50" charset="-128"/>
            <a:cs typeface="メイリオ" panose="020B0604030504040204" pitchFamily="50" charset="-128"/>
          </a:endParaRPr>
        </a:p>
      </dsp:txBody>
      <dsp:txXfrm>
        <a:off x="139215" y="738501"/>
        <a:ext cx="743360" cy="465554"/>
      </dsp:txXfrm>
    </dsp:sp>
    <dsp:sp modelId="{17C04AA1-0AD7-4C22-AFEA-20153EBAE4C5}">
      <dsp:nvSpPr>
        <dsp:cNvPr id="0" name=""/>
        <dsp:cNvSpPr/>
      </dsp:nvSpPr>
      <dsp:spPr>
        <a:xfrm>
          <a:off x="460439" y="258944"/>
          <a:ext cx="2061800" cy="2061800"/>
        </a:xfrm>
        <a:custGeom>
          <a:avLst/>
          <a:gdLst/>
          <a:ahLst/>
          <a:cxnLst/>
          <a:rect l="0" t="0" r="0" b="0"/>
          <a:pathLst>
            <a:path>
              <a:moveTo>
                <a:pt x="247942" y="360278"/>
              </a:moveTo>
              <a:arcTo wR="1030900" hR="1030900" stAng="13234850" swAng="1212013"/>
            </a:path>
          </a:pathLst>
        </a:custGeom>
        <a:noFill/>
        <a:ln w="6350" cap="flat" cmpd="sng" algn="ctr">
          <a:solidFill>
            <a:srgbClr val="E32D91"/>
          </a:solidFill>
          <a:prstDash val="solid"/>
          <a:miter lim="800000"/>
          <a:tailEnd type="arrow"/>
        </a:ln>
        <a:effectLst/>
      </dsp:spPr>
      <dsp:style>
        <a:lnRef idx="1">
          <a:scrgbClr r="0" g="0" b="0"/>
        </a:lnRef>
        <a:fillRef idx="0">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4E02160-E9EF-4E9A-8865-6865E2727651}">
      <dsp:nvSpPr>
        <dsp:cNvPr id="0" name=""/>
        <dsp:cNvSpPr/>
      </dsp:nvSpPr>
      <dsp:spPr>
        <a:xfrm>
          <a:off x="1171" y="215705"/>
          <a:ext cx="1426989" cy="570795"/>
        </a:xfrm>
        <a:prstGeom prst="chevron">
          <a:avLst/>
        </a:prstGeom>
        <a:solidFill>
          <a:srgbClr val="C830CC"/>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endParaRPr kumimoji="1" lang="ja-JP" altLang="en-US" sz="1200" kern="1200" dirty="0">
            <a:latin typeface="メイリオ" panose="020B0604030504040204" pitchFamily="50" charset="-128"/>
            <a:ea typeface="メイリオ" panose="020B0604030504040204" pitchFamily="50" charset="-128"/>
            <a:cs typeface="メイリオ" panose="020B0604030504040204" pitchFamily="50" charset="-128"/>
          </a:endParaRPr>
        </a:p>
      </dsp:txBody>
      <dsp:txXfrm>
        <a:off x="286569" y="215705"/>
        <a:ext cx="856194" cy="570795"/>
      </dsp:txXfrm>
    </dsp:sp>
    <dsp:sp modelId="{1FA8BB9A-AE30-425E-AB1E-1DC47B66197B}">
      <dsp:nvSpPr>
        <dsp:cNvPr id="0" name=""/>
        <dsp:cNvSpPr/>
      </dsp:nvSpPr>
      <dsp:spPr>
        <a:xfrm>
          <a:off x="1285461" y="215705"/>
          <a:ext cx="1426989" cy="570795"/>
        </a:xfrm>
        <a:prstGeom prst="chevron">
          <a:avLst/>
        </a:prstGeom>
        <a:solidFill>
          <a:srgbClr val="4EA6DC"/>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endParaRPr kumimoji="1" lang="ja-JP" altLang="en-US" sz="1200" kern="1200">
            <a:latin typeface="メイリオ" panose="020B0604030504040204" pitchFamily="50" charset="-128"/>
            <a:ea typeface="メイリオ" panose="020B0604030504040204" pitchFamily="50" charset="-128"/>
            <a:cs typeface="メイリオ" panose="020B0604030504040204" pitchFamily="50" charset="-128"/>
          </a:endParaRPr>
        </a:p>
      </dsp:txBody>
      <dsp:txXfrm>
        <a:off x="1570859" y="215705"/>
        <a:ext cx="856194" cy="570795"/>
      </dsp:txXfrm>
    </dsp:sp>
    <dsp:sp modelId="{F7549554-C101-4AA9-A218-A4A9E912AD0A}">
      <dsp:nvSpPr>
        <dsp:cNvPr id="0" name=""/>
        <dsp:cNvSpPr/>
      </dsp:nvSpPr>
      <dsp:spPr>
        <a:xfrm>
          <a:off x="2569751" y="215705"/>
          <a:ext cx="1426989" cy="570795"/>
        </a:xfrm>
        <a:prstGeom prst="chevron">
          <a:avLst/>
        </a:prstGeom>
        <a:solidFill>
          <a:srgbClr val="4775E7"/>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endParaRPr kumimoji="1" lang="ja-JP" altLang="en-US" sz="1200" kern="1200" dirty="0">
            <a:latin typeface="メイリオ" panose="020B0604030504040204" pitchFamily="50" charset="-128"/>
            <a:ea typeface="メイリオ" panose="020B0604030504040204" pitchFamily="50" charset="-128"/>
            <a:cs typeface="メイリオ" panose="020B0604030504040204" pitchFamily="50" charset="-128"/>
          </a:endParaRPr>
        </a:p>
      </dsp:txBody>
      <dsp:txXfrm>
        <a:off x="2855149" y="215705"/>
        <a:ext cx="856194" cy="57079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33CBB12-A5A1-43A6-AD2C-BFA84F6BC7C4}">
      <dsp:nvSpPr>
        <dsp:cNvPr id="0" name=""/>
        <dsp:cNvSpPr/>
      </dsp:nvSpPr>
      <dsp:spPr>
        <a:xfrm>
          <a:off x="1211" y="1163"/>
          <a:ext cx="1181126" cy="472450"/>
        </a:xfrm>
        <a:prstGeom prst="rect">
          <a:avLst/>
        </a:prstGeom>
        <a:solidFill>
          <a:schemeClr val="bg1"/>
        </a:solidFill>
        <a:ln w="12700" cap="flat" cmpd="sng" algn="ctr">
          <a:solidFill>
            <a:srgbClr val="85C2E7"/>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40640" rIns="71120" bIns="40640" numCol="1" spcCol="1270" anchor="ctr" anchorCtr="0">
          <a:noAutofit/>
        </a:bodyPr>
        <a:lstStyle/>
        <a:p>
          <a:pPr lvl="0" algn="ctr" defTabSz="444500">
            <a:lnSpc>
              <a:spcPct val="90000"/>
            </a:lnSpc>
            <a:spcBef>
              <a:spcPct val="0"/>
            </a:spcBef>
            <a:spcAft>
              <a:spcPct val="35000"/>
            </a:spcAft>
          </a:pPr>
          <a:endParaRPr kumimoji="1" lang="ja-JP" altLang="en-US" sz="1000" kern="1200" dirty="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endParaRPr>
        </a:p>
      </dsp:txBody>
      <dsp:txXfrm>
        <a:off x="1211" y="1163"/>
        <a:ext cx="1181126" cy="472450"/>
      </dsp:txXfrm>
    </dsp:sp>
    <dsp:sp modelId="{333DDA86-5BBA-41C0-90B8-0A436635DC2D}">
      <dsp:nvSpPr>
        <dsp:cNvPr id="0" name=""/>
        <dsp:cNvSpPr/>
      </dsp:nvSpPr>
      <dsp:spPr>
        <a:xfrm>
          <a:off x="1211" y="473614"/>
          <a:ext cx="1181126" cy="922320"/>
        </a:xfrm>
        <a:prstGeom prst="rect">
          <a:avLst/>
        </a:prstGeom>
        <a:solidFill>
          <a:schemeClr val="bg1"/>
        </a:solidFill>
        <a:ln w="12700" cap="flat" cmpd="sng" algn="ctr">
          <a:solidFill>
            <a:srgbClr val="85C2E7"/>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3340" tIns="53340" rIns="71120" bIns="80010" numCol="1" spcCol="1270" anchor="t" anchorCtr="0">
          <a:noAutofit/>
        </a:bodyPr>
        <a:lstStyle/>
        <a:p>
          <a:pPr marL="57150" lvl="1" indent="-57150" algn="l" defTabSz="444500">
            <a:lnSpc>
              <a:spcPct val="90000"/>
            </a:lnSpc>
            <a:spcBef>
              <a:spcPct val="0"/>
            </a:spcBef>
            <a:spcAft>
              <a:spcPct val="15000"/>
            </a:spcAft>
            <a:buChar char="••"/>
          </a:pPr>
          <a:endParaRPr kumimoji="1" lang="ja-JP" altLang="en-US" sz="1000" kern="1200">
            <a:latin typeface="メイリオ" panose="020B0604030504040204" pitchFamily="50" charset="-128"/>
            <a:ea typeface="メイリオ" panose="020B0604030504040204" pitchFamily="50" charset="-128"/>
            <a:cs typeface="メイリオ" panose="020B0604030504040204" pitchFamily="50" charset="-128"/>
          </a:endParaRPr>
        </a:p>
        <a:p>
          <a:pPr marL="57150" lvl="1" indent="-57150" algn="l" defTabSz="444500">
            <a:lnSpc>
              <a:spcPct val="90000"/>
            </a:lnSpc>
            <a:spcBef>
              <a:spcPct val="0"/>
            </a:spcBef>
            <a:spcAft>
              <a:spcPct val="15000"/>
            </a:spcAft>
            <a:buChar char="••"/>
          </a:pPr>
          <a:endParaRPr kumimoji="1" lang="ja-JP" altLang="en-US" sz="1000" kern="1200" dirty="0">
            <a:latin typeface="メイリオ" panose="020B0604030504040204" pitchFamily="50" charset="-128"/>
            <a:ea typeface="メイリオ" panose="020B0604030504040204" pitchFamily="50" charset="-128"/>
            <a:cs typeface="メイリオ" panose="020B0604030504040204" pitchFamily="50" charset="-128"/>
          </a:endParaRPr>
        </a:p>
        <a:p>
          <a:pPr marL="57150" lvl="1" indent="-57150" algn="l" defTabSz="444500">
            <a:lnSpc>
              <a:spcPct val="90000"/>
            </a:lnSpc>
            <a:spcBef>
              <a:spcPct val="0"/>
            </a:spcBef>
            <a:spcAft>
              <a:spcPct val="15000"/>
            </a:spcAft>
            <a:buChar char="••"/>
          </a:pPr>
          <a:endParaRPr kumimoji="1" lang="ja-JP" altLang="en-US" sz="1000" kern="1200" dirty="0">
            <a:latin typeface="メイリオ" panose="020B0604030504040204" pitchFamily="50" charset="-128"/>
            <a:ea typeface="メイリオ" panose="020B0604030504040204" pitchFamily="50" charset="-128"/>
            <a:cs typeface="メイリオ" panose="020B0604030504040204" pitchFamily="50" charset="-128"/>
          </a:endParaRPr>
        </a:p>
      </dsp:txBody>
      <dsp:txXfrm>
        <a:off x="1211" y="473614"/>
        <a:ext cx="1181126" cy="922320"/>
      </dsp:txXfrm>
    </dsp:sp>
    <dsp:sp modelId="{6E6D2E60-1C27-4FEE-9786-67AA761115BA}">
      <dsp:nvSpPr>
        <dsp:cNvPr id="0" name=""/>
        <dsp:cNvSpPr/>
      </dsp:nvSpPr>
      <dsp:spPr>
        <a:xfrm>
          <a:off x="1347695" y="1163"/>
          <a:ext cx="1181126" cy="472450"/>
        </a:xfrm>
        <a:prstGeom prst="rect">
          <a:avLst/>
        </a:prstGeom>
        <a:solidFill>
          <a:schemeClr val="bg1"/>
        </a:solidFill>
        <a:ln w="12700" cap="flat" cmpd="sng" algn="ctr">
          <a:solidFill>
            <a:srgbClr val="85C2E7"/>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40640" rIns="71120" bIns="40640" numCol="1" spcCol="1270" anchor="ctr" anchorCtr="0">
          <a:noAutofit/>
        </a:bodyPr>
        <a:lstStyle/>
        <a:p>
          <a:pPr lvl="0" algn="ctr" defTabSz="444500">
            <a:lnSpc>
              <a:spcPct val="90000"/>
            </a:lnSpc>
            <a:spcBef>
              <a:spcPct val="0"/>
            </a:spcBef>
            <a:spcAft>
              <a:spcPct val="35000"/>
            </a:spcAft>
          </a:pPr>
          <a:endParaRPr kumimoji="1" lang="ja-JP" altLang="en-US" sz="1000" kern="1200" dirty="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endParaRPr>
        </a:p>
      </dsp:txBody>
      <dsp:txXfrm>
        <a:off x="1347695" y="1163"/>
        <a:ext cx="1181126" cy="472450"/>
      </dsp:txXfrm>
    </dsp:sp>
    <dsp:sp modelId="{770BAF5C-6624-449F-B568-AD670F03E4E4}">
      <dsp:nvSpPr>
        <dsp:cNvPr id="0" name=""/>
        <dsp:cNvSpPr/>
      </dsp:nvSpPr>
      <dsp:spPr>
        <a:xfrm>
          <a:off x="1347695" y="473614"/>
          <a:ext cx="1181126" cy="922320"/>
        </a:xfrm>
        <a:prstGeom prst="rect">
          <a:avLst/>
        </a:prstGeom>
        <a:solidFill>
          <a:schemeClr val="bg1"/>
        </a:solidFill>
        <a:ln w="12700" cap="flat" cmpd="sng" algn="ctr">
          <a:solidFill>
            <a:srgbClr val="85C2E7"/>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3340" tIns="53340" rIns="71120" bIns="80010" numCol="1" spcCol="1270" anchor="t" anchorCtr="0">
          <a:noAutofit/>
        </a:bodyPr>
        <a:lstStyle/>
        <a:p>
          <a:pPr marL="57150" lvl="1" indent="-57150" algn="l" defTabSz="444500">
            <a:lnSpc>
              <a:spcPct val="90000"/>
            </a:lnSpc>
            <a:spcBef>
              <a:spcPct val="0"/>
            </a:spcBef>
            <a:spcAft>
              <a:spcPct val="15000"/>
            </a:spcAft>
            <a:buChar char="••"/>
          </a:pPr>
          <a:endParaRPr kumimoji="1" lang="ja-JP" altLang="en-US" sz="1000" kern="1200">
            <a:latin typeface="メイリオ" panose="020B0604030504040204" pitchFamily="50" charset="-128"/>
            <a:ea typeface="メイリオ" panose="020B0604030504040204" pitchFamily="50" charset="-128"/>
            <a:cs typeface="メイリオ" panose="020B0604030504040204" pitchFamily="50" charset="-128"/>
          </a:endParaRPr>
        </a:p>
        <a:p>
          <a:pPr marL="57150" lvl="1" indent="-57150" algn="l" defTabSz="444500">
            <a:lnSpc>
              <a:spcPct val="90000"/>
            </a:lnSpc>
            <a:spcBef>
              <a:spcPct val="0"/>
            </a:spcBef>
            <a:spcAft>
              <a:spcPct val="15000"/>
            </a:spcAft>
            <a:buChar char="••"/>
          </a:pPr>
          <a:endParaRPr kumimoji="1" lang="ja-JP" altLang="en-US" sz="1000" kern="1200" dirty="0">
            <a:latin typeface="メイリオ" panose="020B0604030504040204" pitchFamily="50" charset="-128"/>
            <a:ea typeface="メイリオ" panose="020B0604030504040204" pitchFamily="50" charset="-128"/>
            <a:cs typeface="メイリオ" panose="020B0604030504040204" pitchFamily="50" charset="-128"/>
          </a:endParaRPr>
        </a:p>
        <a:p>
          <a:pPr marL="57150" lvl="1" indent="-57150" algn="l" defTabSz="444500">
            <a:lnSpc>
              <a:spcPct val="90000"/>
            </a:lnSpc>
            <a:spcBef>
              <a:spcPct val="0"/>
            </a:spcBef>
            <a:spcAft>
              <a:spcPct val="15000"/>
            </a:spcAft>
            <a:buChar char="••"/>
          </a:pPr>
          <a:endParaRPr kumimoji="1" lang="ja-JP" altLang="en-US" sz="1000" kern="1200" dirty="0">
            <a:latin typeface="メイリオ" panose="020B0604030504040204" pitchFamily="50" charset="-128"/>
            <a:ea typeface="メイリオ" panose="020B0604030504040204" pitchFamily="50" charset="-128"/>
            <a:cs typeface="メイリオ" panose="020B0604030504040204" pitchFamily="50" charset="-128"/>
          </a:endParaRPr>
        </a:p>
      </dsp:txBody>
      <dsp:txXfrm>
        <a:off x="1347695" y="473614"/>
        <a:ext cx="1181126" cy="922320"/>
      </dsp:txXfrm>
    </dsp:sp>
    <dsp:sp modelId="{0E14755A-D5A6-4229-AF56-7B62F4991237}">
      <dsp:nvSpPr>
        <dsp:cNvPr id="0" name=""/>
        <dsp:cNvSpPr/>
      </dsp:nvSpPr>
      <dsp:spPr>
        <a:xfrm>
          <a:off x="2694179" y="1163"/>
          <a:ext cx="1181126" cy="472450"/>
        </a:xfrm>
        <a:prstGeom prst="rect">
          <a:avLst/>
        </a:prstGeom>
        <a:solidFill>
          <a:schemeClr val="bg1"/>
        </a:solidFill>
        <a:ln w="12700" cap="flat" cmpd="sng" algn="ctr">
          <a:solidFill>
            <a:srgbClr val="85C2E7"/>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40640" rIns="71120" bIns="40640" numCol="1" spcCol="1270" anchor="ctr" anchorCtr="0">
          <a:noAutofit/>
        </a:bodyPr>
        <a:lstStyle/>
        <a:p>
          <a:pPr lvl="0" algn="ctr" defTabSz="444500">
            <a:lnSpc>
              <a:spcPct val="90000"/>
            </a:lnSpc>
            <a:spcBef>
              <a:spcPct val="0"/>
            </a:spcBef>
            <a:spcAft>
              <a:spcPct val="35000"/>
            </a:spcAft>
          </a:pPr>
          <a:endParaRPr kumimoji="1" lang="ja-JP" altLang="en-US" sz="1000" kern="1200" dirty="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endParaRPr>
        </a:p>
      </dsp:txBody>
      <dsp:txXfrm>
        <a:off x="2694179" y="1163"/>
        <a:ext cx="1181126" cy="472450"/>
      </dsp:txXfrm>
    </dsp:sp>
    <dsp:sp modelId="{B8A1F2AC-0222-4039-A32C-68826C6D4B88}">
      <dsp:nvSpPr>
        <dsp:cNvPr id="0" name=""/>
        <dsp:cNvSpPr/>
      </dsp:nvSpPr>
      <dsp:spPr>
        <a:xfrm>
          <a:off x="2694179" y="473614"/>
          <a:ext cx="1181126" cy="922320"/>
        </a:xfrm>
        <a:prstGeom prst="rect">
          <a:avLst/>
        </a:prstGeom>
        <a:solidFill>
          <a:schemeClr val="bg1"/>
        </a:solidFill>
        <a:ln w="12700" cap="flat" cmpd="sng" algn="ctr">
          <a:solidFill>
            <a:srgbClr val="85C2E7"/>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53340" tIns="53340" rIns="71120" bIns="80010" numCol="1" spcCol="1270" anchor="t" anchorCtr="0">
          <a:noAutofit/>
        </a:bodyPr>
        <a:lstStyle/>
        <a:p>
          <a:pPr marL="57150" lvl="1" indent="-57150" algn="l" defTabSz="444500">
            <a:lnSpc>
              <a:spcPct val="90000"/>
            </a:lnSpc>
            <a:spcBef>
              <a:spcPct val="0"/>
            </a:spcBef>
            <a:spcAft>
              <a:spcPct val="15000"/>
            </a:spcAft>
            <a:buChar char="••"/>
          </a:pPr>
          <a:endParaRPr kumimoji="1" lang="ja-JP" altLang="en-US" sz="1000" kern="1200" dirty="0">
            <a:latin typeface="メイリオ" panose="020B0604030504040204" pitchFamily="50" charset="-128"/>
            <a:ea typeface="メイリオ" panose="020B0604030504040204" pitchFamily="50" charset="-128"/>
            <a:cs typeface="メイリオ" panose="020B0604030504040204" pitchFamily="50" charset="-128"/>
          </a:endParaRPr>
        </a:p>
        <a:p>
          <a:pPr marL="57150" lvl="1" indent="-57150" algn="l" defTabSz="444500">
            <a:lnSpc>
              <a:spcPct val="90000"/>
            </a:lnSpc>
            <a:spcBef>
              <a:spcPct val="0"/>
            </a:spcBef>
            <a:spcAft>
              <a:spcPct val="15000"/>
            </a:spcAft>
            <a:buChar char="••"/>
          </a:pPr>
          <a:endParaRPr kumimoji="1" lang="ja-JP" altLang="en-US" sz="1000" kern="1200" dirty="0">
            <a:latin typeface="メイリオ" panose="020B0604030504040204" pitchFamily="50" charset="-128"/>
            <a:ea typeface="メイリオ" panose="020B0604030504040204" pitchFamily="50" charset="-128"/>
            <a:cs typeface="メイリオ" panose="020B0604030504040204" pitchFamily="50" charset="-128"/>
          </a:endParaRPr>
        </a:p>
        <a:p>
          <a:pPr marL="57150" lvl="1" indent="-57150" algn="l" defTabSz="444500">
            <a:lnSpc>
              <a:spcPct val="90000"/>
            </a:lnSpc>
            <a:spcBef>
              <a:spcPct val="0"/>
            </a:spcBef>
            <a:spcAft>
              <a:spcPct val="15000"/>
            </a:spcAft>
            <a:buChar char="••"/>
          </a:pPr>
          <a:endParaRPr kumimoji="1" lang="ja-JP" altLang="en-US" sz="1000" kern="1200" dirty="0">
            <a:latin typeface="メイリオ" panose="020B0604030504040204" pitchFamily="50" charset="-128"/>
            <a:ea typeface="メイリオ" panose="020B0604030504040204" pitchFamily="50" charset="-128"/>
            <a:cs typeface="メイリオ" panose="020B0604030504040204" pitchFamily="50" charset="-128"/>
          </a:endParaRPr>
        </a:p>
      </dsp:txBody>
      <dsp:txXfrm>
        <a:off x="2694179" y="473614"/>
        <a:ext cx="1181126" cy="92232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5EBB4A-F352-4F19-9814-DD62977D17D1}">
      <dsp:nvSpPr>
        <dsp:cNvPr id="0" name=""/>
        <dsp:cNvSpPr/>
      </dsp:nvSpPr>
      <dsp:spPr>
        <a:xfrm>
          <a:off x="2699502" y="0"/>
          <a:ext cx="1002817" cy="2089714"/>
        </a:xfrm>
        <a:prstGeom prst="roundRect">
          <a:avLst>
            <a:gd name="adj" fmla="val 10000"/>
          </a:avLst>
        </a:prstGeom>
        <a:solidFill>
          <a:srgbClr val="CFD6F6"/>
        </a:solidFill>
        <a:ln>
          <a:noFill/>
        </a:ln>
        <a:effectLst/>
      </dsp:spPr>
      <dsp:style>
        <a:lnRef idx="0">
          <a:scrgbClr r="0" g="0" b="0"/>
        </a:lnRef>
        <a:fillRef idx="1">
          <a:scrgbClr r="0" g="0" b="0"/>
        </a:fillRef>
        <a:effectRef idx="0">
          <a:scrgbClr r="0" g="0" b="0"/>
        </a:effectRef>
        <a:fontRef idx="minor"/>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endParaRPr kumimoji="1" lang="ja-JP" altLang="en-US" sz="1200" kern="1200">
            <a:latin typeface="メイリオ" panose="020B0604030504040204" pitchFamily="50" charset="-128"/>
            <a:ea typeface="メイリオ" panose="020B0604030504040204" pitchFamily="50" charset="-128"/>
            <a:cs typeface="メイリオ" panose="020B0604030504040204" pitchFamily="50" charset="-128"/>
          </a:endParaRPr>
        </a:p>
      </dsp:txBody>
      <dsp:txXfrm>
        <a:off x="2699502" y="0"/>
        <a:ext cx="1002817" cy="626914"/>
      </dsp:txXfrm>
    </dsp:sp>
    <dsp:sp modelId="{4999E492-4BC1-47AB-8368-05963928F2F2}">
      <dsp:nvSpPr>
        <dsp:cNvPr id="0" name=""/>
        <dsp:cNvSpPr/>
      </dsp:nvSpPr>
      <dsp:spPr>
        <a:xfrm>
          <a:off x="1529548" y="0"/>
          <a:ext cx="1002817" cy="2089714"/>
        </a:xfrm>
        <a:prstGeom prst="roundRect">
          <a:avLst>
            <a:gd name="adj" fmla="val 10000"/>
          </a:avLst>
        </a:prstGeom>
        <a:solidFill>
          <a:srgbClr val="CFD6F6"/>
        </a:solidFill>
        <a:ln>
          <a:noFill/>
        </a:ln>
        <a:effectLst/>
      </dsp:spPr>
      <dsp:style>
        <a:lnRef idx="0">
          <a:scrgbClr r="0" g="0" b="0"/>
        </a:lnRef>
        <a:fillRef idx="1">
          <a:scrgbClr r="0" g="0" b="0"/>
        </a:fillRef>
        <a:effectRef idx="0">
          <a:scrgbClr r="0" g="0" b="0"/>
        </a:effectRef>
        <a:fontRef idx="minor"/>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endParaRPr kumimoji="1" lang="ja-JP" altLang="en-US" sz="1200" kern="1200">
            <a:latin typeface="メイリオ" panose="020B0604030504040204" pitchFamily="50" charset="-128"/>
            <a:ea typeface="メイリオ" panose="020B0604030504040204" pitchFamily="50" charset="-128"/>
            <a:cs typeface="メイリオ" panose="020B0604030504040204" pitchFamily="50" charset="-128"/>
          </a:endParaRPr>
        </a:p>
      </dsp:txBody>
      <dsp:txXfrm>
        <a:off x="1529548" y="0"/>
        <a:ext cx="1002817" cy="626914"/>
      </dsp:txXfrm>
    </dsp:sp>
    <dsp:sp modelId="{1BA07891-103C-4788-8C15-FE86D2FD103D}">
      <dsp:nvSpPr>
        <dsp:cNvPr id="0" name=""/>
        <dsp:cNvSpPr/>
      </dsp:nvSpPr>
      <dsp:spPr>
        <a:xfrm>
          <a:off x="359593" y="0"/>
          <a:ext cx="1002817" cy="2089714"/>
        </a:xfrm>
        <a:prstGeom prst="roundRect">
          <a:avLst>
            <a:gd name="adj" fmla="val 10000"/>
          </a:avLst>
        </a:prstGeom>
        <a:solidFill>
          <a:srgbClr val="CFD6F6"/>
        </a:solidFill>
        <a:ln>
          <a:noFill/>
        </a:ln>
        <a:effectLst/>
      </dsp:spPr>
      <dsp:style>
        <a:lnRef idx="0">
          <a:scrgbClr r="0" g="0" b="0"/>
        </a:lnRef>
        <a:fillRef idx="1">
          <a:scrgbClr r="0" g="0" b="0"/>
        </a:fillRef>
        <a:effectRef idx="0">
          <a:scrgbClr r="0" g="0" b="0"/>
        </a:effectRef>
        <a:fontRef idx="minor"/>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endParaRPr kumimoji="1" lang="ja-JP" altLang="en-US" sz="1200" kern="1200" dirty="0">
            <a:latin typeface="メイリオ" panose="020B0604030504040204" pitchFamily="50" charset="-128"/>
            <a:ea typeface="メイリオ" panose="020B0604030504040204" pitchFamily="50" charset="-128"/>
            <a:cs typeface="メイリオ" panose="020B0604030504040204" pitchFamily="50" charset="-128"/>
          </a:endParaRPr>
        </a:p>
      </dsp:txBody>
      <dsp:txXfrm>
        <a:off x="359593" y="0"/>
        <a:ext cx="1002817" cy="626914"/>
      </dsp:txXfrm>
    </dsp:sp>
    <dsp:sp modelId="{16A45E8C-80D4-4D11-825C-D8D38E1A7E9B}">
      <dsp:nvSpPr>
        <dsp:cNvPr id="0" name=""/>
        <dsp:cNvSpPr/>
      </dsp:nvSpPr>
      <dsp:spPr>
        <a:xfrm>
          <a:off x="443162" y="1227728"/>
          <a:ext cx="835681" cy="417840"/>
        </a:xfrm>
        <a:prstGeom prst="roundRect">
          <a:avLst>
            <a:gd name="adj" fmla="val 10000"/>
          </a:avLst>
        </a:prstGeom>
        <a:solidFill>
          <a:srgbClr val="4EA6DC"/>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endParaRPr kumimoji="1" lang="ja-JP" altLang="en-US" sz="1200" kern="1200" dirty="0">
            <a:latin typeface="メイリオ" panose="020B0604030504040204" pitchFamily="50" charset="-128"/>
            <a:ea typeface="メイリオ" panose="020B0604030504040204" pitchFamily="50" charset="-128"/>
            <a:cs typeface="メイリオ" panose="020B0604030504040204" pitchFamily="50" charset="-128"/>
          </a:endParaRPr>
        </a:p>
      </dsp:txBody>
      <dsp:txXfrm>
        <a:off x="455400" y="1239966"/>
        <a:ext cx="811205" cy="393364"/>
      </dsp:txXfrm>
    </dsp:sp>
    <dsp:sp modelId="{2583394D-F423-4963-AF27-585BD2E175DA}">
      <dsp:nvSpPr>
        <dsp:cNvPr id="0" name=""/>
        <dsp:cNvSpPr/>
      </dsp:nvSpPr>
      <dsp:spPr>
        <a:xfrm rot="18770822">
          <a:off x="1200206" y="1238459"/>
          <a:ext cx="491545" cy="35991"/>
        </a:xfrm>
        <a:custGeom>
          <a:avLst/>
          <a:gdLst/>
          <a:ahLst/>
          <a:cxnLst/>
          <a:rect l="0" t="0" r="0" b="0"/>
          <a:pathLst>
            <a:path>
              <a:moveTo>
                <a:pt x="0" y="17995"/>
              </a:moveTo>
              <a:lnTo>
                <a:pt x="491545" y="17995"/>
              </a:lnTo>
            </a:path>
          </a:pathLst>
        </a:custGeom>
        <a:noFill/>
        <a:ln w="12700" cap="flat" cmpd="sng" algn="ctr">
          <a:solidFill>
            <a:srgbClr val="8971E1"/>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33350">
            <a:lnSpc>
              <a:spcPct val="90000"/>
            </a:lnSpc>
            <a:spcBef>
              <a:spcPct val="0"/>
            </a:spcBef>
            <a:spcAft>
              <a:spcPct val="35000"/>
            </a:spcAft>
          </a:pPr>
          <a:endParaRPr kumimoji="1" lang="ja-JP" altLang="en-US" sz="300" kern="1200">
            <a:latin typeface="メイリオ" panose="020B0604030504040204" pitchFamily="50" charset="-128"/>
            <a:ea typeface="メイリオ" panose="020B0604030504040204" pitchFamily="50" charset="-128"/>
            <a:cs typeface="メイリオ" panose="020B0604030504040204" pitchFamily="50" charset="-128"/>
          </a:endParaRPr>
        </a:p>
      </dsp:txBody>
      <dsp:txXfrm>
        <a:off x="1433691" y="1244166"/>
        <a:ext cx="24577" cy="24577"/>
      </dsp:txXfrm>
    </dsp:sp>
    <dsp:sp modelId="{661398EA-0425-481F-B00B-EC0D178086EB}">
      <dsp:nvSpPr>
        <dsp:cNvPr id="0" name=""/>
        <dsp:cNvSpPr/>
      </dsp:nvSpPr>
      <dsp:spPr>
        <a:xfrm>
          <a:off x="1613116" y="867340"/>
          <a:ext cx="835681" cy="417840"/>
        </a:xfrm>
        <a:prstGeom prst="roundRect">
          <a:avLst>
            <a:gd name="adj" fmla="val 10000"/>
          </a:avLst>
        </a:prstGeom>
        <a:solidFill>
          <a:srgbClr val="8971E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endParaRPr kumimoji="1" lang="ja-JP" altLang="en-US" sz="1200" kern="1200" dirty="0">
            <a:latin typeface="メイリオ" panose="020B0604030504040204" pitchFamily="50" charset="-128"/>
            <a:ea typeface="メイリオ" panose="020B0604030504040204" pitchFamily="50" charset="-128"/>
            <a:cs typeface="メイリオ" panose="020B0604030504040204" pitchFamily="50" charset="-128"/>
          </a:endParaRPr>
        </a:p>
      </dsp:txBody>
      <dsp:txXfrm>
        <a:off x="1625354" y="879578"/>
        <a:ext cx="811205" cy="393364"/>
      </dsp:txXfrm>
    </dsp:sp>
    <dsp:sp modelId="{D01F9885-891C-422A-BBE8-A7A8F57B780B}">
      <dsp:nvSpPr>
        <dsp:cNvPr id="0" name=""/>
        <dsp:cNvSpPr/>
      </dsp:nvSpPr>
      <dsp:spPr>
        <a:xfrm rot="19457599">
          <a:off x="2410105" y="938136"/>
          <a:ext cx="411657" cy="35991"/>
        </a:xfrm>
        <a:custGeom>
          <a:avLst/>
          <a:gdLst/>
          <a:ahLst/>
          <a:cxnLst/>
          <a:rect l="0" t="0" r="0" b="0"/>
          <a:pathLst>
            <a:path>
              <a:moveTo>
                <a:pt x="0" y="17995"/>
              </a:moveTo>
              <a:lnTo>
                <a:pt x="411657" y="17995"/>
              </a:lnTo>
            </a:path>
          </a:pathLst>
        </a:custGeom>
        <a:noFill/>
        <a:ln w="12700" cap="flat" cmpd="sng" algn="ctr">
          <a:solidFill>
            <a:srgbClr val="D54773"/>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33350">
            <a:lnSpc>
              <a:spcPct val="90000"/>
            </a:lnSpc>
            <a:spcBef>
              <a:spcPct val="0"/>
            </a:spcBef>
            <a:spcAft>
              <a:spcPct val="35000"/>
            </a:spcAft>
          </a:pPr>
          <a:endParaRPr kumimoji="1" lang="ja-JP" altLang="en-US" sz="300" kern="1200">
            <a:latin typeface="メイリオ" panose="020B0604030504040204" pitchFamily="50" charset="-128"/>
            <a:ea typeface="メイリオ" panose="020B0604030504040204" pitchFamily="50" charset="-128"/>
            <a:cs typeface="メイリオ" panose="020B0604030504040204" pitchFamily="50" charset="-128"/>
          </a:endParaRPr>
        </a:p>
      </dsp:txBody>
      <dsp:txXfrm>
        <a:off x="2605642" y="945840"/>
        <a:ext cx="20582" cy="20582"/>
      </dsp:txXfrm>
    </dsp:sp>
    <dsp:sp modelId="{4FF727A4-2AB6-4F39-A0D2-2DF3FD46854B}">
      <dsp:nvSpPr>
        <dsp:cNvPr id="0" name=""/>
        <dsp:cNvSpPr/>
      </dsp:nvSpPr>
      <dsp:spPr>
        <a:xfrm>
          <a:off x="2783070" y="627082"/>
          <a:ext cx="835681" cy="417840"/>
        </a:xfrm>
        <a:prstGeom prst="roundRect">
          <a:avLst>
            <a:gd name="adj" fmla="val 10000"/>
          </a:avLst>
        </a:prstGeom>
        <a:solidFill>
          <a:srgbClr val="D5477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endParaRPr kumimoji="1" lang="ja-JP" altLang="en-US" sz="1200" kern="1200">
            <a:latin typeface="メイリオ" panose="020B0604030504040204" pitchFamily="50" charset="-128"/>
            <a:ea typeface="メイリオ" panose="020B0604030504040204" pitchFamily="50" charset="-128"/>
            <a:cs typeface="メイリオ" panose="020B0604030504040204" pitchFamily="50" charset="-128"/>
          </a:endParaRPr>
        </a:p>
      </dsp:txBody>
      <dsp:txXfrm>
        <a:off x="2795308" y="639320"/>
        <a:ext cx="811205" cy="393364"/>
      </dsp:txXfrm>
    </dsp:sp>
    <dsp:sp modelId="{3A16801B-11D2-4FE9-9859-372D4C5178D3}">
      <dsp:nvSpPr>
        <dsp:cNvPr id="0" name=""/>
        <dsp:cNvSpPr/>
      </dsp:nvSpPr>
      <dsp:spPr>
        <a:xfrm rot="2142401">
          <a:off x="2410105" y="1178394"/>
          <a:ext cx="411657" cy="35991"/>
        </a:xfrm>
        <a:custGeom>
          <a:avLst/>
          <a:gdLst/>
          <a:ahLst/>
          <a:cxnLst/>
          <a:rect l="0" t="0" r="0" b="0"/>
          <a:pathLst>
            <a:path>
              <a:moveTo>
                <a:pt x="0" y="17995"/>
              </a:moveTo>
              <a:lnTo>
                <a:pt x="411657" y="17995"/>
              </a:lnTo>
            </a:path>
          </a:pathLst>
        </a:custGeom>
        <a:noFill/>
        <a:ln w="12700" cap="flat" cmpd="sng" algn="ctr">
          <a:solidFill>
            <a:srgbClr val="D54773"/>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33350">
            <a:lnSpc>
              <a:spcPct val="90000"/>
            </a:lnSpc>
            <a:spcBef>
              <a:spcPct val="0"/>
            </a:spcBef>
            <a:spcAft>
              <a:spcPct val="35000"/>
            </a:spcAft>
          </a:pPr>
          <a:endParaRPr kumimoji="1" lang="ja-JP" altLang="en-US" sz="300" kern="1200">
            <a:latin typeface="メイリオ" panose="020B0604030504040204" pitchFamily="50" charset="-128"/>
            <a:ea typeface="メイリオ" panose="020B0604030504040204" pitchFamily="50" charset="-128"/>
            <a:cs typeface="メイリオ" panose="020B0604030504040204" pitchFamily="50" charset="-128"/>
          </a:endParaRPr>
        </a:p>
      </dsp:txBody>
      <dsp:txXfrm>
        <a:off x="2605642" y="1186099"/>
        <a:ext cx="20582" cy="20582"/>
      </dsp:txXfrm>
    </dsp:sp>
    <dsp:sp modelId="{A94ECB2B-7F8B-4992-BF8B-0F8EFFB99C87}">
      <dsp:nvSpPr>
        <dsp:cNvPr id="0" name=""/>
        <dsp:cNvSpPr/>
      </dsp:nvSpPr>
      <dsp:spPr>
        <a:xfrm>
          <a:off x="2783070" y="1107599"/>
          <a:ext cx="835681" cy="417840"/>
        </a:xfrm>
        <a:prstGeom prst="roundRect">
          <a:avLst>
            <a:gd name="adj" fmla="val 10000"/>
          </a:avLst>
        </a:prstGeom>
        <a:solidFill>
          <a:srgbClr val="D5477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endParaRPr kumimoji="1" lang="ja-JP" altLang="en-US" sz="1200" kern="1200">
            <a:latin typeface="メイリオ" panose="020B0604030504040204" pitchFamily="50" charset="-128"/>
            <a:ea typeface="メイリオ" panose="020B0604030504040204" pitchFamily="50" charset="-128"/>
            <a:cs typeface="メイリオ" panose="020B0604030504040204" pitchFamily="50" charset="-128"/>
          </a:endParaRPr>
        </a:p>
      </dsp:txBody>
      <dsp:txXfrm>
        <a:off x="2795308" y="1119837"/>
        <a:ext cx="811205" cy="393364"/>
      </dsp:txXfrm>
    </dsp:sp>
    <dsp:sp modelId="{092B8C29-8480-4108-806B-7CC2CB2C7955}">
      <dsp:nvSpPr>
        <dsp:cNvPr id="0" name=""/>
        <dsp:cNvSpPr/>
      </dsp:nvSpPr>
      <dsp:spPr>
        <a:xfrm rot="2829178">
          <a:off x="1200206" y="1598847"/>
          <a:ext cx="491545" cy="35991"/>
        </a:xfrm>
        <a:custGeom>
          <a:avLst/>
          <a:gdLst/>
          <a:ahLst/>
          <a:cxnLst/>
          <a:rect l="0" t="0" r="0" b="0"/>
          <a:pathLst>
            <a:path>
              <a:moveTo>
                <a:pt x="0" y="17995"/>
              </a:moveTo>
              <a:lnTo>
                <a:pt x="491545" y="17995"/>
              </a:lnTo>
            </a:path>
          </a:pathLst>
        </a:custGeom>
        <a:noFill/>
        <a:ln w="12700" cap="flat" cmpd="sng" algn="ctr">
          <a:solidFill>
            <a:srgbClr val="8971E1"/>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33350">
            <a:lnSpc>
              <a:spcPct val="90000"/>
            </a:lnSpc>
            <a:spcBef>
              <a:spcPct val="0"/>
            </a:spcBef>
            <a:spcAft>
              <a:spcPct val="35000"/>
            </a:spcAft>
          </a:pPr>
          <a:endParaRPr kumimoji="1" lang="ja-JP" altLang="en-US" sz="300" kern="1200">
            <a:latin typeface="メイリオ" panose="020B0604030504040204" pitchFamily="50" charset="-128"/>
            <a:ea typeface="メイリオ" panose="020B0604030504040204" pitchFamily="50" charset="-128"/>
            <a:cs typeface="メイリオ" panose="020B0604030504040204" pitchFamily="50" charset="-128"/>
          </a:endParaRPr>
        </a:p>
      </dsp:txBody>
      <dsp:txXfrm>
        <a:off x="1433691" y="1604554"/>
        <a:ext cx="24577" cy="24577"/>
      </dsp:txXfrm>
    </dsp:sp>
    <dsp:sp modelId="{754A685A-E103-4ACC-AE20-A086CACBAE2B}">
      <dsp:nvSpPr>
        <dsp:cNvPr id="0" name=""/>
        <dsp:cNvSpPr/>
      </dsp:nvSpPr>
      <dsp:spPr>
        <a:xfrm>
          <a:off x="1613116" y="1588116"/>
          <a:ext cx="835681" cy="417840"/>
        </a:xfrm>
        <a:prstGeom prst="roundRect">
          <a:avLst>
            <a:gd name="adj" fmla="val 10000"/>
          </a:avLst>
        </a:prstGeom>
        <a:solidFill>
          <a:srgbClr val="8971E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endParaRPr kumimoji="1" lang="ja-JP" altLang="en-US" sz="1200" kern="1200">
            <a:latin typeface="メイリオ" panose="020B0604030504040204" pitchFamily="50" charset="-128"/>
            <a:ea typeface="メイリオ" panose="020B0604030504040204" pitchFamily="50" charset="-128"/>
            <a:cs typeface="メイリオ" panose="020B0604030504040204" pitchFamily="50" charset="-128"/>
          </a:endParaRPr>
        </a:p>
      </dsp:txBody>
      <dsp:txXfrm>
        <a:off x="1625354" y="1600354"/>
        <a:ext cx="811205" cy="393364"/>
      </dsp:txXfrm>
    </dsp:sp>
    <dsp:sp modelId="{AC3C38B9-E089-4DD1-9D35-9A9BFCA48EFF}">
      <dsp:nvSpPr>
        <dsp:cNvPr id="0" name=""/>
        <dsp:cNvSpPr/>
      </dsp:nvSpPr>
      <dsp:spPr>
        <a:xfrm>
          <a:off x="2448797" y="1779041"/>
          <a:ext cx="334272" cy="35991"/>
        </a:xfrm>
        <a:custGeom>
          <a:avLst/>
          <a:gdLst/>
          <a:ahLst/>
          <a:cxnLst/>
          <a:rect l="0" t="0" r="0" b="0"/>
          <a:pathLst>
            <a:path>
              <a:moveTo>
                <a:pt x="0" y="17995"/>
              </a:moveTo>
              <a:lnTo>
                <a:pt x="334272" y="17995"/>
              </a:lnTo>
            </a:path>
          </a:pathLst>
        </a:custGeom>
        <a:noFill/>
        <a:ln w="12700" cap="flat" cmpd="sng" algn="ctr">
          <a:solidFill>
            <a:srgbClr val="D54773"/>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133350">
            <a:lnSpc>
              <a:spcPct val="90000"/>
            </a:lnSpc>
            <a:spcBef>
              <a:spcPct val="0"/>
            </a:spcBef>
            <a:spcAft>
              <a:spcPct val="35000"/>
            </a:spcAft>
          </a:pPr>
          <a:endParaRPr kumimoji="1" lang="ja-JP" altLang="en-US" sz="300" kern="1200">
            <a:latin typeface="メイリオ" panose="020B0604030504040204" pitchFamily="50" charset="-128"/>
            <a:ea typeface="メイリオ" panose="020B0604030504040204" pitchFamily="50" charset="-128"/>
            <a:cs typeface="メイリオ" panose="020B0604030504040204" pitchFamily="50" charset="-128"/>
          </a:endParaRPr>
        </a:p>
      </dsp:txBody>
      <dsp:txXfrm>
        <a:off x="2607577" y="1788679"/>
        <a:ext cx="16713" cy="16713"/>
      </dsp:txXfrm>
    </dsp:sp>
    <dsp:sp modelId="{1F383DD5-4499-4EEA-B438-FA8C2461E5D8}">
      <dsp:nvSpPr>
        <dsp:cNvPr id="0" name=""/>
        <dsp:cNvSpPr/>
      </dsp:nvSpPr>
      <dsp:spPr>
        <a:xfrm>
          <a:off x="2783070" y="1588116"/>
          <a:ext cx="835681" cy="417840"/>
        </a:xfrm>
        <a:prstGeom prst="roundRect">
          <a:avLst>
            <a:gd name="adj" fmla="val 10000"/>
          </a:avLst>
        </a:prstGeom>
        <a:solidFill>
          <a:srgbClr val="D5477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endParaRPr kumimoji="1" lang="ja-JP" altLang="en-US" sz="1200" kern="1200">
            <a:latin typeface="メイリオ" panose="020B0604030504040204" pitchFamily="50" charset="-128"/>
            <a:ea typeface="メイリオ" panose="020B0604030504040204" pitchFamily="50" charset="-128"/>
            <a:cs typeface="メイリオ" panose="020B0604030504040204" pitchFamily="50" charset="-128"/>
          </a:endParaRPr>
        </a:p>
      </dsp:txBody>
      <dsp:txXfrm>
        <a:off x="2795308" y="1600354"/>
        <a:ext cx="811205" cy="393364"/>
      </dsp:txXfrm>
    </dsp:sp>
  </dsp:spTree>
</dsp:drawing>
</file>

<file path=ppt/diagrams/layout1.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4.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5">
  <dgm:title val=""/>
  <dgm:desc val=""/>
  <dgm:catLst>
    <dgm:cat type="hierarchy" pri="6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resOf/>
    <dgm:shape xmlns:r="http://schemas.openxmlformats.org/officeDocument/2006/relationships" r:blip="">
      <dgm:adjLst/>
    </dgm:shape>
    <dgm:choose name="Name0">
      <dgm:if name="Name1" axis="ch" ptType="node" func="cnt" op="gte" val="2">
        <dgm:choose name="Name2">
          <dgm:if name="Name3" func="var" arg="dir" op="equ" val="norm">
            <dgm:constrLst>
              <dgm:constr type="l" for="ch" forName="hierFlow"/>
              <dgm:constr type="t" for="ch" forName="hierFlow" refType="h" fact="0.3"/>
              <dgm:constr type="r" for="ch" forName="hierFlow" refType="w" fact="0.98"/>
              <dgm:constr type="b" for="ch" forName="hierFlow" refType="h" fact="0.96"/>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if>
          <dgm:else name="Name4">
            <dgm:constrLst>
              <dgm:constr type="l" for="ch" forName="hierFlow" refType="w" fact="0.02"/>
              <dgm:constr type="t" for="ch" forName="hierFlow" refType="h" fact="0.3"/>
              <dgm:constr type="r" for="ch" forName="hierFlow" refType="w"/>
              <dgm:constr type="b" for="ch" forName="hierFlow" refType="h" fact="0.96"/>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else>
    </dgm:choose>
    <dgm:ruleLst/>
    <dgm:layoutNode name="hierFlow">
      <dgm:choose name="Name6">
        <dgm:if name="Name7" func="var" arg="dir" op="equ" val="norm">
          <dgm:alg type="lin">
            <dgm:param type="linDir" val="fromL"/>
            <dgm:param type="nodeVertAlign" val="mid"/>
            <dgm:param type="vertAlign" val="mid"/>
            <dgm:param type="nodeHorzAlign" val="l"/>
            <dgm:param type="horzAlign" val="l"/>
            <dgm:param type="fallback" val="2D"/>
          </dgm:alg>
        </dgm:if>
        <dgm:else name="Name8">
          <dgm:alg type="lin">
            <dgm:param type="linDir" val="fromR"/>
            <dgm:param type="nodeVertAlign" val="mid"/>
            <dgm:param type="vertAlign" val="mid"/>
            <dgm:param type="nodeHorzAlign" val="r"/>
            <dgm:param type="horzAlign" val="r"/>
            <dgm:param type="fallback" val="2D"/>
          </dgm:alg>
        </dgm:else>
      </dgm:choose>
      <dgm:shape xmlns:r="http://schemas.openxmlformats.org/officeDocument/2006/relationships" r:blip="">
        <dgm:adjLst/>
      </dgm:shape>
      <dgm:presOf/>
      <dgm:constrLst>
        <dgm:constr type="primFontSz" for="des" ptType="node" op="equ" val="65"/>
        <dgm:constr type="primFontSz" for="des" forName="connTx" op="equ" val="55"/>
        <dgm:constr type="primFontSz" for="des" forName="connTx" refType="primFontSz" refFor="des" refPtType="node" op="lte" fact="0.8"/>
      </dgm:constrLst>
      <dgm:ruleLst/>
      <dgm:choose name="Name9">
        <dgm:if name="Name10" axis="ch" ptType="node" func="cnt" op="gte" val="2">
          <dgm:layoutNode name="firstBuf">
            <dgm:alg type="sp"/>
            <dgm:shape xmlns:r="http://schemas.openxmlformats.org/officeDocument/2006/relationships" r:blip="">
              <dgm:adjLst/>
            </dgm:shape>
            <dgm:presOf/>
            <dgm:constrLst/>
            <dgm:ruleLst/>
          </dgm:layoutNode>
        </dgm:if>
        <dgm:else name="Name11"/>
      </dgm:choose>
      <dgm:layoutNode name="hierChild1">
        <dgm:varLst>
          <dgm:chPref val="1"/>
          <dgm:animOne val="branch"/>
          <dgm:animLvl val="lvl"/>
        </dgm:varLst>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constrLst/>
        <dgm:ruleLst/>
        <dgm:forEach name="Name15" axis="ch" cnt="3">
          <dgm:forEach name="Name16" axis="self" ptType="node">
            <dgm:layoutNode name="Name17">
              <dgm:choose name="Name18">
                <dgm:if name="Name19" func="var" arg="dir" op="equ" val="norm">
                  <dgm:alg type="hierRoot">
                    <dgm:param type="hierAlign" val="lCtrCh"/>
                  </dgm:alg>
                </dgm:if>
                <dgm:else name="Name20">
                  <dgm:alg type="hierRoot">
                    <dgm:param type="hierAlign" val="rCtrCh"/>
                  </dgm:alg>
                </dgm:else>
              </dgm:choose>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hierChild2">
                <dgm:choose name="Name21">
                  <dgm:if name="Name22" func="var" arg="dir" op="equ" val="norm">
                    <dgm:alg type="hierChild">
                      <dgm:param type="linDir" val="fromT"/>
                      <dgm:param type="chAlign" val="l"/>
                    </dgm:alg>
                  </dgm:if>
                  <dgm:else name="Name23">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24" axis="self" ptType="parTrans" cnt="1">
                    <dgm:layoutNode name="Name25">
                      <dgm:choose name="Name26">
                        <dgm:if name="Name27" func="var" arg="dir" op="equ" val="norm">
                          <dgm:alg type="conn">
                            <dgm:param type="dim" val="1D"/>
                            <dgm:param type="begPts" val="midR"/>
                            <dgm:param type="endPts" val="midL"/>
                            <dgm:param type="endSty" val="noArr"/>
                          </dgm:alg>
                        </dgm:if>
                        <dgm:else name="Name28">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29" axis="self" ptType="node">
                    <dgm:layoutNode name="Name30">
                      <dgm:choose name="Name31">
                        <dgm:if name="Name32" func="var" arg="dir" op="equ" val="norm">
                          <dgm:alg type="hierRoot">
                            <dgm:param type="hierAlign" val="lCtrCh"/>
                          </dgm:alg>
                        </dgm:if>
                        <dgm:else name="Name33">
                          <dgm:alg type="hierRoot">
                            <dgm:param type="hierAlign" val="rCtrCh"/>
                          </dgm:alg>
                        </dgm:else>
                      </dgm:choose>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hierChild3">
                        <dgm:choose name="Name34">
                          <dgm:if name="Name35" func="var" arg="dir" op="equ" val="norm">
                            <dgm:alg type="hierChild">
                              <dgm:param type="linDir" val="fromT"/>
                              <dgm:param type="chAlign" val="l"/>
                            </dgm:alg>
                          </dgm:if>
                          <dgm:else name="Name36">
                            <dgm:alg type="hierChild">
                              <dgm:param type="linDir" val="fromT"/>
                              <dgm:param type="chAlign" val="r"/>
                            </dgm:alg>
                          </dgm:else>
                        </dgm:choose>
                        <dgm:shape xmlns:r="http://schemas.openxmlformats.org/officeDocument/2006/relationships" r:blip="">
                          <dgm:adjLst/>
                        </dgm:shape>
                        <dgm:presOf/>
                        <dgm:constrLst/>
                        <dgm:ruleLst/>
                        <dgm:forEach name="Name37" ref="repeat"/>
                      </dgm:layoutNode>
                    </dgm:layoutNode>
                  </dgm:forEach>
                </dgm:forEach>
              </dgm:layoutNode>
            </dgm:layoutNode>
          </dgm:forEach>
        </dgm:forEach>
      </dgm:layoutNode>
    </dgm:layoutNode>
    <dgm:layoutNode name="bgShapesFlow">
      <dgm:choose name="Name38">
        <dgm:if name="Name39" func="var" arg="dir" op="equ" val="norm">
          <dgm:alg type="lin">
            <dgm:param type="linDir" val="fromL"/>
            <dgm:param type="nodeVertAlign" val="mid"/>
            <dgm:param type="vertAlign" val="mid"/>
            <dgm:param type="nodeHorzAlign" val="l"/>
            <dgm:param type="horzAlign" val="l"/>
          </dgm:alg>
        </dgm:if>
        <dgm:else name="Name40">
          <dgm:alg type="lin">
            <dgm:param type="linDir" val="fromR"/>
            <dgm:param type="nodeVertAlign" val="mid"/>
            <dgm:param type="vertAlign" val="mid"/>
            <dgm:param type="nodeHorzAlign" val="r"/>
            <dgm:param type="horzAlign" val="r"/>
          </dgm:alg>
        </dgm:else>
      </dgm:choose>
      <dgm:shape xmlns:r="http://schemas.openxmlformats.org/officeDocument/2006/relationships" r:blip="">
        <dgm:adjLst/>
      </dgm:shape>
      <dgm:presOf/>
      <dgm:constrLst>
        <dgm:constr type="w" for="ch" forName="rectComp" refType="w"/>
        <dgm:constr type="h" for="ch" forName="rectComp" refType="h"/>
        <dgm:constr type="h" for="des" forName="bgRect" refType="h"/>
        <dgm:constr type="primFontSz" for="des" forName="bgRectTx" op="equ" val="65"/>
      </dgm:constrLst>
      <dgm:ruleLst/>
      <dgm:forEach name="Name41" axis="ch" ptType="node" st="2">
        <dgm:layoutNode name="rectComp">
          <dgm:alg type="composite"/>
          <dgm:shape xmlns:r="http://schemas.openxmlformats.org/officeDocument/2006/relationships" r:blip="">
            <dgm:adjLst/>
          </dgm:shape>
          <dgm:presOf/>
          <dgm:constrLst>
            <dgm:constr type="userA"/>
            <dgm:constr type="l" for="ch" forName="bgRect"/>
            <dgm:constr type="t" for="ch" forName="bgRect"/>
            <dgm:constr type="w" for="ch" forName="bgRect" refType="userA" fact="1.2"/>
            <dgm:constr type="l" for="ch" forName="bgRectTx"/>
            <dgm:constr type="t" for="ch" forName="bgRectTx"/>
            <dgm:constr type="h" for="ch" forName="bgRectTx" refType="h" refFor="ch" refForName="bgRect" fact="0.3"/>
            <dgm:constr type="w" for="ch" forName="bgRectTx" refType="w" refFor="ch" refForName="bgRect" op="equ"/>
          </dgm:constrLst>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shape xmlns:r="http://schemas.openxmlformats.org/officeDocument/2006/relationships" type="rect" r:blip="" zOrderOff="-999" hideGeom="1">
              <dgm:adjLst/>
            </dgm:shape>
            <dgm:presOf axis="desOrSelf" ptType="node"/>
            <dgm:constrLst/>
            <dgm:ruleLst>
              <dgm:rule type="primFontSz" val="5" fact="NaN" max="NaN"/>
            </dgm:ruleLst>
          </dgm:layoutNode>
        </dgm:layoutNode>
        <dgm:choose name="Name42">
          <dgm:if name="Name43" axis="self" ptType="node" func="revPos" op="gte" val="2">
            <dgm:layoutNode name="spComp">
              <dgm:alg type="composite"/>
              <dgm:shape xmlns:r="http://schemas.openxmlformats.org/officeDocument/2006/relationships" r:blip="">
                <dgm:adjLst/>
              </dgm:shape>
              <dgm:presOf/>
              <dgm:constrLst>
                <dgm:constr type="userA"/>
                <dgm:constr type="userB"/>
                <dgm:constr type="l" for="ch" forName="hSp"/>
                <dgm:constr type="t" for="ch" forName="hSp"/>
                <dgm:constr type="w" for="ch" forName="hSp" refType="userB"/>
                <dgm:constr type="wOff" for="ch" forName="hSp" refType="userA" fact="-0.2"/>
              </dgm:constrLst>
              <dgm:ruleLst/>
              <dgm:layoutNode name="hSp">
                <dgm:alg type="sp"/>
                <dgm:shape xmlns:r="http://schemas.openxmlformats.org/officeDocument/2006/relationships" r:blip="">
                  <dgm:adjLst/>
                </dgm:shape>
                <dgm:presOf/>
                <dgm:constrLst/>
                <dgm:ruleLst/>
              </dgm:layoutNode>
            </dgm:layoutNode>
          </dgm:if>
          <dgm:else name="Name44"/>
        </dgm:choos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xmlns="" id="{129021CD-B8EE-4B6A-A825-7CC7F63148A1}"/>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a:extLst>
              <a:ext uri="{FF2B5EF4-FFF2-40B4-BE49-F238E27FC236}">
                <a16:creationId xmlns:a16="http://schemas.microsoft.com/office/drawing/2014/main" xmlns="" id="{FA8AA592-39CC-4818-B633-26B4544E8152}"/>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CE6EEE3-A77C-4578-A2AD-2F3C9275B6D4}" type="datetimeFigureOut">
              <a:rPr kumimoji="1" lang="ja-JP" altLang="en-US" smtClean="0"/>
              <a:t>2018/9/18</a:t>
            </a:fld>
            <a:endParaRPr kumimoji="1" lang="ja-JP" altLang="en-US"/>
          </a:p>
        </p:txBody>
      </p:sp>
      <p:sp>
        <p:nvSpPr>
          <p:cNvPr id="4" name="フッター プレースホルダー 3">
            <a:extLst>
              <a:ext uri="{FF2B5EF4-FFF2-40B4-BE49-F238E27FC236}">
                <a16:creationId xmlns:a16="http://schemas.microsoft.com/office/drawing/2014/main" xmlns="" id="{01FC7FAC-9AEF-4108-B538-5B6FB9183DED}"/>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a:extLst>
              <a:ext uri="{FF2B5EF4-FFF2-40B4-BE49-F238E27FC236}">
                <a16:creationId xmlns:a16="http://schemas.microsoft.com/office/drawing/2014/main" xmlns="" id="{308B008D-DD4E-412C-A28F-7F180CF9C3E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AFF0A31-8077-4C94-8C39-F84B343FE9D6}" type="slidenum">
              <a:rPr kumimoji="1" lang="ja-JP" altLang="en-US" smtClean="0"/>
              <a:t>‹#›</a:t>
            </a:fld>
            <a:endParaRPr kumimoji="1" lang="ja-JP" altLang="en-US"/>
          </a:p>
        </p:txBody>
      </p:sp>
    </p:spTree>
    <p:extLst>
      <p:ext uri="{BB962C8B-B14F-4D97-AF65-F5344CB8AC3E}">
        <p14:creationId xmlns:p14="http://schemas.microsoft.com/office/powerpoint/2010/main" val="13909587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9026447-B705-49EB-9745-2423357045B9}" type="datetimeFigureOut">
              <a:rPr kumimoji="1" lang="ja-JP" altLang="en-US" smtClean="0"/>
              <a:t>2018/9/18</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CBACEB7-83EE-4894-9170-76528A0435B7}" type="slidenum">
              <a:rPr kumimoji="1" lang="ja-JP" altLang="en-US" smtClean="0"/>
              <a:t>‹#›</a:t>
            </a:fld>
            <a:endParaRPr kumimoji="1" lang="ja-JP" altLang="en-US"/>
          </a:p>
        </p:txBody>
      </p:sp>
    </p:spTree>
    <p:extLst>
      <p:ext uri="{BB962C8B-B14F-4D97-AF65-F5344CB8AC3E}">
        <p14:creationId xmlns:p14="http://schemas.microsoft.com/office/powerpoint/2010/main" val="259413681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CBACEB7-83EE-4894-9170-76528A0435B7}" type="slidenum">
              <a:rPr kumimoji="1" lang="ja-JP" altLang="en-US" smtClean="0"/>
              <a:t>1</a:t>
            </a:fld>
            <a:endParaRPr kumimoji="1" lang="ja-JP" altLang="en-US"/>
          </a:p>
        </p:txBody>
      </p:sp>
    </p:spTree>
    <p:extLst>
      <p:ext uri="{BB962C8B-B14F-4D97-AF65-F5344CB8AC3E}">
        <p14:creationId xmlns:p14="http://schemas.microsoft.com/office/powerpoint/2010/main" val="35639492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CBACEB7-83EE-4894-9170-76528A0435B7}" type="slidenum">
              <a:rPr kumimoji="1" lang="ja-JP" altLang="en-US" smtClean="0"/>
              <a:t>30</a:t>
            </a:fld>
            <a:endParaRPr kumimoji="1" lang="ja-JP" altLang="en-US"/>
          </a:p>
        </p:txBody>
      </p:sp>
    </p:spTree>
    <p:extLst>
      <p:ext uri="{BB962C8B-B14F-4D97-AF65-F5344CB8AC3E}">
        <p14:creationId xmlns:p14="http://schemas.microsoft.com/office/powerpoint/2010/main" val="41376448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CBACEB7-83EE-4894-9170-76528A0435B7}" type="slidenum">
              <a:rPr kumimoji="1" lang="ja-JP" altLang="en-US" smtClean="0"/>
              <a:t>34</a:t>
            </a:fld>
            <a:endParaRPr kumimoji="1" lang="ja-JP" altLang="en-US"/>
          </a:p>
        </p:txBody>
      </p:sp>
    </p:spTree>
    <p:extLst>
      <p:ext uri="{BB962C8B-B14F-4D97-AF65-F5344CB8AC3E}">
        <p14:creationId xmlns:p14="http://schemas.microsoft.com/office/powerpoint/2010/main" val="2808539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CBACEB7-83EE-4894-9170-76528A0435B7}" type="slidenum">
              <a:rPr kumimoji="1" lang="ja-JP" altLang="en-US" smtClean="0"/>
              <a:t>35</a:t>
            </a:fld>
            <a:endParaRPr kumimoji="1" lang="ja-JP" altLang="en-US"/>
          </a:p>
        </p:txBody>
      </p:sp>
    </p:spTree>
    <p:extLst>
      <p:ext uri="{BB962C8B-B14F-4D97-AF65-F5344CB8AC3E}">
        <p14:creationId xmlns:p14="http://schemas.microsoft.com/office/powerpoint/2010/main" val="24264059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CBACEB7-83EE-4894-9170-76528A0435B7}" type="slidenum">
              <a:rPr kumimoji="1" lang="ja-JP" altLang="en-US" smtClean="0"/>
              <a:t>36</a:t>
            </a:fld>
            <a:endParaRPr kumimoji="1" lang="ja-JP" altLang="en-US"/>
          </a:p>
        </p:txBody>
      </p:sp>
    </p:spTree>
    <p:extLst>
      <p:ext uri="{BB962C8B-B14F-4D97-AF65-F5344CB8AC3E}">
        <p14:creationId xmlns:p14="http://schemas.microsoft.com/office/powerpoint/2010/main" val="31499881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CBACEB7-83EE-4894-9170-76528A0435B7}" type="slidenum">
              <a:rPr kumimoji="1" lang="ja-JP" altLang="en-US" smtClean="0"/>
              <a:t>37</a:t>
            </a:fld>
            <a:endParaRPr kumimoji="1" lang="ja-JP" altLang="en-US"/>
          </a:p>
        </p:txBody>
      </p:sp>
    </p:spTree>
    <p:extLst>
      <p:ext uri="{BB962C8B-B14F-4D97-AF65-F5344CB8AC3E}">
        <p14:creationId xmlns:p14="http://schemas.microsoft.com/office/powerpoint/2010/main" val="29032071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CBACEB7-83EE-4894-9170-76528A0435B7}" type="slidenum">
              <a:rPr kumimoji="1" lang="ja-JP" altLang="en-US" smtClean="0"/>
              <a:t>38</a:t>
            </a:fld>
            <a:endParaRPr kumimoji="1" lang="ja-JP" altLang="en-US"/>
          </a:p>
        </p:txBody>
      </p:sp>
    </p:spTree>
    <p:extLst>
      <p:ext uri="{BB962C8B-B14F-4D97-AF65-F5344CB8AC3E}">
        <p14:creationId xmlns:p14="http://schemas.microsoft.com/office/powerpoint/2010/main" val="23398586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CBACEB7-83EE-4894-9170-76528A0435B7}" type="slidenum">
              <a:rPr kumimoji="1" lang="ja-JP" altLang="en-US" smtClean="0"/>
              <a:t>2</a:t>
            </a:fld>
            <a:endParaRPr kumimoji="1" lang="ja-JP" altLang="en-US"/>
          </a:p>
        </p:txBody>
      </p:sp>
    </p:spTree>
    <p:extLst>
      <p:ext uri="{BB962C8B-B14F-4D97-AF65-F5344CB8AC3E}">
        <p14:creationId xmlns:p14="http://schemas.microsoft.com/office/powerpoint/2010/main" val="8464070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CBACEB7-83EE-4894-9170-76528A0435B7}" type="slidenum">
              <a:rPr kumimoji="1" lang="ja-JP" altLang="en-US" smtClean="0"/>
              <a:t>4</a:t>
            </a:fld>
            <a:endParaRPr kumimoji="1" lang="ja-JP" altLang="en-US"/>
          </a:p>
        </p:txBody>
      </p:sp>
    </p:spTree>
    <p:extLst>
      <p:ext uri="{BB962C8B-B14F-4D97-AF65-F5344CB8AC3E}">
        <p14:creationId xmlns:p14="http://schemas.microsoft.com/office/powerpoint/2010/main" val="9147339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CBACEB7-83EE-4894-9170-76528A0435B7}" type="slidenum">
              <a:rPr kumimoji="1" lang="ja-JP" altLang="en-US" smtClean="0"/>
              <a:t>10</a:t>
            </a:fld>
            <a:endParaRPr kumimoji="1" lang="ja-JP" altLang="en-US"/>
          </a:p>
        </p:txBody>
      </p:sp>
    </p:spTree>
    <p:extLst>
      <p:ext uri="{BB962C8B-B14F-4D97-AF65-F5344CB8AC3E}">
        <p14:creationId xmlns:p14="http://schemas.microsoft.com/office/powerpoint/2010/main" val="38322182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CBACEB7-83EE-4894-9170-76528A0435B7}" type="slidenum">
              <a:rPr kumimoji="1" lang="ja-JP" altLang="en-US" smtClean="0"/>
              <a:t>11</a:t>
            </a:fld>
            <a:endParaRPr kumimoji="1" lang="ja-JP" altLang="en-US"/>
          </a:p>
        </p:txBody>
      </p:sp>
    </p:spTree>
    <p:extLst>
      <p:ext uri="{BB962C8B-B14F-4D97-AF65-F5344CB8AC3E}">
        <p14:creationId xmlns:p14="http://schemas.microsoft.com/office/powerpoint/2010/main" val="13425146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CBACEB7-83EE-4894-9170-76528A0435B7}" type="slidenum">
              <a:rPr kumimoji="1" lang="ja-JP" altLang="en-US" smtClean="0"/>
              <a:t>12</a:t>
            </a:fld>
            <a:endParaRPr kumimoji="1" lang="ja-JP" altLang="en-US"/>
          </a:p>
        </p:txBody>
      </p:sp>
    </p:spTree>
    <p:extLst>
      <p:ext uri="{BB962C8B-B14F-4D97-AF65-F5344CB8AC3E}">
        <p14:creationId xmlns:p14="http://schemas.microsoft.com/office/powerpoint/2010/main" val="3957300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CBACEB7-83EE-4894-9170-76528A0435B7}" type="slidenum">
              <a:rPr kumimoji="1" lang="ja-JP" altLang="en-US" smtClean="0"/>
              <a:t>13</a:t>
            </a:fld>
            <a:endParaRPr kumimoji="1" lang="ja-JP" altLang="en-US"/>
          </a:p>
        </p:txBody>
      </p:sp>
    </p:spTree>
    <p:extLst>
      <p:ext uri="{BB962C8B-B14F-4D97-AF65-F5344CB8AC3E}">
        <p14:creationId xmlns:p14="http://schemas.microsoft.com/office/powerpoint/2010/main" val="34672985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CBACEB7-83EE-4894-9170-76528A0435B7}" type="slidenum">
              <a:rPr kumimoji="1" lang="ja-JP" altLang="en-US" smtClean="0"/>
              <a:t>17</a:t>
            </a:fld>
            <a:endParaRPr kumimoji="1" lang="ja-JP" altLang="en-US"/>
          </a:p>
        </p:txBody>
      </p:sp>
    </p:spTree>
    <p:extLst>
      <p:ext uri="{BB962C8B-B14F-4D97-AF65-F5344CB8AC3E}">
        <p14:creationId xmlns:p14="http://schemas.microsoft.com/office/powerpoint/2010/main" val="12244862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3CBACEB7-83EE-4894-9170-76528A0435B7}" type="slidenum">
              <a:rPr kumimoji="1" lang="ja-JP" altLang="en-US" smtClean="0"/>
              <a:t>25</a:t>
            </a:fld>
            <a:endParaRPr kumimoji="1" lang="ja-JP" altLang="en-US"/>
          </a:p>
        </p:txBody>
      </p:sp>
    </p:spTree>
    <p:extLst>
      <p:ext uri="{BB962C8B-B14F-4D97-AF65-F5344CB8AC3E}">
        <p14:creationId xmlns:p14="http://schemas.microsoft.com/office/powerpoint/2010/main" val="286660975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xmlns="" id="{F2A8146F-EF8E-445D-8115-E745D19977C7}"/>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895" t="1347" r="576" b="1190"/>
          <a:stretch/>
        </p:blipFill>
        <p:spPr>
          <a:xfrm>
            <a:off x="0" y="0"/>
            <a:ext cx="12192000" cy="6858000"/>
          </a:xfrm>
          <a:prstGeom prst="rect">
            <a:avLst/>
          </a:prstGeom>
        </p:spPr>
      </p:pic>
    </p:spTree>
    <p:extLst>
      <p:ext uri="{BB962C8B-B14F-4D97-AF65-F5344CB8AC3E}">
        <p14:creationId xmlns:p14="http://schemas.microsoft.com/office/powerpoint/2010/main" val="8316449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0_タイトル スライド">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xmlns="" id="{39B1D55F-C48B-4627-B7E8-3666D79967C9}"/>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a:stretch/>
        </p:blipFill>
        <p:spPr>
          <a:xfrm>
            <a:off x="0" y="-8340"/>
            <a:ext cx="12192000" cy="6866340"/>
          </a:xfrm>
          <a:prstGeom prst="rect">
            <a:avLst/>
          </a:prstGeom>
        </p:spPr>
      </p:pic>
      <p:sp>
        <p:nvSpPr>
          <p:cNvPr id="3" name="テキスト プレースホルダー 2"/>
          <p:cNvSpPr>
            <a:spLocks noGrp="1"/>
          </p:cNvSpPr>
          <p:nvPr>
            <p:ph type="body" sz="quarter" idx="13"/>
          </p:nvPr>
        </p:nvSpPr>
        <p:spPr>
          <a:xfrm>
            <a:off x="257690" y="186608"/>
            <a:ext cx="7212057" cy="450090"/>
          </a:xfrm>
          <a:prstGeom prst="rect">
            <a:avLst/>
          </a:prstGeom>
        </p:spPr>
        <p:txBody>
          <a:bodyPr/>
          <a:lstStyle>
            <a:lvl1pPr marL="0" indent="0">
              <a:buFontTx/>
              <a:buNone/>
              <a:defRPr b="1" spc="-150">
                <a:solidFill>
                  <a:schemeClr val="bg1"/>
                </a:solidFill>
                <a:latin typeface="Arial Black" panose="020B0A04020102020204" pitchFamily="34" charset="0"/>
                <a:ea typeface="メイリオ" panose="020B0604030504040204" pitchFamily="50" charset="-128"/>
              </a:defRPr>
            </a:lvl1pPr>
          </a:lstStyle>
          <a:p>
            <a:pPr lvl="0"/>
            <a:r>
              <a:rPr kumimoji="1" lang="ja-JP" altLang="en-US" dirty="0"/>
              <a:t>マスター テキストの書式設定</a:t>
            </a:r>
          </a:p>
        </p:txBody>
      </p:sp>
      <p:sp>
        <p:nvSpPr>
          <p:cNvPr id="8" name="正方形/長方形 7"/>
          <p:cNvSpPr/>
          <p:nvPr userDrawn="1"/>
        </p:nvSpPr>
        <p:spPr>
          <a:xfrm>
            <a:off x="257690" y="6407069"/>
            <a:ext cx="3185487" cy="276999"/>
          </a:xfrm>
          <a:prstGeom prst="rect">
            <a:avLst/>
          </a:prstGeom>
        </p:spPr>
        <p:txBody>
          <a:bodyPr wrap="none">
            <a:spAutoFit/>
          </a:bodyPr>
          <a:lstStyle/>
          <a:p>
            <a:r>
              <a:rPr lang="ja-JP" altLang="en-US" sz="1200" dirty="0">
                <a:solidFill>
                  <a:schemeClr val="bg1"/>
                </a:solidFill>
                <a:latin typeface="Arial Black" panose="020B0A04020102020204" pitchFamily="34" charset="0"/>
                <a:ea typeface="メイリオ" panose="020B0604030504040204" pitchFamily="50" charset="-128"/>
              </a:rPr>
              <a:t>株式会社ビューポイント重工　</a:t>
            </a:r>
            <a:r>
              <a:rPr lang="en-US" altLang="ja-JP" sz="1200" dirty="0">
                <a:solidFill>
                  <a:schemeClr val="bg1"/>
                </a:solidFill>
                <a:latin typeface="Arial Black" panose="020B0A04020102020204" pitchFamily="34" charset="0"/>
                <a:ea typeface="メイリオ" panose="020B0604030504040204" pitchFamily="50" charset="-128"/>
              </a:rPr>
              <a:t>WEB</a:t>
            </a:r>
            <a:r>
              <a:rPr lang="ja-JP" altLang="en-US" sz="1200" dirty="0">
                <a:solidFill>
                  <a:schemeClr val="bg1"/>
                </a:solidFill>
                <a:latin typeface="Arial Black" panose="020B0A04020102020204" pitchFamily="34" charset="0"/>
                <a:ea typeface="メイリオ" panose="020B0604030504040204" pitchFamily="50" charset="-128"/>
              </a:rPr>
              <a:t>説明会</a:t>
            </a:r>
          </a:p>
        </p:txBody>
      </p:sp>
      <p:sp>
        <p:nvSpPr>
          <p:cNvPr id="11" name="Rectangle 19"/>
          <p:cNvSpPr>
            <a:spLocks noChangeArrowheads="1"/>
          </p:cNvSpPr>
          <p:nvPr userDrawn="1"/>
        </p:nvSpPr>
        <p:spPr bwMode="auto">
          <a:xfrm>
            <a:off x="11417107" y="6347748"/>
            <a:ext cx="419520" cy="391628"/>
          </a:xfrm>
          <a:prstGeom prst="rect">
            <a:avLst/>
          </a:prstGeom>
          <a:noFill/>
          <a:ln w="9525">
            <a:noFill/>
            <a:miter lim="800000"/>
            <a:headEnd/>
            <a:tailEnd/>
          </a:ln>
          <a:effectLst>
            <a:outerShdw blurRad="44450" dist="27940" dir="5400000" algn="ctr">
              <a:srgbClr val="000000">
                <a:alpha val="32000"/>
              </a:srgbClr>
            </a:outerShdw>
          </a:effectLst>
        </p:spPr>
        <p:txBody>
          <a:bodyPr wrap="none" lIns="72000" tIns="72000" rIns="72000" bIns="72000" anchor="ctr" anchorCtr="0">
            <a:spAutoFit/>
          </a:bodyPr>
          <a:lstStyle/>
          <a:p>
            <a:pPr marL="0" marR="0" indent="0" algn="l" defTabSz="914400" rtl="0" eaLnBrk="0" fontAlgn="base" latinLnBrk="0" hangingPunct="0">
              <a:lnSpc>
                <a:spcPct val="100000"/>
              </a:lnSpc>
              <a:spcBef>
                <a:spcPct val="0"/>
              </a:spcBef>
              <a:spcAft>
                <a:spcPct val="0"/>
              </a:spcAft>
              <a:buClrTx/>
              <a:buSzTx/>
              <a:buFontTx/>
              <a:buNone/>
              <a:tabLst/>
              <a:defRPr/>
            </a:pPr>
            <a:fld id="{C2F48B99-A4FF-4FD0-9F10-A34699441C9C}" type="slidenum">
              <a:rPr lang="en-US" altLang="ja-JP" sz="1600" b="0" i="0" smtClean="0">
                <a:solidFill>
                  <a:schemeClr val="bg1"/>
                </a:solidFill>
                <a:latin typeface="Arial Black" panose="020B0A04020102020204" pitchFamily="34" charset="0"/>
                <a:ea typeface="メイリオ" panose="020B0604030504040204" pitchFamily="50" charset="-128"/>
                <a:cs typeface="Times New Roman" panose="02020603050405020304" pitchFamily="18" charset="0"/>
              </a:rPr>
              <a:pPr marL="0" marR="0" indent="0" algn="l" defTabSz="914400" rtl="0" eaLnBrk="0" fontAlgn="base" latinLnBrk="0" hangingPunct="0">
                <a:lnSpc>
                  <a:spcPct val="100000"/>
                </a:lnSpc>
                <a:spcBef>
                  <a:spcPct val="0"/>
                </a:spcBef>
                <a:spcAft>
                  <a:spcPct val="0"/>
                </a:spcAft>
                <a:buClrTx/>
                <a:buSzTx/>
                <a:buFontTx/>
                <a:buNone/>
                <a:tabLst/>
                <a:defRPr/>
              </a:pPr>
              <a:t>‹#›</a:t>
            </a:fld>
            <a:endParaRPr lang="en-US" altLang="ja-JP" sz="1600" b="0" i="0" dirty="0">
              <a:solidFill>
                <a:schemeClr val="bg1"/>
              </a:solidFill>
              <a:latin typeface="Arial Black" panose="020B0A04020102020204" pitchFamily="34" charset="0"/>
              <a:ea typeface="メイリオ" panose="020B0604030504040204" pitchFamily="50" charset="-128"/>
              <a:cs typeface="Times New Roman" panose="02020603050405020304" pitchFamily="18" charset="0"/>
            </a:endParaRPr>
          </a:p>
        </p:txBody>
      </p:sp>
    </p:spTree>
    <p:extLst>
      <p:ext uri="{BB962C8B-B14F-4D97-AF65-F5344CB8AC3E}">
        <p14:creationId xmlns:p14="http://schemas.microsoft.com/office/powerpoint/2010/main" val="41789601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5_タイトル スライド">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xmlns="" id="{39B1D55F-C48B-4627-B7E8-3666D79967C9}"/>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a:stretch/>
        </p:blipFill>
        <p:spPr>
          <a:xfrm>
            <a:off x="0" y="-8340"/>
            <a:ext cx="12192000" cy="6866340"/>
          </a:xfrm>
          <a:prstGeom prst="rect">
            <a:avLst/>
          </a:prstGeom>
        </p:spPr>
      </p:pic>
      <p:sp>
        <p:nvSpPr>
          <p:cNvPr id="3" name="テキスト プレースホルダー 2"/>
          <p:cNvSpPr>
            <a:spLocks noGrp="1"/>
          </p:cNvSpPr>
          <p:nvPr>
            <p:ph type="body" sz="quarter" idx="13"/>
          </p:nvPr>
        </p:nvSpPr>
        <p:spPr>
          <a:xfrm>
            <a:off x="257690" y="186608"/>
            <a:ext cx="7212057" cy="450090"/>
          </a:xfrm>
          <a:prstGeom prst="rect">
            <a:avLst/>
          </a:prstGeom>
        </p:spPr>
        <p:txBody>
          <a:bodyPr/>
          <a:lstStyle>
            <a:lvl1pPr marL="0" indent="0">
              <a:buFontTx/>
              <a:buNone/>
              <a:defRPr b="1" spc="-150">
                <a:solidFill>
                  <a:schemeClr val="bg1"/>
                </a:solidFill>
                <a:latin typeface="Arial Black" panose="020B0A04020102020204" pitchFamily="34" charset="0"/>
                <a:ea typeface="メイリオ" panose="020B0604030504040204" pitchFamily="50" charset="-128"/>
              </a:defRPr>
            </a:lvl1pPr>
          </a:lstStyle>
          <a:p>
            <a:pPr lvl="0"/>
            <a:r>
              <a:rPr kumimoji="1" lang="ja-JP" altLang="en-US" dirty="0"/>
              <a:t>マスター テキストの書式設定</a:t>
            </a:r>
          </a:p>
        </p:txBody>
      </p:sp>
      <p:sp>
        <p:nvSpPr>
          <p:cNvPr id="8" name="正方形/長方形 7"/>
          <p:cNvSpPr/>
          <p:nvPr userDrawn="1"/>
        </p:nvSpPr>
        <p:spPr>
          <a:xfrm>
            <a:off x="257690" y="6407069"/>
            <a:ext cx="3185487" cy="276999"/>
          </a:xfrm>
          <a:prstGeom prst="rect">
            <a:avLst/>
          </a:prstGeom>
        </p:spPr>
        <p:txBody>
          <a:bodyPr wrap="none">
            <a:spAutoFit/>
          </a:bodyPr>
          <a:lstStyle/>
          <a:p>
            <a:r>
              <a:rPr lang="ja-JP" altLang="en-US" sz="1200" dirty="0">
                <a:solidFill>
                  <a:schemeClr val="bg1"/>
                </a:solidFill>
                <a:latin typeface="Arial Black" panose="020B0A04020102020204" pitchFamily="34" charset="0"/>
                <a:ea typeface="メイリオ" panose="020B0604030504040204" pitchFamily="50" charset="-128"/>
              </a:rPr>
              <a:t>株式会社ビューポイント重工　</a:t>
            </a:r>
            <a:r>
              <a:rPr lang="en-US" altLang="ja-JP" sz="1200" dirty="0">
                <a:solidFill>
                  <a:schemeClr val="bg1"/>
                </a:solidFill>
                <a:latin typeface="Arial Black" panose="020B0A04020102020204" pitchFamily="34" charset="0"/>
                <a:ea typeface="メイリオ" panose="020B0604030504040204" pitchFamily="50" charset="-128"/>
              </a:rPr>
              <a:t>WEB</a:t>
            </a:r>
            <a:r>
              <a:rPr lang="ja-JP" altLang="en-US" sz="1200" dirty="0">
                <a:solidFill>
                  <a:schemeClr val="bg1"/>
                </a:solidFill>
                <a:latin typeface="Arial Black" panose="020B0A04020102020204" pitchFamily="34" charset="0"/>
                <a:ea typeface="メイリオ" panose="020B0604030504040204" pitchFamily="50" charset="-128"/>
              </a:rPr>
              <a:t>説明会</a:t>
            </a:r>
          </a:p>
        </p:txBody>
      </p:sp>
      <p:sp>
        <p:nvSpPr>
          <p:cNvPr id="7" name="図プレースホルダー 2">
            <a:extLst>
              <a:ext uri="{FF2B5EF4-FFF2-40B4-BE49-F238E27FC236}">
                <a16:creationId xmlns:a16="http://schemas.microsoft.com/office/drawing/2014/main" xmlns="" id="{A77BE602-D047-4B0E-94C3-63DE0F9F9763}"/>
              </a:ext>
            </a:extLst>
          </p:cNvPr>
          <p:cNvSpPr>
            <a:spLocks noGrp="1"/>
          </p:cNvSpPr>
          <p:nvPr>
            <p:ph type="pic" sz="quarter" idx="14"/>
          </p:nvPr>
        </p:nvSpPr>
        <p:spPr>
          <a:xfrm>
            <a:off x="1041400" y="2705100"/>
            <a:ext cx="3124200" cy="2451100"/>
          </a:xfrm>
          <a:prstGeom prst="rect">
            <a:avLst/>
          </a:prstGeom>
        </p:spPr>
        <p:txBody>
          <a:bodyPr/>
          <a:lstStyle/>
          <a:p>
            <a:endParaRPr kumimoji="1" lang="ja-JP" altLang="en-US"/>
          </a:p>
        </p:txBody>
      </p:sp>
      <p:sp>
        <p:nvSpPr>
          <p:cNvPr id="9" name="図プレースホルダー 2">
            <a:extLst>
              <a:ext uri="{FF2B5EF4-FFF2-40B4-BE49-F238E27FC236}">
                <a16:creationId xmlns:a16="http://schemas.microsoft.com/office/drawing/2014/main" xmlns="" id="{07ACB40C-DCDE-4735-942B-26F0B32D2EB6}"/>
              </a:ext>
            </a:extLst>
          </p:cNvPr>
          <p:cNvSpPr>
            <a:spLocks noGrp="1"/>
          </p:cNvSpPr>
          <p:nvPr>
            <p:ph type="pic" sz="quarter" idx="15"/>
          </p:nvPr>
        </p:nvSpPr>
        <p:spPr>
          <a:xfrm>
            <a:off x="4464050" y="2705100"/>
            <a:ext cx="3124200" cy="2451100"/>
          </a:xfrm>
          <a:prstGeom prst="rect">
            <a:avLst/>
          </a:prstGeom>
        </p:spPr>
        <p:txBody>
          <a:bodyPr/>
          <a:lstStyle/>
          <a:p>
            <a:endParaRPr kumimoji="1" lang="ja-JP" altLang="en-US"/>
          </a:p>
        </p:txBody>
      </p:sp>
      <p:sp>
        <p:nvSpPr>
          <p:cNvPr id="10" name="図プレースホルダー 2">
            <a:extLst>
              <a:ext uri="{FF2B5EF4-FFF2-40B4-BE49-F238E27FC236}">
                <a16:creationId xmlns:a16="http://schemas.microsoft.com/office/drawing/2014/main" xmlns="" id="{32570384-89DE-4CFB-ADBF-A78AFC6D84C8}"/>
              </a:ext>
            </a:extLst>
          </p:cNvPr>
          <p:cNvSpPr>
            <a:spLocks noGrp="1"/>
          </p:cNvSpPr>
          <p:nvPr>
            <p:ph type="pic" sz="quarter" idx="16"/>
          </p:nvPr>
        </p:nvSpPr>
        <p:spPr>
          <a:xfrm>
            <a:off x="7886700" y="2705100"/>
            <a:ext cx="3124200" cy="2451100"/>
          </a:xfrm>
          <a:prstGeom prst="rect">
            <a:avLst/>
          </a:prstGeom>
        </p:spPr>
        <p:txBody>
          <a:bodyPr/>
          <a:lstStyle/>
          <a:p>
            <a:endParaRPr kumimoji="1" lang="ja-JP" altLang="en-US"/>
          </a:p>
        </p:txBody>
      </p:sp>
      <p:sp>
        <p:nvSpPr>
          <p:cNvPr id="11" name="Rectangle 19"/>
          <p:cNvSpPr>
            <a:spLocks noChangeArrowheads="1"/>
          </p:cNvSpPr>
          <p:nvPr userDrawn="1"/>
        </p:nvSpPr>
        <p:spPr bwMode="auto">
          <a:xfrm>
            <a:off x="11417107" y="6347748"/>
            <a:ext cx="419520" cy="391628"/>
          </a:xfrm>
          <a:prstGeom prst="rect">
            <a:avLst/>
          </a:prstGeom>
          <a:noFill/>
          <a:ln w="9525">
            <a:noFill/>
            <a:miter lim="800000"/>
            <a:headEnd/>
            <a:tailEnd/>
          </a:ln>
          <a:effectLst>
            <a:outerShdw blurRad="44450" dist="27940" dir="5400000" algn="ctr">
              <a:srgbClr val="000000">
                <a:alpha val="32000"/>
              </a:srgbClr>
            </a:outerShdw>
          </a:effectLst>
        </p:spPr>
        <p:txBody>
          <a:bodyPr wrap="none" lIns="72000" tIns="72000" rIns="72000" bIns="72000" anchor="ctr" anchorCtr="0">
            <a:spAutoFit/>
          </a:bodyPr>
          <a:lstStyle/>
          <a:p>
            <a:pPr marL="0" marR="0" indent="0" algn="l" defTabSz="914400" rtl="0" eaLnBrk="0" fontAlgn="base" latinLnBrk="0" hangingPunct="0">
              <a:lnSpc>
                <a:spcPct val="100000"/>
              </a:lnSpc>
              <a:spcBef>
                <a:spcPct val="0"/>
              </a:spcBef>
              <a:spcAft>
                <a:spcPct val="0"/>
              </a:spcAft>
              <a:buClrTx/>
              <a:buSzTx/>
              <a:buFontTx/>
              <a:buNone/>
              <a:tabLst/>
              <a:defRPr/>
            </a:pPr>
            <a:fld id="{C2F48B99-A4FF-4FD0-9F10-A34699441C9C}" type="slidenum">
              <a:rPr lang="en-US" altLang="ja-JP" sz="1600" b="0" i="0" smtClean="0">
                <a:solidFill>
                  <a:schemeClr val="bg1"/>
                </a:solidFill>
                <a:latin typeface="Arial Black" panose="020B0A04020102020204" pitchFamily="34" charset="0"/>
                <a:ea typeface="メイリオ" panose="020B0604030504040204" pitchFamily="50" charset="-128"/>
                <a:cs typeface="Times New Roman" panose="02020603050405020304" pitchFamily="18" charset="0"/>
              </a:rPr>
              <a:pPr marL="0" marR="0" indent="0" algn="l" defTabSz="914400" rtl="0" eaLnBrk="0" fontAlgn="base" latinLnBrk="0" hangingPunct="0">
                <a:lnSpc>
                  <a:spcPct val="100000"/>
                </a:lnSpc>
                <a:spcBef>
                  <a:spcPct val="0"/>
                </a:spcBef>
                <a:spcAft>
                  <a:spcPct val="0"/>
                </a:spcAft>
                <a:buClrTx/>
                <a:buSzTx/>
                <a:buFontTx/>
                <a:buNone/>
                <a:tabLst/>
                <a:defRPr/>
              </a:pPr>
              <a:t>‹#›</a:t>
            </a:fld>
            <a:endParaRPr lang="en-US" altLang="ja-JP" sz="1600" b="0" i="0" dirty="0">
              <a:solidFill>
                <a:schemeClr val="bg1"/>
              </a:solidFill>
              <a:latin typeface="Arial Black" panose="020B0A04020102020204" pitchFamily="34" charset="0"/>
              <a:ea typeface="メイリオ" panose="020B0604030504040204" pitchFamily="50" charset="-128"/>
              <a:cs typeface="Times New Roman" panose="02020603050405020304" pitchFamily="18" charset="0"/>
            </a:endParaRPr>
          </a:p>
        </p:txBody>
      </p:sp>
    </p:spTree>
    <p:extLst>
      <p:ext uri="{BB962C8B-B14F-4D97-AF65-F5344CB8AC3E}">
        <p14:creationId xmlns:p14="http://schemas.microsoft.com/office/powerpoint/2010/main" val="40996577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2_タイトル スライド">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xmlns="" id="{39B1D55F-C48B-4627-B7E8-3666D79967C9}"/>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a:stretch/>
        </p:blipFill>
        <p:spPr>
          <a:xfrm>
            <a:off x="0" y="-8340"/>
            <a:ext cx="12192000" cy="6866340"/>
          </a:xfrm>
          <a:prstGeom prst="rect">
            <a:avLst/>
          </a:prstGeom>
        </p:spPr>
      </p:pic>
      <p:sp>
        <p:nvSpPr>
          <p:cNvPr id="3" name="テキスト プレースホルダー 2"/>
          <p:cNvSpPr>
            <a:spLocks noGrp="1"/>
          </p:cNvSpPr>
          <p:nvPr>
            <p:ph type="body" sz="quarter" idx="13"/>
          </p:nvPr>
        </p:nvSpPr>
        <p:spPr>
          <a:xfrm>
            <a:off x="257690" y="186608"/>
            <a:ext cx="7212057" cy="450090"/>
          </a:xfrm>
          <a:prstGeom prst="rect">
            <a:avLst/>
          </a:prstGeom>
        </p:spPr>
        <p:txBody>
          <a:bodyPr/>
          <a:lstStyle>
            <a:lvl1pPr marL="0" indent="0">
              <a:buFontTx/>
              <a:buNone/>
              <a:defRPr b="1" spc="-150">
                <a:solidFill>
                  <a:schemeClr val="bg1"/>
                </a:solidFill>
                <a:latin typeface="メイリオ" panose="020B0604030504040204" pitchFamily="50" charset="-128"/>
                <a:ea typeface="メイリオ" panose="020B0604030504040204" pitchFamily="50" charset="-128"/>
              </a:defRPr>
            </a:lvl1pPr>
          </a:lstStyle>
          <a:p>
            <a:pPr lvl="0"/>
            <a:r>
              <a:rPr kumimoji="1" lang="ja-JP" altLang="en-US" dirty="0"/>
              <a:t>マスター テキストの書式設定</a:t>
            </a:r>
          </a:p>
        </p:txBody>
      </p:sp>
      <p:sp>
        <p:nvSpPr>
          <p:cNvPr id="8" name="正方形/長方形 7"/>
          <p:cNvSpPr/>
          <p:nvPr userDrawn="1"/>
        </p:nvSpPr>
        <p:spPr>
          <a:xfrm>
            <a:off x="257690" y="6407069"/>
            <a:ext cx="3185487" cy="276999"/>
          </a:xfrm>
          <a:prstGeom prst="rect">
            <a:avLst/>
          </a:prstGeom>
        </p:spPr>
        <p:txBody>
          <a:bodyPr wrap="none">
            <a:spAutoFit/>
          </a:bodyPr>
          <a:lstStyle/>
          <a:p>
            <a:r>
              <a:rPr lang="ja-JP" altLang="en-US" sz="1200" dirty="0">
                <a:solidFill>
                  <a:schemeClr val="bg1"/>
                </a:solidFill>
                <a:latin typeface="Arial Black" panose="020B0A04020102020204" pitchFamily="34" charset="0"/>
                <a:ea typeface="メイリオ" panose="020B0604030504040204" pitchFamily="50" charset="-128"/>
              </a:rPr>
              <a:t>株式会社ビューポイント重工　</a:t>
            </a:r>
            <a:r>
              <a:rPr lang="en-US" altLang="ja-JP" sz="1200" dirty="0">
                <a:solidFill>
                  <a:schemeClr val="bg1"/>
                </a:solidFill>
                <a:latin typeface="Arial Black" panose="020B0A04020102020204" pitchFamily="34" charset="0"/>
                <a:ea typeface="メイリオ" panose="020B0604030504040204" pitchFamily="50" charset="-128"/>
              </a:rPr>
              <a:t>WEB</a:t>
            </a:r>
            <a:r>
              <a:rPr lang="ja-JP" altLang="en-US" sz="1200" dirty="0">
                <a:solidFill>
                  <a:schemeClr val="bg1"/>
                </a:solidFill>
                <a:latin typeface="Arial Black" panose="020B0A04020102020204" pitchFamily="34" charset="0"/>
                <a:ea typeface="メイリオ" panose="020B0604030504040204" pitchFamily="50" charset="-128"/>
              </a:rPr>
              <a:t>説明会</a:t>
            </a:r>
          </a:p>
        </p:txBody>
      </p:sp>
      <p:sp>
        <p:nvSpPr>
          <p:cNvPr id="11" name="Rectangle 19"/>
          <p:cNvSpPr>
            <a:spLocks noChangeArrowheads="1"/>
          </p:cNvSpPr>
          <p:nvPr userDrawn="1"/>
        </p:nvSpPr>
        <p:spPr bwMode="auto">
          <a:xfrm>
            <a:off x="11417107" y="6347748"/>
            <a:ext cx="419520" cy="391628"/>
          </a:xfrm>
          <a:prstGeom prst="rect">
            <a:avLst/>
          </a:prstGeom>
          <a:noFill/>
          <a:ln w="9525">
            <a:noFill/>
            <a:miter lim="800000"/>
            <a:headEnd/>
            <a:tailEnd/>
          </a:ln>
          <a:effectLst>
            <a:outerShdw blurRad="44450" dist="27940" dir="5400000" algn="ctr">
              <a:srgbClr val="000000">
                <a:alpha val="32000"/>
              </a:srgbClr>
            </a:outerShdw>
          </a:effectLst>
        </p:spPr>
        <p:txBody>
          <a:bodyPr wrap="none" lIns="72000" tIns="72000" rIns="72000" bIns="72000" anchor="ctr" anchorCtr="0">
            <a:spAutoFit/>
          </a:bodyPr>
          <a:lstStyle/>
          <a:p>
            <a:pPr marL="0" marR="0" indent="0" algn="l" defTabSz="914400" rtl="0" eaLnBrk="0" fontAlgn="base" latinLnBrk="0" hangingPunct="0">
              <a:lnSpc>
                <a:spcPct val="100000"/>
              </a:lnSpc>
              <a:spcBef>
                <a:spcPct val="0"/>
              </a:spcBef>
              <a:spcAft>
                <a:spcPct val="0"/>
              </a:spcAft>
              <a:buClrTx/>
              <a:buSzTx/>
              <a:buFontTx/>
              <a:buNone/>
              <a:tabLst/>
              <a:defRPr/>
            </a:pPr>
            <a:fld id="{C2F48B99-A4FF-4FD0-9F10-A34699441C9C}" type="slidenum">
              <a:rPr lang="en-US" altLang="ja-JP" sz="1600" b="0" i="0" smtClean="0">
                <a:solidFill>
                  <a:schemeClr val="bg1"/>
                </a:solidFill>
                <a:latin typeface="Arial Black" panose="020B0A04020102020204" pitchFamily="34" charset="0"/>
                <a:ea typeface="メイリオ" panose="020B0604030504040204" pitchFamily="50" charset="-128"/>
                <a:cs typeface="Times New Roman" panose="02020603050405020304" pitchFamily="18" charset="0"/>
              </a:rPr>
              <a:pPr marL="0" marR="0" indent="0" algn="l" defTabSz="914400" rtl="0" eaLnBrk="0" fontAlgn="base" latinLnBrk="0" hangingPunct="0">
                <a:lnSpc>
                  <a:spcPct val="100000"/>
                </a:lnSpc>
                <a:spcBef>
                  <a:spcPct val="0"/>
                </a:spcBef>
                <a:spcAft>
                  <a:spcPct val="0"/>
                </a:spcAft>
                <a:buClrTx/>
                <a:buSzTx/>
                <a:buFontTx/>
                <a:buNone/>
                <a:tabLst/>
                <a:defRPr/>
              </a:pPr>
              <a:t>‹#›</a:t>
            </a:fld>
            <a:endParaRPr lang="en-US" altLang="ja-JP" sz="1600" b="0" i="0" dirty="0">
              <a:solidFill>
                <a:schemeClr val="bg1"/>
              </a:solidFill>
              <a:latin typeface="Arial Black" panose="020B0A04020102020204" pitchFamily="34" charset="0"/>
              <a:ea typeface="メイリオ" panose="020B0604030504040204" pitchFamily="50" charset="-128"/>
              <a:cs typeface="Times New Roman" panose="02020603050405020304" pitchFamily="18" charset="0"/>
            </a:endParaRPr>
          </a:p>
        </p:txBody>
      </p:sp>
      <p:sp>
        <p:nvSpPr>
          <p:cNvPr id="6" name="図プレースホルダー 8">
            <a:extLst>
              <a:ext uri="{FF2B5EF4-FFF2-40B4-BE49-F238E27FC236}">
                <a16:creationId xmlns:a16="http://schemas.microsoft.com/office/drawing/2014/main" xmlns="" id="{A77EA552-C341-429D-AEB5-7974351D039E}"/>
              </a:ext>
            </a:extLst>
          </p:cNvPr>
          <p:cNvSpPr>
            <a:spLocks noGrp="1"/>
          </p:cNvSpPr>
          <p:nvPr>
            <p:ph type="pic" sz="quarter" idx="14"/>
          </p:nvPr>
        </p:nvSpPr>
        <p:spPr>
          <a:xfrm>
            <a:off x="1204747" y="891990"/>
            <a:ext cx="4540095" cy="5046290"/>
          </a:xfrm>
          <a:prstGeom prst="rect">
            <a:avLst/>
          </a:prstGeom>
        </p:spPr>
      </p:sp>
      <p:sp>
        <p:nvSpPr>
          <p:cNvPr id="7" name="図プレースホルダー 8">
            <a:extLst>
              <a:ext uri="{FF2B5EF4-FFF2-40B4-BE49-F238E27FC236}">
                <a16:creationId xmlns:a16="http://schemas.microsoft.com/office/drawing/2014/main" xmlns="" id="{678C6AC8-B1BD-4DF1-8206-AA364D018432}"/>
              </a:ext>
            </a:extLst>
          </p:cNvPr>
          <p:cNvSpPr>
            <a:spLocks noGrp="1"/>
          </p:cNvSpPr>
          <p:nvPr>
            <p:ph type="pic" sz="quarter" idx="15"/>
          </p:nvPr>
        </p:nvSpPr>
        <p:spPr>
          <a:xfrm>
            <a:off x="6335547" y="891990"/>
            <a:ext cx="4540095" cy="5046290"/>
          </a:xfrm>
          <a:prstGeom prst="rect">
            <a:avLst/>
          </a:prstGeom>
        </p:spPr>
      </p:sp>
    </p:spTree>
    <p:extLst>
      <p:ext uri="{BB962C8B-B14F-4D97-AF65-F5344CB8AC3E}">
        <p14:creationId xmlns:p14="http://schemas.microsoft.com/office/powerpoint/2010/main" val="10584231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4_タイトル スライド">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xmlns="" id="{39B1D55F-C48B-4627-B7E8-3666D79967C9}"/>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a:stretch/>
        </p:blipFill>
        <p:spPr>
          <a:xfrm>
            <a:off x="0" y="-8340"/>
            <a:ext cx="12192000" cy="6866340"/>
          </a:xfrm>
          <a:prstGeom prst="rect">
            <a:avLst/>
          </a:prstGeom>
        </p:spPr>
      </p:pic>
      <p:sp>
        <p:nvSpPr>
          <p:cNvPr id="3" name="テキスト プレースホルダー 2"/>
          <p:cNvSpPr>
            <a:spLocks noGrp="1"/>
          </p:cNvSpPr>
          <p:nvPr>
            <p:ph type="body" sz="quarter" idx="13"/>
          </p:nvPr>
        </p:nvSpPr>
        <p:spPr>
          <a:xfrm>
            <a:off x="257690" y="186608"/>
            <a:ext cx="7212057" cy="450090"/>
          </a:xfrm>
          <a:prstGeom prst="rect">
            <a:avLst/>
          </a:prstGeom>
        </p:spPr>
        <p:txBody>
          <a:bodyPr/>
          <a:lstStyle>
            <a:lvl1pPr marL="0" indent="0">
              <a:buFontTx/>
              <a:buNone/>
              <a:defRPr b="1" spc="-150">
                <a:solidFill>
                  <a:schemeClr val="bg1"/>
                </a:solidFill>
                <a:latin typeface="メイリオ" panose="020B0604030504040204" pitchFamily="50" charset="-128"/>
                <a:ea typeface="メイリオ" panose="020B0604030504040204" pitchFamily="50" charset="-128"/>
              </a:defRPr>
            </a:lvl1pPr>
          </a:lstStyle>
          <a:p>
            <a:pPr lvl="0"/>
            <a:r>
              <a:rPr kumimoji="1" lang="ja-JP" altLang="en-US" dirty="0"/>
              <a:t>マスター テキストの書式設定</a:t>
            </a:r>
          </a:p>
        </p:txBody>
      </p:sp>
      <p:sp>
        <p:nvSpPr>
          <p:cNvPr id="8" name="正方形/長方形 7"/>
          <p:cNvSpPr/>
          <p:nvPr userDrawn="1"/>
        </p:nvSpPr>
        <p:spPr>
          <a:xfrm>
            <a:off x="257690" y="6407069"/>
            <a:ext cx="3185487" cy="276999"/>
          </a:xfrm>
          <a:prstGeom prst="rect">
            <a:avLst/>
          </a:prstGeom>
        </p:spPr>
        <p:txBody>
          <a:bodyPr wrap="none">
            <a:spAutoFit/>
          </a:bodyPr>
          <a:lstStyle/>
          <a:p>
            <a:r>
              <a:rPr lang="ja-JP" altLang="en-US" sz="1200" dirty="0">
                <a:solidFill>
                  <a:schemeClr val="bg1"/>
                </a:solidFill>
                <a:latin typeface="Arial Black" panose="020B0A04020102020204" pitchFamily="34" charset="0"/>
                <a:ea typeface="メイリオ" panose="020B0604030504040204" pitchFamily="50" charset="-128"/>
              </a:rPr>
              <a:t>株式会社ビューポイント重工　</a:t>
            </a:r>
            <a:r>
              <a:rPr lang="en-US" altLang="ja-JP" sz="1200" dirty="0">
                <a:solidFill>
                  <a:schemeClr val="bg1"/>
                </a:solidFill>
                <a:latin typeface="Arial Black" panose="020B0A04020102020204" pitchFamily="34" charset="0"/>
                <a:ea typeface="メイリオ" panose="020B0604030504040204" pitchFamily="50" charset="-128"/>
              </a:rPr>
              <a:t>WEB</a:t>
            </a:r>
            <a:r>
              <a:rPr lang="ja-JP" altLang="en-US" sz="1200" dirty="0">
                <a:solidFill>
                  <a:schemeClr val="bg1"/>
                </a:solidFill>
                <a:latin typeface="Arial Black" panose="020B0A04020102020204" pitchFamily="34" charset="0"/>
                <a:ea typeface="メイリオ" panose="020B0604030504040204" pitchFamily="50" charset="-128"/>
              </a:rPr>
              <a:t>説明会</a:t>
            </a:r>
          </a:p>
        </p:txBody>
      </p:sp>
      <p:sp>
        <p:nvSpPr>
          <p:cNvPr id="11" name="Rectangle 19"/>
          <p:cNvSpPr>
            <a:spLocks noChangeArrowheads="1"/>
          </p:cNvSpPr>
          <p:nvPr userDrawn="1"/>
        </p:nvSpPr>
        <p:spPr bwMode="auto">
          <a:xfrm>
            <a:off x="11417107" y="6347748"/>
            <a:ext cx="419520" cy="391628"/>
          </a:xfrm>
          <a:prstGeom prst="rect">
            <a:avLst/>
          </a:prstGeom>
          <a:noFill/>
          <a:ln w="9525">
            <a:noFill/>
            <a:miter lim="800000"/>
            <a:headEnd/>
            <a:tailEnd/>
          </a:ln>
          <a:effectLst>
            <a:outerShdw blurRad="44450" dist="27940" dir="5400000" algn="ctr">
              <a:srgbClr val="000000">
                <a:alpha val="32000"/>
              </a:srgbClr>
            </a:outerShdw>
          </a:effectLst>
        </p:spPr>
        <p:txBody>
          <a:bodyPr wrap="none" lIns="72000" tIns="72000" rIns="72000" bIns="72000" anchor="ctr" anchorCtr="0">
            <a:spAutoFit/>
          </a:bodyPr>
          <a:lstStyle/>
          <a:p>
            <a:pPr marL="0" marR="0" indent="0" algn="l" defTabSz="914400" rtl="0" eaLnBrk="0" fontAlgn="base" latinLnBrk="0" hangingPunct="0">
              <a:lnSpc>
                <a:spcPct val="100000"/>
              </a:lnSpc>
              <a:spcBef>
                <a:spcPct val="0"/>
              </a:spcBef>
              <a:spcAft>
                <a:spcPct val="0"/>
              </a:spcAft>
              <a:buClrTx/>
              <a:buSzTx/>
              <a:buFontTx/>
              <a:buNone/>
              <a:tabLst/>
              <a:defRPr/>
            </a:pPr>
            <a:fld id="{C2F48B99-A4FF-4FD0-9F10-A34699441C9C}" type="slidenum">
              <a:rPr lang="en-US" altLang="ja-JP" sz="1600" b="0" i="0" smtClean="0">
                <a:solidFill>
                  <a:schemeClr val="bg1"/>
                </a:solidFill>
                <a:latin typeface="Arial Black" panose="020B0A04020102020204" pitchFamily="34" charset="0"/>
                <a:ea typeface="メイリオ" panose="020B0604030504040204" pitchFamily="50" charset="-128"/>
                <a:cs typeface="Times New Roman" panose="02020603050405020304" pitchFamily="18" charset="0"/>
              </a:rPr>
              <a:pPr marL="0" marR="0" indent="0" algn="l" defTabSz="914400" rtl="0" eaLnBrk="0" fontAlgn="base" latinLnBrk="0" hangingPunct="0">
                <a:lnSpc>
                  <a:spcPct val="100000"/>
                </a:lnSpc>
                <a:spcBef>
                  <a:spcPct val="0"/>
                </a:spcBef>
                <a:spcAft>
                  <a:spcPct val="0"/>
                </a:spcAft>
                <a:buClrTx/>
                <a:buSzTx/>
                <a:buFontTx/>
                <a:buNone/>
                <a:tabLst/>
                <a:defRPr/>
              </a:pPr>
              <a:t>‹#›</a:t>
            </a:fld>
            <a:endParaRPr lang="en-US" altLang="ja-JP" sz="1600" b="0" i="0" dirty="0">
              <a:solidFill>
                <a:schemeClr val="bg1"/>
              </a:solidFill>
              <a:latin typeface="Arial Black" panose="020B0A04020102020204" pitchFamily="34" charset="0"/>
              <a:ea typeface="メイリオ" panose="020B0604030504040204" pitchFamily="50" charset="-128"/>
              <a:cs typeface="Times New Roman" panose="02020603050405020304" pitchFamily="18" charset="0"/>
            </a:endParaRPr>
          </a:p>
        </p:txBody>
      </p:sp>
      <p:sp>
        <p:nvSpPr>
          <p:cNvPr id="6" name="グラフ プレースホルダー 4">
            <a:extLst>
              <a:ext uri="{FF2B5EF4-FFF2-40B4-BE49-F238E27FC236}">
                <a16:creationId xmlns:a16="http://schemas.microsoft.com/office/drawing/2014/main" xmlns="" id="{A6213CB8-A50A-4C89-8EF7-468401FC24E5}"/>
              </a:ext>
            </a:extLst>
          </p:cNvPr>
          <p:cNvSpPr>
            <a:spLocks noGrp="1"/>
          </p:cNvSpPr>
          <p:nvPr>
            <p:ph type="chart" sz="quarter" idx="15" hasCustomPrompt="1"/>
          </p:nvPr>
        </p:nvSpPr>
        <p:spPr>
          <a:xfrm>
            <a:off x="1141812" y="1968499"/>
            <a:ext cx="9908375" cy="4133493"/>
          </a:xfrm>
          <a:prstGeom prst="rect">
            <a:avLst/>
          </a:prstGeom>
          <a:blipFill dpi="0" rotWithShape="1">
            <a:blip r:embed="rId3">
              <a:extLst>
                <a:ext uri="{28A0092B-C50C-407E-A947-70E740481C1C}">
                  <a14:useLocalDpi xmlns:a14="http://schemas.microsoft.com/office/drawing/2010/main" val="0"/>
                </a:ext>
              </a:extLst>
            </a:blip>
            <a:srcRect/>
            <a:tile tx="0" ty="0" sx="100000" sy="100000" flip="none" algn="ctr"/>
          </a:blipFill>
        </p:spPr>
        <p:txBody>
          <a:bodyPr anchor="t">
            <a:normAutofit/>
          </a:bodyPr>
          <a:lstStyle>
            <a:lvl1pPr marL="0" indent="0" algn="ctr">
              <a:buFontTx/>
              <a:buNone/>
              <a:defRPr sz="1270">
                <a:solidFill>
                  <a:srgbClr val="FF0000"/>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kumimoji="1" lang="ja-JP" altLang="en-US" dirty="0"/>
              <a:t>グラフを追加する</a:t>
            </a:r>
          </a:p>
        </p:txBody>
      </p:sp>
    </p:spTree>
    <p:extLst>
      <p:ext uri="{BB962C8B-B14F-4D97-AF65-F5344CB8AC3E}">
        <p14:creationId xmlns:p14="http://schemas.microsoft.com/office/powerpoint/2010/main" val="18015264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6_タイトル スライド">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xmlns="" id="{39B1D55F-C48B-4627-B7E8-3666D79967C9}"/>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a:stretch/>
        </p:blipFill>
        <p:spPr>
          <a:xfrm>
            <a:off x="0" y="-8340"/>
            <a:ext cx="12192000" cy="6866340"/>
          </a:xfrm>
          <a:prstGeom prst="rect">
            <a:avLst/>
          </a:prstGeom>
        </p:spPr>
      </p:pic>
      <p:sp>
        <p:nvSpPr>
          <p:cNvPr id="7" name="表プレースホルダー 3">
            <a:extLst>
              <a:ext uri="{FF2B5EF4-FFF2-40B4-BE49-F238E27FC236}">
                <a16:creationId xmlns:a16="http://schemas.microsoft.com/office/drawing/2014/main" xmlns="" id="{FA75F706-E9AC-4580-B11B-8CF4A97DEFEE}"/>
              </a:ext>
            </a:extLst>
          </p:cNvPr>
          <p:cNvSpPr>
            <a:spLocks noGrp="1"/>
          </p:cNvSpPr>
          <p:nvPr>
            <p:ph type="tbl" sz="quarter" idx="16" hasCustomPrompt="1"/>
          </p:nvPr>
        </p:nvSpPr>
        <p:spPr>
          <a:xfrm>
            <a:off x="1141811" y="1212491"/>
            <a:ext cx="9908375" cy="4665053"/>
          </a:xfrm>
          <a:prstGeom prst="rect">
            <a:avLst/>
          </a:prstGeom>
          <a:blipFill dpi="0" rotWithShape="1">
            <a:blip r:embed="rId3">
              <a:alphaModFix amt="99000"/>
              <a:extLst>
                <a:ext uri="{28A0092B-C50C-407E-A947-70E740481C1C}">
                  <a14:useLocalDpi xmlns:a14="http://schemas.microsoft.com/office/drawing/2010/main" val="0"/>
                </a:ext>
              </a:extLst>
            </a:blip>
            <a:srcRect/>
            <a:tile tx="0" ty="0" sx="100000" sy="100000" flip="none" algn="ctr"/>
          </a:blipFill>
        </p:spPr>
        <p:txBody>
          <a:bodyPr>
            <a:normAutofit/>
          </a:bodyPr>
          <a:lstStyle>
            <a:lvl1pPr marL="0" indent="0" algn="ctr">
              <a:buFontTx/>
              <a:buNone/>
              <a:defRPr sz="1270">
                <a:solidFill>
                  <a:srgbClr val="FF0000"/>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kumimoji="1" lang="ja-JP" altLang="en-US" dirty="0"/>
              <a:t>表を追加する</a:t>
            </a:r>
          </a:p>
        </p:txBody>
      </p:sp>
      <p:sp>
        <p:nvSpPr>
          <p:cNvPr id="3" name="テキスト プレースホルダー 2"/>
          <p:cNvSpPr>
            <a:spLocks noGrp="1"/>
          </p:cNvSpPr>
          <p:nvPr>
            <p:ph type="body" sz="quarter" idx="13"/>
          </p:nvPr>
        </p:nvSpPr>
        <p:spPr>
          <a:xfrm>
            <a:off x="257690" y="186608"/>
            <a:ext cx="7212057" cy="450090"/>
          </a:xfrm>
          <a:prstGeom prst="rect">
            <a:avLst/>
          </a:prstGeom>
        </p:spPr>
        <p:txBody>
          <a:bodyPr/>
          <a:lstStyle>
            <a:lvl1pPr marL="0" indent="0">
              <a:buFontTx/>
              <a:buNone/>
              <a:defRPr b="1" spc="-150">
                <a:solidFill>
                  <a:schemeClr val="bg1"/>
                </a:solidFill>
                <a:latin typeface="メイリオ" panose="020B0604030504040204" pitchFamily="50" charset="-128"/>
                <a:ea typeface="メイリオ" panose="020B0604030504040204" pitchFamily="50" charset="-128"/>
              </a:defRPr>
            </a:lvl1pPr>
          </a:lstStyle>
          <a:p>
            <a:pPr lvl="0"/>
            <a:r>
              <a:rPr kumimoji="1" lang="ja-JP" altLang="en-US" dirty="0"/>
              <a:t>マスター テキストの書式設定</a:t>
            </a:r>
          </a:p>
        </p:txBody>
      </p:sp>
      <p:sp>
        <p:nvSpPr>
          <p:cNvPr id="8" name="正方形/長方形 7"/>
          <p:cNvSpPr/>
          <p:nvPr userDrawn="1"/>
        </p:nvSpPr>
        <p:spPr>
          <a:xfrm>
            <a:off x="257690" y="6407069"/>
            <a:ext cx="3185487" cy="276999"/>
          </a:xfrm>
          <a:prstGeom prst="rect">
            <a:avLst/>
          </a:prstGeom>
        </p:spPr>
        <p:txBody>
          <a:bodyPr wrap="none">
            <a:spAutoFit/>
          </a:bodyPr>
          <a:lstStyle/>
          <a:p>
            <a:r>
              <a:rPr lang="ja-JP" altLang="en-US" sz="1200" dirty="0">
                <a:solidFill>
                  <a:schemeClr val="bg1"/>
                </a:solidFill>
                <a:latin typeface="Arial Black" panose="020B0A04020102020204" pitchFamily="34" charset="0"/>
                <a:ea typeface="メイリオ" panose="020B0604030504040204" pitchFamily="50" charset="-128"/>
              </a:rPr>
              <a:t>株式会社ビューポイント重工　</a:t>
            </a:r>
            <a:r>
              <a:rPr lang="en-US" altLang="ja-JP" sz="1200" dirty="0">
                <a:solidFill>
                  <a:schemeClr val="bg1"/>
                </a:solidFill>
                <a:latin typeface="Arial Black" panose="020B0A04020102020204" pitchFamily="34" charset="0"/>
                <a:ea typeface="メイリオ" panose="020B0604030504040204" pitchFamily="50" charset="-128"/>
              </a:rPr>
              <a:t>WEB</a:t>
            </a:r>
            <a:r>
              <a:rPr lang="ja-JP" altLang="en-US" sz="1200" dirty="0">
                <a:solidFill>
                  <a:schemeClr val="bg1"/>
                </a:solidFill>
                <a:latin typeface="Arial Black" panose="020B0A04020102020204" pitchFamily="34" charset="0"/>
                <a:ea typeface="メイリオ" panose="020B0604030504040204" pitchFamily="50" charset="-128"/>
              </a:rPr>
              <a:t>説明会</a:t>
            </a:r>
          </a:p>
        </p:txBody>
      </p:sp>
      <p:sp>
        <p:nvSpPr>
          <p:cNvPr id="11" name="Rectangle 19"/>
          <p:cNvSpPr>
            <a:spLocks noChangeArrowheads="1"/>
          </p:cNvSpPr>
          <p:nvPr userDrawn="1"/>
        </p:nvSpPr>
        <p:spPr bwMode="auto">
          <a:xfrm>
            <a:off x="11417107" y="6347748"/>
            <a:ext cx="419520" cy="391628"/>
          </a:xfrm>
          <a:prstGeom prst="rect">
            <a:avLst/>
          </a:prstGeom>
          <a:noFill/>
          <a:ln w="9525">
            <a:noFill/>
            <a:miter lim="800000"/>
            <a:headEnd/>
            <a:tailEnd/>
          </a:ln>
          <a:effectLst>
            <a:outerShdw blurRad="44450" dist="27940" dir="5400000" algn="ctr">
              <a:srgbClr val="000000">
                <a:alpha val="32000"/>
              </a:srgbClr>
            </a:outerShdw>
          </a:effectLst>
        </p:spPr>
        <p:txBody>
          <a:bodyPr wrap="none" lIns="72000" tIns="72000" rIns="72000" bIns="72000" anchor="ctr" anchorCtr="0">
            <a:spAutoFit/>
          </a:bodyPr>
          <a:lstStyle/>
          <a:p>
            <a:pPr marL="0" marR="0" indent="0" algn="l" defTabSz="914400" rtl="0" eaLnBrk="0" fontAlgn="base" latinLnBrk="0" hangingPunct="0">
              <a:lnSpc>
                <a:spcPct val="100000"/>
              </a:lnSpc>
              <a:spcBef>
                <a:spcPct val="0"/>
              </a:spcBef>
              <a:spcAft>
                <a:spcPct val="0"/>
              </a:spcAft>
              <a:buClrTx/>
              <a:buSzTx/>
              <a:buFontTx/>
              <a:buNone/>
              <a:tabLst/>
              <a:defRPr/>
            </a:pPr>
            <a:fld id="{C2F48B99-A4FF-4FD0-9F10-A34699441C9C}" type="slidenum">
              <a:rPr lang="en-US" altLang="ja-JP" sz="1600" b="0" i="0" smtClean="0">
                <a:solidFill>
                  <a:schemeClr val="bg1"/>
                </a:solidFill>
                <a:latin typeface="Arial Black" panose="020B0A04020102020204" pitchFamily="34" charset="0"/>
                <a:ea typeface="メイリオ" panose="020B0604030504040204" pitchFamily="50" charset="-128"/>
                <a:cs typeface="Times New Roman" panose="02020603050405020304" pitchFamily="18" charset="0"/>
              </a:rPr>
              <a:pPr marL="0" marR="0" indent="0" algn="l" defTabSz="914400" rtl="0" eaLnBrk="0" fontAlgn="base" latinLnBrk="0" hangingPunct="0">
                <a:lnSpc>
                  <a:spcPct val="100000"/>
                </a:lnSpc>
                <a:spcBef>
                  <a:spcPct val="0"/>
                </a:spcBef>
                <a:spcAft>
                  <a:spcPct val="0"/>
                </a:spcAft>
                <a:buClrTx/>
                <a:buSzTx/>
                <a:buFontTx/>
                <a:buNone/>
                <a:tabLst/>
                <a:defRPr/>
              </a:pPr>
              <a:t>‹#›</a:t>
            </a:fld>
            <a:endParaRPr lang="en-US" altLang="ja-JP" sz="1600" b="0" i="0" dirty="0">
              <a:solidFill>
                <a:schemeClr val="bg1"/>
              </a:solidFill>
              <a:latin typeface="Arial Black" panose="020B0A04020102020204" pitchFamily="34" charset="0"/>
              <a:ea typeface="メイリオ" panose="020B0604030504040204" pitchFamily="50" charset="-128"/>
              <a:cs typeface="Times New Roman" panose="02020603050405020304" pitchFamily="18" charset="0"/>
            </a:endParaRPr>
          </a:p>
        </p:txBody>
      </p:sp>
    </p:spTree>
    <p:extLst>
      <p:ext uri="{BB962C8B-B14F-4D97-AF65-F5344CB8AC3E}">
        <p14:creationId xmlns:p14="http://schemas.microsoft.com/office/powerpoint/2010/main" val="244479925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16879963"/>
      </p:ext>
    </p:extLst>
  </p:cSld>
  <p:clrMap bg1="lt1" tx1="dk1" bg2="lt2" tx2="dk2" accent1="accent1" accent2="accent2" accent3="accent3" accent4="accent4" accent5="accent5" accent6="accent6" hlink="hlink" folHlink="folHlink"/>
  <p:sldLayoutIdLst>
    <p:sldLayoutId id="2147483649" r:id="rId1"/>
    <p:sldLayoutId id="2147483667" r:id="rId2"/>
    <p:sldLayoutId id="2147483676" r:id="rId3"/>
    <p:sldLayoutId id="2147483677" r:id="rId4"/>
    <p:sldLayoutId id="2147483679" r:id="rId5"/>
    <p:sldLayoutId id="2147483680" r:id="rId6"/>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8.jpg"/><Relationship Id="rId4" Type="http://schemas.openxmlformats.org/officeDocument/2006/relationships/image" Target="../media/image7.jpg"/></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3.xml"/><Relationship Id="rId4" Type="http://schemas.openxmlformats.org/officeDocument/2006/relationships/image" Target="../media/image12.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18.jpg"/><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8" Type="http://schemas.openxmlformats.org/officeDocument/2006/relationships/diagramData" Target="../diagrams/data2.xml"/><Relationship Id="rId13" Type="http://schemas.openxmlformats.org/officeDocument/2006/relationships/diagramData" Target="../diagrams/data3.xml"/><Relationship Id="rId18" Type="http://schemas.openxmlformats.org/officeDocument/2006/relationships/diagramData" Target="../diagrams/data4.xml"/><Relationship Id="rId26" Type="http://schemas.openxmlformats.org/officeDocument/2006/relationships/diagramColors" Target="../diagrams/colors5.xml"/><Relationship Id="rId3" Type="http://schemas.openxmlformats.org/officeDocument/2006/relationships/diagramData" Target="../diagrams/data1.xml"/><Relationship Id="rId21" Type="http://schemas.openxmlformats.org/officeDocument/2006/relationships/diagramColors" Target="../diagrams/colors4.xml"/><Relationship Id="rId7" Type="http://schemas.microsoft.com/office/2007/relationships/diagramDrawing" Target="../diagrams/drawing1.xml"/><Relationship Id="rId12" Type="http://schemas.microsoft.com/office/2007/relationships/diagramDrawing" Target="../diagrams/drawing2.xml"/><Relationship Id="rId17" Type="http://schemas.microsoft.com/office/2007/relationships/diagramDrawing" Target="../diagrams/drawing3.xml"/><Relationship Id="rId25" Type="http://schemas.openxmlformats.org/officeDocument/2006/relationships/diagramQuickStyle" Target="../diagrams/quickStyle5.xml"/><Relationship Id="rId2" Type="http://schemas.openxmlformats.org/officeDocument/2006/relationships/notesSlide" Target="../notesSlides/notesSlide15.xml"/><Relationship Id="rId16" Type="http://schemas.openxmlformats.org/officeDocument/2006/relationships/diagramColors" Target="../diagrams/colors3.xml"/><Relationship Id="rId20" Type="http://schemas.openxmlformats.org/officeDocument/2006/relationships/diagramQuickStyle" Target="../diagrams/quickStyle4.xml"/><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diagramColors" Target="../diagrams/colors2.xml"/><Relationship Id="rId24" Type="http://schemas.openxmlformats.org/officeDocument/2006/relationships/diagramLayout" Target="../diagrams/layout5.xml"/><Relationship Id="rId5" Type="http://schemas.openxmlformats.org/officeDocument/2006/relationships/diagramQuickStyle" Target="../diagrams/quickStyle1.xml"/><Relationship Id="rId15" Type="http://schemas.openxmlformats.org/officeDocument/2006/relationships/diagramQuickStyle" Target="../diagrams/quickStyle3.xml"/><Relationship Id="rId23" Type="http://schemas.openxmlformats.org/officeDocument/2006/relationships/diagramData" Target="../diagrams/data5.xml"/><Relationship Id="rId10" Type="http://schemas.openxmlformats.org/officeDocument/2006/relationships/diagramQuickStyle" Target="../diagrams/quickStyle2.xml"/><Relationship Id="rId19" Type="http://schemas.openxmlformats.org/officeDocument/2006/relationships/diagramLayout" Target="../diagrams/layout4.xml"/><Relationship Id="rId4" Type="http://schemas.openxmlformats.org/officeDocument/2006/relationships/diagramLayout" Target="../diagrams/layout1.xml"/><Relationship Id="rId9" Type="http://schemas.openxmlformats.org/officeDocument/2006/relationships/diagramLayout" Target="../diagrams/layout2.xml"/><Relationship Id="rId14" Type="http://schemas.openxmlformats.org/officeDocument/2006/relationships/diagramLayout" Target="../diagrams/layout3.xml"/><Relationship Id="rId22" Type="http://schemas.microsoft.com/office/2007/relationships/diagramDrawing" Target="../diagrams/drawing4.xml"/><Relationship Id="rId27" Type="http://schemas.microsoft.com/office/2007/relationships/diagramDrawing" Target="../diagrams/drawing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テキスト ボックス 26">
            <a:extLst>
              <a:ext uri="{FF2B5EF4-FFF2-40B4-BE49-F238E27FC236}">
                <a16:creationId xmlns:a16="http://schemas.microsoft.com/office/drawing/2014/main" xmlns="" id="{1CA280E5-9A37-4981-848D-1FD1F151FE87}"/>
              </a:ext>
            </a:extLst>
          </p:cNvPr>
          <p:cNvSpPr txBox="1"/>
          <p:nvPr/>
        </p:nvSpPr>
        <p:spPr>
          <a:xfrm>
            <a:off x="10373391" y="6508547"/>
            <a:ext cx="1074461" cy="276999"/>
          </a:xfrm>
          <a:prstGeom prst="rect">
            <a:avLst/>
          </a:prstGeom>
          <a:noFill/>
        </p:spPr>
        <p:txBody>
          <a:bodyPr wrap="none" rtlCol="0">
            <a:spAutoFit/>
          </a:bodyPr>
          <a:lstStyle/>
          <a:p>
            <a:r>
              <a:rPr lang="en-US" altLang="ja-JP" sz="1200" dirty="0">
                <a:solidFill>
                  <a:schemeClr val="bg1"/>
                </a:solidFill>
                <a:latin typeface="Segoe UI" panose="020B0502040204020203" pitchFamily="34" charset="0"/>
                <a:cs typeface="Segoe UI" panose="020B0502040204020203" pitchFamily="34" charset="0"/>
              </a:rPr>
              <a:t>XX University</a:t>
            </a:r>
            <a:endParaRPr kumimoji="1" lang="ja-JP" altLang="en-US" sz="1200" dirty="0">
              <a:solidFill>
                <a:schemeClr val="bg1"/>
              </a:solidFill>
              <a:latin typeface="Segoe UI" panose="020B0502040204020203" pitchFamily="34" charset="0"/>
              <a:cs typeface="Segoe UI" panose="020B0502040204020203" pitchFamily="34" charset="0"/>
            </a:endParaRPr>
          </a:p>
        </p:txBody>
      </p:sp>
      <p:sp>
        <p:nvSpPr>
          <p:cNvPr id="7" name="テキスト ボックス 6">
            <a:extLst>
              <a:ext uri="{FF2B5EF4-FFF2-40B4-BE49-F238E27FC236}">
                <a16:creationId xmlns:a16="http://schemas.microsoft.com/office/drawing/2014/main" xmlns="" id="{4381F33A-3077-4D36-811E-ED446A3FCE60}"/>
              </a:ext>
            </a:extLst>
          </p:cNvPr>
          <p:cNvSpPr txBox="1"/>
          <p:nvPr/>
        </p:nvSpPr>
        <p:spPr>
          <a:xfrm>
            <a:off x="5032560" y="3293766"/>
            <a:ext cx="6724919" cy="1569660"/>
          </a:xfrm>
          <a:prstGeom prst="rect">
            <a:avLst/>
          </a:prstGeom>
          <a:noFill/>
        </p:spPr>
        <p:txBody>
          <a:bodyPr wrap="none" rtlCol="0">
            <a:spAutoFit/>
          </a:bodyPr>
          <a:lstStyle/>
          <a:p>
            <a:pPr algn="r"/>
            <a:r>
              <a:rPr lang="en-US" altLang="ja-JP" sz="9600" spc="-300" dirty="0">
                <a:solidFill>
                  <a:srgbClr val="175A96"/>
                </a:solidFill>
                <a:latin typeface="Arial Black" panose="020B0A04020102020204" pitchFamily="34" charset="0"/>
                <a:ea typeface="メイリオ" panose="020B0604030504040204" pitchFamily="50" charset="-128"/>
                <a:cs typeface="Segoe UI" panose="020B0502040204020203" pitchFamily="34" charset="0"/>
              </a:rPr>
              <a:t>WEB</a:t>
            </a:r>
            <a:r>
              <a:rPr lang="ja-JP" altLang="en-US" sz="9600" spc="-300" dirty="0">
                <a:solidFill>
                  <a:srgbClr val="175A96"/>
                </a:solidFill>
                <a:latin typeface="Arial Black" panose="020B0A04020102020204" pitchFamily="34" charset="0"/>
                <a:ea typeface="メイリオ" panose="020B0604030504040204" pitchFamily="50" charset="-128"/>
                <a:cs typeface="Segoe UI" panose="020B0502040204020203" pitchFamily="34" charset="0"/>
              </a:rPr>
              <a:t>説明会</a:t>
            </a:r>
            <a:endParaRPr kumimoji="1" lang="ja-JP" altLang="en-US" sz="9600" spc="-300" dirty="0">
              <a:solidFill>
                <a:srgbClr val="175A96"/>
              </a:solidFill>
              <a:latin typeface="Arial Black" panose="020B0A04020102020204" pitchFamily="34" charset="0"/>
              <a:ea typeface="メイリオ" panose="020B0604030504040204" pitchFamily="50" charset="-128"/>
              <a:cs typeface="Segoe UI" panose="020B0502040204020203" pitchFamily="34" charset="0"/>
            </a:endParaRPr>
          </a:p>
        </p:txBody>
      </p:sp>
      <p:sp>
        <p:nvSpPr>
          <p:cNvPr id="9" name="テキスト ボックス 8">
            <a:extLst>
              <a:ext uri="{FF2B5EF4-FFF2-40B4-BE49-F238E27FC236}">
                <a16:creationId xmlns:a16="http://schemas.microsoft.com/office/drawing/2014/main" xmlns="" id="{C9A9D5C6-0E56-4C30-AF63-56946C6048F5}"/>
              </a:ext>
            </a:extLst>
          </p:cNvPr>
          <p:cNvSpPr txBox="1"/>
          <p:nvPr/>
        </p:nvSpPr>
        <p:spPr>
          <a:xfrm>
            <a:off x="6904869" y="5870950"/>
            <a:ext cx="4852610" cy="523220"/>
          </a:xfrm>
          <a:prstGeom prst="rect">
            <a:avLst/>
          </a:prstGeom>
          <a:noFill/>
        </p:spPr>
        <p:txBody>
          <a:bodyPr wrap="none" rtlCol="0">
            <a:spAutoFit/>
          </a:bodyPr>
          <a:lstStyle/>
          <a:p>
            <a:pPr algn="r"/>
            <a:r>
              <a:rPr kumimoji="1" lang="ja-JP" altLang="en-US" sz="2800" b="1" dirty="0">
                <a:solidFill>
                  <a:schemeClr val="tx1">
                    <a:lumMod val="75000"/>
                    <a:lumOff val="25000"/>
                  </a:schemeClr>
                </a:solidFill>
                <a:latin typeface="メイリオ" panose="020B0604030504040204" pitchFamily="50" charset="-128"/>
                <a:ea typeface="メイリオ" panose="020B0604030504040204" pitchFamily="50" charset="-128"/>
                <a:cs typeface="Segoe UI Semibold" panose="020B0702040204020203" pitchFamily="34" charset="0"/>
              </a:rPr>
              <a:t>株式会社ビューポイント重工</a:t>
            </a:r>
          </a:p>
        </p:txBody>
      </p:sp>
    </p:spTree>
    <p:extLst>
      <p:ext uri="{BB962C8B-B14F-4D97-AF65-F5344CB8AC3E}">
        <p14:creationId xmlns:p14="http://schemas.microsoft.com/office/powerpoint/2010/main" val="13919951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xmlns="" id="{6F14258B-57D6-44D0-8D5A-ED081C3CBDE6}"/>
              </a:ext>
            </a:extLst>
          </p:cNvPr>
          <p:cNvSpPr/>
          <p:nvPr/>
        </p:nvSpPr>
        <p:spPr>
          <a:xfrm>
            <a:off x="718149" y="1955800"/>
            <a:ext cx="10736652" cy="3898900"/>
          </a:xfrm>
          <a:prstGeom prst="rect">
            <a:avLst/>
          </a:prstGeom>
          <a:solidFill>
            <a:schemeClr val="bg1"/>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プレースホルダー 9"/>
          <p:cNvSpPr>
            <a:spLocks noGrp="1"/>
          </p:cNvSpPr>
          <p:nvPr>
            <p:ph type="body" sz="quarter" idx="13"/>
          </p:nvPr>
        </p:nvSpPr>
        <p:spPr/>
        <p:txBody>
          <a:bodyPr/>
          <a:lstStyle/>
          <a:p>
            <a:r>
              <a:rPr lang="ja-JP" altLang="en-US" dirty="0"/>
              <a:t>世界各地で事業を展開</a:t>
            </a:r>
            <a:endParaRPr kumimoji="1" lang="ja-JP" altLang="en-US" dirty="0"/>
          </a:p>
        </p:txBody>
      </p:sp>
      <p:pic>
        <p:nvPicPr>
          <p:cNvPr id="18" name="図プレースホルダー 17"/>
          <p:cNvPicPr>
            <a:picLocks noGrp="1" noChangeAspect="1"/>
          </p:cNvPicPr>
          <p:nvPr>
            <p:ph type="pic" sz="quarter" idx="14"/>
          </p:nvPr>
        </p:nvPicPr>
        <p:blipFill>
          <a:blip r:embed="rId3">
            <a:extLst>
              <a:ext uri="{28A0092B-C50C-407E-A947-70E740481C1C}">
                <a14:useLocalDpi xmlns:a14="http://schemas.microsoft.com/office/drawing/2010/main" val="0"/>
              </a:ext>
            </a:extLst>
          </a:blip>
          <a:srcRect l="7406" r="7406"/>
          <a:stretch>
            <a:fillRect/>
          </a:stretch>
        </p:blipFill>
        <p:spPr>
          <a:xfrm>
            <a:off x="1031875" y="2552700"/>
            <a:ext cx="3124200" cy="2451100"/>
          </a:xfrm>
        </p:spPr>
      </p:pic>
      <p:pic>
        <p:nvPicPr>
          <p:cNvPr id="19" name="図プレースホルダー 18"/>
          <p:cNvPicPr>
            <a:picLocks noGrp="1" noChangeAspect="1"/>
          </p:cNvPicPr>
          <p:nvPr>
            <p:ph type="pic" sz="quarter" idx="15"/>
          </p:nvPr>
        </p:nvPicPr>
        <p:blipFill>
          <a:blip r:embed="rId4">
            <a:extLst>
              <a:ext uri="{28A0092B-C50C-407E-A947-70E740481C1C}">
                <a14:useLocalDpi xmlns:a14="http://schemas.microsoft.com/office/drawing/2010/main" val="0"/>
              </a:ext>
            </a:extLst>
          </a:blip>
          <a:srcRect l="7513" r="7513"/>
          <a:stretch>
            <a:fillRect/>
          </a:stretch>
        </p:blipFill>
        <p:spPr>
          <a:xfrm>
            <a:off x="4454525" y="2552700"/>
            <a:ext cx="3124200" cy="2451100"/>
          </a:xfrm>
        </p:spPr>
      </p:pic>
      <p:pic>
        <p:nvPicPr>
          <p:cNvPr id="20" name="図プレースホルダー 19"/>
          <p:cNvPicPr>
            <a:picLocks noGrp="1" noChangeAspect="1"/>
          </p:cNvPicPr>
          <p:nvPr>
            <p:ph type="pic" sz="quarter" idx="16"/>
          </p:nvPr>
        </p:nvPicPr>
        <p:blipFill>
          <a:blip r:embed="rId5">
            <a:extLst>
              <a:ext uri="{28A0092B-C50C-407E-A947-70E740481C1C}">
                <a14:useLocalDpi xmlns:a14="http://schemas.microsoft.com/office/drawing/2010/main" val="0"/>
              </a:ext>
            </a:extLst>
          </a:blip>
          <a:srcRect l="7513" r="7513"/>
          <a:stretch>
            <a:fillRect/>
          </a:stretch>
        </p:blipFill>
        <p:spPr>
          <a:xfrm>
            <a:off x="7877175" y="2552700"/>
            <a:ext cx="3124200" cy="2451100"/>
          </a:xfrm>
        </p:spPr>
      </p:pic>
      <p:sp>
        <p:nvSpPr>
          <p:cNvPr id="23" name="正方形/長方形 22">
            <a:extLst>
              <a:ext uri="{FF2B5EF4-FFF2-40B4-BE49-F238E27FC236}">
                <a16:creationId xmlns:a16="http://schemas.microsoft.com/office/drawing/2014/main" xmlns="" id="{CDD2FD8D-8DFC-410B-9393-C106A4076C16}"/>
              </a:ext>
            </a:extLst>
          </p:cNvPr>
          <p:cNvSpPr/>
          <p:nvPr/>
        </p:nvSpPr>
        <p:spPr>
          <a:xfrm>
            <a:off x="1090999" y="5166379"/>
            <a:ext cx="3005951" cy="400110"/>
          </a:xfrm>
          <a:prstGeom prst="rect">
            <a:avLst/>
          </a:prstGeom>
        </p:spPr>
        <p:txBody>
          <a:bodyPr wrap="none">
            <a:spAutoFit/>
          </a:bodyPr>
          <a:lstStyle/>
          <a:p>
            <a:pPr algn="ctr"/>
            <a:r>
              <a:rPr lang="ja-JP" altLang="en-US" sz="2000" dirty="0">
                <a:solidFill>
                  <a:schemeClr val="tx1">
                    <a:lumMod val="75000"/>
                    <a:lumOff val="25000"/>
                  </a:schemeClr>
                </a:solidFill>
                <a:latin typeface="メイリオ" panose="020B0604030504040204" pitchFamily="50" charset="-128"/>
                <a:ea typeface="メイリオ" panose="020B0604030504040204" pitchFamily="50" charset="-128"/>
              </a:rPr>
              <a:t>イラン石油コンビナート</a:t>
            </a:r>
          </a:p>
        </p:txBody>
      </p:sp>
      <p:sp>
        <p:nvSpPr>
          <p:cNvPr id="11" name="正方形/長方形 10">
            <a:extLst>
              <a:ext uri="{FF2B5EF4-FFF2-40B4-BE49-F238E27FC236}">
                <a16:creationId xmlns:a16="http://schemas.microsoft.com/office/drawing/2014/main" xmlns="" id="{58126EA6-CD03-423F-A12A-CDF2E9011506}"/>
              </a:ext>
            </a:extLst>
          </p:cNvPr>
          <p:cNvSpPr/>
          <p:nvPr/>
        </p:nvSpPr>
        <p:spPr>
          <a:xfrm>
            <a:off x="429217" y="1065416"/>
            <a:ext cx="4953600" cy="461665"/>
          </a:xfrm>
          <a:prstGeom prst="rect">
            <a:avLst/>
          </a:prstGeom>
        </p:spPr>
        <p:txBody>
          <a:bodyPr wrap="none">
            <a:spAutoFit/>
          </a:bodyPr>
          <a:lstStyle/>
          <a:p>
            <a:r>
              <a:rPr lang="ja-JP" altLang="en-US" sz="2400" b="1" dirty="0">
                <a:solidFill>
                  <a:schemeClr val="tx1">
                    <a:lumMod val="75000"/>
                    <a:lumOff val="25000"/>
                  </a:schemeClr>
                </a:solidFill>
                <a:latin typeface="メイリオ" panose="020B0604030504040204" pitchFamily="50" charset="-128"/>
                <a:ea typeface="メイリオ" panose="020B0604030504040204" pitchFamily="50" charset="-128"/>
              </a:rPr>
              <a:t>売上高の</a:t>
            </a:r>
            <a:r>
              <a:rPr lang="en-US" altLang="ja-JP" sz="2400" b="1" dirty="0">
                <a:solidFill>
                  <a:schemeClr val="tx1">
                    <a:lumMod val="75000"/>
                    <a:lumOff val="25000"/>
                  </a:schemeClr>
                </a:solidFill>
                <a:latin typeface="メイリオ" panose="020B0604030504040204" pitchFamily="50" charset="-128"/>
                <a:ea typeface="メイリオ" panose="020B0604030504040204" pitchFamily="50" charset="-128"/>
              </a:rPr>
              <a:t>50%</a:t>
            </a:r>
            <a:r>
              <a:rPr lang="ja-JP" altLang="en-US" sz="2400" b="1" dirty="0">
                <a:solidFill>
                  <a:schemeClr val="tx1">
                    <a:lumMod val="75000"/>
                    <a:lumOff val="25000"/>
                  </a:schemeClr>
                </a:solidFill>
                <a:latin typeface="メイリオ" panose="020B0604030504040204" pitchFamily="50" charset="-128"/>
                <a:ea typeface="メイリオ" panose="020B0604030504040204" pitchFamily="50" charset="-128"/>
              </a:rPr>
              <a:t>は海外プロジェクト</a:t>
            </a:r>
          </a:p>
        </p:txBody>
      </p:sp>
      <p:sp>
        <p:nvSpPr>
          <p:cNvPr id="12" name="正方形/長方形 11">
            <a:extLst>
              <a:ext uri="{FF2B5EF4-FFF2-40B4-BE49-F238E27FC236}">
                <a16:creationId xmlns:a16="http://schemas.microsoft.com/office/drawing/2014/main" xmlns="" id="{D79CDDDD-CE12-45C9-8D66-E207062AA4B2}"/>
              </a:ext>
            </a:extLst>
          </p:cNvPr>
          <p:cNvSpPr/>
          <p:nvPr/>
        </p:nvSpPr>
        <p:spPr>
          <a:xfrm>
            <a:off x="4770131" y="5166379"/>
            <a:ext cx="2492990" cy="400110"/>
          </a:xfrm>
          <a:prstGeom prst="rect">
            <a:avLst/>
          </a:prstGeom>
        </p:spPr>
        <p:txBody>
          <a:bodyPr wrap="none">
            <a:spAutoFit/>
          </a:bodyPr>
          <a:lstStyle/>
          <a:p>
            <a:pPr algn="ctr"/>
            <a:r>
              <a:rPr lang="ja-JP" altLang="en-US" sz="2000" dirty="0">
                <a:solidFill>
                  <a:schemeClr val="tx1">
                    <a:lumMod val="75000"/>
                    <a:lumOff val="25000"/>
                  </a:schemeClr>
                </a:solidFill>
                <a:latin typeface="メイリオ" panose="020B0604030504040204" pitchFamily="50" charset="-128"/>
                <a:ea typeface="メイリオ" panose="020B0604030504040204" pitchFamily="50" charset="-128"/>
              </a:rPr>
              <a:t>エジプト風力発電所</a:t>
            </a:r>
          </a:p>
        </p:txBody>
      </p:sp>
      <p:sp>
        <p:nvSpPr>
          <p:cNvPr id="13" name="正方形/長方形 12">
            <a:extLst>
              <a:ext uri="{FF2B5EF4-FFF2-40B4-BE49-F238E27FC236}">
                <a16:creationId xmlns:a16="http://schemas.microsoft.com/office/drawing/2014/main" xmlns="" id="{B36ACF03-2ADF-46CC-B488-FC0A3D17EE4A}"/>
              </a:ext>
            </a:extLst>
          </p:cNvPr>
          <p:cNvSpPr/>
          <p:nvPr/>
        </p:nvSpPr>
        <p:spPr>
          <a:xfrm>
            <a:off x="8321024" y="5166379"/>
            <a:ext cx="2236510" cy="400110"/>
          </a:xfrm>
          <a:prstGeom prst="rect">
            <a:avLst/>
          </a:prstGeom>
        </p:spPr>
        <p:txBody>
          <a:bodyPr wrap="none">
            <a:spAutoFit/>
          </a:bodyPr>
          <a:lstStyle/>
          <a:p>
            <a:pPr algn="ctr"/>
            <a:r>
              <a:rPr lang="ja-JP" altLang="en-US" sz="2000" dirty="0">
                <a:solidFill>
                  <a:schemeClr val="tx1">
                    <a:lumMod val="75000"/>
                    <a:lumOff val="25000"/>
                  </a:schemeClr>
                </a:solidFill>
                <a:latin typeface="メイリオ" panose="020B0604030504040204" pitchFamily="50" charset="-128"/>
                <a:ea typeface="メイリオ" panose="020B0604030504040204" pitchFamily="50" charset="-128"/>
              </a:rPr>
              <a:t>英国原子力発電所</a:t>
            </a:r>
          </a:p>
        </p:txBody>
      </p:sp>
    </p:spTree>
    <p:extLst>
      <p:ext uri="{BB962C8B-B14F-4D97-AF65-F5344CB8AC3E}">
        <p14:creationId xmlns:p14="http://schemas.microsoft.com/office/powerpoint/2010/main" val="16556251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3" grpId="0"/>
      <p:bldP spid="12" grpId="0"/>
      <p:bldP spid="1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テキスト プレースホルダー 9"/>
          <p:cNvSpPr>
            <a:spLocks noGrp="1"/>
          </p:cNvSpPr>
          <p:nvPr>
            <p:ph type="body" sz="quarter" idx="13"/>
          </p:nvPr>
        </p:nvSpPr>
        <p:spPr/>
        <p:txBody>
          <a:bodyPr/>
          <a:lstStyle/>
          <a:p>
            <a:r>
              <a:rPr lang="ja-JP" altLang="en-US" dirty="0"/>
              <a:t>グローバル展開</a:t>
            </a:r>
            <a:endParaRPr kumimoji="1" lang="ja-JP" altLang="en-US" dirty="0"/>
          </a:p>
        </p:txBody>
      </p:sp>
      <p:sp>
        <p:nvSpPr>
          <p:cNvPr id="11" name="正方形/長方形 10">
            <a:extLst>
              <a:ext uri="{FF2B5EF4-FFF2-40B4-BE49-F238E27FC236}">
                <a16:creationId xmlns:a16="http://schemas.microsoft.com/office/drawing/2014/main" xmlns="" id="{58126EA6-CD03-423F-A12A-CDF2E9011506}"/>
              </a:ext>
            </a:extLst>
          </p:cNvPr>
          <p:cNvSpPr/>
          <p:nvPr/>
        </p:nvSpPr>
        <p:spPr>
          <a:xfrm>
            <a:off x="429217" y="1065416"/>
            <a:ext cx="3474028" cy="461665"/>
          </a:xfrm>
          <a:prstGeom prst="rect">
            <a:avLst/>
          </a:prstGeom>
        </p:spPr>
        <p:txBody>
          <a:bodyPr wrap="none">
            <a:spAutoFit/>
          </a:bodyPr>
          <a:lstStyle/>
          <a:p>
            <a:r>
              <a:rPr lang="ja-JP" altLang="en-US" sz="2400" b="1" dirty="0">
                <a:solidFill>
                  <a:schemeClr val="tx1">
                    <a:lumMod val="75000"/>
                    <a:lumOff val="25000"/>
                  </a:schemeClr>
                </a:solidFill>
                <a:latin typeface="メイリオ" panose="020B0604030504040204" pitchFamily="50" charset="-128"/>
                <a:ea typeface="メイリオ" panose="020B0604030504040204" pitchFamily="50" charset="-128"/>
              </a:rPr>
              <a:t>世界</a:t>
            </a:r>
            <a:r>
              <a:rPr lang="en-US" altLang="ja-JP" sz="2400" b="1" dirty="0">
                <a:solidFill>
                  <a:schemeClr val="tx1">
                    <a:lumMod val="75000"/>
                    <a:lumOff val="25000"/>
                  </a:schemeClr>
                </a:solidFill>
                <a:latin typeface="メイリオ" panose="020B0604030504040204" pitchFamily="50" charset="-128"/>
                <a:ea typeface="メイリオ" panose="020B0604030504040204" pitchFamily="50" charset="-128"/>
              </a:rPr>
              <a:t>8</a:t>
            </a:r>
            <a:r>
              <a:rPr lang="ja-JP" altLang="en-US" sz="2400" b="1" dirty="0">
                <a:solidFill>
                  <a:schemeClr val="tx1">
                    <a:lumMod val="75000"/>
                    <a:lumOff val="25000"/>
                  </a:schemeClr>
                </a:solidFill>
                <a:latin typeface="メイリオ" panose="020B0604030504040204" pitchFamily="50" charset="-128"/>
                <a:ea typeface="メイリオ" panose="020B0604030504040204" pitchFamily="50" charset="-128"/>
              </a:rPr>
              <a:t>カ国 </a:t>
            </a:r>
            <a:r>
              <a:rPr lang="en-US" altLang="ja-JP" sz="2400" b="1" dirty="0">
                <a:solidFill>
                  <a:schemeClr val="tx1">
                    <a:lumMod val="75000"/>
                    <a:lumOff val="25000"/>
                  </a:schemeClr>
                </a:solidFill>
                <a:latin typeface="メイリオ" panose="020B0604030504040204" pitchFamily="50" charset="-128"/>
                <a:ea typeface="メイリオ" panose="020B0604030504040204" pitchFamily="50" charset="-128"/>
              </a:rPr>
              <a:t>9</a:t>
            </a:r>
            <a:r>
              <a:rPr lang="ja-JP" altLang="en-US" sz="2400" b="1" dirty="0">
                <a:solidFill>
                  <a:schemeClr val="tx1">
                    <a:lumMod val="75000"/>
                    <a:lumOff val="25000"/>
                  </a:schemeClr>
                </a:solidFill>
                <a:latin typeface="メイリオ" panose="020B0604030504040204" pitchFamily="50" charset="-128"/>
                <a:ea typeface="メイリオ" panose="020B0604030504040204" pitchFamily="50" charset="-128"/>
              </a:rPr>
              <a:t>拠点を展開</a:t>
            </a:r>
          </a:p>
        </p:txBody>
      </p:sp>
      <p:pic>
        <p:nvPicPr>
          <p:cNvPr id="17" name="Picture 5">
            <a:extLst>
              <a:ext uri="{FF2B5EF4-FFF2-40B4-BE49-F238E27FC236}">
                <a16:creationId xmlns:a16="http://schemas.microsoft.com/office/drawing/2014/main" xmlns="" id="{26109F86-DED9-42EF-86A7-160B02BE02C2}"/>
              </a:ext>
            </a:extLst>
          </p:cNvPr>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963862" y="2030536"/>
            <a:ext cx="6264275" cy="3349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Freeform 257">
            <a:extLst>
              <a:ext uri="{FF2B5EF4-FFF2-40B4-BE49-F238E27FC236}">
                <a16:creationId xmlns:a16="http://schemas.microsoft.com/office/drawing/2014/main" xmlns="" id="{FB57F877-1051-49AF-8B09-7A37413D9BDD}"/>
              </a:ext>
            </a:extLst>
          </p:cNvPr>
          <p:cNvSpPr>
            <a:spLocks/>
          </p:cNvSpPr>
          <p:nvPr/>
        </p:nvSpPr>
        <p:spPr bwMode="auto">
          <a:xfrm>
            <a:off x="5675812" y="3035575"/>
            <a:ext cx="87313" cy="79375"/>
          </a:xfrm>
          <a:custGeom>
            <a:avLst/>
            <a:gdLst>
              <a:gd name="T0" fmla="*/ 184 w 193"/>
              <a:gd name="T1" fmla="*/ 53 h 176"/>
              <a:gd name="T2" fmla="*/ 192 w 193"/>
              <a:gd name="T3" fmla="*/ 87 h 176"/>
              <a:gd name="T4" fmla="*/ 185 w 193"/>
              <a:gd name="T5" fmla="*/ 120 h 176"/>
              <a:gd name="T6" fmla="*/ 165 w 193"/>
              <a:gd name="T7" fmla="*/ 149 h 176"/>
              <a:gd name="T8" fmla="*/ 134 w 193"/>
              <a:gd name="T9" fmla="*/ 168 h 176"/>
              <a:gd name="T10" fmla="*/ 98 w 193"/>
              <a:gd name="T11" fmla="*/ 175 h 176"/>
              <a:gd name="T12" fmla="*/ 61 w 193"/>
              <a:gd name="T13" fmla="*/ 169 h 176"/>
              <a:gd name="T14" fmla="*/ 29 w 193"/>
              <a:gd name="T15" fmla="*/ 151 h 176"/>
              <a:gd name="T16" fmla="*/ 8 w 193"/>
              <a:gd name="T17" fmla="*/ 123 h 176"/>
              <a:gd name="T18" fmla="*/ 1 w 193"/>
              <a:gd name="T19" fmla="*/ 90 h 176"/>
              <a:gd name="T20" fmla="*/ 7 w 193"/>
              <a:gd name="T21" fmla="*/ 56 h 176"/>
              <a:gd name="T22" fmla="*/ 27 w 193"/>
              <a:gd name="T23" fmla="*/ 27 h 176"/>
              <a:gd name="T24" fmla="*/ 58 w 193"/>
              <a:gd name="T25" fmla="*/ 8 h 176"/>
              <a:gd name="T26" fmla="*/ 95 w 193"/>
              <a:gd name="T27" fmla="*/ 1 h 176"/>
              <a:gd name="T28" fmla="*/ 131 w 193"/>
              <a:gd name="T29" fmla="*/ 7 h 176"/>
              <a:gd name="T30" fmla="*/ 163 w 193"/>
              <a:gd name="T31" fmla="*/ 25 h 176"/>
              <a:gd name="T32" fmla="*/ 125 w 193"/>
              <a:gd name="T33" fmla="*/ 21 h 176"/>
              <a:gd name="T34" fmla="*/ 95 w 193"/>
              <a:gd name="T35" fmla="*/ 16 h 176"/>
              <a:gd name="T36" fmla="*/ 64 w 193"/>
              <a:gd name="T37" fmla="*/ 22 h 176"/>
              <a:gd name="T38" fmla="*/ 38 w 193"/>
              <a:gd name="T39" fmla="*/ 38 h 176"/>
              <a:gd name="T40" fmla="*/ 21 w 193"/>
              <a:gd name="T41" fmla="*/ 62 h 176"/>
              <a:gd name="T42" fmla="*/ 16 w 193"/>
              <a:gd name="T43" fmla="*/ 90 h 176"/>
              <a:gd name="T44" fmla="*/ 22 w 193"/>
              <a:gd name="T45" fmla="*/ 117 h 176"/>
              <a:gd name="T46" fmla="*/ 40 w 193"/>
              <a:gd name="T47" fmla="*/ 140 h 176"/>
              <a:gd name="T48" fmla="*/ 67 w 193"/>
              <a:gd name="T49" fmla="*/ 155 h 176"/>
              <a:gd name="T50" fmla="*/ 98 w 193"/>
              <a:gd name="T51" fmla="*/ 160 h 176"/>
              <a:gd name="T52" fmla="*/ 128 w 193"/>
              <a:gd name="T53" fmla="*/ 154 h 176"/>
              <a:gd name="T54" fmla="*/ 154 w 193"/>
              <a:gd name="T55" fmla="*/ 138 h 176"/>
              <a:gd name="T56" fmla="*/ 171 w 193"/>
              <a:gd name="T57" fmla="*/ 114 h 176"/>
              <a:gd name="T58" fmla="*/ 177 w 193"/>
              <a:gd name="T59" fmla="*/ 87 h 176"/>
              <a:gd name="T60" fmla="*/ 170 w 193"/>
              <a:gd name="T61" fmla="*/ 59 h 176"/>
              <a:gd name="T62" fmla="*/ 152 w 193"/>
              <a:gd name="T63" fmla="*/ 3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3" h="176">
                <a:moveTo>
                  <a:pt x="165" y="27"/>
                </a:moveTo>
                <a:lnTo>
                  <a:pt x="184" y="53"/>
                </a:lnTo>
                <a:cubicBezTo>
                  <a:pt x="185" y="54"/>
                  <a:pt x="185" y="55"/>
                  <a:pt x="185" y="56"/>
                </a:cubicBezTo>
                <a:lnTo>
                  <a:pt x="192" y="87"/>
                </a:lnTo>
                <a:cubicBezTo>
                  <a:pt x="193" y="88"/>
                  <a:pt x="193" y="89"/>
                  <a:pt x="192" y="90"/>
                </a:cubicBezTo>
                <a:lnTo>
                  <a:pt x="185" y="120"/>
                </a:lnTo>
                <a:cubicBezTo>
                  <a:pt x="185" y="121"/>
                  <a:pt x="185" y="122"/>
                  <a:pt x="184" y="123"/>
                </a:cubicBezTo>
                <a:lnTo>
                  <a:pt x="165" y="149"/>
                </a:lnTo>
                <a:cubicBezTo>
                  <a:pt x="164" y="150"/>
                  <a:pt x="163" y="151"/>
                  <a:pt x="163" y="151"/>
                </a:cubicBezTo>
                <a:lnTo>
                  <a:pt x="134" y="168"/>
                </a:lnTo>
                <a:cubicBezTo>
                  <a:pt x="133" y="169"/>
                  <a:pt x="132" y="169"/>
                  <a:pt x="131" y="169"/>
                </a:cubicBezTo>
                <a:lnTo>
                  <a:pt x="98" y="175"/>
                </a:lnTo>
                <a:cubicBezTo>
                  <a:pt x="97" y="176"/>
                  <a:pt x="96" y="176"/>
                  <a:pt x="95" y="175"/>
                </a:cubicBezTo>
                <a:lnTo>
                  <a:pt x="61" y="169"/>
                </a:lnTo>
                <a:cubicBezTo>
                  <a:pt x="60" y="169"/>
                  <a:pt x="59" y="169"/>
                  <a:pt x="58" y="168"/>
                </a:cubicBezTo>
                <a:lnTo>
                  <a:pt x="29" y="151"/>
                </a:lnTo>
                <a:cubicBezTo>
                  <a:pt x="28" y="151"/>
                  <a:pt x="28" y="150"/>
                  <a:pt x="27" y="149"/>
                </a:cubicBezTo>
                <a:lnTo>
                  <a:pt x="8" y="123"/>
                </a:lnTo>
                <a:cubicBezTo>
                  <a:pt x="7" y="122"/>
                  <a:pt x="7" y="121"/>
                  <a:pt x="7" y="120"/>
                </a:cubicBezTo>
                <a:lnTo>
                  <a:pt x="1" y="90"/>
                </a:lnTo>
                <a:cubicBezTo>
                  <a:pt x="0" y="89"/>
                  <a:pt x="0" y="88"/>
                  <a:pt x="1" y="87"/>
                </a:cubicBezTo>
                <a:lnTo>
                  <a:pt x="7" y="56"/>
                </a:lnTo>
                <a:cubicBezTo>
                  <a:pt x="7" y="55"/>
                  <a:pt x="7" y="54"/>
                  <a:pt x="8" y="53"/>
                </a:cubicBezTo>
                <a:lnTo>
                  <a:pt x="27" y="27"/>
                </a:lnTo>
                <a:cubicBezTo>
                  <a:pt x="28" y="26"/>
                  <a:pt x="28" y="25"/>
                  <a:pt x="29" y="25"/>
                </a:cubicBezTo>
                <a:lnTo>
                  <a:pt x="58" y="8"/>
                </a:lnTo>
                <a:cubicBezTo>
                  <a:pt x="59" y="7"/>
                  <a:pt x="60" y="7"/>
                  <a:pt x="61" y="7"/>
                </a:cubicBezTo>
                <a:lnTo>
                  <a:pt x="95" y="1"/>
                </a:lnTo>
                <a:cubicBezTo>
                  <a:pt x="96" y="0"/>
                  <a:pt x="97" y="0"/>
                  <a:pt x="98" y="1"/>
                </a:cubicBezTo>
                <a:lnTo>
                  <a:pt x="131" y="7"/>
                </a:lnTo>
                <a:cubicBezTo>
                  <a:pt x="132" y="7"/>
                  <a:pt x="133" y="7"/>
                  <a:pt x="134" y="8"/>
                </a:cubicBezTo>
                <a:lnTo>
                  <a:pt x="163" y="25"/>
                </a:lnTo>
                <a:lnTo>
                  <a:pt x="154" y="38"/>
                </a:lnTo>
                <a:lnTo>
                  <a:pt x="125" y="21"/>
                </a:lnTo>
                <a:lnTo>
                  <a:pt x="128" y="22"/>
                </a:lnTo>
                <a:lnTo>
                  <a:pt x="95" y="16"/>
                </a:lnTo>
                <a:lnTo>
                  <a:pt x="98" y="16"/>
                </a:lnTo>
                <a:lnTo>
                  <a:pt x="64" y="22"/>
                </a:lnTo>
                <a:lnTo>
                  <a:pt x="67" y="21"/>
                </a:lnTo>
                <a:lnTo>
                  <a:pt x="38" y="38"/>
                </a:lnTo>
                <a:lnTo>
                  <a:pt x="40" y="36"/>
                </a:lnTo>
                <a:lnTo>
                  <a:pt x="21" y="62"/>
                </a:lnTo>
                <a:lnTo>
                  <a:pt x="22" y="59"/>
                </a:lnTo>
                <a:lnTo>
                  <a:pt x="16" y="90"/>
                </a:lnTo>
                <a:lnTo>
                  <a:pt x="16" y="87"/>
                </a:lnTo>
                <a:lnTo>
                  <a:pt x="22" y="117"/>
                </a:lnTo>
                <a:lnTo>
                  <a:pt x="21" y="114"/>
                </a:lnTo>
                <a:lnTo>
                  <a:pt x="40" y="140"/>
                </a:lnTo>
                <a:lnTo>
                  <a:pt x="38" y="138"/>
                </a:lnTo>
                <a:lnTo>
                  <a:pt x="67" y="155"/>
                </a:lnTo>
                <a:lnTo>
                  <a:pt x="64" y="154"/>
                </a:lnTo>
                <a:lnTo>
                  <a:pt x="98" y="160"/>
                </a:lnTo>
                <a:lnTo>
                  <a:pt x="95" y="160"/>
                </a:lnTo>
                <a:lnTo>
                  <a:pt x="128" y="154"/>
                </a:lnTo>
                <a:lnTo>
                  <a:pt x="125" y="155"/>
                </a:lnTo>
                <a:lnTo>
                  <a:pt x="154" y="138"/>
                </a:lnTo>
                <a:lnTo>
                  <a:pt x="152" y="140"/>
                </a:lnTo>
                <a:lnTo>
                  <a:pt x="171" y="114"/>
                </a:lnTo>
                <a:lnTo>
                  <a:pt x="170" y="117"/>
                </a:lnTo>
                <a:lnTo>
                  <a:pt x="177" y="87"/>
                </a:lnTo>
                <a:lnTo>
                  <a:pt x="177" y="90"/>
                </a:lnTo>
                <a:lnTo>
                  <a:pt x="170" y="59"/>
                </a:lnTo>
                <a:lnTo>
                  <a:pt x="171" y="62"/>
                </a:lnTo>
                <a:lnTo>
                  <a:pt x="152" y="36"/>
                </a:lnTo>
                <a:lnTo>
                  <a:pt x="165" y="27"/>
                </a:ln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2" name="Rectangle 254">
            <a:extLst>
              <a:ext uri="{FF2B5EF4-FFF2-40B4-BE49-F238E27FC236}">
                <a16:creationId xmlns:a16="http://schemas.microsoft.com/office/drawing/2014/main" xmlns="" id="{491B8E06-84D6-4FB0-8083-CC76A9DC32B2}"/>
              </a:ext>
            </a:extLst>
          </p:cNvPr>
          <p:cNvSpPr>
            <a:spLocks noChangeArrowheads="1"/>
          </p:cNvSpPr>
          <p:nvPr/>
        </p:nvSpPr>
        <p:spPr bwMode="auto">
          <a:xfrm>
            <a:off x="5687019" y="1644879"/>
            <a:ext cx="150035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en-US" b="1" dirty="0">
                <a:solidFill>
                  <a:schemeClr val="accent2">
                    <a:lumMod val="50000"/>
                  </a:schemeClr>
                </a:solidFill>
                <a:latin typeface="メイリオ" panose="020B0604030504040204" pitchFamily="50" charset="-128"/>
                <a:ea typeface="メイリオ" panose="020B0604030504040204" pitchFamily="50" charset="-128"/>
              </a:rPr>
              <a:t>北京事業所</a:t>
            </a:r>
            <a:endParaRPr kumimoji="0" lang="ja-JP" altLang="ja-JP" b="0" i="0" u="none" strike="noStrike" cap="none" normalizeH="0" baseline="0" dirty="0">
              <a:ln>
                <a:noFill/>
              </a:ln>
              <a:solidFill>
                <a:schemeClr val="accent2">
                  <a:lumMod val="50000"/>
                </a:schemeClr>
              </a:solidFill>
              <a:effectLst/>
              <a:latin typeface="メイリオ" panose="020B0604030504040204" pitchFamily="50" charset="-128"/>
              <a:ea typeface="メイリオ" panose="020B0604030504040204" pitchFamily="50" charset="-128"/>
            </a:endParaRPr>
          </a:p>
        </p:txBody>
      </p:sp>
      <p:cxnSp>
        <p:nvCxnSpPr>
          <p:cNvPr id="24" name="直線矢印コネクタ 23">
            <a:extLst>
              <a:ext uri="{FF2B5EF4-FFF2-40B4-BE49-F238E27FC236}">
                <a16:creationId xmlns:a16="http://schemas.microsoft.com/office/drawing/2014/main" xmlns="" id="{14844D38-162E-4D7D-868F-E30C4488B7AF}"/>
              </a:ext>
            </a:extLst>
          </p:cNvPr>
          <p:cNvCxnSpPr>
            <a:cxnSpLocks/>
          </p:cNvCxnSpPr>
          <p:nvPr/>
        </p:nvCxnSpPr>
        <p:spPr>
          <a:xfrm flipH="1">
            <a:off x="5750625" y="1961666"/>
            <a:ext cx="348919" cy="1047255"/>
          </a:xfrm>
          <a:prstGeom prst="straightConnector1">
            <a:avLst/>
          </a:prstGeom>
          <a:ln>
            <a:solidFill>
              <a:schemeClr val="accent2">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5" name="Freeform 257">
            <a:extLst>
              <a:ext uri="{FF2B5EF4-FFF2-40B4-BE49-F238E27FC236}">
                <a16:creationId xmlns:a16="http://schemas.microsoft.com/office/drawing/2014/main" xmlns="" id="{48142EAC-8347-4ED7-B5A7-512FF9ED50E6}"/>
              </a:ext>
            </a:extLst>
          </p:cNvPr>
          <p:cNvSpPr>
            <a:spLocks/>
          </p:cNvSpPr>
          <p:nvPr/>
        </p:nvSpPr>
        <p:spPr bwMode="auto">
          <a:xfrm>
            <a:off x="5643363" y="3250741"/>
            <a:ext cx="87313" cy="79375"/>
          </a:xfrm>
          <a:custGeom>
            <a:avLst/>
            <a:gdLst>
              <a:gd name="T0" fmla="*/ 184 w 193"/>
              <a:gd name="T1" fmla="*/ 53 h 176"/>
              <a:gd name="T2" fmla="*/ 192 w 193"/>
              <a:gd name="T3" fmla="*/ 87 h 176"/>
              <a:gd name="T4" fmla="*/ 185 w 193"/>
              <a:gd name="T5" fmla="*/ 120 h 176"/>
              <a:gd name="T6" fmla="*/ 165 w 193"/>
              <a:gd name="T7" fmla="*/ 149 h 176"/>
              <a:gd name="T8" fmla="*/ 134 w 193"/>
              <a:gd name="T9" fmla="*/ 168 h 176"/>
              <a:gd name="T10" fmla="*/ 98 w 193"/>
              <a:gd name="T11" fmla="*/ 175 h 176"/>
              <a:gd name="T12" fmla="*/ 61 w 193"/>
              <a:gd name="T13" fmla="*/ 169 h 176"/>
              <a:gd name="T14" fmla="*/ 29 w 193"/>
              <a:gd name="T15" fmla="*/ 151 h 176"/>
              <a:gd name="T16" fmla="*/ 8 w 193"/>
              <a:gd name="T17" fmla="*/ 123 h 176"/>
              <a:gd name="T18" fmla="*/ 1 w 193"/>
              <a:gd name="T19" fmla="*/ 90 h 176"/>
              <a:gd name="T20" fmla="*/ 7 w 193"/>
              <a:gd name="T21" fmla="*/ 56 h 176"/>
              <a:gd name="T22" fmla="*/ 27 w 193"/>
              <a:gd name="T23" fmla="*/ 27 h 176"/>
              <a:gd name="T24" fmla="*/ 58 w 193"/>
              <a:gd name="T25" fmla="*/ 8 h 176"/>
              <a:gd name="T26" fmla="*/ 95 w 193"/>
              <a:gd name="T27" fmla="*/ 1 h 176"/>
              <a:gd name="T28" fmla="*/ 131 w 193"/>
              <a:gd name="T29" fmla="*/ 7 h 176"/>
              <a:gd name="T30" fmla="*/ 163 w 193"/>
              <a:gd name="T31" fmla="*/ 25 h 176"/>
              <a:gd name="T32" fmla="*/ 125 w 193"/>
              <a:gd name="T33" fmla="*/ 21 h 176"/>
              <a:gd name="T34" fmla="*/ 95 w 193"/>
              <a:gd name="T35" fmla="*/ 16 h 176"/>
              <a:gd name="T36" fmla="*/ 64 w 193"/>
              <a:gd name="T37" fmla="*/ 22 h 176"/>
              <a:gd name="T38" fmla="*/ 38 w 193"/>
              <a:gd name="T39" fmla="*/ 38 h 176"/>
              <a:gd name="T40" fmla="*/ 21 w 193"/>
              <a:gd name="T41" fmla="*/ 62 h 176"/>
              <a:gd name="T42" fmla="*/ 16 w 193"/>
              <a:gd name="T43" fmla="*/ 90 h 176"/>
              <a:gd name="T44" fmla="*/ 22 w 193"/>
              <a:gd name="T45" fmla="*/ 117 h 176"/>
              <a:gd name="T46" fmla="*/ 40 w 193"/>
              <a:gd name="T47" fmla="*/ 140 h 176"/>
              <a:gd name="T48" fmla="*/ 67 w 193"/>
              <a:gd name="T49" fmla="*/ 155 h 176"/>
              <a:gd name="T50" fmla="*/ 98 w 193"/>
              <a:gd name="T51" fmla="*/ 160 h 176"/>
              <a:gd name="T52" fmla="*/ 128 w 193"/>
              <a:gd name="T53" fmla="*/ 154 h 176"/>
              <a:gd name="T54" fmla="*/ 154 w 193"/>
              <a:gd name="T55" fmla="*/ 138 h 176"/>
              <a:gd name="T56" fmla="*/ 171 w 193"/>
              <a:gd name="T57" fmla="*/ 114 h 176"/>
              <a:gd name="T58" fmla="*/ 177 w 193"/>
              <a:gd name="T59" fmla="*/ 87 h 176"/>
              <a:gd name="T60" fmla="*/ 170 w 193"/>
              <a:gd name="T61" fmla="*/ 59 h 176"/>
              <a:gd name="T62" fmla="*/ 152 w 193"/>
              <a:gd name="T63" fmla="*/ 3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3" h="176">
                <a:moveTo>
                  <a:pt x="165" y="27"/>
                </a:moveTo>
                <a:lnTo>
                  <a:pt x="184" y="53"/>
                </a:lnTo>
                <a:cubicBezTo>
                  <a:pt x="185" y="54"/>
                  <a:pt x="185" y="55"/>
                  <a:pt x="185" y="56"/>
                </a:cubicBezTo>
                <a:lnTo>
                  <a:pt x="192" y="87"/>
                </a:lnTo>
                <a:cubicBezTo>
                  <a:pt x="193" y="88"/>
                  <a:pt x="193" y="89"/>
                  <a:pt x="192" y="90"/>
                </a:cubicBezTo>
                <a:lnTo>
                  <a:pt x="185" y="120"/>
                </a:lnTo>
                <a:cubicBezTo>
                  <a:pt x="185" y="121"/>
                  <a:pt x="185" y="122"/>
                  <a:pt x="184" y="123"/>
                </a:cubicBezTo>
                <a:lnTo>
                  <a:pt x="165" y="149"/>
                </a:lnTo>
                <a:cubicBezTo>
                  <a:pt x="164" y="150"/>
                  <a:pt x="163" y="151"/>
                  <a:pt x="163" y="151"/>
                </a:cubicBezTo>
                <a:lnTo>
                  <a:pt x="134" y="168"/>
                </a:lnTo>
                <a:cubicBezTo>
                  <a:pt x="133" y="169"/>
                  <a:pt x="132" y="169"/>
                  <a:pt x="131" y="169"/>
                </a:cubicBezTo>
                <a:lnTo>
                  <a:pt x="98" y="175"/>
                </a:lnTo>
                <a:cubicBezTo>
                  <a:pt x="97" y="176"/>
                  <a:pt x="96" y="176"/>
                  <a:pt x="95" y="175"/>
                </a:cubicBezTo>
                <a:lnTo>
                  <a:pt x="61" y="169"/>
                </a:lnTo>
                <a:cubicBezTo>
                  <a:pt x="60" y="169"/>
                  <a:pt x="59" y="169"/>
                  <a:pt x="58" y="168"/>
                </a:cubicBezTo>
                <a:lnTo>
                  <a:pt x="29" y="151"/>
                </a:lnTo>
                <a:cubicBezTo>
                  <a:pt x="28" y="151"/>
                  <a:pt x="28" y="150"/>
                  <a:pt x="27" y="149"/>
                </a:cubicBezTo>
                <a:lnTo>
                  <a:pt x="8" y="123"/>
                </a:lnTo>
                <a:cubicBezTo>
                  <a:pt x="7" y="122"/>
                  <a:pt x="7" y="121"/>
                  <a:pt x="7" y="120"/>
                </a:cubicBezTo>
                <a:lnTo>
                  <a:pt x="1" y="90"/>
                </a:lnTo>
                <a:cubicBezTo>
                  <a:pt x="0" y="89"/>
                  <a:pt x="0" y="88"/>
                  <a:pt x="1" y="87"/>
                </a:cubicBezTo>
                <a:lnTo>
                  <a:pt x="7" y="56"/>
                </a:lnTo>
                <a:cubicBezTo>
                  <a:pt x="7" y="55"/>
                  <a:pt x="7" y="54"/>
                  <a:pt x="8" y="53"/>
                </a:cubicBezTo>
                <a:lnTo>
                  <a:pt x="27" y="27"/>
                </a:lnTo>
                <a:cubicBezTo>
                  <a:pt x="28" y="26"/>
                  <a:pt x="28" y="25"/>
                  <a:pt x="29" y="25"/>
                </a:cubicBezTo>
                <a:lnTo>
                  <a:pt x="58" y="8"/>
                </a:lnTo>
                <a:cubicBezTo>
                  <a:pt x="59" y="7"/>
                  <a:pt x="60" y="7"/>
                  <a:pt x="61" y="7"/>
                </a:cubicBezTo>
                <a:lnTo>
                  <a:pt x="95" y="1"/>
                </a:lnTo>
                <a:cubicBezTo>
                  <a:pt x="96" y="0"/>
                  <a:pt x="97" y="0"/>
                  <a:pt x="98" y="1"/>
                </a:cubicBezTo>
                <a:lnTo>
                  <a:pt x="131" y="7"/>
                </a:lnTo>
                <a:cubicBezTo>
                  <a:pt x="132" y="7"/>
                  <a:pt x="133" y="7"/>
                  <a:pt x="134" y="8"/>
                </a:cubicBezTo>
                <a:lnTo>
                  <a:pt x="163" y="25"/>
                </a:lnTo>
                <a:lnTo>
                  <a:pt x="154" y="38"/>
                </a:lnTo>
                <a:lnTo>
                  <a:pt x="125" y="21"/>
                </a:lnTo>
                <a:lnTo>
                  <a:pt x="128" y="22"/>
                </a:lnTo>
                <a:lnTo>
                  <a:pt x="95" y="16"/>
                </a:lnTo>
                <a:lnTo>
                  <a:pt x="98" y="16"/>
                </a:lnTo>
                <a:lnTo>
                  <a:pt x="64" y="22"/>
                </a:lnTo>
                <a:lnTo>
                  <a:pt x="67" y="21"/>
                </a:lnTo>
                <a:lnTo>
                  <a:pt x="38" y="38"/>
                </a:lnTo>
                <a:lnTo>
                  <a:pt x="40" y="36"/>
                </a:lnTo>
                <a:lnTo>
                  <a:pt x="21" y="62"/>
                </a:lnTo>
                <a:lnTo>
                  <a:pt x="22" y="59"/>
                </a:lnTo>
                <a:lnTo>
                  <a:pt x="16" y="90"/>
                </a:lnTo>
                <a:lnTo>
                  <a:pt x="16" y="87"/>
                </a:lnTo>
                <a:lnTo>
                  <a:pt x="22" y="117"/>
                </a:lnTo>
                <a:lnTo>
                  <a:pt x="21" y="114"/>
                </a:lnTo>
                <a:lnTo>
                  <a:pt x="40" y="140"/>
                </a:lnTo>
                <a:lnTo>
                  <a:pt x="38" y="138"/>
                </a:lnTo>
                <a:lnTo>
                  <a:pt x="67" y="155"/>
                </a:lnTo>
                <a:lnTo>
                  <a:pt x="64" y="154"/>
                </a:lnTo>
                <a:lnTo>
                  <a:pt x="98" y="160"/>
                </a:lnTo>
                <a:lnTo>
                  <a:pt x="95" y="160"/>
                </a:lnTo>
                <a:lnTo>
                  <a:pt x="128" y="154"/>
                </a:lnTo>
                <a:lnTo>
                  <a:pt x="125" y="155"/>
                </a:lnTo>
                <a:lnTo>
                  <a:pt x="154" y="138"/>
                </a:lnTo>
                <a:lnTo>
                  <a:pt x="152" y="140"/>
                </a:lnTo>
                <a:lnTo>
                  <a:pt x="171" y="114"/>
                </a:lnTo>
                <a:lnTo>
                  <a:pt x="170" y="117"/>
                </a:lnTo>
                <a:lnTo>
                  <a:pt x="177" y="87"/>
                </a:lnTo>
                <a:lnTo>
                  <a:pt x="177" y="90"/>
                </a:lnTo>
                <a:lnTo>
                  <a:pt x="170" y="59"/>
                </a:lnTo>
                <a:lnTo>
                  <a:pt x="171" y="62"/>
                </a:lnTo>
                <a:lnTo>
                  <a:pt x="152" y="36"/>
                </a:lnTo>
                <a:lnTo>
                  <a:pt x="165" y="27"/>
                </a:ln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6" name="Rectangle 254">
            <a:extLst>
              <a:ext uri="{FF2B5EF4-FFF2-40B4-BE49-F238E27FC236}">
                <a16:creationId xmlns:a16="http://schemas.microsoft.com/office/drawing/2014/main" xmlns="" id="{42D9675A-985E-45CA-A93F-F840F29D3095}"/>
              </a:ext>
            </a:extLst>
          </p:cNvPr>
          <p:cNvSpPr>
            <a:spLocks noChangeArrowheads="1"/>
          </p:cNvSpPr>
          <p:nvPr/>
        </p:nvSpPr>
        <p:spPr bwMode="auto">
          <a:xfrm>
            <a:off x="3673640" y="1832916"/>
            <a:ext cx="150035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en-US" b="1" dirty="0">
                <a:solidFill>
                  <a:schemeClr val="accent2">
                    <a:lumMod val="50000"/>
                  </a:schemeClr>
                </a:solidFill>
                <a:latin typeface="メイリオ" panose="020B0604030504040204" pitchFamily="50" charset="-128"/>
                <a:ea typeface="メイリオ" panose="020B0604030504040204" pitchFamily="50" charset="-128"/>
              </a:rPr>
              <a:t>上海事業所</a:t>
            </a:r>
            <a:endParaRPr kumimoji="0" lang="ja-JP" altLang="ja-JP" b="0" i="0" u="none" strike="noStrike" cap="none" normalizeH="0" baseline="0" dirty="0">
              <a:ln>
                <a:noFill/>
              </a:ln>
              <a:solidFill>
                <a:schemeClr val="accent2">
                  <a:lumMod val="50000"/>
                </a:schemeClr>
              </a:solidFill>
              <a:effectLst/>
              <a:latin typeface="メイリオ" panose="020B0604030504040204" pitchFamily="50" charset="-128"/>
              <a:ea typeface="メイリオ" panose="020B0604030504040204" pitchFamily="50" charset="-128"/>
            </a:endParaRPr>
          </a:p>
        </p:txBody>
      </p:sp>
      <p:cxnSp>
        <p:nvCxnSpPr>
          <p:cNvPr id="27" name="直線矢印コネクタ 26">
            <a:extLst>
              <a:ext uri="{FF2B5EF4-FFF2-40B4-BE49-F238E27FC236}">
                <a16:creationId xmlns:a16="http://schemas.microsoft.com/office/drawing/2014/main" xmlns="" id="{2D6CD07B-E520-4E2C-938E-67B84113E507}"/>
              </a:ext>
            </a:extLst>
          </p:cNvPr>
          <p:cNvCxnSpPr>
            <a:cxnSpLocks/>
          </p:cNvCxnSpPr>
          <p:nvPr/>
        </p:nvCxnSpPr>
        <p:spPr>
          <a:xfrm>
            <a:off x="4852598" y="2153191"/>
            <a:ext cx="799974" cy="1116168"/>
          </a:xfrm>
          <a:prstGeom prst="straightConnector1">
            <a:avLst/>
          </a:prstGeom>
          <a:ln>
            <a:solidFill>
              <a:schemeClr val="accent2">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8" name="Freeform 257">
            <a:extLst>
              <a:ext uri="{FF2B5EF4-FFF2-40B4-BE49-F238E27FC236}">
                <a16:creationId xmlns:a16="http://schemas.microsoft.com/office/drawing/2014/main" xmlns="" id="{38BB1506-338D-4EC6-8C42-237AB8FC661E}"/>
              </a:ext>
            </a:extLst>
          </p:cNvPr>
          <p:cNvSpPr>
            <a:spLocks/>
          </p:cNvSpPr>
          <p:nvPr/>
        </p:nvSpPr>
        <p:spPr bwMode="auto">
          <a:xfrm>
            <a:off x="5355597" y="3675819"/>
            <a:ext cx="87313" cy="79375"/>
          </a:xfrm>
          <a:custGeom>
            <a:avLst/>
            <a:gdLst>
              <a:gd name="T0" fmla="*/ 184 w 193"/>
              <a:gd name="T1" fmla="*/ 53 h 176"/>
              <a:gd name="T2" fmla="*/ 192 w 193"/>
              <a:gd name="T3" fmla="*/ 87 h 176"/>
              <a:gd name="T4" fmla="*/ 185 w 193"/>
              <a:gd name="T5" fmla="*/ 120 h 176"/>
              <a:gd name="T6" fmla="*/ 165 w 193"/>
              <a:gd name="T7" fmla="*/ 149 h 176"/>
              <a:gd name="T8" fmla="*/ 134 w 193"/>
              <a:gd name="T9" fmla="*/ 168 h 176"/>
              <a:gd name="T10" fmla="*/ 98 w 193"/>
              <a:gd name="T11" fmla="*/ 175 h 176"/>
              <a:gd name="T12" fmla="*/ 61 w 193"/>
              <a:gd name="T13" fmla="*/ 169 h 176"/>
              <a:gd name="T14" fmla="*/ 29 w 193"/>
              <a:gd name="T15" fmla="*/ 151 h 176"/>
              <a:gd name="T16" fmla="*/ 8 w 193"/>
              <a:gd name="T17" fmla="*/ 123 h 176"/>
              <a:gd name="T18" fmla="*/ 1 w 193"/>
              <a:gd name="T19" fmla="*/ 90 h 176"/>
              <a:gd name="T20" fmla="*/ 7 w 193"/>
              <a:gd name="T21" fmla="*/ 56 h 176"/>
              <a:gd name="T22" fmla="*/ 27 w 193"/>
              <a:gd name="T23" fmla="*/ 27 h 176"/>
              <a:gd name="T24" fmla="*/ 58 w 193"/>
              <a:gd name="T25" fmla="*/ 8 h 176"/>
              <a:gd name="T26" fmla="*/ 95 w 193"/>
              <a:gd name="T27" fmla="*/ 1 h 176"/>
              <a:gd name="T28" fmla="*/ 131 w 193"/>
              <a:gd name="T29" fmla="*/ 7 h 176"/>
              <a:gd name="T30" fmla="*/ 163 w 193"/>
              <a:gd name="T31" fmla="*/ 25 h 176"/>
              <a:gd name="T32" fmla="*/ 125 w 193"/>
              <a:gd name="T33" fmla="*/ 21 h 176"/>
              <a:gd name="T34" fmla="*/ 95 w 193"/>
              <a:gd name="T35" fmla="*/ 16 h 176"/>
              <a:gd name="T36" fmla="*/ 64 w 193"/>
              <a:gd name="T37" fmla="*/ 22 h 176"/>
              <a:gd name="T38" fmla="*/ 38 w 193"/>
              <a:gd name="T39" fmla="*/ 38 h 176"/>
              <a:gd name="T40" fmla="*/ 21 w 193"/>
              <a:gd name="T41" fmla="*/ 62 h 176"/>
              <a:gd name="T42" fmla="*/ 16 w 193"/>
              <a:gd name="T43" fmla="*/ 90 h 176"/>
              <a:gd name="T44" fmla="*/ 22 w 193"/>
              <a:gd name="T45" fmla="*/ 117 h 176"/>
              <a:gd name="T46" fmla="*/ 40 w 193"/>
              <a:gd name="T47" fmla="*/ 140 h 176"/>
              <a:gd name="T48" fmla="*/ 67 w 193"/>
              <a:gd name="T49" fmla="*/ 155 h 176"/>
              <a:gd name="T50" fmla="*/ 98 w 193"/>
              <a:gd name="T51" fmla="*/ 160 h 176"/>
              <a:gd name="T52" fmla="*/ 128 w 193"/>
              <a:gd name="T53" fmla="*/ 154 h 176"/>
              <a:gd name="T54" fmla="*/ 154 w 193"/>
              <a:gd name="T55" fmla="*/ 138 h 176"/>
              <a:gd name="T56" fmla="*/ 171 w 193"/>
              <a:gd name="T57" fmla="*/ 114 h 176"/>
              <a:gd name="T58" fmla="*/ 177 w 193"/>
              <a:gd name="T59" fmla="*/ 87 h 176"/>
              <a:gd name="T60" fmla="*/ 170 w 193"/>
              <a:gd name="T61" fmla="*/ 59 h 176"/>
              <a:gd name="T62" fmla="*/ 152 w 193"/>
              <a:gd name="T63" fmla="*/ 3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3" h="176">
                <a:moveTo>
                  <a:pt x="165" y="27"/>
                </a:moveTo>
                <a:lnTo>
                  <a:pt x="184" y="53"/>
                </a:lnTo>
                <a:cubicBezTo>
                  <a:pt x="185" y="54"/>
                  <a:pt x="185" y="55"/>
                  <a:pt x="185" y="56"/>
                </a:cubicBezTo>
                <a:lnTo>
                  <a:pt x="192" y="87"/>
                </a:lnTo>
                <a:cubicBezTo>
                  <a:pt x="193" y="88"/>
                  <a:pt x="193" y="89"/>
                  <a:pt x="192" y="90"/>
                </a:cubicBezTo>
                <a:lnTo>
                  <a:pt x="185" y="120"/>
                </a:lnTo>
                <a:cubicBezTo>
                  <a:pt x="185" y="121"/>
                  <a:pt x="185" y="122"/>
                  <a:pt x="184" y="123"/>
                </a:cubicBezTo>
                <a:lnTo>
                  <a:pt x="165" y="149"/>
                </a:lnTo>
                <a:cubicBezTo>
                  <a:pt x="164" y="150"/>
                  <a:pt x="163" y="151"/>
                  <a:pt x="163" y="151"/>
                </a:cubicBezTo>
                <a:lnTo>
                  <a:pt x="134" y="168"/>
                </a:lnTo>
                <a:cubicBezTo>
                  <a:pt x="133" y="169"/>
                  <a:pt x="132" y="169"/>
                  <a:pt x="131" y="169"/>
                </a:cubicBezTo>
                <a:lnTo>
                  <a:pt x="98" y="175"/>
                </a:lnTo>
                <a:cubicBezTo>
                  <a:pt x="97" y="176"/>
                  <a:pt x="96" y="176"/>
                  <a:pt x="95" y="175"/>
                </a:cubicBezTo>
                <a:lnTo>
                  <a:pt x="61" y="169"/>
                </a:lnTo>
                <a:cubicBezTo>
                  <a:pt x="60" y="169"/>
                  <a:pt x="59" y="169"/>
                  <a:pt x="58" y="168"/>
                </a:cubicBezTo>
                <a:lnTo>
                  <a:pt x="29" y="151"/>
                </a:lnTo>
                <a:cubicBezTo>
                  <a:pt x="28" y="151"/>
                  <a:pt x="28" y="150"/>
                  <a:pt x="27" y="149"/>
                </a:cubicBezTo>
                <a:lnTo>
                  <a:pt x="8" y="123"/>
                </a:lnTo>
                <a:cubicBezTo>
                  <a:pt x="7" y="122"/>
                  <a:pt x="7" y="121"/>
                  <a:pt x="7" y="120"/>
                </a:cubicBezTo>
                <a:lnTo>
                  <a:pt x="1" y="90"/>
                </a:lnTo>
                <a:cubicBezTo>
                  <a:pt x="0" y="89"/>
                  <a:pt x="0" y="88"/>
                  <a:pt x="1" y="87"/>
                </a:cubicBezTo>
                <a:lnTo>
                  <a:pt x="7" y="56"/>
                </a:lnTo>
                <a:cubicBezTo>
                  <a:pt x="7" y="55"/>
                  <a:pt x="7" y="54"/>
                  <a:pt x="8" y="53"/>
                </a:cubicBezTo>
                <a:lnTo>
                  <a:pt x="27" y="27"/>
                </a:lnTo>
                <a:cubicBezTo>
                  <a:pt x="28" y="26"/>
                  <a:pt x="28" y="25"/>
                  <a:pt x="29" y="25"/>
                </a:cubicBezTo>
                <a:lnTo>
                  <a:pt x="58" y="8"/>
                </a:lnTo>
                <a:cubicBezTo>
                  <a:pt x="59" y="7"/>
                  <a:pt x="60" y="7"/>
                  <a:pt x="61" y="7"/>
                </a:cubicBezTo>
                <a:lnTo>
                  <a:pt x="95" y="1"/>
                </a:lnTo>
                <a:cubicBezTo>
                  <a:pt x="96" y="0"/>
                  <a:pt x="97" y="0"/>
                  <a:pt x="98" y="1"/>
                </a:cubicBezTo>
                <a:lnTo>
                  <a:pt x="131" y="7"/>
                </a:lnTo>
                <a:cubicBezTo>
                  <a:pt x="132" y="7"/>
                  <a:pt x="133" y="7"/>
                  <a:pt x="134" y="8"/>
                </a:cubicBezTo>
                <a:lnTo>
                  <a:pt x="163" y="25"/>
                </a:lnTo>
                <a:lnTo>
                  <a:pt x="154" y="38"/>
                </a:lnTo>
                <a:lnTo>
                  <a:pt x="125" y="21"/>
                </a:lnTo>
                <a:lnTo>
                  <a:pt x="128" y="22"/>
                </a:lnTo>
                <a:lnTo>
                  <a:pt x="95" y="16"/>
                </a:lnTo>
                <a:lnTo>
                  <a:pt x="98" y="16"/>
                </a:lnTo>
                <a:lnTo>
                  <a:pt x="64" y="22"/>
                </a:lnTo>
                <a:lnTo>
                  <a:pt x="67" y="21"/>
                </a:lnTo>
                <a:lnTo>
                  <a:pt x="38" y="38"/>
                </a:lnTo>
                <a:lnTo>
                  <a:pt x="40" y="36"/>
                </a:lnTo>
                <a:lnTo>
                  <a:pt x="21" y="62"/>
                </a:lnTo>
                <a:lnTo>
                  <a:pt x="22" y="59"/>
                </a:lnTo>
                <a:lnTo>
                  <a:pt x="16" y="90"/>
                </a:lnTo>
                <a:lnTo>
                  <a:pt x="16" y="87"/>
                </a:lnTo>
                <a:lnTo>
                  <a:pt x="22" y="117"/>
                </a:lnTo>
                <a:lnTo>
                  <a:pt x="21" y="114"/>
                </a:lnTo>
                <a:lnTo>
                  <a:pt x="40" y="140"/>
                </a:lnTo>
                <a:lnTo>
                  <a:pt x="38" y="138"/>
                </a:lnTo>
                <a:lnTo>
                  <a:pt x="67" y="155"/>
                </a:lnTo>
                <a:lnTo>
                  <a:pt x="64" y="154"/>
                </a:lnTo>
                <a:lnTo>
                  <a:pt x="98" y="160"/>
                </a:lnTo>
                <a:lnTo>
                  <a:pt x="95" y="160"/>
                </a:lnTo>
                <a:lnTo>
                  <a:pt x="128" y="154"/>
                </a:lnTo>
                <a:lnTo>
                  <a:pt x="125" y="155"/>
                </a:lnTo>
                <a:lnTo>
                  <a:pt x="154" y="138"/>
                </a:lnTo>
                <a:lnTo>
                  <a:pt x="152" y="140"/>
                </a:lnTo>
                <a:lnTo>
                  <a:pt x="171" y="114"/>
                </a:lnTo>
                <a:lnTo>
                  <a:pt x="170" y="117"/>
                </a:lnTo>
                <a:lnTo>
                  <a:pt x="177" y="87"/>
                </a:lnTo>
                <a:lnTo>
                  <a:pt x="177" y="90"/>
                </a:lnTo>
                <a:lnTo>
                  <a:pt x="170" y="59"/>
                </a:lnTo>
                <a:lnTo>
                  <a:pt x="171" y="62"/>
                </a:lnTo>
                <a:lnTo>
                  <a:pt x="152" y="36"/>
                </a:lnTo>
                <a:lnTo>
                  <a:pt x="165" y="27"/>
                </a:ln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9" name="Freeform 257">
            <a:extLst>
              <a:ext uri="{FF2B5EF4-FFF2-40B4-BE49-F238E27FC236}">
                <a16:creationId xmlns:a16="http://schemas.microsoft.com/office/drawing/2014/main" xmlns="" id="{7971A23D-60D7-4C60-BFAE-F7DD77180520}"/>
              </a:ext>
            </a:extLst>
          </p:cNvPr>
          <p:cNvSpPr>
            <a:spLocks/>
          </p:cNvSpPr>
          <p:nvPr/>
        </p:nvSpPr>
        <p:spPr bwMode="auto">
          <a:xfrm>
            <a:off x="5438682" y="3727624"/>
            <a:ext cx="87313" cy="79375"/>
          </a:xfrm>
          <a:custGeom>
            <a:avLst/>
            <a:gdLst>
              <a:gd name="T0" fmla="*/ 184 w 193"/>
              <a:gd name="T1" fmla="*/ 53 h 176"/>
              <a:gd name="T2" fmla="*/ 192 w 193"/>
              <a:gd name="T3" fmla="*/ 87 h 176"/>
              <a:gd name="T4" fmla="*/ 185 w 193"/>
              <a:gd name="T5" fmla="*/ 120 h 176"/>
              <a:gd name="T6" fmla="*/ 165 w 193"/>
              <a:gd name="T7" fmla="*/ 149 h 176"/>
              <a:gd name="T8" fmla="*/ 134 w 193"/>
              <a:gd name="T9" fmla="*/ 168 h 176"/>
              <a:gd name="T10" fmla="*/ 98 w 193"/>
              <a:gd name="T11" fmla="*/ 175 h 176"/>
              <a:gd name="T12" fmla="*/ 61 w 193"/>
              <a:gd name="T13" fmla="*/ 169 h 176"/>
              <a:gd name="T14" fmla="*/ 29 w 193"/>
              <a:gd name="T15" fmla="*/ 151 h 176"/>
              <a:gd name="T16" fmla="*/ 8 w 193"/>
              <a:gd name="T17" fmla="*/ 123 h 176"/>
              <a:gd name="T18" fmla="*/ 1 w 193"/>
              <a:gd name="T19" fmla="*/ 90 h 176"/>
              <a:gd name="T20" fmla="*/ 7 w 193"/>
              <a:gd name="T21" fmla="*/ 56 h 176"/>
              <a:gd name="T22" fmla="*/ 27 w 193"/>
              <a:gd name="T23" fmla="*/ 27 h 176"/>
              <a:gd name="T24" fmla="*/ 58 w 193"/>
              <a:gd name="T25" fmla="*/ 8 h 176"/>
              <a:gd name="T26" fmla="*/ 95 w 193"/>
              <a:gd name="T27" fmla="*/ 1 h 176"/>
              <a:gd name="T28" fmla="*/ 131 w 193"/>
              <a:gd name="T29" fmla="*/ 7 h 176"/>
              <a:gd name="T30" fmla="*/ 163 w 193"/>
              <a:gd name="T31" fmla="*/ 25 h 176"/>
              <a:gd name="T32" fmla="*/ 125 w 193"/>
              <a:gd name="T33" fmla="*/ 21 h 176"/>
              <a:gd name="T34" fmla="*/ 95 w 193"/>
              <a:gd name="T35" fmla="*/ 16 h 176"/>
              <a:gd name="T36" fmla="*/ 64 w 193"/>
              <a:gd name="T37" fmla="*/ 22 h 176"/>
              <a:gd name="T38" fmla="*/ 38 w 193"/>
              <a:gd name="T39" fmla="*/ 38 h 176"/>
              <a:gd name="T40" fmla="*/ 21 w 193"/>
              <a:gd name="T41" fmla="*/ 62 h 176"/>
              <a:gd name="T42" fmla="*/ 16 w 193"/>
              <a:gd name="T43" fmla="*/ 90 h 176"/>
              <a:gd name="T44" fmla="*/ 22 w 193"/>
              <a:gd name="T45" fmla="*/ 117 h 176"/>
              <a:gd name="T46" fmla="*/ 40 w 193"/>
              <a:gd name="T47" fmla="*/ 140 h 176"/>
              <a:gd name="T48" fmla="*/ 67 w 193"/>
              <a:gd name="T49" fmla="*/ 155 h 176"/>
              <a:gd name="T50" fmla="*/ 98 w 193"/>
              <a:gd name="T51" fmla="*/ 160 h 176"/>
              <a:gd name="T52" fmla="*/ 128 w 193"/>
              <a:gd name="T53" fmla="*/ 154 h 176"/>
              <a:gd name="T54" fmla="*/ 154 w 193"/>
              <a:gd name="T55" fmla="*/ 138 h 176"/>
              <a:gd name="T56" fmla="*/ 171 w 193"/>
              <a:gd name="T57" fmla="*/ 114 h 176"/>
              <a:gd name="T58" fmla="*/ 177 w 193"/>
              <a:gd name="T59" fmla="*/ 87 h 176"/>
              <a:gd name="T60" fmla="*/ 170 w 193"/>
              <a:gd name="T61" fmla="*/ 59 h 176"/>
              <a:gd name="T62" fmla="*/ 152 w 193"/>
              <a:gd name="T63" fmla="*/ 3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3" h="176">
                <a:moveTo>
                  <a:pt x="165" y="27"/>
                </a:moveTo>
                <a:lnTo>
                  <a:pt x="184" y="53"/>
                </a:lnTo>
                <a:cubicBezTo>
                  <a:pt x="185" y="54"/>
                  <a:pt x="185" y="55"/>
                  <a:pt x="185" y="56"/>
                </a:cubicBezTo>
                <a:lnTo>
                  <a:pt x="192" y="87"/>
                </a:lnTo>
                <a:cubicBezTo>
                  <a:pt x="193" y="88"/>
                  <a:pt x="193" y="89"/>
                  <a:pt x="192" y="90"/>
                </a:cubicBezTo>
                <a:lnTo>
                  <a:pt x="185" y="120"/>
                </a:lnTo>
                <a:cubicBezTo>
                  <a:pt x="185" y="121"/>
                  <a:pt x="185" y="122"/>
                  <a:pt x="184" y="123"/>
                </a:cubicBezTo>
                <a:lnTo>
                  <a:pt x="165" y="149"/>
                </a:lnTo>
                <a:cubicBezTo>
                  <a:pt x="164" y="150"/>
                  <a:pt x="163" y="151"/>
                  <a:pt x="163" y="151"/>
                </a:cubicBezTo>
                <a:lnTo>
                  <a:pt x="134" y="168"/>
                </a:lnTo>
                <a:cubicBezTo>
                  <a:pt x="133" y="169"/>
                  <a:pt x="132" y="169"/>
                  <a:pt x="131" y="169"/>
                </a:cubicBezTo>
                <a:lnTo>
                  <a:pt x="98" y="175"/>
                </a:lnTo>
                <a:cubicBezTo>
                  <a:pt x="97" y="176"/>
                  <a:pt x="96" y="176"/>
                  <a:pt x="95" y="175"/>
                </a:cubicBezTo>
                <a:lnTo>
                  <a:pt x="61" y="169"/>
                </a:lnTo>
                <a:cubicBezTo>
                  <a:pt x="60" y="169"/>
                  <a:pt x="59" y="169"/>
                  <a:pt x="58" y="168"/>
                </a:cubicBezTo>
                <a:lnTo>
                  <a:pt x="29" y="151"/>
                </a:lnTo>
                <a:cubicBezTo>
                  <a:pt x="28" y="151"/>
                  <a:pt x="28" y="150"/>
                  <a:pt x="27" y="149"/>
                </a:cubicBezTo>
                <a:lnTo>
                  <a:pt x="8" y="123"/>
                </a:lnTo>
                <a:cubicBezTo>
                  <a:pt x="7" y="122"/>
                  <a:pt x="7" y="121"/>
                  <a:pt x="7" y="120"/>
                </a:cubicBezTo>
                <a:lnTo>
                  <a:pt x="1" y="90"/>
                </a:lnTo>
                <a:cubicBezTo>
                  <a:pt x="0" y="89"/>
                  <a:pt x="0" y="88"/>
                  <a:pt x="1" y="87"/>
                </a:cubicBezTo>
                <a:lnTo>
                  <a:pt x="7" y="56"/>
                </a:lnTo>
                <a:cubicBezTo>
                  <a:pt x="7" y="55"/>
                  <a:pt x="7" y="54"/>
                  <a:pt x="8" y="53"/>
                </a:cubicBezTo>
                <a:lnTo>
                  <a:pt x="27" y="27"/>
                </a:lnTo>
                <a:cubicBezTo>
                  <a:pt x="28" y="26"/>
                  <a:pt x="28" y="25"/>
                  <a:pt x="29" y="25"/>
                </a:cubicBezTo>
                <a:lnTo>
                  <a:pt x="58" y="8"/>
                </a:lnTo>
                <a:cubicBezTo>
                  <a:pt x="59" y="7"/>
                  <a:pt x="60" y="7"/>
                  <a:pt x="61" y="7"/>
                </a:cubicBezTo>
                <a:lnTo>
                  <a:pt x="95" y="1"/>
                </a:lnTo>
                <a:cubicBezTo>
                  <a:pt x="96" y="0"/>
                  <a:pt x="97" y="0"/>
                  <a:pt x="98" y="1"/>
                </a:cubicBezTo>
                <a:lnTo>
                  <a:pt x="131" y="7"/>
                </a:lnTo>
                <a:cubicBezTo>
                  <a:pt x="132" y="7"/>
                  <a:pt x="133" y="7"/>
                  <a:pt x="134" y="8"/>
                </a:cubicBezTo>
                <a:lnTo>
                  <a:pt x="163" y="25"/>
                </a:lnTo>
                <a:lnTo>
                  <a:pt x="154" y="38"/>
                </a:lnTo>
                <a:lnTo>
                  <a:pt x="125" y="21"/>
                </a:lnTo>
                <a:lnTo>
                  <a:pt x="128" y="22"/>
                </a:lnTo>
                <a:lnTo>
                  <a:pt x="95" y="16"/>
                </a:lnTo>
                <a:lnTo>
                  <a:pt x="98" y="16"/>
                </a:lnTo>
                <a:lnTo>
                  <a:pt x="64" y="22"/>
                </a:lnTo>
                <a:lnTo>
                  <a:pt x="67" y="21"/>
                </a:lnTo>
                <a:lnTo>
                  <a:pt x="38" y="38"/>
                </a:lnTo>
                <a:lnTo>
                  <a:pt x="40" y="36"/>
                </a:lnTo>
                <a:lnTo>
                  <a:pt x="21" y="62"/>
                </a:lnTo>
                <a:lnTo>
                  <a:pt x="22" y="59"/>
                </a:lnTo>
                <a:lnTo>
                  <a:pt x="16" y="90"/>
                </a:lnTo>
                <a:lnTo>
                  <a:pt x="16" y="87"/>
                </a:lnTo>
                <a:lnTo>
                  <a:pt x="22" y="117"/>
                </a:lnTo>
                <a:lnTo>
                  <a:pt x="21" y="114"/>
                </a:lnTo>
                <a:lnTo>
                  <a:pt x="40" y="140"/>
                </a:lnTo>
                <a:lnTo>
                  <a:pt x="38" y="138"/>
                </a:lnTo>
                <a:lnTo>
                  <a:pt x="67" y="155"/>
                </a:lnTo>
                <a:lnTo>
                  <a:pt x="64" y="154"/>
                </a:lnTo>
                <a:lnTo>
                  <a:pt x="98" y="160"/>
                </a:lnTo>
                <a:lnTo>
                  <a:pt x="95" y="160"/>
                </a:lnTo>
                <a:lnTo>
                  <a:pt x="128" y="154"/>
                </a:lnTo>
                <a:lnTo>
                  <a:pt x="125" y="155"/>
                </a:lnTo>
                <a:lnTo>
                  <a:pt x="154" y="138"/>
                </a:lnTo>
                <a:lnTo>
                  <a:pt x="152" y="140"/>
                </a:lnTo>
                <a:lnTo>
                  <a:pt x="171" y="114"/>
                </a:lnTo>
                <a:lnTo>
                  <a:pt x="170" y="117"/>
                </a:lnTo>
                <a:lnTo>
                  <a:pt x="177" y="87"/>
                </a:lnTo>
                <a:lnTo>
                  <a:pt x="177" y="90"/>
                </a:lnTo>
                <a:lnTo>
                  <a:pt x="170" y="59"/>
                </a:lnTo>
                <a:lnTo>
                  <a:pt x="171" y="62"/>
                </a:lnTo>
                <a:lnTo>
                  <a:pt x="152" y="36"/>
                </a:lnTo>
                <a:lnTo>
                  <a:pt x="165" y="27"/>
                </a:ln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30" name="Freeform 257">
            <a:extLst>
              <a:ext uri="{FF2B5EF4-FFF2-40B4-BE49-F238E27FC236}">
                <a16:creationId xmlns:a16="http://schemas.microsoft.com/office/drawing/2014/main" xmlns="" id="{0ECBF005-5E06-47EA-9862-AC588020E0CD}"/>
              </a:ext>
            </a:extLst>
          </p:cNvPr>
          <p:cNvSpPr>
            <a:spLocks/>
          </p:cNvSpPr>
          <p:nvPr/>
        </p:nvSpPr>
        <p:spPr bwMode="auto">
          <a:xfrm>
            <a:off x="5256170" y="3594208"/>
            <a:ext cx="87313" cy="79375"/>
          </a:xfrm>
          <a:custGeom>
            <a:avLst/>
            <a:gdLst>
              <a:gd name="T0" fmla="*/ 184 w 193"/>
              <a:gd name="T1" fmla="*/ 53 h 176"/>
              <a:gd name="T2" fmla="*/ 192 w 193"/>
              <a:gd name="T3" fmla="*/ 87 h 176"/>
              <a:gd name="T4" fmla="*/ 185 w 193"/>
              <a:gd name="T5" fmla="*/ 120 h 176"/>
              <a:gd name="T6" fmla="*/ 165 w 193"/>
              <a:gd name="T7" fmla="*/ 149 h 176"/>
              <a:gd name="T8" fmla="*/ 134 w 193"/>
              <a:gd name="T9" fmla="*/ 168 h 176"/>
              <a:gd name="T10" fmla="*/ 98 w 193"/>
              <a:gd name="T11" fmla="*/ 175 h 176"/>
              <a:gd name="T12" fmla="*/ 61 w 193"/>
              <a:gd name="T13" fmla="*/ 169 h 176"/>
              <a:gd name="T14" fmla="*/ 29 w 193"/>
              <a:gd name="T15" fmla="*/ 151 h 176"/>
              <a:gd name="T16" fmla="*/ 8 w 193"/>
              <a:gd name="T17" fmla="*/ 123 h 176"/>
              <a:gd name="T18" fmla="*/ 1 w 193"/>
              <a:gd name="T19" fmla="*/ 90 h 176"/>
              <a:gd name="T20" fmla="*/ 7 w 193"/>
              <a:gd name="T21" fmla="*/ 56 h 176"/>
              <a:gd name="T22" fmla="*/ 27 w 193"/>
              <a:gd name="T23" fmla="*/ 27 h 176"/>
              <a:gd name="T24" fmla="*/ 58 w 193"/>
              <a:gd name="T25" fmla="*/ 8 h 176"/>
              <a:gd name="T26" fmla="*/ 95 w 193"/>
              <a:gd name="T27" fmla="*/ 1 h 176"/>
              <a:gd name="T28" fmla="*/ 131 w 193"/>
              <a:gd name="T29" fmla="*/ 7 h 176"/>
              <a:gd name="T30" fmla="*/ 163 w 193"/>
              <a:gd name="T31" fmla="*/ 25 h 176"/>
              <a:gd name="T32" fmla="*/ 125 w 193"/>
              <a:gd name="T33" fmla="*/ 21 h 176"/>
              <a:gd name="T34" fmla="*/ 95 w 193"/>
              <a:gd name="T35" fmla="*/ 16 h 176"/>
              <a:gd name="T36" fmla="*/ 64 w 193"/>
              <a:gd name="T37" fmla="*/ 22 h 176"/>
              <a:gd name="T38" fmla="*/ 38 w 193"/>
              <a:gd name="T39" fmla="*/ 38 h 176"/>
              <a:gd name="T40" fmla="*/ 21 w 193"/>
              <a:gd name="T41" fmla="*/ 62 h 176"/>
              <a:gd name="T42" fmla="*/ 16 w 193"/>
              <a:gd name="T43" fmla="*/ 90 h 176"/>
              <a:gd name="T44" fmla="*/ 22 w 193"/>
              <a:gd name="T45" fmla="*/ 117 h 176"/>
              <a:gd name="T46" fmla="*/ 40 w 193"/>
              <a:gd name="T47" fmla="*/ 140 h 176"/>
              <a:gd name="T48" fmla="*/ 67 w 193"/>
              <a:gd name="T49" fmla="*/ 155 h 176"/>
              <a:gd name="T50" fmla="*/ 98 w 193"/>
              <a:gd name="T51" fmla="*/ 160 h 176"/>
              <a:gd name="T52" fmla="*/ 128 w 193"/>
              <a:gd name="T53" fmla="*/ 154 h 176"/>
              <a:gd name="T54" fmla="*/ 154 w 193"/>
              <a:gd name="T55" fmla="*/ 138 h 176"/>
              <a:gd name="T56" fmla="*/ 171 w 193"/>
              <a:gd name="T57" fmla="*/ 114 h 176"/>
              <a:gd name="T58" fmla="*/ 177 w 193"/>
              <a:gd name="T59" fmla="*/ 87 h 176"/>
              <a:gd name="T60" fmla="*/ 170 w 193"/>
              <a:gd name="T61" fmla="*/ 59 h 176"/>
              <a:gd name="T62" fmla="*/ 152 w 193"/>
              <a:gd name="T63" fmla="*/ 3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3" h="176">
                <a:moveTo>
                  <a:pt x="165" y="27"/>
                </a:moveTo>
                <a:lnTo>
                  <a:pt x="184" y="53"/>
                </a:lnTo>
                <a:cubicBezTo>
                  <a:pt x="185" y="54"/>
                  <a:pt x="185" y="55"/>
                  <a:pt x="185" y="56"/>
                </a:cubicBezTo>
                <a:lnTo>
                  <a:pt x="192" y="87"/>
                </a:lnTo>
                <a:cubicBezTo>
                  <a:pt x="193" y="88"/>
                  <a:pt x="193" y="89"/>
                  <a:pt x="192" y="90"/>
                </a:cubicBezTo>
                <a:lnTo>
                  <a:pt x="185" y="120"/>
                </a:lnTo>
                <a:cubicBezTo>
                  <a:pt x="185" y="121"/>
                  <a:pt x="185" y="122"/>
                  <a:pt x="184" y="123"/>
                </a:cubicBezTo>
                <a:lnTo>
                  <a:pt x="165" y="149"/>
                </a:lnTo>
                <a:cubicBezTo>
                  <a:pt x="164" y="150"/>
                  <a:pt x="163" y="151"/>
                  <a:pt x="163" y="151"/>
                </a:cubicBezTo>
                <a:lnTo>
                  <a:pt x="134" y="168"/>
                </a:lnTo>
                <a:cubicBezTo>
                  <a:pt x="133" y="169"/>
                  <a:pt x="132" y="169"/>
                  <a:pt x="131" y="169"/>
                </a:cubicBezTo>
                <a:lnTo>
                  <a:pt x="98" y="175"/>
                </a:lnTo>
                <a:cubicBezTo>
                  <a:pt x="97" y="176"/>
                  <a:pt x="96" y="176"/>
                  <a:pt x="95" y="175"/>
                </a:cubicBezTo>
                <a:lnTo>
                  <a:pt x="61" y="169"/>
                </a:lnTo>
                <a:cubicBezTo>
                  <a:pt x="60" y="169"/>
                  <a:pt x="59" y="169"/>
                  <a:pt x="58" y="168"/>
                </a:cubicBezTo>
                <a:lnTo>
                  <a:pt x="29" y="151"/>
                </a:lnTo>
                <a:cubicBezTo>
                  <a:pt x="28" y="151"/>
                  <a:pt x="28" y="150"/>
                  <a:pt x="27" y="149"/>
                </a:cubicBezTo>
                <a:lnTo>
                  <a:pt x="8" y="123"/>
                </a:lnTo>
                <a:cubicBezTo>
                  <a:pt x="7" y="122"/>
                  <a:pt x="7" y="121"/>
                  <a:pt x="7" y="120"/>
                </a:cubicBezTo>
                <a:lnTo>
                  <a:pt x="1" y="90"/>
                </a:lnTo>
                <a:cubicBezTo>
                  <a:pt x="0" y="89"/>
                  <a:pt x="0" y="88"/>
                  <a:pt x="1" y="87"/>
                </a:cubicBezTo>
                <a:lnTo>
                  <a:pt x="7" y="56"/>
                </a:lnTo>
                <a:cubicBezTo>
                  <a:pt x="7" y="55"/>
                  <a:pt x="7" y="54"/>
                  <a:pt x="8" y="53"/>
                </a:cubicBezTo>
                <a:lnTo>
                  <a:pt x="27" y="27"/>
                </a:lnTo>
                <a:cubicBezTo>
                  <a:pt x="28" y="26"/>
                  <a:pt x="28" y="25"/>
                  <a:pt x="29" y="25"/>
                </a:cubicBezTo>
                <a:lnTo>
                  <a:pt x="58" y="8"/>
                </a:lnTo>
                <a:cubicBezTo>
                  <a:pt x="59" y="7"/>
                  <a:pt x="60" y="7"/>
                  <a:pt x="61" y="7"/>
                </a:cubicBezTo>
                <a:lnTo>
                  <a:pt x="95" y="1"/>
                </a:lnTo>
                <a:cubicBezTo>
                  <a:pt x="96" y="0"/>
                  <a:pt x="97" y="0"/>
                  <a:pt x="98" y="1"/>
                </a:cubicBezTo>
                <a:lnTo>
                  <a:pt x="131" y="7"/>
                </a:lnTo>
                <a:cubicBezTo>
                  <a:pt x="132" y="7"/>
                  <a:pt x="133" y="7"/>
                  <a:pt x="134" y="8"/>
                </a:cubicBezTo>
                <a:lnTo>
                  <a:pt x="163" y="25"/>
                </a:lnTo>
                <a:lnTo>
                  <a:pt x="154" y="38"/>
                </a:lnTo>
                <a:lnTo>
                  <a:pt x="125" y="21"/>
                </a:lnTo>
                <a:lnTo>
                  <a:pt x="128" y="22"/>
                </a:lnTo>
                <a:lnTo>
                  <a:pt x="95" y="16"/>
                </a:lnTo>
                <a:lnTo>
                  <a:pt x="98" y="16"/>
                </a:lnTo>
                <a:lnTo>
                  <a:pt x="64" y="22"/>
                </a:lnTo>
                <a:lnTo>
                  <a:pt x="67" y="21"/>
                </a:lnTo>
                <a:lnTo>
                  <a:pt x="38" y="38"/>
                </a:lnTo>
                <a:lnTo>
                  <a:pt x="40" y="36"/>
                </a:lnTo>
                <a:lnTo>
                  <a:pt x="21" y="62"/>
                </a:lnTo>
                <a:lnTo>
                  <a:pt x="22" y="59"/>
                </a:lnTo>
                <a:lnTo>
                  <a:pt x="16" y="90"/>
                </a:lnTo>
                <a:lnTo>
                  <a:pt x="16" y="87"/>
                </a:lnTo>
                <a:lnTo>
                  <a:pt x="22" y="117"/>
                </a:lnTo>
                <a:lnTo>
                  <a:pt x="21" y="114"/>
                </a:lnTo>
                <a:lnTo>
                  <a:pt x="40" y="140"/>
                </a:lnTo>
                <a:lnTo>
                  <a:pt x="38" y="138"/>
                </a:lnTo>
                <a:lnTo>
                  <a:pt x="67" y="155"/>
                </a:lnTo>
                <a:lnTo>
                  <a:pt x="64" y="154"/>
                </a:lnTo>
                <a:lnTo>
                  <a:pt x="98" y="160"/>
                </a:lnTo>
                <a:lnTo>
                  <a:pt x="95" y="160"/>
                </a:lnTo>
                <a:lnTo>
                  <a:pt x="128" y="154"/>
                </a:lnTo>
                <a:lnTo>
                  <a:pt x="125" y="155"/>
                </a:lnTo>
                <a:lnTo>
                  <a:pt x="154" y="138"/>
                </a:lnTo>
                <a:lnTo>
                  <a:pt x="152" y="140"/>
                </a:lnTo>
                <a:lnTo>
                  <a:pt x="171" y="114"/>
                </a:lnTo>
                <a:lnTo>
                  <a:pt x="170" y="117"/>
                </a:lnTo>
                <a:lnTo>
                  <a:pt x="177" y="87"/>
                </a:lnTo>
                <a:lnTo>
                  <a:pt x="177" y="90"/>
                </a:lnTo>
                <a:lnTo>
                  <a:pt x="170" y="59"/>
                </a:lnTo>
                <a:lnTo>
                  <a:pt x="171" y="62"/>
                </a:lnTo>
                <a:lnTo>
                  <a:pt x="152" y="36"/>
                </a:lnTo>
                <a:lnTo>
                  <a:pt x="165" y="27"/>
                </a:ln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31" name="Freeform 257">
            <a:extLst>
              <a:ext uri="{FF2B5EF4-FFF2-40B4-BE49-F238E27FC236}">
                <a16:creationId xmlns:a16="http://schemas.microsoft.com/office/drawing/2014/main" xmlns="" id="{54691965-385F-4C48-9634-8F81BA698A2B}"/>
              </a:ext>
            </a:extLst>
          </p:cNvPr>
          <p:cNvSpPr>
            <a:spLocks/>
          </p:cNvSpPr>
          <p:nvPr/>
        </p:nvSpPr>
        <p:spPr bwMode="auto">
          <a:xfrm>
            <a:off x="5334685" y="3871715"/>
            <a:ext cx="87313" cy="79375"/>
          </a:xfrm>
          <a:custGeom>
            <a:avLst/>
            <a:gdLst>
              <a:gd name="T0" fmla="*/ 184 w 193"/>
              <a:gd name="T1" fmla="*/ 53 h 176"/>
              <a:gd name="T2" fmla="*/ 192 w 193"/>
              <a:gd name="T3" fmla="*/ 87 h 176"/>
              <a:gd name="T4" fmla="*/ 185 w 193"/>
              <a:gd name="T5" fmla="*/ 120 h 176"/>
              <a:gd name="T6" fmla="*/ 165 w 193"/>
              <a:gd name="T7" fmla="*/ 149 h 176"/>
              <a:gd name="T8" fmla="*/ 134 w 193"/>
              <a:gd name="T9" fmla="*/ 168 h 176"/>
              <a:gd name="T10" fmla="*/ 98 w 193"/>
              <a:gd name="T11" fmla="*/ 175 h 176"/>
              <a:gd name="T12" fmla="*/ 61 w 193"/>
              <a:gd name="T13" fmla="*/ 169 h 176"/>
              <a:gd name="T14" fmla="*/ 29 w 193"/>
              <a:gd name="T15" fmla="*/ 151 h 176"/>
              <a:gd name="T16" fmla="*/ 8 w 193"/>
              <a:gd name="T17" fmla="*/ 123 h 176"/>
              <a:gd name="T18" fmla="*/ 1 w 193"/>
              <a:gd name="T19" fmla="*/ 90 h 176"/>
              <a:gd name="T20" fmla="*/ 7 w 193"/>
              <a:gd name="T21" fmla="*/ 56 h 176"/>
              <a:gd name="T22" fmla="*/ 27 w 193"/>
              <a:gd name="T23" fmla="*/ 27 h 176"/>
              <a:gd name="T24" fmla="*/ 58 w 193"/>
              <a:gd name="T25" fmla="*/ 8 h 176"/>
              <a:gd name="T26" fmla="*/ 95 w 193"/>
              <a:gd name="T27" fmla="*/ 1 h 176"/>
              <a:gd name="T28" fmla="*/ 131 w 193"/>
              <a:gd name="T29" fmla="*/ 7 h 176"/>
              <a:gd name="T30" fmla="*/ 163 w 193"/>
              <a:gd name="T31" fmla="*/ 25 h 176"/>
              <a:gd name="T32" fmla="*/ 125 w 193"/>
              <a:gd name="T33" fmla="*/ 21 h 176"/>
              <a:gd name="T34" fmla="*/ 95 w 193"/>
              <a:gd name="T35" fmla="*/ 16 h 176"/>
              <a:gd name="T36" fmla="*/ 64 w 193"/>
              <a:gd name="T37" fmla="*/ 22 h 176"/>
              <a:gd name="T38" fmla="*/ 38 w 193"/>
              <a:gd name="T39" fmla="*/ 38 h 176"/>
              <a:gd name="T40" fmla="*/ 21 w 193"/>
              <a:gd name="T41" fmla="*/ 62 h 176"/>
              <a:gd name="T42" fmla="*/ 16 w 193"/>
              <a:gd name="T43" fmla="*/ 90 h 176"/>
              <a:gd name="T44" fmla="*/ 22 w 193"/>
              <a:gd name="T45" fmla="*/ 117 h 176"/>
              <a:gd name="T46" fmla="*/ 40 w 193"/>
              <a:gd name="T47" fmla="*/ 140 h 176"/>
              <a:gd name="T48" fmla="*/ 67 w 193"/>
              <a:gd name="T49" fmla="*/ 155 h 176"/>
              <a:gd name="T50" fmla="*/ 98 w 193"/>
              <a:gd name="T51" fmla="*/ 160 h 176"/>
              <a:gd name="T52" fmla="*/ 128 w 193"/>
              <a:gd name="T53" fmla="*/ 154 h 176"/>
              <a:gd name="T54" fmla="*/ 154 w 193"/>
              <a:gd name="T55" fmla="*/ 138 h 176"/>
              <a:gd name="T56" fmla="*/ 171 w 193"/>
              <a:gd name="T57" fmla="*/ 114 h 176"/>
              <a:gd name="T58" fmla="*/ 177 w 193"/>
              <a:gd name="T59" fmla="*/ 87 h 176"/>
              <a:gd name="T60" fmla="*/ 170 w 193"/>
              <a:gd name="T61" fmla="*/ 59 h 176"/>
              <a:gd name="T62" fmla="*/ 152 w 193"/>
              <a:gd name="T63" fmla="*/ 3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3" h="176">
                <a:moveTo>
                  <a:pt x="165" y="27"/>
                </a:moveTo>
                <a:lnTo>
                  <a:pt x="184" y="53"/>
                </a:lnTo>
                <a:cubicBezTo>
                  <a:pt x="185" y="54"/>
                  <a:pt x="185" y="55"/>
                  <a:pt x="185" y="56"/>
                </a:cubicBezTo>
                <a:lnTo>
                  <a:pt x="192" y="87"/>
                </a:lnTo>
                <a:cubicBezTo>
                  <a:pt x="193" y="88"/>
                  <a:pt x="193" y="89"/>
                  <a:pt x="192" y="90"/>
                </a:cubicBezTo>
                <a:lnTo>
                  <a:pt x="185" y="120"/>
                </a:lnTo>
                <a:cubicBezTo>
                  <a:pt x="185" y="121"/>
                  <a:pt x="185" y="122"/>
                  <a:pt x="184" y="123"/>
                </a:cubicBezTo>
                <a:lnTo>
                  <a:pt x="165" y="149"/>
                </a:lnTo>
                <a:cubicBezTo>
                  <a:pt x="164" y="150"/>
                  <a:pt x="163" y="151"/>
                  <a:pt x="163" y="151"/>
                </a:cubicBezTo>
                <a:lnTo>
                  <a:pt x="134" y="168"/>
                </a:lnTo>
                <a:cubicBezTo>
                  <a:pt x="133" y="169"/>
                  <a:pt x="132" y="169"/>
                  <a:pt x="131" y="169"/>
                </a:cubicBezTo>
                <a:lnTo>
                  <a:pt x="98" y="175"/>
                </a:lnTo>
                <a:cubicBezTo>
                  <a:pt x="97" y="176"/>
                  <a:pt x="96" y="176"/>
                  <a:pt x="95" y="175"/>
                </a:cubicBezTo>
                <a:lnTo>
                  <a:pt x="61" y="169"/>
                </a:lnTo>
                <a:cubicBezTo>
                  <a:pt x="60" y="169"/>
                  <a:pt x="59" y="169"/>
                  <a:pt x="58" y="168"/>
                </a:cubicBezTo>
                <a:lnTo>
                  <a:pt x="29" y="151"/>
                </a:lnTo>
                <a:cubicBezTo>
                  <a:pt x="28" y="151"/>
                  <a:pt x="28" y="150"/>
                  <a:pt x="27" y="149"/>
                </a:cubicBezTo>
                <a:lnTo>
                  <a:pt x="8" y="123"/>
                </a:lnTo>
                <a:cubicBezTo>
                  <a:pt x="7" y="122"/>
                  <a:pt x="7" y="121"/>
                  <a:pt x="7" y="120"/>
                </a:cubicBezTo>
                <a:lnTo>
                  <a:pt x="1" y="90"/>
                </a:lnTo>
                <a:cubicBezTo>
                  <a:pt x="0" y="89"/>
                  <a:pt x="0" y="88"/>
                  <a:pt x="1" y="87"/>
                </a:cubicBezTo>
                <a:lnTo>
                  <a:pt x="7" y="56"/>
                </a:lnTo>
                <a:cubicBezTo>
                  <a:pt x="7" y="55"/>
                  <a:pt x="7" y="54"/>
                  <a:pt x="8" y="53"/>
                </a:cubicBezTo>
                <a:lnTo>
                  <a:pt x="27" y="27"/>
                </a:lnTo>
                <a:cubicBezTo>
                  <a:pt x="28" y="26"/>
                  <a:pt x="28" y="25"/>
                  <a:pt x="29" y="25"/>
                </a:cubicBezTo>
                <a:lnTo>
                  <a:pt x="58" y="8"/>
                </a:lnTo>
                <a:cubicBezTo>
                  <a:pt x="59" y="7"/>
                  <a:pt x="60" y="7"/>
                  <a:pt x="61" y="7"/>
                </a:cubicBezTo>
                <a:lnTo>
                  <a:pt x="95" y="1"/>
                </a:lnTo>
                <a:cubicBezTo>
                  <a:pt x="96" y="0"/>
                  <a:pt x="97" y="0"/>
                  <a:pt x="98" y="1"/>
                </a:cubicBezTo>
                <a:lnTo>
                  <a:pt x="131" y="7"/>
                </a:lnTo>
                <a:cubicBezTo>
                  <a:pt x="132" y="7"/>
                  <a:pt x="133" y="7"/>
                  <a:pt x="134" y="8"/>
                </a:cubicBezTo>
                <a:lnTo>
                  <a:pt x="163" y="25"/>
                </a:lnTo>
                <a:lnTo>
                  <a:pt x="154" y="38"/>
                </a:lnTo>
                <a:lnTo>
                  <a:pt x="125" y="21"/>
                </a:lnTo>
                <a:lnTo>
                  <a:pt x="128" y="22"/>
                </a:lnTo>
                <a:lnTo>
                  <a:pt x="95" y="16"/>
                </a:lnTo>
                <a:lnTo>
                  <a:pt x="98" y="16"/>
                </a:lnTo>
                <a:lnTo>
                  <a:pt x="64" y="22"/>
                </a:lnTo>
                <a:lnTo>
                  <a:pt x="67" y="21"/>
                </a:lnTo>
                <a:lnTo>
                  <a:pt x="38" y="38"/>
                </a:lnTo>
                <a:lnTo>
                  <a:pt x="40" y="36"/>
                </a:lnTo>
                <a:lnTo>
                  <a:pt x="21" y="62"/>
                </a:lnTo>
                <a:lnTo>
                  <a:pt x="22" y="59"/>
                </a:lnTo>
                <a:lnTo>
                  <a:pt x="16" y="90"/>
                </a:lnTo>
                <a:lnTo>
                  <a:pt x="16" y="87"/>
                </a:lnTo>
                <a:lnTo>
                  <a:pt x="22" y="117"/>
                </a:lnTo>
                <a:lnTo>
                  <a:pt x="21" y="114"/>
                </a:lnTo>
                <a:lnTo>
                  <a:pt x="40" y="140"/>
                </a:lnTo>
                <a:lnTo>
                  <a:pt x="38" y="138"/>
                </a:lnTo>
                <a:lnTo>
                  <a:pt x="67" y="155"/>
                </a:lnTo>
                <a:lnTo>
                  <a:pt x="64" y="154"/>
                </a:lnTo>
                <a:lnTo>
                  <a:pt x="98" y="160"/>
                </a:lnTo>
                <a:lnTo>
                  <a:pt x="95" y="160"/>
                </a:lnTo>
                <a:lnTo>
                  <a:pt x="128" y="154"/>
                </a:lnTo>
                <a:lnTo>
                  <a:pt x="125" y="155"/>
                </a:lnTo>
                <a:lnTo>
                  <a:pt x="154" y="138"/>
                </a:lnTo>
                <a:lnTo>
                  <a:pt x="152" y="140"/>
                </a:lnTo>
                <a:lnTo>
                  <a:pt x="171" y="114"/>
                </a:lnTo>
                <a:lnTo>
                  <a:pt x="170" y="117"/>
                </a:lnTo>
                <a:lnTo>
                  <a:pt x="177" y="87"/>
                </a:lnTo>
                <a:lnTo>
                  <a:pt x="177" y="90"/>
                </a:lnTo>
                <a:lnTo>
                  <a:pt x="170" y="59"/>
                </a:lnTo>
                <a:lnTo>
                  <a:pt x="171" y="62"/>
                </a:lnTo>
                <a:lnTo>
                  <a:pt x="152" y="36"/>
                </a:lnTo>
                <a:lnTo>
                  <a:pt x="165" y="27"/>
                </a:ln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32" name="Freeform 257">
            <a:extLst>
              <a:ext uri="{FF2B5EF4-FFF2-40B4-BE49-F238E27FC236}">
                <a16:creationId xmlns:a16="http://schemas.microsoft.com/office/drawing/2014/main" xmlns="" id="{083EA796-9FFF-4433-ADA7-D9E6AEACBEC0}"/>
              </a:ext>
            </a:extLst>
          </p:cNvPr>
          <p:cNvSpPr>
            <a:spLocks/>
          </p:cNvSpPr>
          <p:nvPr/>
        </p:nvSpPr>
        <p:spPr bwMode="auto">
          <a:xfrm>
            <a:off x="4083341" y="2846188"/>
            <a:ext cx="87313" cy="79375"/>
          </a:xfrm>
          <a:custGeom>
            <a:avLst/>
            <a:gdLst>
              <a:gd name="T0" fmla="*/ 184 w 193"/>
              <a:gd name="T1" fmla="*/ 53 h 176"/>
              <a:gd name="T2" fmla="*/ 192 w 193"/>
              <a:gd name="T3" fmla="*/ 87 h 176"/>
              <a:gd name="T4" fmla="*/ 185 w 193"/>
              <a:gd name="T5" fmla="*/ 120 h 176"/>
              <a:gd name="T6" fmla="*/ 165 w 193"/>
              <a:gd name="T7" fmla="*/ 149 h 176"/>
              <a:gd name="T8" fmla="*/ 134 w 193"/>
              <a:gd name="T9" fmla="*/ 168 h 176"/>
              <a:gd name="T10" fmla="*/ 98 w 193"/>
              <a:gd name="T11" fmla="*/ 175 h 176"/>
              <a:gd name="T12" fmla="*/ 61 w 193"/>
              <a:gd name="T13" fmla="*/ 169 h 176"/>
              <a:gd name="T14" fmla="*/ 29 w 193"/>
              <a:gd name="T15" fmla="*/ 151 h 176"/>
              <a:gd name="T16" fmla="*/ 8 w 193"/>
              <a:gd name="T17" fmla="*/ 123 h 176"/>
              <a:gd name="T18" fmla="*/ 1 w 193"/>
              <a:gd name="T19" fmla="*/ 90 h 176"/>
              <a:gd name="T20" fmla="*/ 7 w 193"/>
              <a:gd name="T21" fmla="*/ 56 h 176"/>
              <a:gd name="T22" fmla="*/ 27 w 193"/>
              <a:gd name="T23" fmla="*/ 27 h 176"/>
              <a:gd name="T24" fmla="*/ 58 w 193"/>
              <a:gd name="T25" fmla="*/ 8 h 176"/>
              <a:gd name="T26" fmla="*/ 95 w 193"/>
              <a:gd name="T27" fmla="*/ 1 h 176"/>
              <a:gd name="T28" fmla="*/ 131 w 193"/>
              <a:gd name="T29" fmla="*/ 7 h 176"/>
              <a:gd name="T30" fmla="*/ 163 w 193"/>
              <a:gd name="T31" fmla="*/ 25 h 176"/>
              <a:gd name="T32" fmla="*/ 125 w 193"/>
              <a:gd name="T33" fmla="*/ 21 h 176"/>
              <a:gd name="T34" fmla="*/ 95 w 193"/>
              <a:gd name="T35" fmla="*/ 16 h 176"/>
              <a:gd name="T36" fmla="*/ 64 w 193"/>
              <a:gd name="T37" fmla="*/ 22 h 176"/>
              <a:gd name="T38" fmla="*/ 38 w 193"/>
              <a:gd name="T39" fmla="*/ 38 h 176"/>
              <a:gd name="T40" fmla="*/ 21 w 193"/>
              <a:gd name="T41" fmla="*/ 62 h 176"/>
              <a:gd name="T42" fmla="*/ 16 w 193"/>
              <a:gd name="T43" fmla="*/ 90 h 176"/>
              <a:gd name="T44" fmla="*/ 22 w 193"/>
              <a:gd name="T45" fmla="*/ 117 h 176"/>
              <a:gd name="T46" fmla="*/ 40 w 193"/>
              <a:gd name="T47" fmla="*/ 140 h 176"/>
              <a:gd name="T48" fmla="*/ 67 w 193"/>
              <a:gd name="T49" fmla="*/ 155 h 176"/>
              <a:gd name="T50" fmla="*/ 98 w 193"/>
              <a:gd name="T51" fmla="*/ 160 h 176"/>
              <a:gd name="T52" fmla="*/ 128 w 193"/>
              <a:gd name="T53" fmla="*/ 154 h 176"/>
              <a:gd name="T54" fmla="*/ 154 w 193"/>
              <a:gd name="T55" fmla="*/ 138 h 176"/>
              <a:gd name="T56" fmla="*/ 171 w 193"/>
              <a:gd name="T57" fmla="*/ 114 h 176"/>
              <a:gd name="T58" fmla="*/ 177 w 193"/>
              <a:gd name="T59" fmla="*/ 87 h 176"/>
              <a:gd name="T60" fmla="*/ 170 w 193"/>
              <a:gd name="T61" fmla="*/ 59 h 176"/>
              <a:gd name="T62" fmla="*/ 152 w 193"/>
              <a:gd name="T63" fmla="*/ 3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3" h="176">
                <a:moveTo>
                  <a:pt x="165" y="27"/>
                </a:moveTo>
                <a:lnTo>
                  <a:pt x="184" y="53"/>
                </a:lnTo>
                <a:cubicBezTo>
                  <a:pt x="185" y="54"/>
                  <a:pt x="185" y="55"/>
                  <a:pt x="185" y="56"/>
                </a:cubicBezTo>
                <a:lnTo>
                  <a:pt x="192" y="87"/>
                </a:lnTo>
                <a:cubicBezTo>
                  <a:pt x="193" y="88"/>
                  <a:pt x="193" y="89"/>
                  <a:pt x="192" y="90"/>
                </a:cubicBezTo>
                <a:lnTo>
                  <a:pt x="185" y="120"/>
                </a:lnTo>
                <a:cubicBezTo>
                  <a:pt x="185" y="121"/>
                  <a:pt x="185" y="122"/>
                  <a:pt x="184" y="123"/>
                </a:cubicBezTo>
                <a:lnTo>
                  <a:pt x="165" y="149"/>
                </a:lnTo>
                <a:cubicBezTo>
                  <a:pt x="164" y="150"/>
                  <a:pt x="163" y="151"/>
                  <a:pt x="163" y="151"/>
                </a:cubicBezTo>
                <a:lnTo>
                  <a:pt x="134" y="168"/>
                </a:lnTo>
                <a:cubicBezTo>
                  <a:pt x="133" y="169"/>
                  <a:pt x="132" y="169"/>
                  <a:pt x="131" y="169"/>
                </a:cubicBezTo>
                <a:lnTo>
                  <a:pt x="98" y="175"/>
                </a:lnTo>
                <a:cubicBezTo>
                  <a:pt x="97" y="176"/>
                  <a:pt x="96" y="176"/>
                  <a:pt x="95" y="175"/>
                </a:cubicBezTo>
                <a:lnTo>
                  <a:pt x="61" y="169"/>
                </a:lnTo>
                <a:cubicBezTo>
                  <a:pt x="60" y="169"/>
                  <a:pt x="59" y="169"/>
                  <a:pt x="58" y="168"/>
                </a:cubicBezTo>
                <a:lnTo>
                  <a:pt x="29" y="151"/>
                </a:lnTo>
                <a:cubicBezTo>
                  <a:pt x="28" y="151"/>
                  <a:pt x="28" y="150"/>
                  <a:pt x="27" y="149"/>
                </a:cubicBezTo>
                <a:lnTo>
                  <a:pt x="8" y="123"/>
                </a:lnTo>
                <a:cubicBezTo>
                  <a:pt x="7" y="122"/>
                  <a:pt x="7" y="121"/>
                  <a:pt x="7" y="120"/>
                </a:cubicBezTo>
                <a:lnTo>
                  <a:pt x="1" y="90"/>
                </a:lnTo>
                <a:cubicBezTo>
                  <a:pt x="0" y="89"/>
                  <a:pt x="0" y="88"/>
                  <a:pt x="1" y="87"/>
                </a:cubicBezTo>
                <a:lnTo>
                  <a:pt x="7" y="56"/>
                </a:lnTo>
                <a:cubicBezTo>
                  <a:pt x="7" y="55"/>
                  <a:pt x="7" y="54"/>
                  <a:pt x="8" y="53"/>
                </a:cubicBezTo>
                <a:lnTo>
                  <a:pt x="27" y="27"/>
                </a:lnTo>
                <a:cubicBezTo>
                  <a:pt x="28" y="26"/>
                  <a:pt x="28" y="25"/>
                  <a:pt x="29" y="25"/>
                </a:cubicBezTo>
                <a:lnTo>
                  <a:pt x="58" y="8"/>
                </a:lnTo>
                <a:cubicBezTo>
                  <a:pt x="59" y="7"/>
                  <a:pt x="60" y="7"/>
                  <a:pt x="61" y="7"/>
                </a:cubicBezTo>
                <a:lnTo>
                  <a:pt x="95" y="1"/>
                </a:lnTo>
                <a:cubicBezTo>
                  <a:pt x="96" y="0"/>
                  <a:pt x="97" y="0"/>
                  <a:pt x="98" y="1"/>
                </a:cubicBezTo>
                <a:lnTo>
                  <a:pt x="131" y="7"/>
                </a:lnTo>
                <a:cubicBezTo>
                  <a:pt x="132" y="7"/>
                  <a:pt x="133" y="7"/>
                  <a:pt x="134" y="8"/>
                </a:cubicBezTo>
                <a:lnTo>
                  <a:pt x="163" y="25"/>
                </a:lnTo>
                <a:lnTo>
                  <a:pt x="154" y="38"/>
                </a:lnTo>
                <a:lnTo>
                  <a:pt x="125" y="21"/>
                </a:lnTo>
                <a:lnTo>
                  <a:pt x="128" y="22"/>
                </a:lnTo>
                <a:lnTo>
                  <a:pt x="95" y="16"/>
                </a:lnTo>
                <a:lnTo>
                  <a:pt x="98" y="16"/>
                </a:lnTo>
                <a:lnTo>
                  <a:pt x="64" y="22"/>
                </a:lnTo>
                <a:lnTo>
                  <a:pt x="67" y="21"/>
                </a:lnTo>
                <a:lnTo>
                  <a:pt x="38" y="38"/>
                </a:lnTo>
                <a:lnTo>
                  <a:pt x="40" y="36"/>
                </a:lnTo>
                <a:lnTo>
                  <a:pt x="21" y="62"/>
                </a:lnTo>
                <a:lnTo>
                  <a:pt x="22" y="59"/>
                </a:lnTo>
                <a:lnTo>
                  <a:pt x="16" y="90"/>
                </a:lnTo>
                <a:lnTo>
                  <a:pt x="16" y="87"/>
                </a:lnTo>
                <a:lnTo>
                  <a:pt x="22" y="117"/>
                </a:lnTo>
                <a:lnTo>
                  <a:pt x="21" y="114"/>
                </a:lnTo>
                <a:lnTo>
                  <a:pt x="40" y="140"/>
                </a:lnTo>
                <a:lnTo>
                  <a:pt x="38" y="138"/>
                </a:lnTo>
                <a:lnTo>
                  <a:pt x="67" y="155"/>
                </a:lnTo>
                <a:lnTo>
                  <a:pt x="64" y="154"/>
                </a:lnTo>
                <a:lnTo>
                  <a:pt x="98" y="160"/>
                </a:lnTo>
                <a:lnTo>
                  <a:pt x="95" y="160"/>
                </a:lnTo>
                <a:lnTo>
                  <a:pt x="128" y="154"/>
                </a:lnTo>
                <a:lnTo>
                  <a:pt x="125" y="155"/>
                </a:lnTo>
                <a:lnTo>
                  <a:pt x="154" y="138"/>
                </a:lnTo>
                <a:lnTo>
                  <a:pt x="152" y="140"/>
                </a:lnTo>
                <a:lnTo>
                  <a:pt x="171" y="114"/>
                </a:lnTo>
                <a:lnTo>
                  <a:pt x="170" y="117"/>
                </a:lnTo>
                <a:lnTo>
                  <a:pt x="177" y="87"/>
                </a:lnTo>
                <a:lnTo>
                  <a:pt x="177" y="90"/>
                </a:lnTo>
                <a:lnTo>
                  <a:pt x="170" y="59"/>
                </a:lnTo>
                <a:lnTo>
                  <a:pt x="171" y="62"/>
                </a:lnTo>
                <a:lnTo>
                  <a:pt x="152" y="36"/>
                </a:lnTo>
                <a:lnTo>
                  <a:pt x="165" y="27"/>
                </a:ln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cxnSp>
        <p:nvCxnSpPr>
          <p:cNvPr id="33" name="直線矢印コネクタ 32">
            <a:extLst>
              <a:ext uri="{FF2B5EF4-FFF2-40B4-BE49-F238E27FC236}">
                <a16:creationId xmlns:a16="http://schemas.microsoft.com/office/drawing/2014/main" xmlns="" id="{BDECDA1C-415B-4626-BF7C-390016D6099F}"/>
              </a:ext>
            </a:extLst>
          </p:cNvPr>
          <p:cNvCxnSpPr>
            <a:cxnSpLocks/>
          </p:cNvCxnSpPr>
          <p:nvPr/>
        </p:nvCxnSpPr>
        <p:spPr>
          <a:xfrm flipH="1" flipV="1">
            <a:off x="5551577" y="3767311"/>
            <a:ext cx="639936" cy="24316"/>
          </a:xfrm>
          <a:prstGeom prst="straightConnector1">
            <a:avLst/>
          </a:prstGeom>
          <a:ln>
            <a:solidFill>
              <a:schemeClr val="accent5">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4" name="Rectangle 254">
            <a:extLst>
              <a:ext uri="{FF2B5EF4-FFF2-40B4-BE49-F238E27FC236}">
                <a16:creationId xmlns:a16="http://schemas.microsoft.com/office/drawing/2014/main" xmlns="" id="{C36E5448-9A85-47FE-84FC-7A7193196980}"/>
              </a:ext>
            </a:extLst>
          </p:cNvPr>
          <p:cNvSpPr>
            <a:spLocks noChangeArrowheads="1"/>
          </p:cNvSpPr>
          <p:nvPr/>
        </p:nvSpPr>
        <p:spPr bwMode="auto">
          <a:xfrm>
            <a:off x="6135333" y="3545520"/>
            <a:ext cx="150035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b="1" i="0" u="none" strike="noStrike" cap="none" normalizeH="0" baseline="0" dirty="0">
                <a:ln>
                  <a:noFill/>
                </a:ln>
                <a:solidFill>
                  <a:schemeClr val="accent5">
                    <a:lumMod val="75000"/>
                  </a:schemeClr>
                </a:solidFill>
                <a:effectLst/>
                <a:latin typeface="メイリオ" panose="020B0604030504040204" pitchFamily="50" charset="-128"/>
                <a:ea typeface="メイリオ" panose="020B0604030504040204" pitchFamily="50" charset="-128"/>
              </a:rPr>
              <a:t>ホーチミン</a:t>
            </a:r>
            <a:endParaRPr kumimoji="0" lang="en-US" altLang="ja-JP" b="1" i="0" u="none" strike="noStrike" cap="none" normalizeH="0" baseline="0" dirty="0">
              <a:ln>
                <a:noFill/>
              </a:ln>
              <a:solidFill>
                <a:schemeClr val="accent5">
                  <a:lumMod val="75000"/>
                </a:schemeClr>
              </a:solidFill>
              <a:effectLst/>
              <a:latin typeface="メイリオ" panose="020B0604030504040204" pitchFamily="50" charset="-128"/>
              <a:ea typeface="メイリオ" panose="020B0604030504040204" pitchFamily="50" charset="-128"/>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b="1" dirty="0">
                <a:solidFill>
                  <a:schemeClr val="accent5">
                    <a:lumMod val="75000"/>
                  </a:schemeClr>
                </a:solidFill>
                <a:latin typeface="メイリオ" panose="020B0604030504040204" pitchFamily="50" charset="-128"/>
                <a:ea typeface="メイリオ" panose="020B0604030504040204" pitchFamily="50" charset="-128"/>
              </a:rPr>
              <a:t>オフィス</a:t>
            </a:r>
            <a:endParaRPr kumimoji="0" lang="ja-JP" altLang="ja-JP" b="0" i="0" u="none" strike="noStrike" cap="none" normalizeH="0" baseline="0" dirty="0">
              <a:ln>
                <a:noFill/>
              </a:ln>
              <a:solidFill>
                <a:schemeClr val="accent5">
                  <a:lumMod val="75000"/>
                </a:schemeClr>
              </a:solidFill>
              <a:effectLst/>
              <a:latin typeface="メイリオ" panose="020B0604030504040204" pitchFamily="50" charset="-128"/>
              <a:ea typeface="メイリオ" panose="020B0604030504040204" pitchFamily="50" charset="-128"/>
            </a:endParaRPr>
          </a:p>
        </p:txBody>
      </p:sp>
      <p:cxnSp>
        <p:nvCxnSpPr>
          <p:cNvPr id="35" name="直線矢印コネクタ 34">
            <a:extLst>
              <a:ext uri="{FF2B5EF4-FFF2-40B4-BE49-F238E27FC236}">
                <a16:creationId xmlns:a16="http://schemas.microsoft.com/office/drawing/2014/main" xmlns="" id="{F0D0B6C3-F6F6-4E69-B02F-E961219A394A}"/>
              </a:ext>
            </a:extLst>
          </p:cNvPr>
          <p:cNvCxnSpPr>
            <a:cxnSpLocks/>
          </p:cNvCxnSpPr>
          <p:nvPr/>
        </p:nvCxnSpPr>
        <p:spPr>
          <a:xfrm flipH="1" flipV="1">
            <a:off x="5421998" y="3946035"/>
            <a:ext cx="1273615" cy="527970"/>
          </a:xfrm>
          <a:prstGeom prst="straightConnector1">
            <a:avLst/>
          </a:prstGeom>
          <a:ln>
            <a:solidFill>
              <a:schemeClr val="accent5">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6" name="Rectangle 254">
            <a:extLst>
              <a:ext uri="{FF2B5EF4-FFF2-40B4-BE49-F238E27FC236}">
                <a16:creationId xmlns:a16="http://schemas.microsoft.com/office/drawing/2014/main" xmlns="" id="{05035BE2-AE18-4B44-A8BC-45C9AC68F6BB}"/>
              </a:ext>
            </a:extLst>
          </p:cNvPr>
          <p:cNvSpPr>
            <a:spLocks noChangeArrowheads="1"/>
          </p:cNvSpPr>
          <p:nvPr/>
        </p:nvSpPr>
        <p:spPr bwMode="auto">
          <a:xfrm>
            <a:off x="6118618" y="4570289"/>
            <a:ext cx="220806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b="1" dirty="0">
                <a:solidFill>
                  <a:schemeClr val="accent5">
                    <a:lumMod val="75000"/>
                  </a:schemeClr>
                </a:solidFill>
                <a:latin typeface="メイリオ" panose="020B0604030504040204" pitchFamily="50" charset="-128"/>
                <a:ea typeface="メイリオ" panose="020B0604030504040204" pitchFamily="50" charset="-128"/>
              </a:rPr>
              <a:t>クアラルンプール</a:t>
            </a:r>
            <a:endParaRPr kumimoji="0" lang="en-US" altLang="ja-JP" b="1" i="0" u="none" strike="noStrike" cap="none" normalizeH="0" baseline="0" dirty="0">
              <a:ln>
                <a:noFill/>
              </a:ln>
              <a:solidFill>
                <a:schemeClr val="accent5">
                  <a:lumMod val="75000"/>
                </a:schemeClr>
              </a:solidFill>
              <a:effectLst/>
              <a:latin typeface="メイリオ" panose="020B0604030504040204" pitchFamily="50" charset="-128"/>
              <a:ea typeface="メイリオ" panose="020B0604030504040204" pitchFamily="50" charset="-128"/>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b="1" dirty="0">
                <a:solidFill>
                  <a:schemeClr val="accent5">
                    <a:lumMod val="75000"/>
                  </a:schemeClr>
                </a:solidFill>
                <a:latin typeface="メイリオ" panose="020B0604030504040204" pitchFamily="50" charset="-128"/>
                <a:ea typeface="メイリオ" panose="020B0604030504040204" pitchFamily="50" charset="-128"/>
              </a:rPr>
              <a:t>オフィス</a:t>
            </a:r>
            <a:endParaRPr kumimoji="0" lang="ja-JP" altLang="ja-JP" b="0" i="0" u="none" strike="noStrike" cap="none" normalizeH="0" baseline="0" dirty="0">
              <a:ln>
                <a:noFill/>
              </a:ln>
              <a:solidFill>
                <a:schemeClr val="accent5">
                  <a:lumMod val="75000"/>
                </a:schemeClr>
              </a:solidFill>
              <a:effectLst/>
              <a:latin typeface="メイリオ" panose="020B0604030504040204" pitchFamily="50" charset="-128"/>
              <a:ea typeface="メイリオ" panose="020B0604030504040204" pitchFamily="50" charset="-128"/>
            </a:endParaRPr>
          </a:p>
        </p:txBody>
      </p:sp>
      <p:sp>
        <p:nvSpPr>
          <p:cNvPr id="37" name="Rectangle 254">
            <a:extLst>
              <a:ext uri="{FF2B5EF4-FFF2-40B4-BE49-F238E27FC236}">
                <a16:creationId xmlns:a16="http://schemas.microsoft.com/office/drawing/2014/main" xmlns="" id="{7CF5CF28-8C38-4F96-BA2A-D5747548E648}"/>
              </a:ext>
            </a:extLst>
          </p:cNvPr>
          <p:cNvSpPr>
            <a:spLocks noChangeArrowheads="1"/>
          </p:cNvSpPr>
          <p:nvPr/>
        </p:nvSpPr>
        <p:spPr bwMode="auto">
          <a:xfrm>
            <a:off x="3751184" y="5306810"/>
            <a:ext cx="2597179"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b="1" i="0" u="none" strike="noStrike" cap="none" normalizeH="0" baseline="0" dirty="0">
                <a:ln>
                  <a:noFill/>
                </a:ln>
                <a:solidFill>
                  <a:schemeClr val="accent6"/>
                </a:solidFill>
                <a:effectLst/>
                <a:latin typeface="メイリオ" panose="020B0604030504040204" pitchFamily="50" charset="-128"/>
                <a:ea typeface="メイリオ" panose="020B0604030504040204" pitchFamily="50" charset="-128"/>
              </a:rPr>
              <a:t>アセアン本部</a:t>
            </a:r>
            <a:endParaRPr kumimoji="0" lang="en-US" altLang="ja-JP" b="1" i="0" u="none" strike="noStrike" cap="none" normalizeH="0" baseline="0" dirty="0">
              <a:ln>
                <a:noFill/>
              </a:ln>
              <a:solidFill>
                <a:schemeClr val="accent6"/>
              </a:solidFill>
              <a:effectLst/>
              <a:latin typeface="メイリオ" panose="020B0604030504040204" pitchFamily="50" charset="-128"/>
              <a:ea typeface="メイリオ" panose="020B0604030504040204" pitchFamily="50" charset="-128"/>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b="1" dirty="0">
                <a:solidFill>
                  <a:schemeClr val="accent6"/>
                </a:solidFill>
                <a:latin typeface="メイリオ" panose="020B0604030504040204" pitchFamily="50" charset="-128"/>
                <a:ea typeface="メイリオ" panose="020B0604030504040204" pitchFamily="50" charset="-128"/>
              </a:rPr>
              <a:t>（バンコク</a:t>
            </a:r>
            <a:r>
              <a:rPr kumimoji="0" lang="en-US" altLang="ja-JP" b="1" dirty="0">
                <a:solidFill>
                  <a:schemeClr val="accent6"/>
                </a:solidFill>
                <a:latin typeface="メイリオ" panose="020B0604030504040204" pitchFamily="50" charset="-128"/>
                <a:ea typeface="メイリオ" panose="020B0604030504040204" pitchFamily="50" charset="-128"/>
              </a:rPr>
              <a:t>/</a:t>
            </a:r>
            <a:r>
              <a:rPr kumimoji="0" lang="ja-JP" altLang="en-US" b="1" dirty="0">
                <a:solidFill>
                  <a:schemeClr val="accent6"/>
                </a:solidFill>
                <a:latin typeface="メイリオ" panose="020B0604030504040204" pitchFamily="50" charset="-128"/>
                <a:ea typeface="メイリオ" panose="020B0604030504040204" pitchFamily="50" charset="-128"/>
              </a:rPr>
              <a:t>タイ）</a:t>
            </a:r>
            <a:endParaRPr kumimoji="0" lang="en-US" altLang="ja-JP" b="1" i="0" u="none" strike="noStrike" cap="none" normalizeH="0" baseline="0" dirty="0">
              <a:ln>
                <a:noFill/>
              </a:ln>
              <a:solidFill>
                <a:schemeClr val="accent6"/>
              </a:solidFill>
              <a:effectLst/>
              <a:latin typeface="メイリオ" panose="020B0604030504040204" pitchFamily="50" charset="-128"/>
              <a:ea typeface="メイリオ" panose="020B0604030504040204" pitchFamily="50" charset="-128"/>
            </a:endParaRPr>
          </a:p>
        </p:txBody>
      </p:sp>
      <p:cxnSp>
        <p:nvCxnSpPr>
          <p:cNvPr id="38" name="直線矢印コネクタ 37">
            <a:extLst>
              <a:ext uri="{FF2B5EF4-FFF2-40B4-BE49-F238E27FC236}">
                <a16:creationId xmlns:a16="http://schemas.microsoft.com/office/drawing/2014/main" xmlns="" id="{BCDAEBAE-9B92-4E66-BE58-A1BFF6179725}"/>
              </a:ext>
            </a:extLst>
          </p:cNvPr>
          <p:cNvCxnSpPr>
            <a:cxnSpLocks/>
          </p:cNvCxnSpPr>
          <p:nvPr/>
        </p:nvCxnSpPr>
        <p:spPr>
          <a:xfrm flipV="1">
            <a:off x="4739842" y="3737484"/>
            <a:ext cx="619864" cy="1473042"/>
          </a:xfrm>
          <a:prstGeom prst="straightConnector1">
            <a:avLst/>
          </a:prstGeom>
          <a:ln>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39" name="Rectangle 254">
            <a:extLst>
              <a:ext uri="{FF2B5EF4-FFF2-40B4-BE49-F238E27FC236}">
                <a16:creationId xmlns:a16="http://schemas.microsoft.com/office/drawing/2014/main" xmlns="" id="{947BD4D0-616B-40B8-A6A1-2C056EC0F932}"/>
              </a:ext>
            </a:extLst>
          </p:cNvPr>
          <p:cNvSpPr>
            <a:spLocks noChangeArrowheads="1"/>
          </p:cNvSpPr>
          <p:nvPr/>
        </p:nvSpPr>
        <p:spPr bwMode="auto">
          <a:xfrm>
            <a:off x="2306345" y="5183448"/>
            <a:ext cx="150035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b="1" dirty="0">
                <a:solidFill>
                  <a:schemeClr val="accent5">
                    <a:lumMod val="75000"/>
                  </a:schemeClr>
                </a:solidFill>
                <a:latin typeface="メイリオ" panose="020B0604030504040204" pitchFamily="50" charset="-128"/>
                <a:ea typeface="メイリオ" panose="020B0604030504040204" pitchFamily="50" charset="-128"/>
              </a:rPr>
              <a:t>ヤンゴン</a:t>
            </a:r>
            <a:endParaRPr kumimoji="0" lang="en-US" altLang="ja-JP" b="1" i="0" u="none" strike="noStrike" cap="none" normalizeH="0" baseline="0" dirty="0">
              <a:ln>
                <a:noFill/>
              </a:ln>
              <a:solidFill>
                <a:schemeClr val="accent5">
                  <a:lumMod val="75000"/>
                </a:schemeClr>
              </a:solidFill>
              <a:effectLst/>
              <a:latin typeface="メイリオ" panose="020B0604030504040204" pitchFamily="50" charset="-128"/>
              <a:ea typeface="メイリオ" panose="020B0604030504040204" pitchFamily="50" charset="-128"/>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b="1" dirty="0">
                <a:solidFill>
                  <a:schemeClr val="accent5">
                    <a:lumMod val="75000"/>
                  </a:schemeClr>
                </a:solidFill>
                <a:latin typeface="メイリオ" panose="020B0604030504040204" pitchFamily="50" charset="-128"/>
                <a:ea typeface="メイリオ" panose="020B0604030504040204" pitchFamily="50" charset="-128"/>
              </a:rPr>
              <a:t>オフィス</a:t>
            </a:r>
            <a:endParaRPr kumimoji="0" lang="ja-JP" altLang="ja-JP" b="0" i="0" u="none" strike="noStrike" cap="none" normalizeH="0" baseline="0" dirty="0">
              <a:ln>
                <a:noFill/>
              </a:ln>
              <a:solidFill>
                <a:schemeClr val="accent5">
                  <a:lumMod val="75000"/>
                </a:schemeClr>
              </a:solidFill>
              <a:effectLst/>
              <a:latin typeface="メイリオ" panose="020B0604030504040204" pitchFamily="50" charset="-128"/>
              <a:ea typeface="メイリオ" panose="020B0604030504040204" pitchFamily="50" charset="-128"/>
            </a:endParaRPr>
          </a:p>
        </p:txBody>
      </p:sp>
      <p:cxnSp>
        <p:nvCxnSpPr>
          <p:cNvPr id="40" name="直線矢印コネクタ 39">
            <a:extLst>
              <a:ext uri="{FF2B5EF4-FFF2-40B4-BE49-F238E27FC236}">
                <a16:creationId xmlns:a16="http://schemas.microsoft.com/office/drawing/2014/main" xmlns="" id="{172DD743-6B18-49EB-9EC4-44CA9212CF8E}"/>
              </a:ext>
            </a:extLst>
          </p:cNvPr>
          <p:cNvCxnSpPr>
            <a:cxnSpLocks/>
          </p:cNvCxnSpPr>
          <p:nvPr/>
        </p:nvCxnSpPr>
        <p:spPr>
          <a:xfrm flipV="1">
            <a:off x="3799768" y="3658111"/>
            <a:ext cx="1465225" cy="1648699"/>
          </a:xfrm>
          <a:prstGeom prst="straightConnector1">
            <a:avLst/>
          </a:prstGeom>
          <a:ln>
            <a:solidFill>
              <a:schemeClr val="accent5">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1" name="Rectangle 254">
            <a:extLst>
              <a:ext uri="{FF2B5EF4-FFF2-40B4-BE49-F238E27FC236}">
                <a16:creationId xmlns:a16="http://schemas.microsoft.com/office/drawing/2014/main" xmlns="" id="{62E1F864-BC81-416C-8491-C0DCDB16BF17}"/>
              </a:ext>
            </a:extLst>
          </p:cNvPr>
          <p:cNvSpPr>
            <a:spLocks noChangeArrowheads="1"/>
          </p:cNvSpPr>
          <p:nvPr/>
        </p:nvSpPr>
        <p:spPr bwMode="auto">
          <a:xfrm>
            <a:off x="422816" y="1799496"/>
            <a:ext cx="294410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ja-JP" b="1" i="0" u="none" strike="noStrike" cap="none" normalizeH="0" baseline="0" dirty="0">
                <a:ln>
                  <a:noFill/>
                </a:ln>
                <a:solidFill>
                  <a:schemeClr val="accent6"/>
                </a:solidFill>
                <a:effectLst/>
                <a:latin typeface="Arial Black" panose="020B0A04020102020204" pitchFamily="34" charset="0"/>
                <a:ea typeface="メイリオ" panose="020B0604030504040204" pitchFamily="50" charset="-128"/>
              </a:rPr>
              <a:t>EU</a:t>
            </a:r>
            <a:r>
              <a:rPr kumimoji="0" lang="ja-JP" altLang="en-US" b="1" i="0" u="none" strike="noStrike" cap="none" normalizeH="0" baseline="0" dirty="0">
                <a:ln>
                  <a:noFill/>
                </a:ln>
                <a:solidFill>
                  <a:schemeClr val="accent6"/>
                </a:solidFill>
                <a:effectLst/>
                <a:latin typeface="Arial Black" panose="020B0A04020102020204" pitchFamily="34" charset="0"/>
                <a:ea typeface="メイリオ" panose="020B0604030504040204" pitchFamily="50" charset="-128"/>
              </a:rPr>
              <a:t>本部</a:t>
            </a:r>
            <a:endParaRPr kumimoji="0" lang="en-US" altLang="ja-JP" b="1" i="0" u="none" strike="noStrike" cap="none" normalizeH="0" baseline="0" dirty="0">
              <a:ln>
                <a:noFill/>
              </a:ln>
              <a:solidFill>
                <a:schemeClr val="accent6"/>
              </a:solidFill>
              <a:effectLst/>
              <a:latin typeface="Arial Black" panose="020B0A04020102020204" pitchFamily="34" charset="0"/>
              <a:ea typeface="メイリオ" panose="020B0604030504040204" pitchFamily="50" charset="-128"/>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b="1" dirty="0">
                <a:solidFill>
                  <a:schemeClr val="accent6"/>
                </a:solidFill>
                <a:latin typeface="Arial Black" panose="020B0A04020102020204" pitchFamily="34" charset="0"/>
                <a:ea typeface="メイリオ" panose="020B0604030504040204" pitchFamily="50" charset="-128"/>
              </a:rPr>
              <a:t>デュッセルドルフ</a:t>
            </a:r>
            <a:endParaRPr kumimoji="0" lang="en-US" altLang="ja-JP" b="1" dirty="0">
              <a:solidFill>
                <a:schemeClr val="accent6"/>
              </a:solidFill>
              <a:latin typeface="Arial Black" panose="020B0A04020102020204" pitchFamily="34" charset="0"/>
              <a:ea typeface="メイリオ" panose="020B0604030504040204" pitchFamily="50" charset="-128"/>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b="1" i="0" u="none" strike="noStrike" cap="none" normalizeH="0" baseline="0" dirty="0">
                <a:ln>
                  <a:noFill/>
                </a:ln>
                <a:solidFill>
                  <a:schemeClr val="accent6"/>
                </a:solidFill>
                <a:effectLst/>
                <a:latin typeface="Arial Black" panose="020B0A04020102020204" pitchFamily="34" charset="0"/>
                <a:ea typeface="メイリオ" panose="020B0604030504040204" pitchFamily="50" charset="-128"/>
              </a:rPr>
              <a:t>（ドイツ）</a:t>
            </a:r>
            <a:endParaRPr kumimoji="0" lang="en-US" altLang="ja-JP" b="1" i="0" u="none" strike="noStrike" cap="none" normalizeH="0" baseline="0" dirty="0">
              <a:ln>
                <a:noFill/>
              </a:ln>
              <a:solidFill>
                <a:schemeClr val="accent6"/>
              </a:solidFill>
              <a:effectLst/>
              <a:latin typeface="Arial Black" panose="020B0A04020102020204" pitchFamily="34" charset="0"/>
              <a:ea typeface="メイリオ" panose="020B0604030504040204" pitchFamily="50" charset="-128"/>
            </a:endParaRPr>
          </a:p>
        </p:txBody>
      </p:sp>
      <p:cxnSp>
        <p:nvCxnSpPr>
          <p:cNvPr id="42" name="直線矢印コネクタ 41">
            <a:extLst>
              <a:ext uri="{FF2B5EF4-FFF2-40B4-BE49-F238E27FC236}">
                <a16:creationId xmlns:a16="http://schemas.microsoft.com/office/drawing/2014/main" xmlns="" id="{66F03C25-D700-484F-A4CF-5C5F8065A684}"/>
              </a:ext>
            </a:extLst>
          </p:cNvPr>
          <p:cNvCxnSpPr>
            <a:cxnSpLocks/>
          </p:cNvCxnSpPr>
          <p:nvPr/>
        </p:nvCxnSpPr>
        <p:spPr>
          <a:xfrm>
            <a:off x="3096534" y="2305638"/>
            <a:ext cx="953812" cy="540550"/>
          </a:xfrm>
          <a:prstGeom prst="straightConnector1">
            <a:avLst/>
          </a:prstGeom>
          <a:ln>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
        <p:nvSpPr>
          <p:cNvPr id="43" name="Freeform 257">
            <a:extLst>
              <a:ext uri="{FF2B5EF4-FFF2-40B4-BE49-F238E27FC236}">
                <a16:creationId xmlns:a16="http://schemas.microsoft.com/office/drawing/2014/main" xmlns="" id="{220AE6DA-0F72-4596-804C-64D78906E5B5}"/>
              </a:ext>
            </a:extLst>
          </p:cNvPr>
          <p:cNvSpPr>
            <a:spLocks/>
          </p:cNvSpPr>
          <p:nvPr/>
        </p:nvSpPr>
        <p:spPr bwMode="auto">
          <a:xfrm>
            <a:off x="8964817" y="4453243"/>
            <a:ext cx="87313" cy="79375"/>
          </a:xfrm>
          <a:custGeom>
            <a:avLst/>
            <a:gdLst>
              <a:gd name="T0" fmla="*/ 184 w 193"/>
              <a:gd name="T1" fmla="*/ 53 h 176"/>
              <a:gd name="T2" fmla="*/ 192 w 193"/>
              <a:gd name="T3" fmla="*/ 87 h 176"/>
              <a:gd name="T4" fmla="*/ 185 w 193"/>
              <a:gd name="T5" fmla="*/ 120 h 176"/>
              <a:gd name="T6" fmla="*/ 165 w 193"/>
              <a:gd name="T7" fmla="*/ 149 h 176"/>
              <a:gd name="T8" fmla="*/ 134 w 193"/>
              <a:gd name="T9" fmla="*/ 168 h 176"/>
              <a:gd name="T10" fmla="*/ 98 w 193"/>
              <a:gd name="T11" fmla="*/ 175 h 176"/>
              <a:gd name="T12" fmla="*/ 61 w 193"/>
              <a:gd name="T13" fmla="*/ 169 h 176"/>
              <a:gd name="T14" fmla="*/ 29 w 193"/>
              <a:gd name="T15" fmla="*/ 151 h 176"/>
              <a:gd name="T16" fmla="*/ 8 w 193"/>
              <a:gd name="T17" fmla="*/ 123 h 176"/>
              <a:gd name="T18" fmla="*/ 1 w 193"/>
              <a:gd name="T19" fmla="*/ 90 h 176"/>
              <a:gd name="T20" fmla="*/ 7 w 193"/>
              <a:gd name="T21" fmla="*/ 56 h 176"/>
              <a:gd name="T22" fmla="*/ 27 w 193"/>
              <a:gd name="T23" fmla="*/ 27 h 176"/>
              <a:gd name="T24" fmla="*/ 58 w 193"/>
              <a:gd name="T25" fmla="*/ 8 h 176"/>
              <a:gd name="T26" fmla="*/ 95 w 193"/>
              <a:gd name="T27" fmla="*/ 1 h 176"/>
              <a:gd name="T28" fmla="*/ 131 w 193"/>
              <a:gd name="T29" fmla="*/ 7 h 176"/>
              <a:gd name="T30" fmla="*/ 163 w 193"/>
              <a:gd name="T31" fmla="*/ 25 h 176"/>
              <a:gd name="T32" fmla="*/ 125 w 193"/>
              <a:gd name="T33" fmla="*/ 21 h 176"/>
              <a:gd name="T34" fmla="*/ 95 w 193"/>
              <a:gd name="T35" fmla="*/ 16 h 176"/>
              <a:gd name="T36" fmla="*/ 64 w 193"/>
              <a:gd name="T37" fmla="*/ 22 h 176"/>
              <a:gd name="T38" fmla="*/ 38 w 193"/>
              <a:gd name="T39" fmla="*/ 38 h 176"/>
              <a:gd name="T40" fmla="*/ 21 w 193"/>
              <a:gd name="T41" fmla="*/ 62 h 176"/>
              <a:gd name="T42" fmla="*/ 16 w 193"/>
              <a:gd name="T43" fmla="*/ 90 h 176"/>
              <a:gd name="T44" fmla="*/ 22 w 193"/>
              <a:gd name="T45" fmla="*/ 117 h 176"/>
              <a:gd name="T46" fmla="*/ 40 w 193"/>
              <a:gd name="T47" fmla="*/ 140 h 176"/>
              <a:gd name="T48" fmla="*/ 67 w 193"/>
              <a:gd name="T49" fmla="*/ 155 h 176"/>
              <a:gd name="T50" fmla="*/ 98 w 193"/>
              <a:gd name="T51" fmla="*/ 160 h 176"/>
              <a:gd name="T52" fmla="*/ 128 w 193"/>
              <a:gd name="T53" fmla="*/ 154 h 176"/>
              <a:gd name="T54" fmla="*/ 154 w 193"/>
              <a:gd name="T55" fmla="*/ 138 h 176"/>
              <a:gd name="T56" fmla="*/ 171 w 193"/>
              <a:gd name="T57" fmla="*/ 114 h 176"/>
              <a:gd name="T58" fmla="*/ 177 w 193"/>
              <a:gd name="T59" fmla="*/ 87 h 176"/>
              <a:gd name="T60" fmla="*/ 170 w 193"/>
              <a:gd name="T61" fmla="*/ 59 h 176"/>
              <a:gd name="T62" fmla="*/ 152 w 193"/>
              <a:gd name="T63" fmla="*/ 3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3" h="176">
                <a:moveTo>
                  <a:pt x="165" y="27"/>
                </a:moveTo>
                <a:lnTo>
                  <a:pt x="184" y="53"/>
                </a:lnTo>
                <a:cubicBezTo>
                  <a:pt x="185" y="54"/>
                  <a:pt x="185" y="55"/>
                  <a:pt x="185" y="56"/>
                </a:cubicBezTo>
                <a:lnTo>
                  <a:pt x="192" y="87"/>
                </a:lnTo>
                <a:cubicBezTo>
                  <a:pt x="193" y="88"/>
                  <a:pt x="193" y="89"/>
                  <a:pt x="192" y="90"/>
                </a:cubicBezTo>
                <a:lnTo>
                  <a:pt x="185" y="120"/>
                </a:lnTo>
                <a:cubicBezTo>
                  <a:pt x="185" y="121"/>
                  <a:pt x="185" y="122"/>
                  <a:pt x="184" y="123"/>
                </a:cubicBezTo>
                <a:lnTo>
                  <a:pt x="165" y="149"/>
                </a:lnTo>
                <a:cubicBezTo>
                  <a:pt x="164" y="150"/>
                  <a:pt x="163" y="151"/>
                  <a:pt x="163" y="151"/>
                </a:cubicBezTo>
                <a:lnTo>
                  <a:pt x="134" y="168"/>
                </a:lnTo>
                <a:cubicBezTo>
                  <a:pt x="133" y="169"/>
                  <a:pt x="132" y="169"/>
                  <a:pt x="131" y="169"/>
                </a:cubicBezTo>
                <a:lnTo>
                  <a:pt x="98" y="175"/>
                </a:lnTo>
                <a:cubicBezTo>
                  <a:pt x="97" y="176"/>
                  <a:pt x="96" y="176"/>
                  <a:pt x="95" y="175"/>
                </a:cubicBezTo>
                <a:lnTo>
                  <a:pt x="61" y="169"/>
                </a:lnTo>
                <a:cubicBezTo>
                  <a:pt x="60" y="169"/>
                  <a:pt x="59" y="169"/>
                  <a:pt x="58" y="168"/>
                </a:cubicBezTo>
                <a:lnTo>
                  <a:pt x="29" y="151"/>
                </a:lnTo>
                <a:cubicBezTo>
                  <a:pt x="28" y="151"/>
                  <a:pt x="28" y="150"/>
                  <a:pt x="27" y="149"/>
                </a:cubicBezTo>
                <a:lnTo>
                  <a:pt x="8" y="123"/>
                </a:lnTo>
                <a:cubicBezTo>
                  <a:pt x="7" y="122"/>
                  <a:pt x="7" y="121"/>
                  <a:pt x="7" y="120"/>
                </a:cubicBezTo>
                <a:lnTo>
                  <a:pt x="1" y="90"/>
                </a:lnTo>
                <a:cubicBezTo>
                  <a:pt x="0" y="89"/>
                  <a:pt x="0" y="88"/>
                  <a:pt x="1" y="87"/>
                </a:cubicBezTo>
                <a:lnTo>
                  <a:pt x="7" y="56"/>
                </a:lnTo>
                <a:cubicBezTo>
                  <a:pt x="7" y="55"/>
                  <a:pt x="7" y="54"/>
                  <a:pt x="8" y="53"/>
                </a:cubicBezTo>
                <a:lnTo>
                  <a:pt x="27" y="27"/>
                </a:lnTo>
                <a:cubicBezTo>
                  <a:pt x="28" y="26"/>
                  <a:pt x="28" y="25"/>
                  <a:pt x="29" y="25"/>
                </a:cubicBezTo>
                <a:lnTo>
                  <a:pt x="58" y="8"/>
                </a:lnTo>
                <a:cubicBezTo>
                  <a:pt x="59" y="7"/>
                  <a:pt x="60" y="7"/>
                  <a:pt x="61" y="7"/>
                </a:cubicBezTo>
                <a:lnTo>
                  <a:pt x="95" y="1"/>
                </a:lnTo>
                <a:cubicBezTo>
                  <a:pt x="96" y="0"/>
                  <a:pt x="97" y="0"/>
                  <a:pt x="98" y="1"/>
                </a:cubicBezTo>
                <a:lnTo>
                  <a:pt x="131" y="7"/>
                </a:lnTo>
                <a:cubicBezTo>
                  <a:pt x="132" y="7"/>
                  <a:pt x="133" y="7"/>
                  <a:pt x="134" y="8"/>
                </a:cubicBezTo>
                <a:lnTo>
                  <a:pt x="163" y="25"/>
                </a:lnTo>
                <a:lnTo>
                  <a:pt x="154" y="38"/>
                </a:lnTo>
                <a:lnTo>
                  <a:pt x="125" y="21"/>
                </a:lnTo>
                <a:lnTo>
                  <a:pt x="128" y="22"/>
                </a:lnTo>
                <a:lnTo>
                  <a:pt x="95" y="16"/>
                </a:lnTo>
                <a:lnTo>
                  <a:pt x="98" y="16"/>
                </a:lnTo>
                <a:lnTo>
                  <a:pt x="64" y="22"/>
                </a:lnTo>
                <a:lnTo>
                  <a:pt x="67" y="21"/>
                </a:lnTo>
                <a:lnTo>
                  <a:pt x="38" y="38"/>
                </a:lnTo>
                <a:lnTo>
                  <a:pt x="40" y="36"/>
                </a:lnTo>
                <a:lnTo>
                  <a:pt x="21" y="62"/>
                </a:lnTo>
                <a:lnTo>
                  <a:pt x="22" y="59"/>
                </a:lnTo>
                <a:lnTo>
                  <a:pt x="16" y="90"/>
                </a:lnTo>
                <a:lnTo>
                  <a:pt x="16" y="87"/>
                </a:lnTo>
                <a:lnTo>
                  <a:pt x="22" y="117"/>
                </a:lnTo>
                <a:lnTo>
                  <a:pt x="21" y="114"/>
                </a:lnTo>
                <a:lnTo>
                  <a:pt x="40" y="140"/>
                </a:lnTo>
                <a:lnTo>
                  <a:pt x="38" y="138"/>
                </a:lnTo>
                <a:lnTo>
                  <a:pt x="67" y="155"/>
                </a:lnTo>
                <a:lnTo>
                  <a:pt x="64" y="154"/>
                </a:lnTo>
                <a:lnTo>
                  <a:pt x="98" y="160"/>
                </a:lnTo>
                <a:lnTo>
                  <a:pt x="95" y="160"/>
                </a:lnTo>
                <a:lnTo>
                  <a:pt x="128" y="154"/>
                </a:lnTo>
                <a:lnTo>
                  <a:pt x="125" y="155"/>
                </a:lnTo>
                <a:lnTo>
                  <a:pt x="154" y="138"/>
                </a:lnTo>
                <a:lnTo>
                  <a:pt x="152" y="140"/>
                </a:lnTo>
                <a:lnTo>
                  <a:pt x="171" y="114"/>
                </a:lnTo>
                <a:lnTo>
                  <a:pt x="170" y="117"/>
                </a:lnTo>
                <a:lnTo>
                  <a:pt x="177" y="87"/>
                </a:lnTo>
                <a:lnTo>
                  <a:pt x="177" y="90"/>
                </a:lnTo>
                <a:lnTo>
                  <a:pt x="170" y="59"/>
                </a:lnTo>
                <a:lnTo>
                  <a:pt x="171" y="62"/>
                </a:lnTo>
                <a:lnTo>
                  <a:pt x="152" y="36"/>
                </a:lnTo>
                <a:lnTo>
                  <a:pt x="165" y="27"/>
                </a:ln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44" name="Rectangle 254">
            <a:extLst>
              <a:ext uri="{FF2B5EF4-FFF2-40B4-BE49-F238E27FC236}">
                <a16:creationId xmlns:a16="http://schemas.microsoft.com/office/drawing/2014/main" xmlns="" id="{E0973B29-3096-446F-9779-0450745040E9}"/>
              </a:ext>
            </a:extLst>
          </p:cNvPr>
          <p:cNvSpPr>
            <a:spLocks noChangeArrowheads="1"/>
          </p:cNvSpPr>
          <p:nvPr/>
        </p:nvSpPr>
        <p:spPr bwMode="auto">
          <a:xfrm>
            <a:off x="8882028" y="5508574"/>
            <a:ext cx="220806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b="1" i="0" u="none" strike="noStrike" cap="none" normalizeH="0" baseline="0" dirty="0">
                <a:ln>
                  <a:noFill/>
                </a:ln>
                <a:solidFill>
                  <a:schemeClr val="accent5">
                    <a:lumMod val="75000"/>
                  </a:schemeClr>
                </a:solidFill>
                <a:effectLst/>
                <a:latin typeface="メイリオ" panose="020B0604030504040204" pitchFamily="50" charset="-128"/>
                <a:ea typeface="メイリオ" panose="020B0604030504040204" pitchFamily="50" charset="-128"/>
              </a:rPr>
              <a:t>リオデジャネイロ</a:t>
            </a:r>
            <a:endParaRPr kumimoji="0" lang="en-US" altLang="ja-JP" b="1" i="0" u="none" strike="noStrike" cap="none" normalizeH="0" baseline="0" dirty="0">
              <a:ln>
                <a:noFill/>
              </a:ln>
              <a:solidFill>
                <a:schemeClr val="accent5">
                  <a:lumMod val="75000"/>
                </a:schemeClr>
              </a:solidFill>
              <a:effectLst/>
              <a:latin typeface="メイリオ" panose="020B0604030504040204" pitchFamily="50" charset="-128"/>
              <a:ea typeface="メイリオ" panose="020B0604030504040204" pitchFamily="50" charset="-128"/>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b="1" dirty="0">
                <a:solidFill>
                  <a:schemeClr val="accent5">
                    <a:lumMod val="75000"/>
                  </a:schemeClr>
                </a:solidFill>
                <a:latin typeface="メイリオ" panose="020B0604030504040204" pitchFamily="50" charset="-128"/>
                <a:ea typeface="メイリオ" panose="020B0604030504040204" pitchFamily="50" charset="-128"/>
              </a:rPr>
              <a:t>オフィス</a:t>
            </a:r>
            <a:endParaRPr kumimoji="0" lang="ja-JP" altLang="ja-JP" b="0" i="0" u="none" strike="noStrike" cap="none" normalizeH="0" baseline="0" dirty="0">
              <a:ln>
                <a:noFill/>
              </a:ln>
              <a:solidFill>
                <a:schemeClr val="accent5">
                  <a:lumMod val="75000"/>
                </a:schemeClr>
              </a:solidFill>
              <a:effectLst/>
              <a:latin typeface="メイリオ" panose="020B0604030504040204" pitchFamily="50" charset="-128"/>
              <a:ea typeface="メイリオ" panose="020B0604030504040204" pitchFamily="50" charset="-128"/>
            </a:endParaRPr>
          </a:p>
        </p:txBody>
      </p:sp>
      <p:cxnSp>
        <p:nvCxnSpPr>
          <p:cNvPr id="45" name="直線矢印コネクタ 44">
            <a:extLst>
              <a:ext uri="{FF2B5EF4-FFF2-40B4-BE49-F238E27FC236}">
                <a16:creationId xmlns:a16="http://schemas.microsoft.com/office/drawing/2014/main" xmlns="" id="{03245CCC-0578-469C-9148-D7F6D2CDA8FA}"/>
              </a:ext>
            </a:extLst>
          </p:cNvPr>
          <p:cNvCxnSpPr>
            <a:cxnSpLocks/>
          </p:cNvCxnSpPr>
          <p:nvPr/>
        </p:nvCxnSpPr>
        <p:spPr>
          <a:xfrm flipH="1" flipV="1">
            <a:off x="9086243" y="4534193"/>
            <a:ext cx="703734" cy="797427"/>
          </a:xfrm>
          <a:prstGeom prst="straightConnector1">
            <a:avLst/>
          </a:prstGeom>
          <a:ln>
            <a:solidFill>
              <a:schemeClr val="accent5">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6" name="Freeform 257">
            <a:extLst>
              <a:ext uri="{FF2B5EF4-FFF2-40B4-BE49-F238E27FC236}">
                <a16:creationId xmlns:a16="http://schemas.microsoft.com/office/drawing/2014/main" xmlns="" id="{EE2CE8B2-4D66-417E-968D-4F3FB73B46CB}"/>
              </a:ext>
            </a:extLst>
          </p:cNvPr>
          <p:cNvSpPr>
            <a:spLocks/>
          </p:cNvSpPr>
          <p:nvPr/>
        </p:nvSpPr>
        <p:spPr bwMode="auto">
          <a:xfrm>
            <a:off x="7958271" y="3553024"/>
            <a:ext cx="87313" cy="79375"/>
          </a:xfrm>
          <a:custGeom>
            <a:avLst/>
            <a:gdLst>
              <a:gd name="T0" fmla="*/ 184 w 193"/>
              <a:gd name="T1" fmla="*/ 53 h 176"/>
              <a:gd name="T2" fmla="*/ 192 w 193"/>
              <a:gd name="T3" fmla="*/ 87 h 176"/>
              <a:gd name="T4" fmla="*/ 185 w 193"/>
              <a:gd name="T5" fmla="*/ 120 h 176"/>
              <a:gd name="T6" fmla="*/ 165 w 193"/>
              <a:gd name="T7" fmla="*/ 149 h 176"/>
              <a:gd name="T8" fmla="*/ 134 w 193"/>
              <a:gd name="T9" fmla="*/ 168 h 176"/>
              <a:gd name="T10" fmla="*/ 98 w 193"/>
              <a:gd name="T11" fmla="*/ 175 h 176"/>
              <a:gd name="T12" fmla="*/ 61 w 193"/>
              <a:gd name="T13" fmla="*/ 169 h 176"/>
              <a:gd name="T14" fmla="*/ 29 w 193"/>
              <a:gd name="T15" fmla="*/ 151 h 176"/>
              <a:gd name="T16" fmla="*/ 8 w 193"/>
              <a:gd name="T17" fmla="*/ 123 h 176"/>
              <a:gd name="T18" fmla="*/ 1 w 193"/>
              <a:gd name="T19" fmla="*/ 90 h 176"/>
              <a:gd name="T20" fmla="*/ 7 w 193"/>
              <a:gd name="T21" fmla="*/ 56 h 176"/>
              <a:gd name="T22" fmla="*/ 27 w 193"/>
              <a:gd name="T23" fmla="*/ 27 h 176"/>
              <a:gd name="T24" fmla="*/ 58 w 193"/>
              <a:gd name="T25" fmla="*/ 8 h 176"/>
              <a:gd name="T26" fmla="*/ 95 w 193"/>
              <a:gd name="T27" fmla="*/ 1 h 176"/>
              <a:gd name="T28" fmla="*/ 131 w 193"/>
              <a:gd name="T29" fmla="*/ 7 h 176"/>
              <a:gd name="T30" fmla="*/ 163 w 193"/>
              <a:gd name="T31" fmla="*/ 25 h 176"/>
              <a:gd name="T32" fmla="*/ 125 w 193"/>
              <a:gd name="T33" fmla="*/ 21 h 176"/>
              <a:gd name="T34" fmla="*/ 95 w 193"/>
              <a:gd name="T35" fmla="*/ 16 h 176"/>
              <a:gd name="T36" fmla="*/ 64 w 193"/>
              <a:gd name="T37" fmla="*/ 22 h 176"/>
              <a:gd name="T38" fmla="*/ 38 w 193"/>
              <a:gd name="T39" fmla="*/ 38 h 176"/>
              <a:gd name="T40" fmla="*/ 21 w 193"/>
              <a:gd name="T41" fmla="*/ 62 h 176"/>
              <a:gd name="T42" fmla="*/ 16 w 193"/>
              <a:gd name="T43" fmla="*/ 90 h 176"/>
              <a:gd name="T44" fmla="*/ 22 w 193"/>
              <a:gd name="T45" fmla="*/ 117 h 176"/>
              <a:gd name="T46" fmla="*/ 40 w 193"/>
              <a:gd name="T47" fmla="*/ 140 h 176"/>
              <a:gd name="T48" fmla="*/ 67 w 193"/>
              <a:gd name="T49" fmla="*/ 155 h 176"/>
              <a:gd name="T50" fmla="*/ 98 w 193"/>
              <a:gd name="T51" fmla="*/ 160 h 176"/>
              <a:gd name="T52" fmla="*/ 128 w 193"/>
              <a:gd name="T53" fmla="*/ 154 h 176"/>
              <a:gd name="T54" fmla="*/ 154 w 193"/>
              <a:gd name="T55" fmla="*/ 138 h 176"/>
              <a:gd name="T56" fmla="*/ 171 w 193"/>
              <a:gd name="T57" fmla="*/ 114 h 176"/>
              <a:gd name="T58" fmla="*/ 177 w 193"/>
              <a:gd name="T59" fmla="*/ 87 h 176"/>
              <a:gd name="T60" fmla="*/ 170 w 193"/>
              <a:gd name="T61" fmla="*/ 59 h 176"/>
              <a:gd name="T62" fmla="*/ 152 w 193"/>
              <a:gd name="T63" fmla="*/ 3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3" h="176">
                <a:moveTo>
                  <a:pt x="165" y="27"/>
                </a:moveTo>
                <a:lnTo>
                  <a:pt x="184" y="53"/>
                </a:lnTo>
                <a:cubicBezTo>
                  <a:pt x="185" y="54"/>
                  <a:pt x="185" y="55"/>
                  <a:pt x="185" y="56"/>
                </a:cubicBezTo>
                <a:lnTo>
                  <a:pt x="192" y="87"/>
                </a:lnTo>
                <a:cubicBezTo>
                  <a:pt x="193" y="88"/>
                  <a:pt x="193" y="89"/>
                  <a:pt x="192" y="90"/>
                </a:cubicBezTo>
                <a:lnTo>
                  <a:pt x="185" y="120"/>
                </a:lnTo>
                <a:cubicBezTo>
                  <a:pt x="185" y="121"/>
                  <a:pt x="185" y="122"/>
                  <a:pt x="184" y="123"/>
                </a:cubicBezTo>
                <a:lnTo>
                  <a:pt x="165" y="149"/>
                </a:lnTo>
                <a:cubicBezTo>
                  <a:pt x="164" y="150"/>
                  <a:pt x="163" y="151"/>
                  <a:pt x="163" y="151"/>
                </a:cubicBezTo>
                <a:lnTo>
                  <a:pt x="134" y="168"/>
                </a:lnTo>
                <a:cubicBezTo>
                  <a:pt x="133" y="169"/>
                  <a:pt x="132" y="169"/>
                  <a:pt x="131" y="169"/>
                </a:cubicBezTo>
                <a:lnTo>
                  <a:pt x="98" y="175"/>
                </a:lnTo>
                <a:cubicBezTo>
                  <a:pt x="97" y="176"/>
                  <a:pt x="96" y="176"/>
                  <a:pt x="95" y="175"/>
                </a:cubicBezTo>
                <a:lnTo>
                  <a:pt x="61" y="169"/>
                </a:lnTo>
                <a:cubicBezTo>
                  <a:pt x="60" y="169"/>
                  <a:pt x="59" y="169"/>
                  <a:pt x="58" y="168"/>
                </a:cubicBezTo>
                <a:lnTo>
                  <a:pt x="29" y="151"/>
                </a:lnTo>
                <a:cubicBezTo>
                  <a:pt x="28" y="151"/>
                  <a:pt x="28" y="150"/>
                  <a:pt x="27" y="149"/>
                </a:cubicBezTo>
                <a:lnTo>
                  <a:pt x="8" y="123"/>
                </a:lnTo>
                <a:cubicBezTo>
                  <a:pt x="7" y="122"/>
                  <a:pt x="7" y="121"/>
                  <a:pt x="7" y="120"/>
                </a:cubicBezTo>
                <a:lnTo>
                  <a:pt x="1" y="90"/>
                </a:lnTo>
                <a:cubicBezTo>
                  <a:pt x="0" y="89"/>
                  <a:pt x="0" y="88"/>
                  <a:pt x="1" y="87"/>
                </a:cubicBezTo>
                <a:lnTo>
                  <a:pt x="7" y="56"/>
                </a:lnTo>
                <a:cubicBezTo>
                  <a:pt x="7" y="55"/>
                  <a:pt x="7" y="54"/>
                  <a:pt x="8" y="53"/>
                </a:cubicBezTo>
                <a:lnTo>
                  <a:pt x="27" y="27"/>
                </a:lnTo>
                <a:cubicBezTo>
                  <a:pt x="28" y="26"/>
                  <a:pt x="28" y="25"/>
                  <a:pt x="29" y="25"/>
                </a:cubicBezTo>
                <a:lnTo>
                  <a:pt x="58" y="8"/>
                </a:lnTo>
                <a:cubicBezTo>
                  <a:pt x="59" y="7"/>
                  <a:pt x="60" y="7"/>
                  <a:pt x="61" y="7"/>
                </a:cubicBezTo>
                <a:lnTo>
                  <a:pt x="95" y="1"/>
                </a:lnTo>
                <a:cubicBezTo>
                  <a:pt x="96" y="0"/>
                  <a:pt x="97" y="0"/>
                  <a:pt x="98" y="1"/>
                </a:cubicBezTo>
                <a:lnTo>
                  <a:pt x="131" y="7"/>
                </a:lnTo>
                <a:cubicBezTo>
                  <a:pt x="132" y="7"/>
                  <a:pt x="133" y="7"/>
                  <a:pt x="134" y="8"/>
                </a:cubicBezTo>
                <a:lnTo>
                  <a:pt x="163" y="25"/>
                </a:lnTo>
                <a:lnTo>
                  <a:pt x="154" y="38"/>
                </a:lnTo>
                <a:lnTo>
                  <a:pt x="125" y="21"/>
                </a:lnTo>
                <a:lnTo>
                  <a:pt x="128" y="22"/>
                </a:lnTo>
                <a:lnTo>
                  <a:pt x="95" y="16"/>
                </a:lnTo>
                <a:lnTo>
                  <a:pt x="98" y="16"/>
                </a:lnTo>
                <a:lnTo>
                  <a:pt x="64" y="22"/>
                </a:lnTo>
                <a:lnTo>
                  <a:pt x="67" y="21"/>
                </a:lnTo>
                <a:lnTo>
                  <a:pt x="38" y="38"/>
                </a:lnTo>
                <a:lnTo>
                  <a:pt x="40" y="36"/>
                </a:lnTo>
                <a:lnTo>
                  <a:pt x="21" y="62"/>
                </a:lnTo>
                <a:lnTo>
                  <a:pt x="22" y="59"/>
                </a:lnTo>
                <a:lnTo>
                  <a:pt x="16" y="90"/>
                </a:lnTo>
                <a:lnTo>
                  <a:pt x="16" y="87"/>
                </a:lnTo>
                <a:lnTo>
                  <a:pt x="22" y="117"/>
                </a:lnTo>
                <a:lnTo>
                  <a:pt x="21" y="114"/>
                </a:lnTo>
                <a:lnTo>
                  <a:pt x="40" y="140"/>
                </a:lnTo>
                <a:lnTo>
                  <a:pt x="38" y="138"/>
                </a:lnTo>
                <a:lnTo>
                  <a:pt x="67" y="155"/>
                </a:lnTo>
                <a:lnTo>
                  <a:pt x="64" y="154"/>
                </a:lnTo>
                <a:lnTo>
                  <a:pt x="98" y="160"/>
                </a:lnTo>
                <a:lnTo>
                  <a:pt x="95" y="160"/>
                </a:lnTo>
                <a:lnTo>
                  <a:pt x="128" y="154"/>
                </a:lnTo>
                <a:lnTo>
                  <a:pt x="125" y="155"/>
                </a:lnTo>
                <a:lnTo>
                  <a:pt x="154" y="138"/>
                </a:lnTo>
                <a:lnTo>
                  <a:pt x="152" y="140"/>
                </a:lnTo>
                <a:lnTo>
                  <a:pt x="171" y="114"/>
                </a:lnTo>
                <a:lnTo>
                  <a:pt x="170" y="117"/>
                </a:lnTo>
                <a:lnTo>
                  <a:pt x="177" y="87"/>
                </a:lnTo>
                <a:lnTo>
                  <a:pt x="177" y="90"/>
                </a:lnTo>
                <a:lnTo>
                  <a:pt x="170" y="59"/>
                </a:lnTo>
                <a:lnTo>
                  <a:pt x="171" y="62"/>
                </a:lnTo>
                <a:lnTo>
                  <a:pt x="152" y="36"/>
                </a:lnTo>
                <a:lnTo>
                  <a:pt x="165" y="27"/>
                </a:ln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47" name="Rectangle 254">
            <a:extLst>
              <a:ext uri="{FF2B5EF4-FFF2-40B4-BE49-F238E27FC236}">
                <a16:creationId xmlns:a16="http://schemas.microsoft.com/office/drawing/2014/main" xmlns="" id="{321F184D-B28B-4923-BE7A-26F4D7A1557A}"/>
              </a:ext>
            </a:extLst>
          </p:cNvPr>
          <p:cNvSpPr>
            <a:spLocks noChangeArrowheads="1"/>
          </p:cNvSpPr>
          <p:nvPr/>
        </p:nvSpPr>
        <p:spPr bwMode="auto">
          <a:xfrm>
            <a:off x="8786833" y="2605330"/>
            <a:ext cx="220806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b="1" dirty="0">
                <a:solidFill>
                  <a:schemeClr val="accent5">
                    <a:lumMod val="75000"/>
                  </a:schemeClr>
                </a:solidFill>
                <a:latin typeface="メイリオ" panose="020B0604030504040204" pitchFamily="50" charset="-128"/>
                <a:ea typeface="メイリオ" panose="020B0604030504040204" pitchFamily="50" charset="-128"/>
              </a:rPr>
              <a:t>メキシコ</a:t>
            </a:r>
            <a:endParaRPr kumimoji="0" lang="en-US" altLang="ja-JP" b="1" i="0" u="none" strike="noStrike" cap="none" normalizeH="0" baseline="0" dirty="0">
              <a:ln>
                <a:noFill/>
              </a:ln>
              <a:solidFill>
                <a:schemeClr val="accent5">
                  <a:lumMod val="75000"/>
                </a:schemeClr>
              </a:solidFill>
              <a:effectLst/>
              <a:latin typeface="メイリオ" panose="020B0604030504040204" pitchFamily="50" charset="-128"/>
              <a:ea typeface="メイリオ" panose="020B0604030504040204" pitchFamily="50" charset="-128"/>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b="1" dirty="0">
                <a:solidFill>
                  <a:schemeClr val="accent5">
                    <a:lumMod val="75000"/>
                  </a:schemeClr>
                </a:solidFill>
                <a:latin typeface="メイリオ" panose="020B0604030504040204" pitchFamily="50" charset="-128"/>
                <a:ea typeface="メイリオ" panose="020B0604030504040204" pitchFamily="50" charset="-128"/>
              </a:rPr>
              <a:t>オフィス</a:t>
            </a:r>
            <a:endParaRPr kumimoji="0" lang="ja-JP" altLang="ja-JP" b="0" i="0" u="none" strike="noStrike" cap="none" normalizeH="0" baseline="0" dirty="0">
              <a:ln>
                <a:noFill/>
              </a:ln>
              <a:solidFill>
                <a:schemeClr val="accent5">
                  <a:lumMod val="75000"/>
                </a:schemeClr>
              </a:solidFill>
              <a:effectLst/>
              <a:latin typeface="メイリオ" panose="020B0604030504040204" pitchFamily="50" charset="-128"/>
              <a:ea typeface="メイリオ" panose="020B0604030504040204" pitchFamily="50" charset="-128"/>
            </a:endParaRPr>
          </a:p>
        </p:txBody>
      </p:sp>
      <p:cxnSp>
        <p:nvCxnSpPr>
          <p:cNvPr id="48" name="直線矢印コネクタ 47">
            <a:extLst>
              <a:ext uri="{FF2B5EF4-FFF2-40B4-BE49-F238E27FC236}">
                <a16:creationId xmlns:a16="http://schemas.microsoft.com/office/drawing/2014/main" xmlns="" id="{924F7952-4D11-4A7E-8A90-340A6AAD703C}"/>
              </a:ext>
            </a:extLst>
          </p:cNvPr>
          <p:cNvCxnSpPr>
            <a:cxnSpLocks/>
          </p:cNvCxnSpPr>
          <p:nvPr/>
        </p:nvCxnSpPr>
        <p:spPr>
          <a:xfrm flipH="1">
            <a:off x="8081333" y="2971241"/>
            <a:ext cx="1168070" cy="574307"/>
          </a:xfrm>
          <a:prstGeom prst="straightConnector1">
            <a:avLst/>
          </a:prstGeom>
          <a:ln>
            <a:solidFill>
              <a:schemeClr val="accent5">
                <a:lumMod val="75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638236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テキスト プレースホルダー 9"/>
          <p:cNvSpPr>
            <a:spLocks noGrp="1"/>
          </p:cNvSpPr>
          <p:nvPr>
            <p:ph type="body" sz="quarter" idx="13"/>
          </p:nvPr>
        </p:nvSpPr>
        <p:spPr/>
        <p:txBody>
          <a:bodyPr/>
          <a:lstStyle/>
          <a:p>
            <a:r>
              <a:rPr kumimoji="1" lang="ja-JP" altLang="en-US" dirty="0"/>
              <a:t>事業の強み</a:t>
            </a:r>
          </a:p>
        </p:txBody>
      </p:sp>
    </p:spTree>
    <p:extLst>
      <p:ext uri="{BB962C8B-B14F-4D97-AF65-F5344CB8AC3E}">
        <p14:creationId xmlns:p14="http://schemas.microsoft.com/office/powerpoint/2010/main" val="29152486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テキスト ボックス 26">
            <a:extLst>
              <a:ext uri="{FF2B5EF4-FFF2-40B4-BE49-F238E27FC236}">
                <a16:creationId xmlns:a16="http://schemas.microsoft.com/office/drawing/2014/main" xmlns="" id="{1CA280E5-9A37-4981-848D-1FD1F151FE87}"/>
              </a:ext>
            </a:extLst>
          </p:cNvPr>
          <p:cNvSpPr txBox="1"/>
          <p:nvPr/>
        </p:nvSpPr>
        <p:spPr>
          <a:xfrm>
            <a:off x="10373391" y="6508547"/>
            <a:ext cx="1074461" cy="276999"/>
          </a:xfrm>
          <a:prstGeom prst="rect">
            <a:avLst/>
          </a:prstGeom>
          <a:noFill/>
        </p:spPr>
        <p:txBody>
          <a:bodyPr wrap="none" rtlCol="0">
            <a:spAutoFit/>
          </a:bodyPr>
          <a:lstStyle/>
          <a:p>
            <a:r>
              <a:rPr lang="en-US" altLang="ja-JP" sz="1200" dirty="0">
                <a:solidFill>
                  <a:schemeClr val="bg1"/>
                </a:solidFill>
                <a:latin typeface="Segoe UI" panose="020B0502040204020203" pitchFamily="34" charset="0"/>
                <a:cs typeface="Segoe UI" panose="020B0502040204020203" pitchFamily="34" charset="0"/>
              </a:rPr>
              <a:t>XX University</a:t>
            </a:r>
            <a:endParaRPr kumimoji="1" lang="ja-JP" altLang="en-US" sz="1200" dirty="0">
              <a:solidFill>
                <a:schemeClr val="bg1"/>
              </a:solidFill>
              <a:latin typeface="Segoe UI" panose="020B0502040204020203" pitchFamily="34" charset="0"/>
              <a:cs typeface="Segoe UI" panose="020B0502040204020203" pitchFamily="34" charset="0"/>
            </a:endParaRPr>
          </a:p>
        </p:txBody>
      </p:sp>
      <p:sp>
        <p:nvSpPr>
          <p:cNvPr id="7" name="テキスト ボックス 6">
            <a:extLst>
              <a:ext uri="{FF2B5EF4-FFF2-40B4-BE49-F238E27FC236}">
                <a16:creationId xmlns:a16="http://schemas.microsoft.com/office/drawing/2014/main" xmlns="" id="{4381F33A-3077-4D36-811E-ED446A3FCE60}"/>
              </a:ext>
            </a:extLst>
          </p:cNvPr>
          <p:cNvSpPr txBox="1"/>
          <p:nvPr/>
        </p:nvSpPr>
        <p:spPr>
          <a:xfrm>
            <a:off x="4378536" y="3422554"/>
            <a:ext cx="7378943" cy="923330"/>
          </a:xfrm>
          <a:prstGeom prst="rect">
            <a:avLst/>
          </a:prstGeom>
          <a:noFill/>
        </p:spPr>
        <p:txBody>
          <a:bodyPr wrap="none" rtlCol="0">
            <a:spAutoFit/>
          </a:bodyPr>
          <a:lstStyle/>
          <a:p>
            <a:pPr algn="r"/>
            <a:r>
              <a:rPr lang="ja-JP" altLang="en-US" sz="5400" spc="-300" dirty="0">
                <a:solidFill>
                  <a:srgbClr val="175A96"/>
                </a:solidFill>
                <a:latin typeface="メイリオ" panose="020B0604030504040204" pitchFamily="50" charset="-128"/>
                <a:ea typeface="メイリオ" panose="020B0604030504040204" pitchFamily="50" charset="-128"/>
                <a:cs typeface="Segoe UI" panose="020B0502040204020203" pitchFamily="34" charset="0"/>
              </a:rPr>
              <a:t>企業理念・社内の雰囲気</a:t>
            </a:r>
          </a:p>
        </p:txBody>
      </p:sp>
      <p:sp>
        <p:nvSpPr>
          <p:cNvPr id="9" name="テキスト ボックス 8">
            <a:extLst>
              <a:ext uri="{FF2B5EF4-FFF2-40B4-BE49-F238E27FC236}">
                <a16:creationId xmlns:a16="http://schemas.microsoft.com/office/drawing/2014/main" xmlns="" id="{C9A9D5C6-0E56-4C30-AF63-56946C6048F5}"/>
              </a:ext>
            </a:extLst>
          </p:cNvPr>
          <p:cNvSpPr txBox="1"/>
          <p:nvPr/>
        </p:nvSpPr>
        <p:spPr>
          <a:xfrm>
            <a:off x="6904869" y="5870950"/>
            <a:ext cx="4852610" cy="523220"/>
          </a:xfrm>
          <a:prstGeom prst="rect">
            <a:avLst/>
          </a:prstGeom>
          <a:noFill/>
        </p:spPr>
        <p:txBody>
          <a:bodyPr wrap="none" rtlCol="0">
            <a:spAutoFit/>
          </a:bodyPr>
          <a:lstStyle/>
          <a:p>
            <a:pPr algn="r"/>
            <a:r>
              <a:rPr kumimoji="1" lang="ja-JP" altLang="en-US" sz="2800" b="1" dirty="0">
                <a:solidFill>
                  <a:schemeClr val="tx1">
                    <a:lumMod val="75000"/>
                    <a:lumOff val="25000"/>
                  </a:schemeClr>
                </a:solidFill>
                <a:latin typeface="メイリオ" panose="020B0604030504040204" pitchFamily="50" charset="-128"/>
                <a:ea typeface="メイリオ" panose="020B0604030504040204" pitchFamily="50" charset="-128"/>
                <a:cs typeface="Segoe UI Semibold" panose="020B0702040204020203" pitchFamily="34" charset="0"/>
              </a:rPr>
              <a:t>株式会社ビューポイント重工</a:t>
            </a:r>
          </a:p>
        </p:txBody>
      </p:sp>
      <p:sp>
        <p:nvSpPr>
          <p:cNvPr id="2" name="角丸四角形 1"/>
          <p:cNvSpPr/>
          <p:nvPr/>
        </p:nvSpPr>
        <p:spPr>
          <a:xfrm>
            <a:off x="740662" y="5853257"/>
            <a:ext cx="2161645" cy="540913"/>
          </a:xfrm>
          <a:prstGeom prst="roundRect">
            <a:avLst/>
          </a:prstGeom>
          <a:solidFill>
            <a:srgbClr val="1675B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b="1" dirty="0">
                <a:latin typeface="Arial Black" panose="020B0A04020102020204" pitchFamily="34" charset="0"/>
                <a:ea typeface="メイリオ" panose="020B0604030504040204" pitchFamily="50" charset="-128"/>
              </a:rPr>
              <a:t>WEB</a:t>
            </a:r>
            <a:r>
              <a:rPr kumimoji="1" lang="ja-JP" altLang="en-US" sz="2000" b="1" dirty="0">
                <a:latin typeface="Arial Black" panose="020B0A04020102020204" pitchFamily="34" charset="0"/>
                <a:ea typeface="メイリオ" panose="020B0604030504040204" pitchFamily="50" charset="-128"/>
              </a:rPr>
              <a:t>説明会</a:t>
            </a:r>
          </a:p>
        </p:txBody>
      </p:sp>
    </p:spTree>
    <p:extLst>
      <p:ext uri="{BB962C8B-B14F-4D97-AF65-F5344CB8AC3E}">
        <p14:creationId xmlns:p14="http://schemas.microsoft.com/office/powerpoint/2010/main" val="16784057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p:cNvSpPr>
            <a:spLocks noGrp="1"/>
          </p:cNvSpPr>
          <p:nvPr>
            <p:ph type="body" sz="quarter" idx="13"/>
          </p:nvPr>
        </p:nvSpPr>
        <p:spPr/>
        <p:txBody>
          <a:bodyPr/>
          <a:lstStyle/>
          <a:p>
            <a:r>
              <a:rPr kumimoji="1" lang="ja-JP" altLang="en-US" dirty="0"/>
              <a:t>企業理念</a:t>
            </a:r>
          </a:p>
        </p:txBody>
      </p:sp>
      <p:sp>
        <p:nvSpPr>
          <p:cNvPr id="6" name="テキスト ボックス 5">
            <a:extLst>
              <a:ext uri="{FF2B5EF4-FFF2-40B4-BE49-F238E27FC236}">
                <a16:creationId xmlns:a16="http://schemas.microsoft.com/office/drawing/2014/main" xmlns="" id="{0E4CDCA8-EA65-4A64-ACEB-FB3E56CD7211}"/>
              </a:ext>
            </a:extLst>
          </p:cNvPr>
          <p:cNvSpPr txBox="1"/>
          <p:nvPr/>
        </p:nvSpPr>
        <p:spPr>
          <a:xfrm>
            <a:off x="893806" y="3960745"/>
            <a:ext cx="10404388" cy="1631216"/>
          </a:xfrm>
          <a:prstGeom prst="rect">
            <a:avLst/>
          </a:prstGeom>
          <a:noFill/>
        </p:spPr>
        <p:txBody>
          <a:bodyPr wrap="square" rtlCol="0">
            <a:spAutoFit/>
          </a:bodyPr>
          <a:lstStyle/>
          <a:p>
            <a:r>
              <a:rPr lang="ja-JP" altLang="en-US" sz="2000" dirty="0">
                <a:solidFill>
                  <a:schemeClr val="tx1">
                    <a:lumMod val="75000"/>
                    <a:lumOff val="25000"/>
                  </a:schemeClr>
                </a:solidFill>
                <a:latin typeface="メイリオ" panose="020B0604030504040204" pitchFamily="50" charset="-128"/>
                <a:ea typeface="メイリオ" panose="020B0604030504040204" pitchFamily="50" charset="-128"/>
              </a:rPr>
              <a:t>経営者の経営哲学や信念、行動指針や目的などを明文化し、その企業が果たすべき使命や、基本姿勢などを社内外に向けて表明するものである。特徴として、経営者が変わったとしても、長期にわたって受け継がれる不変的・持続的なものであるほか、抽象的・規範的である事などが挙げられる。企業のあるべき姿や、理想像である経営理念を、おかれている環境や利用できる経営資源等を加味して具体化したものが、経営戦略やビジョンである。</a:t>
            </a:r>
            <a:endParaRPr kumimoji="1" lang="ja-JP" altLang="en-US" sz="2000" dirty="0">
              <a:solidFill>
                <a:schemeClr val="tx1">
                  <a:lumMod val="75000"/>
                  <a:lumOff val="25000"/>
                </a:schemeClr>
              </a:solidFill>
              <a:latin typeface="メイリオ" panose="020B0604030504040204" pitchFamily="50" charset="-128"/>
              <a:ea typeface="メイリオ" panose="020B0604030504040204" pitchFamily="50" charset="-128"/>
            </a:endParaRPr>
          </a:p>
        </p:txBody>
      </p:sp>
      <p:sp>
        <p:nvSpPr>
          <p:cNvPr id="7" name="テキスト ボックス 6">
            <a:extLst>
              <a:ext uri="{FF2B5EF4-FFF2-40B4-BE49-F238E27FC236}">
                <a16:creationId xmlns:a16="http://schemas.microsoft.com/office/drawing/2014/main" xmlns="" id="{B04CF4AF-F6B2-44D6-86E3-B583C11EDDB6}"/>
              </a:ext>
            </a:extLst>
          </p:cNvPr>
          <p:cNvSpPr txBox="1"/>
          <p:nvPr/>
        </p:nvSpPr>
        <p:spPr>
          <a:xfrm>
            <a:off x="2124399" y="1284384"/>
            <a:ext cx="7943201" cy="1754326"/>
          </a:xfrm>
          <a:prstGeom prst="rect">
            <a:avLst/>
          </a:prstGeom>
          <a:noFill/>
        </p:spPr>
        <p:txBody>
          <a:bodyPr wrap="none" rtlCol="0">
            <a:spAutoFit/>
          </a:bodyPr>
          <a:lstStyle/>
          <a:p>
            <a:pPr algn="ctr"/>
            <a:r>
              <a:rPr kumimoji="1" lang="en-US" altLang="ja-JP" sz="3600" dirty="0">
                <a:solidFill>
                  <a:schemeClr val="tx1">
                    <a:lumMod val="75000"/>
                    <a:lumOff val="25000"/>
                  </a:schemeClr>
                </a:solidFill>
                <a:latin typeface="メイリオ" panose="020B0604030504040204" pitchFamily="50" charset="-128"/>
                <a:ea typeface="メイリオ" panose="020B0604030504040204" pitchFamily="50" charset="-128"/>
              </a:rPr>
              <a:t>OOOOOOOOOOOOOOOO</a:t>
            </a:r>
          </a:p>
          <a:p>
            <a:pPr algn="ctr"/>
            <a:r>
              <a:rPr kumimoji="1" lang="en-US" altLang="ja-JP" sz="3600" dirty="0">
                <a:solidFill>
                  <a:schemeClr val="tx1">
                    <a:lumMod val="75000"/>
                    <a:lumOff val="25000"/>
                  </a:schemeClr>
                </a:solidFill>
                <a:latin typeface="メイリオ" panose="020B0604030504040204" pitchFamily="50" charset="-128"/>
                <a:ea typeface="メイリオ" panose="020B0604030504040204" pitchFamily="50" charset="-128"/>
              </a:rPr>
              <a:t>OOOOOOOOOOOOOOO</a:t>
            </a:r>
          </a:p>
          <a:p>
            <a:pPr algn="ctr"/>
            <a:r>
              <a:rPr lang="en-US" altLang="ja-JP" sz="3600" dirty="0">
                <a:solidFill>
                  <a:schemeClr val="tx1">
                    <a:lumMod val="75000"/>
                    <a:lumOff val="25000"/>
                  </a:schemeClr>
                </a:solidFill>
                <a:latin typeface="メイリオ" panose="020B0604030504040204" pitchFamily="50" charset="-128"/>
                <a:ea typeface="メイリオ" panose="020B0604030504040204" pitchFamily="50" charset="-128"/>
              </a:rPr>
              <a:t>OOOOOOOOOOOOOOOOOOOOOO</a:t>
            </a:r>
            <a:endParaRPr kumimoji="1" lang="ja-JP" altLang="en-US" sz="3600" dirty="0">
              <a:solidFill>
                <a:schemeClr val="tx1">
                  <a:lumMod val="75000"/>
                  <a:lumOff val="25000"/>
                </a:schemeClr>
              </a:solidFill>
              <a:latin typeface="メイリオ" panose="020B0604030504040204" pitchFamily="50" charset="-128"/>
              <a:ea typeface="メイリオ" panose="020B0604030504040204" pitchFamily="50" charset="-128"/>
            </a:endParaRPr>
          </a:p>
        </p:txBody>
      </p:sp>
      <p:sp>
        <p:nvSpPr>
          <p:cNvPr id="8" name="テキスト ボックス 7">
            <a:extLst>
              <a:ext uri="{FF2B5EF4-FFF2-40B4-BE49-F238E27FC236}">
                <a16:creationId xmlns:a16="http://schemas.microsoft.com/office/drawing/2014/main" xmlns="" id="{5B6066A6-2707-4EEC-9DBA-57F4E8296D9B}"/>
              </a:ext>
            </a:extLst>
          </p:cNvPr>
          <p:cNvSpPr txBox="1"/>
          <p:nvPr/>
        </p:nvSpPr>
        <p:spPr>
          <a:xfrm>
            <a:off x="5798482" y="3207340"/>
            <a:ext cx="595035" cy="584775"/>
          </a:xfrm>
          <a:prstGeom prst="rect">
            <a:avLst/>
          </a:prstGeom>
          <a:noFill/>
        </p:spPr>
        <p:txBody>
          <a:bodyPr wrap="none" rtlCol="0">
            <a:spAutoFit/>
          </a:bodyPr>
          <a:lstStyle/>
          <a:p>
            <a:r>
              <a:rPr kumimoji="1" lang="ja-JP" altLang="en-US" sz="3200" dirty="0">
                <a:solidFill>
                  <a:schemeClr val="tx1">
                    <a:lumMod val="75000"/>
                    <a:lumOff val="25000"/>
                  </a:schemeClr>
                </a:solidFill>
                <a:latin typeface="メイリオ" panose="020B0604030504040204" pitchFamily="50" charset="-128"/>
                <a:ea typeface="メイリオ" panose="020B0604030504040204" pitchFamily="50" charset="-128"/>
              </a:rPr>
              <a:t>●</a:t>
            </a:r>
          </a:p>
        </p:txBody>
      </p:sp>
    </p:spTree>
    <p:extLst>
      <p:ext uri="{BB962C8B-B14F-4D97-AF65-F5344CB8AC3E}">
        <p14:creationId xmlns:p14="http://schemas.microsoft.com/office/powerpoint/2010/main" val="8868955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p:cNvSpPr>
            <a:spLocks noGrp="1"/>
          </p:cNvSpPr>
          <p:nvPr>
            <p:ph type="body" sz="quarter" idx="13"/>
          </p:nvPr>
        </p:nvSpPr>
        <p:spPr/>
        <p:txBody>
          <a:bodyPr/>
          <a:lstStyle/>
          <a:p>
            <a:r>
              <a:rPr lang="ja-JP" altLang="en-US" dirty="0"/>
              <a:t>社内の風土</a:t>
            </a:r>
            <a:endParaRPr kumimoji="1" lang="ja-JP" altLang="en-US" dirty="0"/>
          </a:p>
        </p:txBody>
      </p:sp>
      <p:sp>
        <p:nvSpPr>
          <p:cNvPr id="10" name="テキスト ボックス 9">
            <a:extLst>
              <a:ext uri="{FF2B5EF4-FFF2-40B4-BE49-F238E27FC236}">
                <a16:creationId xmlns:a16="http://schemas.microsoft.com/office/drawing/2014/main" xmlns="" id="{38935622-134E-40F8-A7A3-FAB219369FC5}"/>
              </a:ext>
            </a:extLst>
          </p:cNvPr>
          <p:cNvSpPr txBox="1"/>
          <p:nvPr/>
        </p:nvSpPr>
        <p:spPr>
          <a:xfrm>
            <a:off x="1181525" y="4920788"/>
            <a:ext cx="2236510" cy="400110"/>
          </a:xfrm>
          <a:prstGeom prst="rect">
            <a:avLst/>
          </a:prstGeom>
          <a:noFill/>
        </p:spPr>
        <p:txBody>
          <a:bodyPr wrap="none" rtlCol="0">
            <a:spAutoFit/>
          </a:bodyPr>
          <a:lstStyle/>
          <a:p>
            <a:r>
              <a:rPr lang="ja-JP" altLang="en-US" sz="2000" dirty="0">
                <a:solidFill>
                  <a:schemeClr val="tx1">
                    <a:lumMod val="75000"/>
                    <a:lumOff val="25000"/>
                  </a:schemeClr>
                </a:solidFill>
                <a:latin typeface="メイリオ" panose="020B0604030504040204" pitchFamily="50" charset="-128"/>
                <a:ea typeface="メイリオ" panose="020B0604030504040204" pitchFamily="50" charset="-128"/>
              </a:rPr>
              <a:t>ミーティング手法</a:t>
            </a:r>
            <a:endParaRPr kumimoji="1" lang="ja-JP" altLang="en-US" sz="2000" dirty="0">
              <a:solidFill>
                <a:schemeClr val="tx1">
                  <a:lumMod val="75000"/>
                  <a:lumOff val="25000"/>
                </a:schemeClr>
              </a:solidFill>
              <a:latin typeface="メイリオ" panose="020B0604030504040204" pitchFamily="50" charset="-128"/>
              <a:ea typeface="メイリオ" panose="020B0604030504040204" pitchFamily="50" charset="-128"/>
            </a:endParaRPr>
          </a:p>
        </p:txBody>
      </p:sp>
      <p:sp>
        <p:nvSpPr>
          <p:cNvPr id="11" name="テキスト ボックス 10">
            <a:extLst>
              <a:ext uri="{FF2B5EF4-FFF2-40B4-BE49-F238E27FC236}">
                <a16:creationId xmlns:a16="http://schemas.microsoft.com/office/drawing/2014/main" xmlns="" id="{57E4C8F0-4DD4-4F32-99DE-8DBD94EC6552}"/>
              </a:ext>
            </a:extLst>
          </p:cNvPr>
          <p:cNvSpPr txBox="1"/>
          <p:nvPr/>
        </p:nvSpPr>
        <p:spPr>
          <a:xfrm>
            <a:off x="4535065" y="4920788"/>
            <a:ext cx="3262433" cy="400110"/>
          </a:xfrm>
          <a:prstGeom prst="rect">
            <a:avLst/>
          </a:prstGeom>
          <a:noFill/>
        </p:spPr>
        <p:txBody>
          <a:bodyPr wrap="none" rtlCol="0">
            <a:spAutoFit/>
          </a:bodyPr>
          <a:lstStyle/>
          <a:p>
            <a:pPr algn="ctr"/>
            <a:r>
              <a:rPr kumimoji="1" lang="ja-JP" altLang="en-US" sz="2000" dirty="0">
                <a:solidFill>
                  <a:schemeClr val="tx1">
                    <a:lumMod val="75000"/>
                    <a:lumOff val="25000"/>
                  </a:schemeClr>
                </a:solidFill>
                <a:latin typeface="メイリオ" panose="020B0604030504040204" pitchFamily="50" charset="-128"/>
                <a:ea typeface="メイリオ" panose="020B0604030504040204" pitchFamily="50" charset="-128"/>
              </a:rPr>
              <a:t>コミュニケーションツール</a:t>
            </a:r>
          </a:p>
        </p:txBody>
      </p:sp>
      <p:sp>
        <p:nvSpPr>
          <p:cNvPr id="12" name="テキスト ボックス 11">
            <a:extLst>
              <a:ext uri="{FF2B5EF4-FFF2-40B4-BE49-F238E27FC236}">
                <a16:creationId xmlns:a16="http://schemas.microsoft.com/office/drawing/2014/main" xmlns="" id="{56D988BF-3DD0-4349-8C74-007E4557D156}"/>
              </a:ext>
            </a:extLst>
          </p:cNvPr>
          <p:cNvSpPr txBox="1"/>
          <p:nvPr/>
        </p:nvSpPr>
        <p:spPr>
          <a:xfrm>
            <a:off x="8472886" y="4920788"/>
            <a:ext cx="2749471" cy="400110"/>
          </a:xfrm>
          <a:prstGeom prst="rect">
            <a:avLst/>
          </a:prstGeom>
          <a:noFill/>
        </p:spPr>
        <p:txBody>
          <a:bodyPr wrap="none" rtlCol="0">
            <a:spAutoFit/>
          </a:bodyPr>
          <a:lstStyle/>
          <a:p>
            <a:r>
              <a:rPr kumimoji="1" lang="ja-JP" altLang="en-US" sz="2000" dirty="0">
                <a:solidFill>
                  <a:schemeClr val="tx1">
                    <a:lumMod val="75000"/>
                    <a:lumOff val="25000"/>
                  </a:schemeClr>
                </a:solidFill>
                <a:latin typeface="メイリオ" panose="020B0604030504040204" pitchFamily="50" charset="-128"/>
                <a:ea typeface="メイリオ" panose="020B0604030504040204" pitchFamily="50" charset="-128"/>
              </a:rPr>
              <a:t>リフレッシュコーナー</a:t>
            </a:r>
          </a:p>
        </p:txBody>
      </p:sp>
      <p:pic>
        <p:nvPicPr>
          <p:cNvPr id="13" name="図プレースホルダー 6">
            <a:extLst>
              <a:ext uri="{FF2B5EF4-FFF2-40B4-BE49-F238E27FC236}">
                <a16:creationId xmlns:a16="http://schemas.microsoft.com/office/drawing/2014/main" xmlns="" id="{D6235A3B-3091-4D74-B0C0-AF21E6084076}"/>
              </a:ext>
            </a:extLst>
          </p:cNvPr>
          <p:cNvPicPr>
            <a:picLocks noChangeAspect="1"/>
          </p:cNvPicPr>
          <p:nvPr/>
        </p:nvPicPr>
        <p:blipFill>
          <a:blip r:embed="rId2">
            <a:extLst>
              <a:ext uri="{28A0092B-C50C-407E-A947-70E740481C1C}">
                <a14:useLocalDpi xmlns:a14="http://schemas.microsoft.com/office/drawing/2010/main" val="0"/>
              </a:ext>
            </a:extLst>
          </a:blip>
          <a:srcRect l="7480" r="7480"/>
          <a:stretch>
            <a:fillRect/>
          </a:stretch>
        </p:blipFill>
        <p:spPr>
          <a:xfrm>
            <a:off x="1122401" y="2225752"/>
            <a:ext cx="3124200" cy="2451100"/>
          </a:xfrm>
          <a:prstGeom prst="rect">
            <a:avLst/>
          </a:prstGeom>
        </p:spPr>
      </p:pic>
      <p:pic>
        <p:nvPicPr>
          <p:cNvPr id="14" name="図プレースホルダー 7">
            <a:extLst>
              <a:ext uri="{FF2B5EF4-FFF2-40B4-BE49-F238E27FC236}">
                <a16:creationId xmlns:a16="http://schemas.microsoft.com/office/drawing/2014/main" xmlns="" id="{02074E86-BF7B-4275-A601-A725CDBFA4AC}"/>
              </a:ext>
            </a:extLst>
          </p:cNvPr>
          <p:cNvPicPr>
            <a:picLocks noGrp="1" noChangeAspect="1"/>
          </p:cNvPicPr>
          <p:nvPr>
            <p:ph type="pic" sz="quarter" idx="14"/>
          </p:nvPr>
        </p:nvPicPr>
        <p:blipFill>
          <a:blip r:embed="rId3">
            <a:extLst>
              <a:ext uri="{28A0092B-C50C-407E-A947-70E740481C1C}">
                <a14:useLocalDpi xmlns:a14="http://schemas.microsoft.com/office/drawing/2010/main" val="0"/>
              </a:ext>
            </a:extLst>
          </a:blip>
          <a:srcRect l="7480" r="7480"/>
          <a:stretch>
            <a:fillRect/>
          </a:stretch>
        </p:blipFill>
        <p:spPr>
          <a:xfrm>
            <a:off x="4545051" y="2225752"/>
            <a:ext cx="3124200" cy="2451100"/>
          </a:xfrm>
        </p:spPr>
      </p:pic>
      <p:pic>
        <p:nvPicPr>
          <p:cNvPr id="15" name="図プレースホルダー 8">
            <a:extLst>
              <a:ext uri="{FF2B5EF4-FFF2-40B4-BE49-F238E27FC236}">
                <a16:creationId xmlns:a16="http://schemas.microsoft.com/office/drawing/2014/main" xmlns="" id="{6EA6A810-8BA7-43AD-9160-550C6188AFA9}"/>
              </a:ext>
            </a:extLst>
          </p:cNvPr>
          <p:cNvPicPr>
            <a:picLocks noGrp="1" noChangeAspect="1"/>
          </p:cNvPicPr>
          <p:nvPr>
            <p:ph type="pic" sz="quarter" idx="15"/>
          </p:nvPr>
        </p:nvPicPr>
        <p:blipFill>
          <a:blip r:embed="rId4" cstate="print">
            <a:extLst>
              <a:ext uri="{28A0092B-C50C-407E-A947-70E740481C1C}">
                <a14:useLocalDpi xmlns:a14="http://schemas.microsoft.com/office/drawing/2010/main" val="0"/>
              </a:ext>
            </a:extLst>
          </a:blip>
          <a:srcRect l="2202" r="2202"/>
          <a:stretch>
            <a:fillRect/>
          </a:stretch>
        </p:blipFill>
        <p:spPr>
          <a:xfrm>
            <a:off x="7967701" y="2225752"/>
            <a:ext cx="3124200" cy="2451100"/>
          </a:xfrm>
        </p:spPr>
      </p:pic>
      <p:sp>
        <p:nvSpPr>
          <p:cNvPr id="16" name="正方形/長方形 15">
            <a:extLst>
              <a:ext uri="{FF2B5EF4-FFF2-40B4-BE49-F238E27FC236}">
                <a16:creationId xmlns:a16="http://schemas.microsoft.com/office/drawing/2014/main" xmlns="" id="{C5D43E54-3138-4130-8466-51D5D5F0A997}"/>
              </a:ext>
            </a:extLst>
          </p:cNvPr>
          <p:cNvSpPr/>
          <p:nvPr/>
        </p:nvSpPr>
        <p:spPr>
          <a:xfrm>
            <a:off x="429217" y="1065416"/>
            <a:ext cx="3877985" cy="461665"/>
          </a:xfrm>
          <a:prstGeom prst="rect">
            <a:avLst/>
          </a:prstGeom>
        </p:spPr>
        <p:txBody>
          <a:bodyPr wrap="none">
            <a:spAutoFit/>
          </a:bodyPr>
          <a:lstStyle/>
          <a:p>
            <a:r>
              <a:rPr lang="ja-JP" altLang="en-US" sz="2400" b="1" dirty="0">
                <a:solidFill>
                  <a:schemeClr val="tx1">
                    <a:lumMod val="75000"/>
                    <a:lumOff val="25000"/>
                  </a:schemeClr>
                </a:solidFill>
                <a:latin typeface="メイリオ" panose="020B0604030504040204" pitchFamily="50" charset="-128"/>
                <a:ea typeface="メイリオ" panose="020B0604030504040204" pitchFamily="50" charset="-128"/>
              </a:rPr>
              <a:t>コミュニケーションが重要</a:t>
            </a:r>
          </a:p>
        </p:txBody>
      </p:sp>
    </p:spTree>
    <p:extLst>
      <p:ext uri="{BB962C8B-B14F-4D97-AF65-F5344CB8AC3E}">
        <p14:creationId xmlns:p14="http://schemas.microsoft.com/office/powerpoint/2010/main" val="28430951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p:cNvSpPr>
            <a:spLocks noGrp="1"/>
          </p:cNvSpPr>
          <p:nvPr>
            <p:ph type="body" sz="quarter" idx="13"/>
          </p:nvPr>
        </p:nvSpPr>
        <p:spPr/>
        <p:txBody>
          <a:bodyPr/>
          <a:lstStyle/>
          <a:p>
            <a:r>
              <a:rPr lang="ja-JP" altLang="en-US" dirty="0"/>
              <a:t>社内の様子</a:t>
            </a:r>
            <a:endParaRPr kumimoji="1" lang="ja-JP" altLang="en-US" dirty="0"/>
          </a:p>
        </p:txBody>
      </p:sp>
    </p:spTree>
    <p:extLst>
      <p:ext uri="{BB962C8B-B14F-4D97-AF65-F5344CB8AC3E}">
        <p14:creationId xmlns:p14="http://schemas.microsoft.com/office/powerpoint/2010/main" val="28797197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テキスト ボックス 26">
            <a:extLst>
              <a:ext uri="{FF2B5EF4-FFF2-40B4-BE49-F238E27FC236}">
                <a16:creationId xmlns:a16="http://schemas.microsoft.com/office/drawing/2014/main" xmlns="" id="{1CA280E5-9A37-4981-848D-1FD1F151FE87}"/>
              </a:ext>
            </a:extLst>
          </p:cNvPr>
          <p:cNvSpPr txBox="1"/>
          <p:nvPr/>
        </p:nvSpPr>
        <p:spPr>
          <a:xfrm>
            <a:off x="10373391" y="6508547"/>
            <a:ext cx="1074461" cy="276999"/>
          </a:xfrm>
          <a:prstGeom prst="rect">
            <a:avLst/>
          </a:prstGeom>
          <a:noFill/>
        </p:spPr>
        <p:txBody>
          <a:bodyPr wrap="none" rtlCol="0">
            <a:spAutoFit/>
          </a:bodyPr>
          <a:lstStyle/>
          <a:p>
            <a:r>
              <a:rPr lang="en-US" altLang="ja-JP" sz="1200" dirty="0">
                <a:solidFill>
                  <a:schemeClr val="bg1"/>
                </a:solidFill>
                <a:latin typeface="Segoe UI" panose="020B0502040204020203" pitchFamily="34" charset="0"/>
                <a:cs typeface="Segoe UI" panose="020B0502040204020203" pitchFamily="34" charset="0"/>
              </a:rPr>
              <a:t>XX University</a:t>
            </a:r>
            <a:endParaRPr kumimoji="1" lang="ja-JP" altLang="en-US" sz="1200" dirty="0">
              <a:solidFill>
                <a:schemeClr val="bg1"/>
              </a:solidFill>
              <a:latin typeface="Segoe UI" panose="020B0502040204020203" pitchFamily="34" charset="0"/>
              <a:cs typeface="Segoe UI" panose="020B0502040204020203" pitchFamily="34" charset="0"/>
            </a:endParaRPr>
          </a:p>
        </p:txBody>
      </p:sp>
      <p:sp>
        <p:nvSpPr>
          <p:cNvPr id="7" name="テキスト ボックス 6">
            <a:extLst>
              <a:ext uri="{FF2B5EF4-FFF2-40B4-BE49-F238E27FC236}">
                <a16:creationId xmlns:a16="http://schemas.microsoft.com/office/drawing/2014/main" xmlns="" id="{4381F33A-3077-4D36-811E-ED446A3FCE60}"/>
              </a:ext>
            </a:extLst>
          </p:cNvPr>
          <p:cNvSpPr txBox="1"/>
          <p:nvPr/>
        </p:nvSpPr>
        <p:spPr>
          <a:xfrm>
            <a:off x="5686586" y="3422554"/>
            <a:ext cx="6070893" cy="923330"/>
          </a:xfrm>
          <a:prstGeom prst="rect">
            <a:avLst/>
          </a:prstGeom>
          <a:noFill/>
        </p:spPr>
        <p:txBody>
          <a:bodyPr wrap="none" rtlCol="0">
            <a:spAutoFit/>
          </a:bodyPr>
          <a:lstStyle/>
          <a:p>
            <a:pPr algn="r"/>
            <a:r>
              <a:rPr lang="ja-JP" altLang="en-US" sz="5400" spc="-300" dirty="0">
                <a:solidFill>
                  <a:srgbClr val="175A96"/>
                </a:solidFill>
                <a:latin typeface="メイリオ" panose="020B0604030504040204" pitchFamily="50" charset="-128"/>
                <a:ea typeface="メイリオ" panose="020B0604030504040204" pitchFamily="50" charset="-128"/>
                <a:cs typeface="Segoe UI" panose="020B0502040204020203" pitchFamily="34" charset="0"/>
              </a:rPr>
              <a:t>募集職種と仕事内容</a:t>
            </a:r>
          </a:p>
        </p:txBody>
      </p:sp>
      <p:sp>
        <p:nvSpPr>
          <p:cNvPr id="9" name="テキスト ボックス 8">
            <a:extLst>
              <a:ext uri="{FF2B5EF4-FFF2-40B4-BE49-F238E27FC236}">
                <a16:creationId xmlns:a16="http://schemas.microsoft.com/office/drawing/2014/main" xmlns="" id="{C9A9D5C6-0E56-4C30-AF63-56946C6048F5}"/>
              </a:ext>
            </a:extLst>
          </p:cNvPr>
          <p:cNvSpPr txBox="1"/>
          <p:nvPr/>
        </p:nvSpPr>
        <p:spPr>
          <a:xfrm>
            <a:off x="6904869" y="5870950"/>
            <a:ext cx="4852610" cy="523220"/>
          </a:xfrm>
          <a:prstGeom prst="rect">
            <a:avLst/>
          </a:prstGeom>
          <a:noFill/>
        </p:spPr>
        <p:txBody>
          <a:bodyPr wrap="none" rtlCol="0">
            <a:spAutoFit/>
          </a:bodyPr>
          <a:lstStyle/>
          <a:p>
            <a:pPr algn="r"/>
            <a:r>
              <a:rPr kumimoji="1" lang="ja-JP" altLang="en-US" sz="2800" b="1" dirty="0">
                <a:solidFill>
                  <a:schemeClr val="tx1">
                    <a:lumMod val="75000"/>
                    <a:lumOff val="25000"/>
                  </a:schemeClr>
                </a:solidFill>
                <a:latin typeface="メイリオ" panose="020B0604030504040204" pitchFamily="50" charset="-128"/>
                <a:ea typeface="メイリオ" panose="020B0604030504040204" pitchFamily="50" charset="-128"/>
                <a:cs typeface="Segoe UI Semibold" panose="020B0702040204020203" pitchFamily="34" charset="0"/>
              </a:rPr>
              <a:t>株式会社ビューポイント重工</a:t>
            </a:r>
          </a:p>
        </p:txBody>
      </p:sp>
      <p:sp>
        <p:nvSpPr>
          <p:cNvPr id="2" name="角丸四角形 1"/>
          <p:cNvSpPr/>
          <p:nvPr/>
        </p:nvSpPr>
        <p:spPr>
          <a:xfrm>
            <a:off x="740662" y="5853257"/>
            <a:ext cx="2161645" cy="540913"/>
          </a:xfrm>
          <a:prstGeom prst="roundRect">
            <a:avLst/>
          </a:prstGeom>
          <a:solidFill>
            <a:srgbClr val="1675B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b="1" dirty="0">
                <a:latin typeface="Arial Black" panose="020B0A04020102020204" pitchFamily="34" charset="0"/>
                <a:ea typeface="メイリオ" panose="020B0604030504040204" pitchFamily="50" charset="-128"/>
              </a:rPr>
              <a:t>WEB</a:t>
            </a:r>
            <a:r>
              <a:rPr kumimoji="1" lang="ja-JP" altLang="en-US" sz="2000" b="1" dirty="0">
                <a:latin typeface="Arial Black" panose="020B0A04020102020204" pitchFamily="34" charset="0"/>
                <a:ea typeface="メイリオ" panose="020B0604030504040204" pitchFamily="50" charset="-128"/>
              </a:rPr>
              <a:t>説明会</a:t>
            </a:r>
          </a:p>
        </p:txBody>
      </p:sp>
    </p:spTree>
    <p:extLst>
      <p:ext uri="{BB962C8B-B14F-4D97-AF65-F5344CB8AC3E}">
        <p14:creationId xmlns:p14="http://schemas.microsoft.com/office/powerpoint/2010/main" val="2799715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p:cNvSpPr>
            <a:spLocks noGrp="1"/>
          </p:cNvSpPr>
          <p:nvPr>
            <p:ph type="body" sz="quarter" idx="13"/>
          </p:nvPr>
        </p:nvSpPr>
        <p:spPr/>
        <p:txBody>
          <a:bodyPr/>
          <a:lstStyle/>
          <a:p>
            <a:r>
              <a:rPr kumimoji="1" lang="ja-JP" altLang="en-US" dirty="0"/>
              <a:t>募集職種と仕事内容</a:t>
            </a:r>
          </a:p>
        </p:txBody>
      </p:sp>
      <p:graphicFrame>
        <p:nvGraphicFramePr>
          <p:cNvPr id="9" name="表プレースホルダー 3">
            <a:extLst>
              <a:ext uri="{FF2B5EF4-FFF2-40B4-BE49-F238E27FC236}">
                <a16:creationId xmlns:a16="http://schemas.microsoft.com/office/drawing/2014/main" xmlns="" id="{9C8A5DB8-3C44-48FF-8FB1-362954F90FAB}"/>
              </a:ext>
            </a:extLst>
          </p:cNvPr>
          <p:cNvGraphicFramePr>
            <a:graphicFrameLocks/>
          </p:cNvGraphicFramePr>
          <p:nvPr>
            <p:extLst>
              <p:ext uri="{D42A27DB-BD31-4B8C-83A1-F6EECF244321}">
                <p14:modId xmlns:p14="http://schemas.microsoft.com/office/powerpoint/2010/main" val="1003554999"/>
              </p:ext>
            </p:extLst>
          </p:nvPr>
        </p:nvGraphicFramePr>
        <p:xfrm>
          <a:off x="782085" y="1539936"/>
          <a:ext cx="10627830" cy="4445314"/>
        </p:xfrm>
        <a:graphic>
          <a:graphicData uri="http://schemas.openxmlformats.org/drawingml/2006/table">
            <a:tbl>
              <a:tblPr firstRow="1" bandRow="1">
                <a:tableStyleId>{2D5ABB26-0587-4C30-8999-92F81FD0307C}</a:tableStyleId>
              </a:tblPr>
              <a:tblGrid>
                <a:gridCol w="2268000">
                  <a:extLst>
                    <a:ext uri="{9D8B030D-6E8A-4147-A177-3AD203B41FA5}">
                      <a16:colId xmlns:a16="http://schemas.microsoft.com/office/drawing/2014/main" xmlns="" val="20000"/>
                    </a:ext>
                  </a:extLst>
                </a:gridCol>
                <a:gridCol w="8359830">
                  <a:extLst>
                    <a:ext uri="{9D8B030D-6E8A-4147-A177-3AD203B41FA5}">
                      <a16:colId xmlns:a16="http://schemas.microsoft.com/office/drawing/2014/main" xmlns="" val="20001"/>
                    </a:ext>
                  </a:extLst>
                </a:gridCol>
              </a:tblGrid>
              <a:tr h="468000">
                <a:tc>
                  <a:txBody>
                    <a:bodyPr/>
                    <a:lstStyle/>
                    <a:p>
                      <a:r>
                        <a:rPr kumimoji="1" lang="ja-JP" altLang="en-US" sz="2000" b="1" dirty="0">
                          <a:solidFill>
                            <a:schemeClr val="bg1"/>
                          </a:solidFill>
                          <a:latin typeface="メイリオ" panose="020B0604030504040204" pitchFamily="50" charset="-128"/>
                          <a:ea typeface="メイリオ" panose="020B0604030504040204" pitchFamily="50" charset="-128"/>
                        </a:rPr>
                        <a:t>職種名</a:t>
                      </a:r>
                    </a:p>
                  </a:txBody>
                  <a:tcPr anchor="ctr">
                    <a:lnL w="3175" cap="flat" cmpd="sng" algn="ctr">
                      <a:solidFill>
                        <a:schemeClr val="tx1">
                          <a:lumMod val="75000"/>
                          <a:lumOff val="25000"/>
                        </a:schemeClr>
                      </a:solidFill>
                      <a:prstDash val="solid"/>
                      <a:round/>
                      <a:headEnd type="none" w="med" len="med"/>
                      <a:tailEnd type="none" w="med" len="med"/>
                    </a:lnL>
                    <a:lnR w="3175" cap="flat" cmpd="sng" algn="ctr">
                      <a:solidFill>
                        <a:schemeClr val="tx1">
                          <a:lumMod val="75000"/>
                          <a:lumOff val="25000"/>
                        </a:schemeClr>
                      </a:solidFill>
                      <a:prstDash val="solid"/>
                      <a:round/>
                      <a:headEnd type="none" w="med" len="med"/>
                      <a:tailEnd type="none" w="med" len="med"/>
                    </a:lnR>
                    <a:lnT w="3175" cap="flat" cmpd="sng" algn="ctr">
                      <a:solidFill>
                        <a:schemeClr val="tx1">
                          <a:lumMod val="75000"/>
                          <a:lumOff val="25000"/>
                        </a:schemeClr>
                      </a:solidFill>
                      <a:prstDash val="solid"/>
                      <a:round/>
                      <a:headEnd type="none" w="med" len="med"/>
                      <a:tailEnd type="none" w="med" len="med"/>
                    </a:lnT>
                    <a:lnB w="3175" cap="flat" cmpd="sng" algn="ctr">
                      <a:solidFill>
                        <a:schemeClr val="tx1">
                          <a:lumMod val="75000"/>
                          <a:lumOff val="25000"/>
                        </a:schemeClr>
                      </a:solidFill>
                      <a:prstDash val="solid"/>
                      <a:round/>
                      <a:headEnd type="none" w="med" len="med"/>
                      <a:tailEnd type="none" w="med" len="med"/>
                    </a:lnB>
                    <a:solidFill>
                      <a:schemeClr val="tx1">
                        <a:lumMod val="75000"/>
                        <a:lumOff val="25000"/>
                      </a:schemeClr>
                    </a:solidFill>
                  </a:tcPr>
                </a:tc>
                <a:tc>
                  <a:txBody>
                    <a:bodyPr/>
                    <a:lstStyle/>
                    <a:p>
                      <a:r>
                        <a:rPr kumimoji="1" lang="ja-JP" altLang="en-US" sz="2000" b="1" dirty="0">
                          <a:solidFill>
                            <a:schemeClr val="bg1"/>
                          </a:solidFill>
                          <a:latin typeface="メイリオ" panose="020B0604030504040204" pitchFamily="50" charset="-128"/>
                          <a:ea typeface="メイリオ" panose="020B0604030504040204" pitchFamily="50" charset="-128"/>
                        </a:rPr>
                        <a:t>仕事内容</a:t>
                      </a:r>
                    </a:p>
                  </a:txBody>
                  <a:tcPr anchor="ctr">
                    <a:lnL w="3175" cap="flat" cmpd="sng" algn="ctr">
                      <a:solidFill>
                        <a:schemeClr val="tx1">
                          <a:lumMod val="75000"/>
                          <a:lumOff val="25000"/>
                        </a:schemeClr>
                      </a:solidFill>
                      <a:prstDash val="solid"/>
                      <a:round/>
                      <a:headEnd type="none" w="med" len="med"/>
                      <a:tailEnd type="none" w="med" len="med"/>
                    </a:lnL>
                    <a:lnR w="3175" cap="flat" cmpd="sng" algn="ctr">
                      <a:solidFill>
                        <a:schemeClr val="tx1">
                          <a:lumMod val="75000"/>
                          <a:lumOff val="25000"/>
                        </a:schemeClr>
                      </a:solidFill>
                      <a:prstDash val="solid"/>
                      <a:round/>
                      <a:headEnd type="none" w="med" len="med"/>
                      <a:tailEnd type="none" w="med" len="med"/>
                    </a:lnR>
                    <a:lnT w="3175" cap="flat" cmpd="sng" algn="ctr">
                      <a:solidFill>
                        <a:schemeClr val="tx1">
                          <a:lumMod val="75000"/>
                          <a:lumOff val="25000"/>
                        </a:schemeClr>
                      </a:solidFill>
                      <a:prstDash val="solid"/>
                      <a:round/>
                      <a:headEnd type="none" w="med" len="med"/>
                      <a:tailEnd type="none" w="med" len="med"/>
                    </a:lnT>
                    <a:lnB w="3175" cap="flat" cmpd="sng" algn="ctr">
                      <a:solidFill>
                        <a:schemeClr val="tx1">
                          <a:lumMod val="75000"/>
                          <a:lumOff val="25000"/>
                        </a:schemeClr>
                      </a:solidFill>
                      <a:prstDash val="solid"/>
                      <a:round/>
                      <a:headEnd type="none" w="med" len="med"/>
                      <a:tailEnd type="none" w="med" len="med"/>
                    </a:lnB>
                    <a:solidFill>
                      <a:schemeClr val="tx1">
                        <a:lumMod val="75000"/>
                        <a:lumOff val="25000"/>
                      </a:schemeClr>
                    </a:solidFill>
                  </a:tcPr>
                </a:tc>
                <a:extLst>
                  <a:ext uri="{0D108BD9-81ED-4DB2-BD59-A6C34878D82A}">
                    <a16:rowId xmlns:a16="http://schemas.microsoft.com/office/drawing/2014/main" xmlns="" val="10000"/>
                  </a:ext>
                </a:extLst>
              </a:tr>
              <a:tr h="684000">
                <a:tc>
                  <a:txBody>
                    <a:bodyPr/>
                    <a:lstStyle/>
                    <a:p>
                      <a:r>
                        <a:rPr kumimoji="1" lang="ja-JP" altLang="en-US" sz="2400" b="1" dirty="0">
                          <a:solidFill>
                            <a:schemeClr val="tx1">
                              <a:lumMod val="75000"/>
                              <a:lumOff val="25000"/>
                            </a:schemeClr>
                          </a:solidFill>
                          <a:latin typeface="メイリオ" panose="020B0604030504040204" pitchFamily="50" charset="-128"/>
                          <a:ea typeface="メイリオ" panose="020B0604030504040204" pitchFamily="50" charset="-128"/>
                        </a:rPr>
                        <a:t>研究開発</a:t>
                      </a:r>
                    </a:p>
                  </a:txBody>
                  <a:tcPr anchor="ctr">
                    <a:lnL w="3175" cap="flat" cmpd="sng" algn="ctr">
                      <a:solidFill>
                        <a:schemeClr val="tx1">
                          <a:lumMod val="75000"/>
                          <a:lumOff val="25000"/>
                        </a:schemeClr>
                      </a:solidFill>
                      <a:prstDash val="solid"/>
                      <a:round/>
                      <a:headEnd type="none" w="med" len="med"/>
                      <a:tailEnd type="none" w="med" len="med"/>
                    </a:lnL>
                    <a:lnR w="3175" cap="flat" cmpd="sng" algn="ctr">
                      <a:solidFill>
                        <a:schemeClr val="tx1">
                          <a:lumMod val="75000"/>
                          <a:lumOff val="25000"/>
                        </a:schemeClr>
                      </a:solidFill>
                      <a:prstDash val="solid"/>
                      <a:round/>
                      <a:headEnd type="none" w="med" len="med"/>
                      <a:tailEnd type="none" w="med" len="med"/>
                    </a:lnR>
                    <a:lnT w="3175" cap="flat" cmpd="sng" algn="ctr">
                      <a:solidFill>
                        <a:schemeClr val="tx1">
                          <a:lumMod val="75000"/>
                          <a:lumOff val="25000"/>
                        </a:schemeClr>
                      </a:solidFill>
                      <a:prstDash val="solid"/>
                      <a:round/>
                      <a:headEnd type="none" w="med" len="med"/>
                      <a:tailEnd type="none" w="med" len="med"/>
                    </a:lnT>
                    <a:lnB w="3175" cap="flat" cmpd="sng" algn="ctr">
                      <a:solidFill>
                        <a:schemeClr val="tx1">
                          <a:lumMod val="75000"/>
                          <a:lumOff val="25000"/>
                        </a:schemeClr>
                      </a:solidFill>
                      <a:prstDash val="solid"/>
                      <a:round/>
                      <a:headEnd type="none" w="med" len="med"/>
                      <a:tailEnd type="none" w="med" len="med"/>
                    </a:lnB>
                  </a:tcPr>
                </a:tc>
                <a:tc>
                  <a:txBody>
                    <a:bodyPr/>
                    <a:lstStyle/>
                    <a:p>
                      <a:r>
                        <a:rPr kumimoji="1" lang="ja-JP" altLang="en-US" sz="1800" b="0" dirty="0">
                          <a:solidFill>
                            <a:schemeClr val="tx1">
                              <a:lumMod val="75000"/>
                              <a:lumOff val="25000"/>
                            </a:schemeClr>
                          </a:solidFill>
                          <a:latin typeface="メイリオ" panose="020B0604030504040204" pitchFamily="50" charset="-128"/>
                          <a:ea typeface="メイリオ" panose="020B0604030504040204" pitchFamily="50" charset="-128"/>
                        </a:rPr>
                        <a:t>自社の製品・サービスを国内にある取引先企業に提案し、受注・納品、代金回収までの一連の活動を行います。</a:t>
                      </a:r>
                    </a:p>
                  </a:txBody>
                  <a:tcPr anchor="ctr">
                    <a:lnL w="3175" cap="flat" cmpd="sng" algn="ctr">
                      <a:solidFill>
                        <a:schemeClr val="tx1">
                          <a:lumMod val="75000"/>
                          <a:lumOff val="25000"/>
                        </a:schemeClr>
                      </a:solidFill>
                      <a:prstDash val="solid"/>
                      <a:round/>
                      <a:headEnd type="none" w="med" len="med"/>
                      <a:tailEnd type="none" w="med" len="med"/>
                    </a:lnL>
                    <a:lnR w="3175" cap="flat" cmpd="sng" algn="ctr">
                      <a:solidFill>
                        <a:schemeClr val="tx1">
                          <a:lumMod val="75000"/>
                          <a:lumOff val="25000"/>
                        </a:schemeClr>
                      </a:solidFill>
                      <a:prstDash val="solid"/>
                      <a:round/>
                      <a:headEnd type="none" w="med" len="med"/>
                      <a:tailEnd type="none" w="med" len="med"/>
                    </a:lnR>
                    <a:lnT w="3175" cap="flat" cmpd="sng" algn="ctr">
                      <a:solidFill>
                        <a:schemeClr val="tx1">
                          <a:lumMod val="75000"/>
                          <a:lumOff val="25000"/>
                        </a:schemeClr>
                      </a:solidFill>
                      <a:prstDash val="solid"/>
                      <a:round/>
                      <a:headEnd type="none" w="med" len="med"/>
                      <a:tailEnd type="none" w="med" len="med"/>
                    </a:lnT>
                    <a:lnB w="3175" cap="flat" cmpd="sng" algn="ctr">
                      <a:solidFill>
                        <a:schemeClr val="tx1">
                          <a:lumMod val="75000"/>
                          <a:lumOff val="25000"/>
                        </a:schemeClr>
                      </a:solidFill>
                      <a:prstDash val="solid"/>
                      <a:round/>
                      <a:headEnd type="none" w="med" len="med"/>
                      <a:tailEnd type="none" w="med" len="med"/>
                    </a:lnB>
                  </a:tcPr>
                </a:tc>
                <a:extLst>
                  <a:ext uri="{0D108BD9-81ED-4DB2-BD59-A6C34878D82A}">
                    <a16:rowId xmlns:a16="http://schemas.microsoft.com/office/drawing/2014/main" xmlns="" val="10001"/>
                  </a:ext>
                </a:extLst>
              </a:tr>
              <a:tr h="684000">
                <a:tc>
                  <a:txBody>
                    <a:bodyPr/>
                    <a:lstStyle/>
                    <a:p>
                      <a:r>
                        <a:rPr kumimoji="1" lang="ja-JP" altLang="en-US" sz="2400" b="1" dirty="0">
                          <a:solidFill>
                            <a:schemeClr val="tx1">
                              <a:lumMod val="75000"/>
                              <a:lumOff val="25000"/>
                            </a:schemeClr>
                          </a:solidFill>
                          <a:latin typeface="メイリオ" panose="020B0604030504040204" pitchFamily="50" charset="-128"/>
                          <a:ea typeface="メイリオ" panose="020B0604030504040204" pitchFamily="50" charset="-128"/>
                        </a:rPr>
                        <a:t>設計開発</a:t>
                      </a:r>
                    </a:p>
                  </a:txBody>
                  <a:tcPr anchor="ctr">
                    <a:lnL w="3175" cap="flat" cmpd="sng" algn="ctr">
                      <a:solidFill>
                        <a:schemeClr val="tx1">
                          <a:lumMod val="75000"/>
                          <a:lumOff val="25000"/>
                        </a:schemeClr>
                      </a:solidFill>
                      <a:prstDash val="solid"/>
                      <a:round/>
                      <a:headEnd type="none" w="med" len="med"/>
                      <a:tailEnd type="none" w="med" len="med"/>
                    </a:lnL>
                    <a:lnR w="3175" cap="flat" cmpd="sng" algn="ctr">
                      <a:solidFill>
                        <a:schemeClr val="tx1">
                          <a:lumMod val="75000"/>
                          <a:lumOff val="25000"/>
                        </a:schemeClr>
                      </a:solidFill>
                      <a:prstDash val="solid"/>
                      <a:round/>
                      <a:headEnd type="none" w="med" len="med"/>
                      <a:tailEnd type="none" w="med" len="med"/>
                    </a:lnR>
                    <a:lnT w="3175" cap="flat" cmpd="sng" algn="ctr">
                      <a:solidFill>
                        <a:schemeClr val="tx1">
                          <a:lumMod val="75000"/>
                          <a:lumOff val="25000"/>
                        </a:schemeClr>
                      </a:solidFill>
                      <a:prstDash val="solid"/>
                      <a:round/>
                      <a:headEnd type="none" w="med" len="med"/>
                      <a:tailEnd type="none" w="med" len="med"/>
                    </a:lnT>
                    <a:lnB w="3175" cap="flat" cmpd="sng" algn="ctr">
                      <a:solidFill>
                        <a:schemeClr val="tx1">
                          <a:lumMod val="75000"/>
                          <a:lumOff val="25000"/>
                        </a:schemeClr>
                      </a:solidFill>
                      <a:prstDash val="solid"/>
                      <a:round/>
                      <a:headEnd type="none" w="med" len="med"/>
                      <a:tailEnd type="none" w="med" len="med"/>
                    </a:lnB>
                    <a:solidFill>
                      <a:schemeClr val="bg1">
                        <a:lumMod val="95000"/>
                      </a:schemeClr>
                    </a:solidFill>
                  </a:tcPr>
                </a:tc>
                <a:tc>
                  <a:txBody>
                    <a:bodyPr/>
                    <a:lstStyle/>
                    <a:p>
                      <a:r>
                        <a:rPr kumimoji="1" lang="ja-JP" altLang="en-US" sz="1800" b="0" dirty="0">
                          <a:solidFill>
                            <a:schemeClr val="tx1">
                              <a:lumMod val="75000"/>
                              <a:lumOff val="25000"/>
                            </a:schemeClr>
                          </a:solidFill>
                          <a:latin typeface="メイリオ" panose="020B0604030504040204" pitchFamily="50" charset="-128"/>
                          <a:ea typeface="メイリオ" panose="020B0604030504040204" pitchFamily="50" charset="-128"/>
                        </a:rPr>
                        <a:t>海外の取引先企業に自社の製品・サービスを提案し、受注・納品、代金回収までの一連の活動を行います。</a:t>
                      </a:r>
                    </a:p>
                  </a:txBody>
                  <a:tcPr anchor="ctr">
                    <a:lnL w="3175" cap="flat" cmpd="sng" algn="ctr">
                      <a:solidFill>
                        <a:schemeClr val="tx1">
                          <a:lumMod val="75000"/>
                          <a:lumOff val="25000"/>
                        </a:schemeClr>
                      </a:solidFill>
                      <a:prstDash val="solid"/>
                      <a:round/>
                      <a:headEnd type="none" w="med" len="med"/>
                      <a:tailEnd type="none" w="med" len="med"/>
                    </a:lnL>
                    <a:lnR w="3175" cap="flat" cmpd="sng" algn="ctr">
                      <a:solidFill>
                        <a:schemeClr val="tx1">
                          <a:lumMod val="75000"/>
                          <a:lumOff val="25000"/>
                        </a:schemeClr>
                      </a:solidFill>
                      <a:prstDash val="solid"/>
                      <a:round/>
                      <a:headEnd type="none" w="med" len="med"/>
                      <a:tailEnd type="none" w="med" len="med"/>
                    </a:lnR>
                    <a:lnT w="3175" cap="flat" cmpd="sng" algn="ctr">
                      <a:solidFill>
                        <a:schemeClr val="tx1">
                          <a:lumMod val="75000"/>
                          <a:lumOff val="25000"/>
                        </a:schemeClr>
                      </a:solidFill>
                      <a:prstDash val="solid"/>
                      <a:round/>
                      <a:headEnd type="none" w="med" len="med"/>
                      <a:tailEnd type="none" w="med" len="med"/>
                    </a:lnT>
                    <a:lnB w="3175" cap="flat" cmpd="sng" algn="ctr">
                      <a:solidFill>
                        <a:schemeClr val="tx1">
                          <a:lumMod val="75000"/>
                          <a:lumOff val="2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xmlns="" val="10002"/>
                  </a:ext>
                </a:extLst>
              </a:tr>
              <a:tr h="684000">
                <a:tc>
                  <a:txBody>
                    <a:bodyPr/>
                    <a:lstStyle/>
                    <a:p>
                      <a:r>
                        <a:rPr kumimoji="1" lang="ja-JP" altLang="en-US" sz="2400" b="1" dirty="0">
                          <a:solidFill>
                            <a:schemeClr val="tx1">
                              <a:lumMod val="75000"/>
                              <a:lumOff val="25000"/>
                            </a:schemeClr>
                          </a:solidFill>
                          <a:latin typeface="メイリオ" panose="020B0604030504040204" pitchFamily="50" charset="-128"/>
                          <a:ea typeface="メイリオ" panose="020B0604030504040204" pitchFamily="50" charset="-128"/>
                        </a:rPr>
                        <a:t>試作</a:t>
                      </a:r>
                    </a:p>
                  </a:txBody>
                  <a:tcPr anchor="ctr">
                    <a:lnL w="3175" cap="flat" cmpd="sng" algn="ctr">
                      <a:solidFill>
                        <a:schemeClr val="tx1">
                          <a:lumMod val="75000"/>
                          <a:lumOff val="25000"/>
                        </a:schemeClr>
                      </a:solidFill>
                      <a:prstDash val="solid"/>
                      <a:round/>
                      <a:headEnd type="none" w="med" len="med"/>
                      <a:tailEnd type="none" w="med" len="med"/>
                    </a:lnL>
                    <a:lnR w="3175" cap="flat" cmpd="sng" algn="ctr">
                      <a:solidFill>
                        <a:schemeClr val="tx1">
                          <a:lumMod val="75000"/>
                          <a:lumOff val="25000"/>
                        </a:schemeClr>
                      </a:solidFill>
                      <a:prstDash val="solid"/>
                      <a:round/>
                      <a:headEnd type="none" w="med" len="med"/>
                      <a:tailEnd type="none" w="med" len="med"/>
                    </a:lnR>
                    <a:lnT w="3175" cap="flat" cmpd="sng" algn="ctr">
                      <a:solidFill>
                        <a:schemeClr val="tx1">
                          <a:lumMod val="75000"/>
                          <a:lumOff val="25000"/>
                        </a:schemeClr>
                      </a:solidFill>
                      <a:prstDash val="solid"/>
                      <a:round/>
                      <a:headEnd type="none" w="med" len="med"/>
                      <a:tailEnd type="none" w="med" len="med"/>
                    </a:lnT>
                    <a:lnB w="3175" cap="flat" cmpd="sng" algn="ctr">
                      <a:solidFill>
                        <a:schemeClr val="tx1">
                          <a:lumMod val="75000"/>
                          <a:lumOff val="25000"/>
                        </a:schemeClr>
                      </a:solidFill>
                      <a:prstDash val="solid"/>
                      <a:round/>
                      <a:headEnd type="none" w="med" len="med"/>
                      <a:tailEnd type="none" w="med" len="med"/>
                    </a:lnB>
                  </a:tcPr>
                </a:tc>
                <a:tc>
                  <a:txBody>
                    <a:bodyPr/>
                    <a:lstStyle/>
                    <a:p>
                      <a:r>
                        <a:rPr kumimoji="1" lang="ja-JP" altLang="en-US" sz="1800" b="0" dirty="0">
                          <a:solidFill>
                            <a:schemeClr val="tx1">
                              <a:lumMod val="75000"/>
                              <a:lumOff val="25000"/>
                            </a:schemeClr>
                          </a:solidFill>
                          <a:latin typeface="メイリオ" panose="020B0604030504040204" pitchFamily="50" charset="-128"/>
                          <a:ea typeface="メイリオ" panose="020B0604030504040204" pitchFamily="50" charset="-128"/>
                        </a:rPr>
                        <a:t>中長期計画、経営計画などの策定とその進捗管理を行います。具体的には、事業計画の策定や予実管理といった経営の根幹に携わる仕事です。</a:t>
                      </a:r>
                    </a:p>
                  </a:txBody>
                  <a:tcPr anchor="ctr">
                    <a:lnL w="3175" cap="flat" cmpd="sng" algn="ctr">
                      <a:solidFill>
                        <a:schemeClr val="tx1">
                          <a:lumMod val="75000"/>
                          <a:lumOff val="25000"/>
                        </a:schemeClr>
                      </a:solidFill>
                      <a:prstDash val="solid"/>
                      <a:round/>
                      <a:headEnd type="none" w="med" len="med"/>
                      <a:tailEnd type="none" w="med" len="med"/>
                    </a:lnL>
                    <a:lnR w="3175" cap="flat" cmpd="sng" algn="ctr">
                      <a:solidFill>
                        <a:schemeClr val="tx1">
                          <a:lumMod val="75000"/>
                          <a:lumOff val="25000"/>
                        </a:schemeClr>
                      </a:solidFill>
                      <a:prstDash val="solid"/>
                      <a:round/>
                      <a:headEnd type="none" w="med" len="med"/>
                      <a:tailEnd type="none" w="med" len="med"/>
                    </a:lnR>
                    <a:lnT w="3175" cap="flat" cmpd="sng" algn="ctr">
                      <a:solidFill>
                        <a:schemeClr val="tx1">
                          <a:lumMod val="75000"/>
                          <a:lumOff val="25000"/>
                        </a:schemeClr>
                      </a:solidFill>
                      <a:prstDash val="solid"/>
                      <a:round/>
                      <a:headEnd type="none" w="med" len="med"/>
                      <a:tailEnd type="none" w="med" len="med"/>
                    </a:lnT>
                    <a:lnB w="3175" cap="flat" cmpd="sng" algn="ctr">
                      <a:solidFill>
                        <a:schemeClr val="tx1">
                          <a:lumMod val="75000"/>
                          <a:lumOff val="25000"/>
                        </a:schemeClr>
                      </a:solidFill>
                      <a:prstDash val="solid"/>
                      <a:round/>
                      <a:headEnd type="none" w="med" len="med"/>
                      <a:tailEnd type="none" w="med" len="med"/>
                    </a:lnB>
                  </a:tcPr>
                </a:tc>
                <a:extLst>
                  <a:ext uri="{0D108BD9-81ED-4DB2-BD59-A6C34878D82A}">
                    <a16:rowId xmlns:a16="http://schemas.microsoft.com/office/drawing/2014/main" xmlns="" val="10003"/>
                  </a:ext>
                </a:extLst>
              </a:tr>
              <a:tr h="684000">
                <a:tc>
                  <a:txBody>
                    <a:bodyPr/>
                    <a:lstStyle/>
                    <a:p>
                      <a:r>
                        <a:rPr kumimoji="1" lang="ja-JP" altLang="en-US" sz="2400" b="1" dirty="0">
                          <a:solidFill>
                            <a:schemeClr val="tx1">
                              <a:lumMod val="75000"/>
                              <a:lumOff val="25000"/>
                            </a:schemeClr>
                          </a:solidFill>
                          <a:latin typeface="メイリオ" panose="020B0604030504040204" pitchFamily="50" charset="-128"/>
                          <a:ea typeface="メイリオ" panose="020B0604030504040204" pitchFamily="50" charset="-128"/>
                        </a:rPr>
                        <a:t>生産技術</a:t>
                      </a:r>
                    </a:p>
                  </a:txBody>
                  <a:tcPr anchor="ctr">
                    <a:lnL w="3175" cap="flat" cmpd="sng" algn="ctr">
                      <a:solidFill>
                        <a:schemeClr val="tx1">
                          <a:lumMod val="75000"/>
                          <a:lumOff val="25000"/>
                        </a:schemeClr>
                      </a:solidFill>
                      <a:prstDash val="solid"/>
                      <a:round/>
                      <a:headEnd type="none" w="med" len="med"/>
                      <a:tailEnd type="none" w="med" len="med"/>
                    </a:lnL>
                    <a:lnR w="3175" cap="flat" cmpd="sng" algn="ctr">
                      <a:solidFill>
                        <a:schemeClr val="tx1">
                          <a:lumMod val="75000"/>
                          <a:lumOff val="25000"/>
                        </a:schemeClr>
                      </a:solidFill>
                      <a:prstDash val="solid"/>
                      <a:round/>
                      <a:headEnd type="none" w="med" len="med"/>
                      <a:tailEnd type="none" w="med" len="med"/>
                    </a:lnR>
                    <a:lnT w="3175" cap="flat" cmpd="sng" algn="ctr">
                      <a:solidFill>
                        <a:schemeClr val="tx1">
                          <a:lumMod val="75000"/>
                          <a:lumOff val="25000"/>
                        </a:schemeClr>
                      </a:solidFill>
                      <a:prstDash val="solid"/>
                      <a:round/>
                      <a:headEnd type="none" w="med" len="med"/>
                      <a:tailEnd type="none" w="med" len="med"/>
                    </a:lnT>
                    <a:lnB w="3175" cap="flat" cmpd="sng" algn="ctr">
                      <a:solidFill>
                        <a:schemeClr val="tx1">
                          <a:lumMod val="75000"/>
                          <a:lumOff val="25000"/>
                        </a:schemeClr>
                      </a:solidFill>
                      <a:prstDash val="solid"/>
                      <a:round/>
                      <a:headEnd type="none" w="med" len="med"/>
                      <a:tailEnd type="none" w="med" len="med"/>
                    </a:lnB>
                    <a:solidFill>
                      <a:schemeClr val="bg1">
                        <a:lumMod val="95000"/>
                      </a:schemeClr>
                    </a:solidFill>
                  </a:tcPr>
                </a:tc>
                <a:tc>
                  <a:txBody>
                    <a:bodyPr/>
                    <a:lstStyle/>
                    <a:p>
                      <a:r>
                        <a:rPr kumimoji="1" lang="ja-JP" altLang="en-US" sz="1800" b="0" dirty="0">
                          <a:solidFill>
                            <a:schemeClr val="tx1">
                              <a:lumMod val="75000"/>
                              <a:lumOff val="25000"/>
                            </a:schemeClr>
                          </a:solidFill>
                          <a:latin typeface="メイリオ" panose="020B0604030504040204" pitchFamily="50" charset="-128"/>
                          <a:ea typeface="メイリオ" panose="020B0604030504040204" pitchFamily="50" charset="-128"/>
                        </a:rPr>
                        <a:t>自社製品の製造に必要な資材（材料）や日常業務において必要な備品などを仕入れる仕事です。</a:t>
                      </a:r>
                    </a:p>
                  </a:txBody>
                  <a:tcPr anchor="ctr">
                    <a:lnL w="3175" cap="flat" cmpd="sng" algn="ctr">
                      <a:solidFill>
                        <a:schemeClr val="tx1">
                          <a:lumMod val="75000"/>
                          <a:lumOff val="25000"/>
                        </a:schemeClr>
                      </a:solidFill>
                      <a:prstDash val="solid"/>
                      <a:round/>
                      <a:headEnd type="none" w="med" len="med"/>
                      <a:tailEnd type="none" w="med" len="med"/>
                    </a:lnL>
                    <a:lnR w="3175" cap="flat" cmpd="sng" algn="ctr">
                      <a:solidFill>
                        <a:schemeClr val="tx1">
                          <a:lumMod val="75000"/>
                          <a:lumOff val="25000"/>
                        </a:schemeClr>
                      </a:solidFill>
                      <a:prstDash val="solid"/>
                      <a:round/>
                      <a:headEnd type="none" w="med" len="med"/>
                      <a:tailEnd type="none" w="med" len="med"/>
                    </a:lnR>
                    <a:lnT w="3175" cap="flat" cmpd="sng" algn="ctr">
                      <a:solidFill>
                        <a:schemeClr val="tx1">
                          <a:lumMod val="75000"/>
                          <a:lumOff val="25000"/>
                        </a:schemeClr>
                      </a:solidFill>
                      <a:prstDash val="solid"/>
                      <a:round/>
                      <a:headEnd type="none" w="med" len="med"/>
                      <a:tailEnd type="none" w="med" len="med"/>
                    </a:lnT>
                    <a:lnB w="3175" cap="flat" cmpd="sng" algn="ctr">
                      <a:solidFill>
                        <a:schemeClr val="tx1">
                          <a:lumMod val="75000"/>
                          <a:lumOff val="2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xmlns="" val="10004"/>
                  </a:ext>
                </a:extLst>
              </a:tr>
              <a:tr h="620657">
                <a:tc>
                  <a:txBody>
                    <a:bodyPr/>
                    <a:lstStyle/>
                    <a:p>
                      <a:r>
                        <a:rPr kumimoji="1" lang="ja-JP" altLang="en-US" sz="1800" b="1" dirty="0">
                          <a:solidFill>
                            <a:schemeClr val="tx1">
                              <a:lumMod val="75000"/>
                              <a:lumOff val="25000"/>
                            </a:schemeClr>
                          </a:solidFill>
                          <a:latin typeface="メイリオ" panose="020B0604030504040204" pitchFamily="50" charset="-128"/>
                          <a:ea typeface="メイリオ" panose="020B0604030504040204" pitchFamily="50" charset="-128"/>
                        </a:rPr>
                        <a:t>ソフトウェア開発</a:t>
                      </a:r>
                    </a:p>
                  </a:txBody>
                  <a:tcPr anchor="ctr">
                    <a:lnL w="3175" cap="flat" cmpd="sng" algn="ctr">
                      <a:solidFill>
                        <a:schemeClr val="tx1">
                          <a:lumMod val="75000"/>
                          <a:lumOff val="25000"/>
                        </a:schemeClr>
                      </a:solidFill>
                      <a:prstDash val="solid"/>
                      <a:round/>
                      <a:headEnd type="none" w="med" len="med"/>
                      <a:tailEnd type="none" w="med" len="med"/>
                    </a:lnL>
                    <a:lnR w="3175" cap="flat" cmpd="sng" algn="ctr">
                      <a:solidFill>
                        <a:schemeClr val="tx1">
                          <a:lumMod val="75000"/>
                          <a:lumOff val="25000"/>
                        </a:schemeClr>
                      </a:solidFill>
                      <a:prstDash val="solid"/>
                      <a:round/>
                      <a:headEnd type="none" w="med" len="med"/>
                      <a:tailEnd type="none" w="med" len="med"/>
                    </a:lnR>
                    <a:lnT w="3175" cap="flat" cmpd="sng" algn="ctr">
                      <a:solidFill>
                        <a:schemeClr val="tx1">
                          <a:lumMod val="75000"/>
                          <a:lumOff val="25000"/>
                        </a:schemeClr>
                      </a:solidFill>
                      <a:prstDash val="solid"/>
                      <a:round/>
                      <a:headEnd type="none" w="med" len="med"/>
                      <a:tailEnd type="none" w="med" len="med"/>
                    </a:lnT>
                    <a:lnB w="3175" cap="flat" cmpd="sng" algn="ctr">
                      <a:solidFill>
                        <a:schemeClr val="tx1">
                          <a:lumMod val="75000"/>
                          <a:lumOff val="25000"/>
                        </a:schemeClr>
                      </a:solidFill>
                      <a:prstDash val="solid"/>
                      <a:round/>
                      <a:headEnd type="none" w="med" len="med"/>
                      <a:tailEnd type="none" w="med" len="med"/>
                    </a:lnB>
                  </a:tcPr>
                </a:tc>
                <a:tc>
                  <a:txBody>
                    <a:bodyPr/>
                    <a:lstStyle/>
                    <a:p>
                      <a:r>
                        <a:rPr kumimoji="1" lang="ja-JP" altLang="en-US" sz="1800" b="0" dirty="0">
                          <a:solidFill>
                            <a:schemeClr val="tx1">
                              <a:lumMod val="75000"/>
                              <a:lumOff val="25000"/>
                            </a:schemeClr>
                          </a:solidFill>
                          <a:latin typeface="メイリオ" panose="020B0604030504040204" pitchFamily="50" charset="-128"/>
                          <a:ea typeface="メイリオ" panose="020B0604030504040204" pitchFamily="50" charset="-128"/>
                        </a:rPr>
                        <a:t>組織全体に関する業務を行います。</a:t>
                      </a:r>
                    </a:p>
                  </a:txBody>
                  <a:tcPr anchor="ctr">
                    <a:lnL w="3175" cap="flat" cmpd="sng" algn="ctr">
                      <a:solidFill>
                        <a:schemeClr val="tx1">
                          <a:lumMod val="75000"/>
                          <a:lumOff val="25000"/>
                        </a:schemeClr>
                      </a:solidFill>
                      <a:prstDash val="solid"/>
                      <a:round/>
                      <a:headEnd type="none" w="med" len="med"/>
                      <a:tailEnd type="none" w="med" len="med"/>
                    </a:lnL>
                    <a:lnR w="3175" cap="flat" cmpd="sng" algn="ctr">
                      <a:solidFill>
                        <a:schemeClr val="tx1">
                          <a:lumMod val="75000"/>
                          <a:lumOff val="25000"/>
                        </a:schemeClr>
                      </a:solidFill>
                      <a:prstDash val="solid"/>
                      <a:round/>
                      <a:headEnd type="none" w="med" len="med"/>
                      <a:tailEnd type="none" w="med" len="med"/>
                    </a:lnR>
                    <a:lnT w="3175" cap="flat" cmpd="sng" algn="ctr">
                      <a:solidFill>
                        <a:schemeClr val="tx1">
                          <a:lumMod val="75000"/>
                          <a:lumOff val="25000"/>
                        </a:schemeClr>
                      </a:solidFill>
                      <a:prstDash val="solid"/>
                      <a:round/>
                      <a:headEnd type="none" w="med" len="med"/>
                      <a:tailEnd type="none" w="med" len="med"/>
                    </a:lnT>
                    <a:lnB w="3175" cap="flat" cmpd="sng" algn="ctr">
                      <a:solidFill>
                        <a:schemeClr val="tx1">
                          <a:lumMod val="75000"/>
                          <a:lumOff val="25000"/>
                        </a:schemeClr>
                      </a:solidFill>
                      <a:prstDash val="solid"/>
                      <a:round/>
                      <a:headEnd type="none" w="med" len="med"/>
                      <a:tailEnd type="none" w="med" len="med"/>
                    </a:lnB>
                  </a:tcPr>
                </a:tc>
                <a:extLst>
                  <a:ext uri="{0D108BD9-81ED-4DB2-BD59-A6C34878D82A}">
                    <a16:rowId xmlns:a16="http://schemas.microsoft.com/office/drawing/2014/main" xmlns="" val="10005"/>
                  </a:ext>
                </a:extLst>
              </a:tr>
              <a:tr h="62065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1" dirty="0">
                          <a:solidFill>
                            <a:schemeClr val="tx1">
                              <a:lumMod val="75000"/>
                              <a:lumOff val="25000"/>
                            </a:schemeClr>
                          </a:solidFill>
                          <a:latin typeface="メイリオ" panose="020B0604030504040204" pitchFamily="50" charset="-128"/>
                          <a:ea typeface="メイリオ" panose="020B0604030504040204" pitchFamily="50" charset="-128"/>
                        </a:rPr>
                        <a:t>ファームウェア開発</a:t>
                      </a:r>
                    </a:p>
                  </a:txBody>
                  <a:tcPr anchor="ctr">
                    <a:lnL w="3175" cap="flat" cmpd="sng" algn="ctr">
                      <a:solidFill>
                        <a:schemeClr val="tx1">
                          <a:lumMod val="75000"/>
                          <a:lumOff val="25000"/>
                        </a:schemeClr>
                      </a:solidFill>
                      <a:prstDash val="solid"/>
                      <a:round/>
                      <a:headEnd type="none" w="med" len="med"/>
                      <a:tailEnd type="none" w="med" len="med"/>
                    </a:lnL>
                    <a:lnR w="3175" cap="flat" cmpd="sng" algn="ctr">
                      <a:solidFill>
                        <a:schemeClr val="tx1">
                          <a:lumMod val="75000"/>
                          <a:lumOff val="25000"/>
                        </a:schemeClr>
                      </a:solidFill>
                      <a:prstDash val="solid"/>
                      <a:round/>
                      <a:headEnd type="none" w="med" len="med"/>
                      <a:tailEnd type="none" w="med" len="med"/>
                    </a:lnR>
                    <a:lnT w="3175" cap="flat" cmpd="sng" algn="ctr">
                      <a:solidFill>
                        <a:schemeClr val="tx1">
                          <a:lumMod val="75000"/>
                          <a:lumOff val="25000"/>
                        </a:schemeClr>
                      </a:solidFill>
                      <a:prstDash val="solid"/>
                      <a:round/>
                      <a:headEnd type="none" w="med" len="med"/>
                      <a:tailEnd type="none" w="med" len="med"/>
                    </a:lnT>
                    <a:lnB w="3175" cap="flat" cmpd="sng" algn="ctr">
                      <a:solidFill>
                        <a:schemeClr val="tx1">
                          <a:lumMod val="75000"/>
                          <a:lumOff val="25000"/>
                        </a:schemeClr>
                      </a:solidFill>
                      <a:prstDash val="solid"/>
                      <a:round/>
                      <a:headEnd type="none" w="med" len="med"/>
                      <a:tailEnd type="none" w="med" len="med"/>
                    </a:lnB>
                    <a:solidFill>
                      <a:schemeClr val="bg1">
                        <a:lumMod val="95000"/>
                      </a:schemeClr>
                    </a:solidFill>
                  </a:tcPr>
                </a:tc>
                <a:tc>
                  <a:txBody>
                    <a:bodyPr/>
                    <a:lstStyle/>
                    <a:p>
                      <a:r>
                        <a:rPr kumimoji="1" lang="ja-JP" altLang="en-US" sz="1800" b="0" dirty="0">
                          <a:solidFill>
                            <a:schemeClr val="tx1">
                              <a:lumMod val="75000"/>
                              <a:lumOff val="25000"/>
                            </a:schemeClr>
                          </a:solidFill>
                          <a:latin typeface="メイリオ" panose="020B0604030504040204" pitchFamily="50" charset="-128"/>
                          <a:ea typeface="メイリオ" panose="020B0604030504040204" pitchFamily="50" charset="-128"/>
                        </a:rPr>
                        <a:t>採用、人事制度の企画・立案、労務管理、能力開発などを行います。</a:t>
                      </a:r>
                    </a:p>
                  </a:txBody>
                  <a:tcPr anchor="ctr">
                    <a:lnL w="3175" cap="flat" cmpd="sng" algn="ctr">
                      <a:solidFill>
                        <a:schemeClr val="tx1">
                          <a:lumMod val="75000"/>
                          <a:lumOff val="25000"/>
                        </a:schemeClr>
                      </a:solidFill>
                      <a:prstDash val="solid"/>
                      <a:round/>
                      <a:headEnd type="none" w="med" len="med"/>
                      <a:tailEnd type="none" w="med" len="med"/>
                    </a:lnL>
                    <a:lnR w="3175" cap="flat" cmpd="sng" algn="ctr">
                      <a:solidFill>
                        <a:schemeClr val="tx1">
                          <a:lumMod val="75000"/>
                          <a:lumOff val="25000"/>
                        </a:schemeClr>
                      </a:solidFill>
                      <a:prstDash val="solid"/>
                      <a:round/>
                      <a:headEnd type="none" w="med" len="med"/>
                      <a:tailEnd type="none" w="med" len="med"/>
                    </a:lnR>
                    <a:lnT w="3175" cap="flat" cmpd="sng" algn="ctr">
                      <a:solidFill>
                        <a:schemeClr val="tx1">
                          <a:lumMod val="75000"/>
                          <a:lumOff val="25000"/>
                        </a:schemeClr>
                      </a:solidFill>
                      <a:prstDash val="solid"/>
                      <a:round/>
                      <a:headEnd type="none" w="med" len="med"/>
                      <a:tailEnd type="none" w="med" len="med"/>
                    </a:lnT>
                    <a:lnB w="3175" cap="flat" cmpd="sng" algn="ctr">
                      <a:solidFill>
                        <a:schemeClr val="tx1">
                          <a:lumMod val="75000"/>
                          <a:lumOff val="2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xmlns="" val="10006"/>
                  </a:ext>
                </a:extLst>
              </a:tr>
            </a:tbl>
          </a:graphicData>
        </a:graphic>
      </p:graphicFrame>
      <p:sp>
        <p:nvSpPr>
          <p:cNvPr id="10" name="正方形/長方形 9">
            <a:extLst>
              <a:ext uri="{FF2B5EF4-FFF2-40B4-BE49-F238E27FC236}">
                <a16:creationId xmlns:a16="http://schemas.microsoft.com/office/drawing/2014/main" xmlns="" id="{1F030F5D-F0EE-4223-B513-38618ACC5613}"/>
              </a:ext>
            </a:extLst>
          </p:cNvPr>
          <p:cNvSpPr/>
          <p:nvPr/>
        </p:nvSpPr>
        <p:spPr>
          <a:xfrm>
            <a:off x="3541460" y="872750"/>
            <a:ext cx="5109091" cy="584775"/>
          </a:xfrm>
          <a:prstGeom prst="rect">
            <a:avLst/>
          </a:prstGeom>
        </p:spPr>
        <p:txBody>
          <a:bodyPr wrap="none">
            <a:spAutoFit/>
          </a:bodyPr>
          <a:lstStyle/>
          <a:p>
            <a:pPr algn="ctr"/>
            <a:r>
              <a:rPr lang="ja-JP" altLang="en-US" sz="3200" dirty="0">
                <a:solidFill>
                  <a:schemeClr val="tx1">
                    <a:lumMod val="75000"/>
                    <a:lumOff val="25000"/>
                  </a:schemeClr>
                </a:solidFill>
                <a:latin typeface="メイリオ" panose="020B0604030504040204" pitchFamily="50" charset="-128"/>
                <a:ea typeface="メイリオ" panose="020B0604030504040204" pitchFamily="50" charset="-128"/>
              </a:rPr>
              <a:t>理系の募集職種と仕事内容</a:t>
            </a:r>
          </a:p>
        </p:txBody>
      </p:sp>
    </p:spTree>
    <p:extLst>
      <p:ext uri="{BB962C8B-B14F-4D97-AF65-F5344CB8AC3E}">
        <p14:creationId xmlns:p14="http://schemas.microsoft.com/office/powerpoint/2010/main" val="6345046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p:cNvSpPr>
            <a:spLocks noGrp="1"/>
          </p:cNvSpPr>
          <p:nvPr>
            <p:ph type="body" sz="quarter" idx="13"/>
          </p:nvPr>
        </p:nvSpPr>
        <p:spPr/>
        <p:txBody>
          <a:bodyPr/>
          <a:lstStyle/>
          <a:p>
            <a:r>
              <a:rPr kumimoji="1" lang="ja-JP" altLang="en-US" dirty="0"/>
              <a:t>募集職種と仕事内容</a:t>
            </a:r>
          </a:p>
        </p:txBody>
      </p:sp>
      <p:graphicFrame>
        <p:nvGraphicFramePr>
          <p:cNvPr id="9" name="表プレースホルダー 3">
            <a:extLst>
              <a:ext uri="{FF2B5EF4-FFF2-40B4-BE49-F238E27FC236}">
                <a16:creationId xmlns:a16="http://schemas.microsoft.com/office/drawing/2014/main" xmlns="" id="{9C8A5DB8-3C44-48FF-8FB1-362954F90FAB}"/>
              </a:ext>
            </a:extLst>
          </p:cNvPr>
          <p:cNvGraphicFramePr>
            <a:graphicFrameLocks/>
          </p:cNvGraphicFramePr>
          <p:nvPr>
            <p:extLst>
              <p:ext uri="{D42A27DB-BD31-4B8C-83A1-F6EECF244321}">
                <p14:modId xmlns:p14="http://schemas.microsoft.com/office/powerpoint/2010/main" val="3632750623"/>
              </p:ext>
            </p:extLst>
          </p:nvPr>
        </p:nvGraphicFramePr>
        <p:xfrm>
          <a:off x="782085" y="1539936"/>
          <a:ext cx="10627830" cy="4445314"/>
        </p:xfrm>
        <a:graphic>
          <a:graphicData uri="http://schemas.openxmlformats.org/drawingml/2006/table">
            <a:tbl>
              <a:tblPr firstRow="1" bandRow="1">
                <a:tableStyleId>{2D5ABB26-0587-4C30-8999-92F81FD0307C}</a:tableStyleId>
              </a:tblPr>
              <a:tblGrid>
                <a:gridCol w="2268000">
                  <a:extLst>
                    <a:ext uri="{9D8B030D-6E8A-4147-A177-3AD203B41FA5}">
                      <a16:colId xmlns:a16="http://schemas.microsoft.com/office/drawing/2014/main" xmlns="" val="20000"/>
                    </a:ext>
                  </a:extLst>
                </a:gridCol>
                <a:gridCol w="8359830">
                  <a:extLst>
                    <a:ext uri="{9D8B030D-6E8A-4147-A177-3AD203B41FA5}">
                      <a16:colId xmlns:a16="http://schemas.microsoft.com/office/drawing/2014/main" xmlns="" val="20001"/>
                    </a:ext>
                  </a:extLst>
                </a:gridCol>
              </a:tblGrid>
              <a:tr h="468000">
                <a:tc>
                  <a:txBody>
                    <a:bodyPr/>
                    <a:lstStyle/>
                    <a:p>
                      <a:r>
                        <a:rPr kumimoji="1" lang="ja-JP" altLang="en-US" sz="2000" b="1" dirty="0">
                          <a:solidFill>
                            <a:schemeClr val="bg1"/>
                          </a:solidFill>
                          <a:latin typeface="メイリオ" panose="020B0604030504040204" pitchFamily="50" charset="-128"/>
                          <a:ea typeface="メイリオ" panose="020B0604030504040204" pitchFamily="50" charset="-128"/>
                        </a:rPr>
                        <a:t>職種名</a:t>
                      </a:r>
                    </a:p>
                  </a:txBody>
                  <a:tcPr anchor="ctr">
                    <a:lnL w="3175" cap="flat" cmpd="sng" algn="ctr">
                      <a:solidFill>
                        <a:schemeClr val="tx1">
                          <a:lumMod val="75000"/>
                          <a:lumOff val="25000"/>
                        </a:schemeClr>
                      </a:solidFill>
                      <a:prstDash val="solid"/>
                      <a:round/>
                      <a:headEnd type="none" w="med" len="med"/>
                      <a:tailEnd type="none" w="med" len="med"/>
                    </a:lnL>
                    <a:lnR w="3175" cap="flat" cmpd="sng" algn="ctr">
                      <a:solidFill>
                        <a:schemeClr val="tx1">
                          <a:lumMod val="75000"/>
                          <a:lumOff val="25000"/>
                        </a:schemeClr>
                      </a:solidFill>
                      <a:prstDash val="solid"/>
                      <a:round/>
                      <a:headEnd type="none" w="med" len="med"/>
                      <a:tailEnd type="none" w="med" len="med"/>
                    </a:lnR>
                    <a:lnT w="3175" cap="flat" cmpd="sng" algn="ctr">
                      <a:solidFill>
                        <a:schemeClr val="tx1">
                          <a:lumMod val="75000"/>
                          <a:lumOff val="25000"/>
                        </a:schemeClr>
                      </a:solidFill>
                      <a:prstDash val="solid"/>
                      <a:round/>
                      <a:headEnd type="none" w="med" len="med"/>
                      <a:tailEnd type="none" w="med" len="med"/>
                    </a:lnT>
                    <a:lnB w="3175" cap="flat" cmpd="sng" algn="ctr">
                      <a:solidFill>
                        <a:schemeClr val="tx1">
                          <a:lumMod val="75000"/>
                          <a:lumOff val="25000"/>
                        </a:schemeClr>
                      </a:solidFill>
                      <a:prstDash val="solid"/>
                      <a:round/>
                      <a:headEnd type="none" w="med" len="med"/>
                      <a:tailEnd type="none" w="med" len="med"/>
                    </a:lnB>
                    <a:solidFill>
                      <a:schemeClr val="tx1">
                        <a:lumMod val="75000"/>
                        <a:lumOff val="25000"/>
                      </a:schemeClr>
                    </a:solidFill>
                  </a:tcPr>
                </a:tc>
                <a:tc>
                  <a:txBody>
                    <a:bodyPr/>
                    <a:lstStyle/>
                    <a:p>
                      <a:r>
                        <a:rPr kumimoji="1" lang="ja-JP" altLang="en-US" sz="2000" b="1" dirty="0">
                          <a:solidFill>
                            <a:schemeClr val="bg1"/>
                          </a:solidFill>
                          <a:latin typeface="メイリオ" panose="020B0604030504040204" pitchFamily="50" charset="-128"/>
                          <a:ea typeface="メイリオ" panose="020B0604030504040204" pitchFamily="50" charset="-128"/>
                        </a:rPr>
                        <a:t>仕事内容</a:t>
                      </a:r>
                    </a:p>
                  </a:txBody>
                  <a:tcPr anchor="ctr">
                    <a:lnL w="3175" cap="flat" cmpd="sng" algn="ctr">
                      <a:solidFill>
                        <a:schemeClr val="tx1">
                          <a:lumMod val="75000"/>
                          <a:lumOff val="25000"/>
                        </a:schemeClr>
                      </a:solidFill>
                      <a:prstDash val="solid"/>
                      <a:round/>
                      <a:headEnd type="none" w="med" len="med"/>
                      <a:tailEnd type="none" w="med" len="med"/>
                    </a:lnL>
                    <a:lnR w="3175" cap="flat" cmpd="sng" algn="ctr">
                      <a:solidFill>
                        <a:schemeClr val="tx1">
                          <a:lumMod val="75000"/>
                          <a:lumOff val="25000"/>
                        </a:schemeClr>
                      </a:solidFill>
                      <a:prstDash val="solid"/>
                      <a:round/>
                      <a:headEnd type="none" w="med" len="med"/>
                      <a:tailEnd type="none" w="med" len="med"/>
                    </a:lnR>
                    <a:lnT w="3175" cap="flat" cmpd="sng" algn="ctr">
                      <a:solidFill>
                        <a:schemeClr val="tx1">
                          <a:lumMod val="75000"/>
                          <a:lumOff val="25000"/>
                        </a:schemeClr>
                      </a:solidFill>
                      <a:prstDash val="solid"/>
                      <a:round/>
                      <a:headEnd type="none" w="med" len="med"/>
                      <a:tailEnd type="none" w="med" len="med"/>
                    </a:lnT>
                    <a:lnB w="3175" cap="flat" cmpd="sng" algn="ctr">
                      <a:solidFill>
                        <a:schemeClr val="tx1">
                          <a:lumMod val="75000"/>
                          <a:lumOff val="25000"/>
                        </a:schemeClr>
                      </a:solidFill>
                      <a:prstDash val="solid"/>
                      <a:round/>
                      <a:headEnd type="none" w="med" len="med"/>
                      <a:tailEnd type="none" w="med" len="med"/>
                    </a:lnB>
                    <a:solidFill>
                      <a:schemeClr val="tx1">
                        <a:lumMod val="75000"/>
                        <a:lumOff val="25000"/>
                      </a:schemeClr>
                    </a:solidFill>
                  </a:tcPr>
                </a:tc>
                <a:extLst>
                  <a:ext uri="{0D108BD9-81ED-4DB2-BD59-A6C34878D82A}">
                    <a16:rowId xmlns:a16="http://schemas.microsoft.com/office/drawing/2014/main" xmlns="" val="10000"/>
                  </a:ext>
                </a:extLst>
              </a:tr>
              <a:tr h="684000">
                <a:tc>
                  <a:txBody>
                    <a:bodyPr/>
                    <a:lstStyle/>
                    <a:p>
                      <a:r>
                        <a:rPr kumimoji="1" lang="ja-JP" altLang="en-US" sz="2400" b="1" dirty="0">
                          <a:solidFill>
                            <a:schemeClr val="tx1">
                              <a:lumMod val="75000"/>
                              <a:lumOff val="25000"/>
                            </a:schemeClr>
                          </a:solidFill>
                          <a:latin typeface="メイリオ" panose="020B0604030504040204" pitchFamily="50" charset="-128"/>
                          <a:ea typeface="メイリオ" panose="020B0604030504040204" pitchFamily="50" charset="-128"/>
                        </a:rPr>
                        <a:t>国内営業</a:t>
                      </a:r>
                    </a:p>
                  </a:txBody>
                  <a:tcPr anchor="ctr">
                    <a:lnL w="3175" cap="flat" cmpd="sng" algn="ctr">
                      <a:solidFill>
                        <a:schemeClr val="tx1">
                          <a:lumMod val="75000"/>
                          <a:lumOff val="25000"/>
                        </a:schemeClr>
                      </a:solidFill>
                      <a:prstDash val="solid"/>
                      <a:round/>
                      <a:headEnd type="none" w="med" len="med"/>
                      <a:tailEnd type="none" w="med" len="med"/>
                    </a:lnL>
                    <a:lnR w="3175" cap="flat" cmpd="sng" algn="ctr">
                      <a:solidFill>
                        <a:schemeClr val="tx1">
                          <a:lumMod val="75000"/>
                          <a:lumOff val="25000"/>
                        </a:schemeClr>
                      </a:solidFill>
                      <a:prstDash val="solid"/>
                      <a:round/>
                      <a:headEnd type="none" w="med" len="med"/>
                      <a:tailEnd type="none" w="med" len="med"/>
                    </a:lnR>
                    <a:lnT w="3175" cap="flat" cmpd="sng" algn="ctr">
                      <a:solidFill>
                        <a:schemeClr val="tx1">
                          <a:lumMod val="75000"/>
                          <a:lumOff val="25000"/>
                        </a:schemeClr>
                      </a:solidFill>
                      <a:prstDash val="solid"/>
                      <a:round/>
                      <a:headEnd type="none" w="med" len="med"/>
                      <a:tailEnd type="none" w="med" len="med"/>
                    </a:lnT>
                    <a:lnB w="3175" cap="flat" cmpd="sng" algn="ctr">
                      <a:solidFill>
                        <a:schemeClr val="tx1">
                          <a:lumMod val="75000"/>
                          <a:lumOff val="25000"/>
                        </a:schemeClr>
                      </a:solidFill>
                      <a:prstDash val="solid"/>
                      <a:round/>
                      <a:headEnd type="none" w="med" len="med"/>
                      <a:tailEnd type="none" w="med" len="med"/>
                    </a:lnB>
                  </a:tcPr>
                </a:tc>
                <a:tc>
                  <a:txBody>
                    <a:bodyPr/>
                    <a:lstStyle/>
                    <a:p>
                      <a:r>
                        <a:rPr kumimoji="1" lang="ja-JP" altLang="en-US" sz="1800" b="0" dirty="0">
                          <a:solidFill>
                            <a:schemeClr val="tx1">
                              <a:lumMod val="75000"/>
                              <a:lumOff val="25000"/>
                            </a:schemeClr>
                          </a:solidFill>
                          <a:latin typeface="メイリオ" panose="020B0604030504040204" pitchFamily="50" charset="-128"/>
                          <a:ea typeface="メイリオ" panose="020B0604030504040204" pitchFamily="50" charset="-128"/>
                        </a:rPr>
                        <a:t>自社の製品・サービスを国内にある取引先企業に提案し、受注・納品、代金回収までの一連の活動を行います。</a:t>
                      </a:r>
                    </a:p>
                  </a:txBody>
                  <a:tcPr anchor="ctr">
                    <a:lnL w="3175" cap="flat" cmpd="sng" algn="ctr">
                      <a:solidFill>
                        <a:schemeClr val="tx1">
                          <a:lumMod val="75000"/>
                          <a:lumOff val="25000"/>
                        </a:schemeClr>
                      </a:solidFill>
                      <a:prstDash val="solid"/>
                      <a:round/>
                      <a:headEnd type="none" w="med" len="med"/>
                      <a:tailEnd type="none" w="med" len="med"/>
                    </a:lnL>
                    <a:lnR w="3175" cap="flat" cmpd="sng" algn="ctr">
                      <a:solidFill>
                        <a:schemeClr val="tx1">
                          <a:lumMod val="75000"/>
                          <a:lumOff val="25000"/>
                        </a:schemeClr>
                      </a:solidFill>
                      <a:prstDash val="solid"/>
                      <a:round/>
                      <a:headEnd type="none" w="med" len="med"/>
                      <a:tailEnd type="none" w="med" len="med"/>
                    </a:lnR>
                    <a:lnT w="3175" cap="flat" cmpd="sng" algn="ctr">
                      <a:solidFill>
                        <a:schemeClr val="tx1">
                          <a:lumMod val="75000"/>
                          <a:lumOff val="25000"/>
                        </a:schemeClr>
                      </a:solidFill>
                      <a:prstDash val="solid"/>
                      <a:round/>
                      <a:headEnd type="none" w="med" len="med"/>
                      <a:tailEnd type="none" w="med" len="med"/>
                    </a:lnT>
                    <a:lnB w="3175" cap="flat" cmpd="sng" algn="ctr">
                      <a:solidFill>
                        <a:schemeClr val="tx1">
                          <a:lumMod val="75000"/>
                          <a:lumOff val="25000"/>
                        </a:schemeClr>
                      </a:solidFill>
                      <a:prstDash val="solid"/>
                      <a:round/>
                      <a:headEnd type="none" w="med" len="med"/>
                      <a:tailEnd type="none" w="med" len="med"/>
                    </a:lnB>
                  </a:tcPr>
                </a:tc>
                <a:extLst>
                  <a:ext uri="{0D108BD9-81ED-4DB2-BD59-A6C34878D82A}">
                    <a16:rowId xmlns:a16="http://schemas.microsoft.com/office/drawing/2014/main" xmlns="" val="10001"/>
                  </a:ext>
                </a:extLst>
              </a:tr>
              <a:tr h="684000">
                <a:tc>
                  <a:txBody>
                    <a:bodyPr/>
                    <a:lstStyle/>
                    <a:p>
                      <a:r>
                        <a:rPr kumimoji="1" lang="ja-JP" altLang="en-US" sz="2400" b="1" dirty="0">
                          <a:solidFill>
                            <a:schemeClr val="tx1">
                              <a:lumMod val="75000"/>
                              <a:lumOff val="25000"/>
                            </a:schemeClr>
                          </a:solidFill>
                          <a:latin typeface="メイリオ" panose="020B0604030504040204" pitchFamily="50" charset="-128"/>
                          <a:ea typeface="メイリオ" panose="020B0604030504040204" pitchFamily="50" charset="-128"/>
                        </a:rPr>
                        <a:t>海外営業</a:t>
                      </a:r>
                    </a:p>
                  </a:txBody>
                  <a:tcPr anchor="ctr">
                    <a:lnL w="3175" cap="flat" cmpd="sng" algn="ctr">
                      <a:solidFill>
                        <a:schemeClr val="tx1">
                          <a:lumMod val="75000"/>
                          <a:lumOff val="25000"/>
                        </a:schemeClr>
                      </a:solidFill>
                      <a:prstDash val="solid"/>
                      <a:round/>
                      <a:headEnd type="none" w="med" len="med"/>
                      <a:tailEnd type="none" w="med" len="med"/>
                    </a:lnL>
                    <a:lnR w="3175" cap="flat" cmpd="sng" algn="ctr">
                      <a:solidFill>
                        <a:schemeClr val="tx1">
                          <a:lumMod val="75000"/>
                          <a:lumOff val="25000"/>
                        </a:schemeClr>
                      </a:solidFill>
                      <a:prstDash val="solid"/>
                      <a:round/>
                      <a:headEnd type="none" w="med" len="med"/>
                      <a:tailEnd type="none" w="med" len="med"/>
                    </a:lnR>
                    <a:lnT w="3175" cap="flat" cmpd="sng" algn="ctr">
                      <a:solidFill>
                        <a:schemeClr val="tx1">
                          <a:lumMod val="75000"/>
                          <a:lumOff val="25000"/>
                        </a:schemeClr>
                      </a:solidFill>
                      <a:prstDash val="solid"/>
                      <a:round/>
                      <a:headEnd type="none" w="med" len="med"/>
                      <a:tailEnd type="none" w="med" len="med"/>
                    </a:lnT>
                    <a:lnB w="3175" cap="flat" cmpd="sng" algn="ctr">
                      <a:solidFill>
                        <a:schemeClr val="tx1">
                          <a:lumMod val="75000"/>
                          <a:lumOff val="25000"/>
                        </a:schemeClr>
                      </a:solidFill>
                      <a:prstDash val="solid"/>
                      <a:round/>
                      <a:headEnd type="none" w="med" len="med"/>
                      <a:tailEnd type="none" w="med" len="med"/>
                    </a:lnB>
                    <a:solidFill>
                      <a:schemeClr val="bg1">
                        <a:lumMod val="95000"/>
                      </a:schemeClr>
                    </a:solidFill>
                  </a:tcPr>
                </a:tc>
                <a:tc>
                  <a:txBody>
                    <a:bodyPr/>
                    <a:lstStyle/>
                    <a:p>
                      <a:r>
                        <a:rPr kumimoji="1" lang="ja-JP" altLang="en-US" sz="1800" b="0" dirty="0">
                          <a:solidFill>
                            <a:schemeClr val="tx1">
                              <a:lumMod val="75000"/>
                              <a:lumOff val="25000"/>
                            </a:schemeClr>
                          </a:solidFill>
                          <a:latin typeface="メイリオ" panose="020B0604030504040204" pitchFamily="50" charset="-128"/>
                          <a:ea typeface="メイリオ" panose="020B0604030504040204" pitchFamily="50" charset="-128"/>
                        </a:rPr>
                        <a:t>海外の取引先企業に自社の製品・サービスを提案し、受注・納品、代金回収までの一連の活動を行います。</a:t>
                      </a:r>
                    </a:p>
                  </a:txBody>
                  <a:tcPr anchor="ctr">
                    <a:lnL w="3175" cap="flat" cmpd="sng" algn="ctr">
                      <a:solidFill>
                        <a:schemeClr val="tx1">
                          <a:lumMod val="75000"/>
                          <a:lumOff val="25000"/>
                        </a:schemeClr>
                      </a:solidFill>
                      <a:prstDash val="solid"/>
                      <a:round/>
                      <a:headEnd type="none" w="med" len="med"/>
                      <a:tailEnd type="none" w="med" len="med"/>
                    </a:lnL>
                    <a:lnR w="3175" cap="flat" cmpd="sng" algn="ctr">
                      <a:solidFill>
                        <a:schemeClr val="tx1">
                          <a:lumMod val="75000"/>
                          <a:lumOff val="25000"/>
                        </a:schemeClr>
                      </a:solidFill>
                      <a:prstDash val="solid"/>
                      <a:round/>
                      <a:headEnd type="none" w="med" len="med"/>
                      <a:tailEnd type="none" w="med" len="med"/>
                    </a:lnR>
                    <a:lnT w="3175" cap="flat" cmpd="sng" algn="ctr">
                      <a:solidFill>
                        <a:schemeClr val="tx1">
                          <a:lumMod val="75000"/>
                          <a:lumOff val="25000"/>
                        </a:schemeClr>
                      </a:solidFill>
                      <a:prstDash val="solid"/>
                      <a:round/>
                      <a:headEnd type="none" w="med" len="med"/>
                      <a:tailEnd type="none" w="med" len="med"/>
                    </a:lnT>
                    <a:lnB w="3175" cap="flat" cmpd="sng" algn="ctr">
                      <a:solidFill>
                        <a:schemeClr val="tx1">
                          <a:lumMod val="75000"/>
                          <a:lumOff val="2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xmlns="" val="10002"/>
                  </a:ext>
                </a:extLst>
              </a:tr>
              <a:tr h="684000">
                <a:tc>
                  <a:txBody>
                    <a:bodyPr/>
                    <a:lstStyle/>
                    <a:p>
                      <a:r>
                        <a:rPr kumimoji="1" lang="ja-JP" altLang="en-US" sz="2400" b="1" dirty="0">
                          <a:solidFill>
                            <a:schemeClr val="tx1">
                              <a:lumMod val="75000"/>
                              <a:lumOff val="25000"/>
                            </a:schemeClr>
                          </a:solidFill>
                          <a:latin typeface="メイリオ" panose="020B0604030504040204" pitchFamily="50" charset="-128"/>
                          <a:ea typeface="メイリオ" panose="020B0604030504040204" pitchFamily="50" charset="-128"/>
                        </a:rPr>
                        <a:t>企画管理</a:t>
                      </a:r>
                    </a:p>
                  </a:txBody>
                  <a:tcPr anchor="ctr">
                    <a:lnL w="3175" cap="flat" cmpd="sng" algn="ctr">
                      <a:solidFill>
                        <a:schemeClr val="tx1">
                          <a:lumMod val="75000"/>
                          <a:lumOff val="25000"/>
                        </a:schemeClr>
                      </a:solidFill>
                      <a:prstDash val="solid"/>
                      <a:round/>
                      <a:headEnd type="none" w="med" len="med"/>
                      <a:tailEnd type="none" w="med" len="med"/>
                    </a:lnL>
                    <a:lnR w="3175" cap="flat" cmpd="sng" algn="ctr">
                      <a:solidFill>
                        <a:schemeClr val="tx1">
                          <a:lumMod val="75000"/>
                          <a:lumOff val="25000"/>
                        </a:schemeClr>
                      </a:solidFill>
                      <a:prstDash val="solid"/>
                      <a:round/>
                      <a:headEnd type="none" w="med" len="med"/>
                      <a:tailEnd type="none" w="med" len="med"/>
                    </a:lnR>
                    <a:lnT w="3175" cap="flat" cmpd="sng" algn="ctr">
                      <a:solidFill>
                        <a:schemeClr val="tx1">
                          <a:lumMod val="75000"/>
                          <a:lumOff val="25000"/>
                        </a:schemeClr>
                      </a:solidFill>
                      <a:prstDash val="solid"/>
                      <a:round/>
                      <a:headEnd type="none" w="med" len="med"/>
                      <a:tailEnd type="none" w="med" len="med"/>
                    </a:lnT>
                    <a:lnB w="3175" cap="flat" cmpd="sng" algn="ctr">
                      <a:solidFill>
                        <a:schemeClr val="tx1">
                          <a:lumMod val="75000"/>
                          <a:lumOff val="25000"/>
                        </a:schemeClr>
                      </a:solidFill>
                      <a:prstDash val="solid"/>
                      <a:round/>
                      <a:headEnd type="none" w="med" len="med"/>
                      <a:tailEnd type="none" w="med" len="med"/>
                    </a:lnB>
                  </a:tcPr>
                </a:tc>
                <a:tc>
                  <a:txBody>
                    <a:bodyPr/>
                    <a:lstStyle/>
                    <a:p>
                      <a:r>
                        <a:rPr kumimoji="1" lang="ja-JP" altLang="en-US" sz="1800" b="0" dirty="0">
                          <a:solidFill>
                            <a:schemeClr val="tx1">
                              <a:lumMod val="75000"/>
                              <a:lumOff val="25000"/>
                            </a:schemeClr>
                          </a:solidFill>
                          <a:latin typeface="メイリオ" panose="020B0604030504040204" pitchFamily="50" charset="-128"/>
                          <a:ea typeface="メイリオ" panose="020B0604030504040204" pitchFamily="50" charset="-128"/>
                        </a:rPr>
                        <a:t>中長期計画、経営計画などの策定とその進捗管理を行います。具体的には、事業計画の策定や予実管理といった経営の根幹に携わる仕事です。</a:t>
                      </a:r>
                    </a:p>
                  </a:txBody>
                  <a:tcPr anchor="ctr">
                    <a:lnL w="3175" cap="flat" cmpd="sng" algn="ctr">
                      <a:solidFill>
                        <a:schemeClr val="tx1">
                          <a:lumMod val="75000"/>
                          <a:lumOff val="25000"/>
                        </a:schemeClr>
                      </a:solidFill>
                      <a:prstDash val="solid"/>
                      <a:round/>
                      <a:headEnd type="none" w="med" len="med"/>
                      <a:tailEnd type="none" w="med" len="med"/>
                    </a:lnL>
                    <a:lnR w="3175" cap="flat" cmpd="sng" algn="ctr">
                      <a:solidFill>
                        <a:schemeClr val="tx1">
                          <a:lumMod val="75000"/>
                          <a:lumOff val="25000"/>
                        </a:schemeClr>
                      </a:solidFill>
                      <a:prstDash val="solid"/>
                      <a:round/>
                      <a:headEnd type="none" w="med" len="med"/>
                      <a:tailEnd type="none" w="med" len="med"/>
                    </a:lnR>
                    <a:lnT w="3175" cap="flat" cmpd="sng" algn="ctr">
                      <a:solidFill>
                        <a:schemeClr val="tx1">
                          <a:lumMod val="75000"/>
                          <a:lumOff val="25000"/>
                        </a:schemeClr>
                      </a:solidFill>
                      <a:prstDash val="solid"/>
                      <a:round/>
                      <a:headEnd type="none" w="med" len="med"/>
                      <a:tailEnd type="none" w="med" len="med"/>
                    </a:lnT>
                    <a:lnB w="3175" cap="flat" cmpd="sng" algn="ctr">
                      <a:solidFill>
                        <a:schemeClr val="tx1">
                          <a:lumMod val="75000"/>
                          <a:lumOff val="25000"/>
                        </a:schemeClr>
                      </a:solidFill>
                      <a:prstDash val="solid"/>
                      <a:round/>
                      <a:headEnd type="none" w="med" len="med"/>
                      <a:tailEnd type="none" w="med" len="med"/>
                    </a:lnB>
                  </a:tcPr>
                </a:tc>
                <a:extLst>
                  <a:ext uri="{0D108BD9-81ED-4DB2-BD59-A6C34878D82A}">
                    <a16:rowId xmlns:a16="http://schemas.microsoft.com/office/drawing/2014/main" xmlns="" val="10003"/>
                  </a:ext>
                </a:extLst>
              </a:tr>
              <a:tr h="684000">
                <a:tc>
                  <a:txBody>
                    <a:bodyPr/>
                    <a:lstStyle/>
                    <a:p>
                      <a:r>
                        <a:rPr kumimoji="1" lang="ja-JP" altLang="en-US" sz="2400" b="1" dirty="0">
                          <a:solidFill>
                            <a:schemeClr val="tx1">
                              <a:lumMod val="75000"/>
                              <a:lumOff val="25000"/>
                            </a:schemeClr>
                          </a:solidFill>
                          <a:latin typeface="メイリオ" panose="020B0604030504040204" pitchFamily="50" charset="-128"/>
                          <a:ea typeface="メイリオ" panose="020B0604030504040204" pitchFamily="50" charset="-128"/>
                        </a:rPr>
                        <a:t>資材</a:t>
                      </a:r>
                    </a:p>
                  </a:txBody>
                  <a:tcPr anchor="ctr">
                    <a:lnL w="3175" cap="flat" cmpd="sng" algn="ctr">
                      <a:solidFill>
                        <a:schemeClr val="tx1">
                          <a:lumMod val="75000"/>
                          <a:lumOff val="25000"/>
                        </a:schemeClr>
                      </a:solidFill>
                      <a:prstDash val="solid"/>
                      <a:round/>
                      <a:headEnd type="none" w="med" len="med"/>
                      <a:tailEnd type="none" w="med" len="med"/>
                    </a:lnL>
                    <a:lnR w="3175" cap="flat" cmpd="sng" algn="ctr">
                      <a:solidFill>
                        <a:schemeClr val="tx1">
                          <a:lumMod val="75000"/>
                          <a:lumOff val="25000"/>
                        </a:schemeClr>
                      </a:solidFill>
                      <a:prstDash val="solid"/>
                      <a:round/>
                      <a:headEnd type="none" w="med" len="med"/>
                      <a:tailEnd type="none" w="med" len="med"/>
                    </a:lnR>
                    <a:lnT w="3175" cap="flat" cmpd="sng" algn="ctr">
                      <a:solidFill>
                        <a:schemeClr val="tx1">
                          <a:lumMod val="75000"/>
                          <a:lumOff val="25000"/>
                        </a:schemeClr>
                      </a:solidFill>
                      <a:prstDash val="solid"/>
                      <a:round/>
                      <a:headEnd type="none" w="med" len="med"/>
                      <a:tailEnd type="none" w="med" len="med"/>
                    </a:lnT>
                    <a:lnB w="3175" cap="flat" cmpd="sng" algn="ctr">
                      <a:solidFill>
                        <a:schemeClr val="tx1">
                          <a:lumMod val="75000"/>
                          <a:lumOff val="25000"/>
                        </a:schemeClr>
                      </a:solidFill>
                      <a:prstDash val="solid"/>
                      <a:round/>
                      <a:headEnd type="none" w="med" len="med"/>
                      <a:tailEnd type="none" w="med" len="med"/>
                    </a:lnB>
                    <a:solidFill>
                      <a:schemeClr val="bg1">
                        <a:lumMod val="95000"/>
                      </a:schemeClr>
                    </a:solidFill>
                  </a:tcPr>
                </a:tc>
                <a:tc>
                  <a:txBody>
                    <a:bodyPr/>
                    <a:lstStyle/>
                    <a:p>
                      <a:r>
                        <a:rPr kumimoji="1" lang="ja-JP" altLang="en-US" sz="1800" b="0" dirty="0">
                          <a:solidFill>
                            <a:schemeClr val="tx1">
                              <a:lumMod val="75000"/>
                              <a:lumOff val="25000"/>
                            </a:schemeClr>
                          </a:solidFill>
                          <a:latin typeface="メイリオ" panose="020B0604030504040204" pitchFamily="50" charset="-128"/>
                          <a:ea typeface="メイリオ" panose="020B0604030504040204" pitchFamily="50" charset="-128"/>
                        </a:rPr>
                        <a:t>自社製品の製造に必要な資材（材料）や日常業務において必要な備品などを仕入れる仕事です。</a:t>
                      </a:r>
                    </a:p>
                  </a:txBody>
                  <a:tcPr anchor="ctr">
                    <a:lnL w="3175" cap="flat" cmpd="sng" algn="ctr">
                      <a:solidFill>
                        <a:schemeClr val="tx1">
                          <a:lumMod val="75000"/>
                          <a:lumOff val="25000"/>
                        </a:schemeClr>
                      </a:solidFill>
                      <a:prstDash val="solid"/>
                      <a:round/>
                      <a:headEnd type="none" w="med" len="med"/>
                      <a:tailEnd type="none" w="med" len="med"/>
                    </a:lnL>
                    <a:lnR w="3175" cap="flat" cmpd="sng" algn="ctr">
                      <a:solidFill>
                        <a:schemeClr val="tx1">
                          <a:lumMod val="75000"/>
                          <a:lumOff val="25000"/>
                        </a:schemeClr>
                      </a:solidFill>
                      <a:prstDash val="solid"/>
                      <a:round/>
                      <a:headEnd type="none" w="med" len="med"/>
                      <a:tailEnd type="none" w="med" len="med"/>
                    </a:lnR>
                    <a:lnT w="3175" cap="flat" cmpd="sng" algn="ctr">
                      <a:solidFill>
                        <a:schemeClr val="tx1">
                          <a:lumMod val="75000"/>
                          <a:lumOff val="25000"/>
                        </a:schemeClr>
                      </a:solidFill>
                      <a:prstDash val="solid"/>
                      <a:round/>
                      <a:headEnd type="none" w="med" len="med"/>
                      <a:tailEnd type="none" w="med" len="med"/>
                    </a:lnT>
                    <a:lnB w="3175" cap="flat" cmpd="sng" algn="ctr">
                      <a:solidFill>
                        <a:schemeClr val="tx1">
                          <a:lumMod val="75000"/>
                          <a:lumOff val="2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xmlns="" val="10004"/>
                  </a:ext>
                </a:extLst>
              </a:tr>
              <a:tr h="620657">
                <a:tc>
                  <a:txBody>
                    <a:bodyPr/>
                    <a:lstStyle/>
                    <a:p>
                      <a:r>
                        <a:rPr kumimoji="1" lang="ja-JP" altLang="en-US" sz="2400" b="1" dirty="0">
                          <a:solidFill>
                            <a:schemeClr val="tx1">
                              <a:lumMod val="75000"/>
                              <a:lumOff val="25000"/>
                            </a:schemeClr>
                          </a:solidFill>
                          <a:latin typeface="メイリオ" panose="020B0604030504040204" pitchFamily="50" charset="-128"/>
                          <a:ea typeface="メイリオ" panose="020B0604030504040204" pitchFamily="50" charset="-128"/>
                        </a:rPr>
                        <a:t>総務</a:t>
                      </a:r>
                    </a:p>
                  </a:txBody>
                  <a:tcPr anchor="ctr">
                    <a:lnL w="3175" cap="flat" cmpd="sng" algn="ctr">
                      <a:solidFill>
                        <a:schemeClr val="tx1">
                          <a:lumMod val="75000"/>
                          <a:lumOff val="25000"/>
                        </a:schemeClr>
                      </a:solidFill>
                      <a:prstDash val="solid"/>
                      <a:round/>
                      <a:headEnd type="none" w="med" len="med"/>
                      <a:tailEnd type="none" w="med" len="med"/>
                    </a:lnL>
                    <a:lnR w="3175" cap="flat" cmpd="sng" algn="ctr">
                      <a:solidFill>
                        <a:schemeClr val="tx1">
                          <a:lumMod val="75000"/>
                          <a:lumOff val="25000"/>
                        </a:schemeClr>
                      </a:solidFill>
                      <a:prstDash val="solid"/>
                      <a:round/>
                      <a:headEnd type="none" w="med" len="med"/>
                      <a:tailEnd type="none" w="med" len="med"/>
                    </a:lnR>
                    <a:lnT w="3175" cap="flat" cmpd="sng" algn="ctr">
                      <a:solidFill>
                        <a:schemeClr val="tx1">
                          <a:lumMod val="75000"/>
                          <a:lumOff val="25000"/>
                        </a:schemeClr>
                      </a:solidFill>
                      <a:prstDash val="solid"/>
                      <a:round/>
                      <a:headEnd type="none" w="med" len="med"/>
                      <a:tailEnd type="none" w="med" len="med"/>
                    </a:lnT>
                    <a:lnB w="3175" cap="flat" cmpd="sng" algn="ctr">
                      <a:solidFill>
                        <a:schemeClr val="tx1">
                          <a:lumMod val="75000"/>
                          <a:lumOff val="25000"/>
                        </a:schemeClr>
                      </a:solidFill>
                      <a:prstDash val="solid"/>
                      <a:round/>
                      <a:headEnd type="none" w="med" len="med"/>
                      <a:tailEnd type="none" w="med" len="med"/>
                    </a:lnB>
                  </a:tcPr>
                </a:tc>
                <a:tc>
                  <a:txBody>
                    <a:bodyPr/>
                    <a:lstStyle/>
                    <a:p>
                      <a:r>
                        <a:rPr kumimoji="1" lang="ja-JP" altLang="en-US" sz="1800" b="0" dirty="0">
                          <a:solidFill>
                            <a:schemeClr val="tx1">
                              <a:lumMod val="75000"/>
                              <a:lumOff val="25000"/>
                            </a:schemeClr>
                          </a:solidFill>
                          <a:latin typeface="メイリオ" panose="020B0604030504040204" pitchFamily="50" charset="-128"/>
                          <a:ea typeface="メイリオ" panose="020B0604030504040204" pitchFamily="50" charset="-128"/>
                        </a:rPr>
                        <a:t>組織全体に関する業務を行います。</a:t>
                      </a:r>
                    </a:p>
                  </a:txBody>
                  <a:tcPr anchor="ctr">
                    <a:lnL w="3175" cap="flat" cmpd="sng" algn="ctr">
                      <a:solidFill>
                        <a:schemeClr val="tx1">
                          <a:lumMod val="75000"/>
                          <a:lumOff val="25000"/>
                        </a:schemeClr>
                      </a:solidFill>
                      <a:prstDash val="solid"/>
                      <a:round/>
                      <a:headEnd type="none" w="med" len="med"/>
                      <a:tailEnd type="none" w="med" len="med"/>
                    </a:lnL>
                    <a:lnR w="3175" cap="flat" cmpd="sng" algn="ctr">
                      <a:solidFill>
                        <a:schemeClr val="tx1">
                          <a:lumMod val="75000"/>
                          <a:lumOff val="25000"/>
                        </a:schemeClr>
                      </a:solidFill>
                      <a:prstDash val="solid"/>
                      <a:round/>
                      <a:headEnd type="none" w="med" len="med"/>
                      <a:tailEnd type="none" w="med" len="med"/>
                    </a:lnR>
                    <a:lnT w="3175" cap="flat" cmpd="sng" algn="ctr">
                      <a:solidFill>
                        <a:schemeClr val="tx1">
                          <a:lumMod val="75000"/>
                          <a:lumOff val="25000"/>
                        </a:schemeClr>
                      </a:solidFill>
                      <a:prstDash val="solid"/>
                      <a:round/>
                      <a:headEnd type="none" w="med" len="med"/>
                      <a:tailEnd type="none" w="med" len="med"/>
                    </a:lnT>
                    <a:lnB w="3175" cap="flat" cmpd="sng" algn="ctr">
                      <a:solidFill>
                        <a:schemeClr val="tx1">
                          <a:lumMod val="75000"/>
                          <a:lumOff val="25000"/>
                        </a:schemeClr>
                      </a:solidFill>
                      <a:prstDash val="solid"/>
                      <a:round/>
                      <a:headEnd type="none" w="med" len="med"/>
                      <a:tailEnd type="none" w="med" len="med"/>
                    </a:lnB>
                  </a:tcPr>
                </a:tc>
                <a:extLst>
                  <a:ext uri="{0D108BD9-81ED-4DB2-BD59-A6C34878D82A}">
                    <a16:rowId xmlns:a16="http://schemas.microsoft.com/office/drawing/2014/main" xmlns="" val="10005"/>
                  </a:ext>
                </a:extLst>
              </a:tr>
              <a:tr h="62065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400" b="1" dirty="0">
                          <a:solidFill>
                            <a:schemeClr val="tx1">
                              <a:lumMod val="75000"/>
                              <a:lumOff val="25000"/>
                            </a:schemeClr>
                          </a:solidFill>
                          <a:latin typeface="メイリオ" panose="020B0604030504040204" pitchFamily="50" charset="-128"/>
                          <a:ea typeface="メイリオ" panose="020B0604030504040204" pitchFamily="50" charset="-128"/>
                        </a:rPr>
                        <a:t>人事</a:t>
                      </a:r>
                    </a:p>
                  </a:txBody>
                  <a:tcPr anchor="ctr">
                    <a:lnL w="3175" cap="flat" cmpd="sng" algn="ctr">
                      <a:solidFill>
                        <a:schemeClr val="tx1">
                          <a:lumMod val="75000"/>
                          <a:lumOff val="25000"/>
                        </a:schemeClr>
                      </a:solidFill>
                      <a:prstDash val="solid"/>
                      <a:round/>
                      <a:headEnd type="none" w="med" len="med"/>
                      <a:tailEnd type="none" w="med" len="med"/>
                    </a:lnL>
                    <a:lnR w="3175" cap="flat" cmpd="sng" algn="ctr">
                      <a:solidFill>
                        <a:schemeClr val="tx1">
                          <a:lumMod val="75000"/>
                          <a:lumOff val="25000"/>
                        </a:schemeClr>
                      </a:solidFill>
                      <a:prstDash val="solid"/>
                      <a:round/>
                      <a:headEnd type="none" w="med" len="med"/>
                      <a:tailEnd type="none" w="med" len="med"/>
                    </a:lnR>
                    <a:lnT w="3175" cap="flat" cmpd="sng" algn="ctr">
                      <a:solidFill>
                        <a:schemeClr val="tx1">
                          <a:lumMod val="75000"/>
                          <a:lumOff val="25000"/>
                        </a:schemeClr>
                      </a:solidFill>
                      <a:prstDash val="solid"/>
                      <a:round/>
                      <a:headEnd type="none" w="med" len="med"/>
                      <a:tailEnd type="none" w="med" len="med"/>
                    </a:lnT>
                    <a:lnB w="3175" cap="flat" cmpd="sng" algn="ctr">
                      <a:solidFill>
                        <a:schemeClr val="tx1">
                          <a:lumMod val="75000"/>
                          <a:lumOff val="25000"/>
                        </a:schemeClr>
                      </a:solidFill>
                      <a:prstDash val="solid"/>
                      <a:round/>
                      <a:headEnd type="none" w="med" len="med"/>
                      <a:tailEnd type="none" w="med" len="med"/>
                    </a:lnB>
                    <a:solidFill>
                      <a:schemeClr val="bg1">
                        <a:lumMod val="95000"/>
                      </a:schemeClr>
                    </a:solidFill>
                  </a:tcPr>
                </a:tc>
                <a:tc>
                  <a:txBody>
                    <a:bodyPr/>
                    <a:lstStyle/>
                    <a:p>
                      <a:r>
                        <a:rPr kumimoji="1" lang="ja-JP" altLang="en-US" sz="1800" b="0" dirty="0">
                          <a:solidFill>
                            <a:schemeClr val="tx1">
                              <a:lumMod val="75000"/>
                              <a:lumOff val="25000"/>
                            </a:schemeClr>
                          </a:solidFill>
                          <a:latin typeface="メイリオ" panose="020B0604030504040204" pitchFamily="50" charset="-128"/>
                          <a:ea typeface="メイリオ" panose="020B0604030504040204" pitchFamily="50" charset="-128"/>
                        </a:rPr>
                        <a:t>採用、人事制度の企画・立案、労務管理、能力開発などを行います。</a:t>
                      </a:r>
                    </a:p>
                  </a:txBody>
                  <a:tcPr anchor="ctr">
                    <a:lnL w="3175" cap="flat" cmpd="sng" algn="ctr">
                      <a:solidFill>
                        <a:schemeClr val="tx1">
                          <a:lumMod val="75000"/>
                          <a:lumOff val="25000"/>
                        </a:schemeClr>
                      </a:solidFill>
                      <a:prstDash val="solid"/>
                      <a:round/>
                      <a:headEnd type="none" w="med" len="med"/>
                      <a:tailEnd type="none" w="med" len="med"/>
                    </a:lnL>
                    <a:lnR w="3175" cap="flat" cmpd="sng" algn="ctr">
                      <a:solidFill>
                        <a:schemeClr val="tx1">
                          <a:lumMod val="75000"/>
                          <a:lumOff val="25000"/>
                        </a:schemeClr>
                      </a:solidFill>
                      <a:prstDash val="solid"/>
                      <a:round/>
                      <a:headEnd type="none" w="med" len="med"/>
                      <a:tailEnd type="none" w="med" len="med"/>
                    </a:lnR>
                    <a:lnT w="3175" cap="flat" cmpd="sng" algn="ctr">
                      <a:solidFill>
                        <a:schemeClr val="tx1">
                          <a:lumMod val="75000"/>
                          <a:lumOff val="25000"/>
                        </a:schemeClr>
                      </a:solidFill>
                      <a:prstDash val="solid"/>
                      <a:round/>
                      <a:headEnd type="none" w="med" len="med"/>
                      <a:tailEnd type="none" w="med" len="med"/>
                    </a:lnT>
                    <a:lnB w="3175" cap="flat" cmpd="sng" algn="ctr">
                      <a:solidFill>
                        <a:schemeClr val="tx1">
                          <a:lumMod val="75000"/>
                          <a:lumOff val="2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xmlns="" val="10006"/>
                  </a:ext>
                </a:extLst>
              </a:tr>
            </a:tbl>
          </a:graphicData>
        </a:graphic>
      </p:graphicFrame>
      <p:sp>
        <p:nvSpPr>
          <p:cNvPr id="10" name="正方形/長方形 9">
            <a:extLst>
              <a:ext uri="{FF2B5EF4-FFF2-40B4-BE49-F238E27FC236}">
                <a16:creationId xmlns:a16="http://schemas.microsoft.com/office/drawing/2014/main" xmlns="" id="{1F030F5D-F0EE-4223-B513-38618ACC5613}"/>
              </a:ext>
            </a:extLst>
          </p:cNvPr>
          <p:cNvSpPr/>
          <p:nvPr/>
        </p:nvSpPr>
        <p:spPr>
          <a:xfrm>
            <a:off x="3541460" y="872750"/>
            <a:ext cx="5109091" cy="584775"/>
          </a:xfrm>
          <a:prstGeom prst="rect">
            <a:avLst/>
          </a:prstGeom>
        </p:spPr>
        <p:txBody>
          <a:bodyPr wrap="none">
            <a:spAutoFit/>
          </a:bodyPr>
          <a:lstStyle/>
          <a:p>
            <a:pPr algn="ctr"/>
            <a:r>
              <a:rPr lang="ja-JP" altLang="en-US" sz="3200" dirty="0">
                <a:solidFill>
                  <a:schemeClr val="tx1">
                    <a:lumMod val="75000"/>
                    <a:lumOff val="25000"/>
                  </a:schemeClr>
                </a:solidFill>
                <a:latin typeface="メイリオ" panose="020B0604030504040204" pitchFamily="50" charset="-128"/>
                <a:ea typeface="メイリオ" panose="020B0604030504040204" pitchFamily="50" charset="-128"/>
              </a:rPr>
              <a:t>文系の募集職種と仕事内容</a:t>
            </a:r>
          </a:p>
        </p:txBody>
      </p:sp>
    </p:spTree>
    <p:extLst>
      <p:ext uri="{BB962C8B-B14F-4D97-AF65-F5344CB8AC3E}">
        <p14:creationId xmlns:p14="http://schemas.microsoft.com/office/powerpoint/2010/main" val="12576816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3"/>
          <p:cNvSpPr>
            <a:spLocks noGrp="1"/>
          </p:cNvSpPr>
          <p:nvPr>
            <p:ph type="body" sz="quarter" idx="13"/>
          </p:nvPr>
        </p:nvSpPr>
        <p:spPr/>
        <p:txBody>
          <a:bodyPr/>
          <a:lstStyle/>
          <a:p>
            <a:r>
              <a:rPr lang="en-US" altLang="ja-JP" dirty="0">
                <a:latin typeface="Arial Black" panose="020B0A04020102020204" pitchFamily="34" charset="0"/>
              </a:rPr>
              <a:t>WEB</a:t>
            </a:r>
            <a:r>
              <a:rPr lang="ja-JP" altLang="en-US" dirty="0">
                <a:latin typeface="Arial Black" panose="020B0A04020102020204" pitchFamily="34" charset="0"/>
              </a:rPr>
              <a:t>説明会コンテンツ</a:t>
            </a:r>
          </a:p>
        </p:txBody>
      </p:sp>
      <p:sp>
        <p:nvSpPr>
          <p:cNvPr id="12" name="正方形/長方形 11">
            <a:extLst>
              <a:ext uri="{FF2B5EF4-FFF2-40B4-BE49-F238E27FC236}">
                <a16:creationId xmlns:a16="http://schemas.microsoft.com/office/drawing/2014/main" xmlns="" id="{A01D8E71-99BC-469F-8F48-C6B9A34C3340}"/>
              </a:ext>
            </a:extLst>
          </p:cNvPr>
          <p:cNvSpPr/>
          <p:nvPr/>
        </p:nvSpPr>
        <p:spPr>
          <a:xfrm>
            <a:off x="257690" y="1073340"/>
            <a:ext cx="5416868" cy="461665"/>
          </a:xfrm>
          <a:prstGeom prst="rect">
            <a:avLst/>
          </a:prstGeom>
        </p:spPr>
        <p:txBody>
          <a:bodyPr wrap="none">
            <a:spAutoFit/>
          </a:bodyPr>
          <a:lstStyle/>
          <a:p>
            <a:pPr algn="ctr"/>
            <a:r>
              <a:rPr lang="ja-JP" altLang="en-US" sz="2400" b="1" dirty="0">
                <a:solidFill>
                  <a:schemeClr val="tx1">
                    <a:lumMod val="75000"/>
                    <a:lumOff val="25000"/>
                  </a:schemeClr>
                </a:solidFill>
                <a:latin typeface="メイリオ" panose="020B0604030504040204" pitchFamily="50" charset="-128"/>
                <a:ea typeface="メイリオ" panose="020B0604030504040204" pitchFamily="50" charset="-128"/>
              </a:rPr>
              <a:t>気になるコンテンツからご覧ください</a:t>
            </a:r>
          </a:p>
        </p:txBody>
      </p:sp>
      <p:sp>
        <p:nvSpPr>
          <p:cNvPr id="13" name="正方形/長方形 12">
            <a:extLst>
              <a:ext uri="{FF2B5EF4-FFF2-40B4-BE49-F238E27FC236}">
                <a16:creationId xmlns:a16="http://schemas.microsoft.com/office/drawing/2014/main" xmlns="" id="{B4684C53-8171-4C96-8FA4-37F56591AC93}"/>
              </a:ext>
            </a:extLst>
          </p:cNvPr>
          <p:cNvSpPr/>
          <p:nvPr/>
        </p:nvSpPr>
        <p:spPr>
          <a:xfrm>
            <a:off x="510064" y="2152076"/>
            <a:ext cx="2159541" cy="902654"/>
          </a:xfrm>
          <a:prstGeom prst="rect">
            <a:avLst/>
          </a:prstGeom>
          <a:solidFill>
            <a:srgbClr val="195C97"/>
          </a:solidFill>
          <a:ln>
            <a:solidFill>
              <a:srgbClr val="1675B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b="1" dirty="0">
                <a:solidFill>
                  <a:schemeClr val="bg1"/>
                </a:solidFill>
                <a:latin typeface="メイリオ" panose="020B0604030504040204" pitchFamily="50" charset="-128"/>
                <a:ea typeface="メイリオ" panose="020B0604030504040204" pitchFamily="50" charset="-128"/>
              </a:rPr>
              <a:t>1</a:t>
            </a:r>
            <a:endParaRPr kumimoji="1" lang="ja-JP" altLang="en-US" sz="3600" b="1" dirty="0">
              <a:solidFill>
                <a:schemeClr val="bg1"/>
              </a:solidFill>
              <a:latin typeface="メイリオ" panose="020B0604030504040204" pitchFamily="50" charset="-128"/>
              <a:ea typeface="メイリオ" panose="020B0604030504040204" pitchFamily="50" charset="-128"/>
            </a:endParaRPr>
          </a:p>
        </p:txBody>
      </p:sp>
      <p:sp>
        <p:nvSpPr>
          <p:cNvPr id="14" name="正方形/長方形 13">
            <a:extLst>
              <a:ext uri="{FF2B5EF4-FFF2-40B4-BE49-F238E27FC236}">
                <a16:creationId xmlns:a16="http://schemas.microsoft.com/office/drawing/2014/main" xmlns="" id="{11F7E950-0EED-4F8C-8026-1867F6678569}"/>
              </a:ext>
            </a:extLst>
          </p:cNvPr>
          <p:cNvSpPr/>
          <p:nvPr/>
        </p:nvSpPr>
        <p:spPr>
          <a:xfrm>
            <a:off x="2669605" y="2171126"/>
            <a:ext cx="3348000" cy="902654"/>
          </a:xfrm>
          <a:prstGeom prst="rect">
            <a:avLst/>
          </a:prstGeom>
          <a:solidFill>
            <a:schemeClr val="bg2"/>
          </a:solidFill>
          <a:ln>
            <a:solidFill>
              <a:srgbClr val="1675B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000" b="1" dirty="0">
                <a:solidFill>
                  <a:schemeClr val="tx1">
                    <a:lumMod val="75000"/>
                    <a:lumOff val="25000"/>
                  </a:schemeClr>
                </a:solidFill>
                <a:latin typeface="メイリオ" panose="020B0604030504040204" pitchFamily="50" charset="-128"/>
                <a:ea typeface="メイリオ" panose="020B0604030504040204" pitchFamily="50" charset="-128"/>
              </a:rPr>
              <a:t>企業概要と事業の強み</a:t>
            </a:r>
          </a:p>
        </p:txBody>
      </p:sp>
      <p:sp>
        <p:nvSpPr>
          <p:cNvPr id="15" name="正方形/長方形 14">
            <a:extLst>
              <a:ext uri="{FF2B5EF4-FFF2-40B4-BE49-F238E27FC236}">
                <a16:creationId xmlns:a16="http://schemas.microsoft.com/office/drawing/2014/main" xmlns="" id="{5D591065-8569-4289-9286-AF02A2E53E83}"/>
              </a:ext>
            </a:extLst>
          </p:cNvPr>
          <p:cNvSpPr/>
          <p:nvPr/>
        </p:nvSpPr>
        <p:spPr>
          <a:xfrm>
            <a:off x="510064" y="3319828"/>
            <a:ext cx="2159541" cy="902654"/>
          </a:xfrm>
          <a:prstGeom prst="rect">
            <a:avLst/>
          </a:prstGeom>
          <a:solidFill>
            <a:srgbClr val="195C97"/>
          </a:solidFill>
          <a:ln>
            <a:solidFill>
              <a:srgbClr val="1675B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b="1" dirty="0">
                <a:solidFill>
                  <a:schemeClr val="bg1"/>
                </a:solidFill>
                <a:latin typeface="メイリオ" panose="020B0604030504040204" pitchFamily="50" charset="-128"/>
                <a:ea typeface="メイリオ" panose="020B0604030504040204" pitchFamily="50" charset="-128"/>
              </a:rPr>
              <a:t>2</a:t>
            </a:r>
            <a:endParaRPr kumimoji="1" lang="ja-JP" altLang="en-US" sz="3600" b="1" dirty="0">
              <a:solidFill>
                <a:schemeClr val="bg1"/>
              </a:solidFill>
              <a:latin typeface="メイリオ" panose="020B0604030504040204" pitchFamily="50" charset="-128"/>
              <a:ea typeface="メイリオ" panose="020B0604030504040204" pitchFamily="50" charset="-128"/>
            </a:endParaRPr>
          </a:p>
        </p:txBody>
      </p:sp>
      <p:sp>
        <p:nvSpPr>
          <p:cNvPr id="16" name="正方形/長方形 15">
            <a:extLst>
              <a:ext uri="{FF2B5EF4-FFF2-40B4-BE49-F238E27FC236}">
                <a16:creationId xmlns:a16="http://schemas.microsoft.com/office/drawing/2014/main" xmlns="" id="{02DF2E1C-683B-4962-93F7-A494354880FD}"/>
              </a:ext>
            </a:extLst>
          </p:cNvPr>
          <p:cNvSpPr/>
          <p:nvPr/>
        </p:nvSpPr>
        <p:spPr>
          <a:xfrm>
            <a:off x="2669605" y="3319828"/>
            <a:ext cx="3348000" cy="902654"/>
          </a:xfrm>
          <a:prstGeom prst="rect">
            <a:avLst/>
          </a:prstGeom>
          <a:solidFill>
            <a:schemeClr val="bg2"/>
          </a:solidFill>
          <a:ln>
            <a:solidFill>
              <a:srgbClr val="1675B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000" b="1" dirty="0">
                <a:solidFill>
                  <a:schemeClr val="tx1">
                    <a:lumMod val="75000"/>
                    <a:lumOff val="25000"/>
                  </a:schemeClr>
                </a:solidFill>
                <a:latin typeface="メイリオ" panose="020B0604030504040204" pitchFamily="50" charset="-128"/>
                <a:ea typeface="メイリオ" panose="020B0604030504040204" pitchFamily="50" charset="-128"/>
              </a:rPr>
              <a:t>企業理念・社内の雰囲気</a:t>
            </a:r>
            <a:endParaRPr kumimoji="1" lang="ja-JP" altLang="en-US" sz="2000" b="1" dirty="0">
              <a:solidFill>
                <a:schemeClr val="tx1">
                  <a:lumMod val="75000"/>
                  <a:lumOff val="25000"/>
                </a:schemeClr>
              </a:solidFill>
              <a:latin typeface="メイリオ" panose="020B0604030504040204" pitchFamily="50" charset="-128"/>
              <a:ea typeface="メイリオ" panose="020B0604030504040204" pitchFamily="50" charset="-128"/>
            </a:endParaRPr>
          </a:p>
        </p:txBody>
      </p:sp>
      <p:sp>
        <p:nvSpPr>
          <p:cNvPr id="17" name="正方形/長方形 16">
            <a:extLst>
              <a:ext uri="{FF2B5EF4-FFF2-40B4-BE49-F238E27FC236}">
                <a16:creationId xmlns:a16="http://schemas.microsoft.com/office/drawing/2014/main" xmlns="" id="{2DA0B727-CFAB-4A2A-BC89-DA6527315F5F}"/>
              </a:ext>
            </a:extLst>
          </p:cNvPr>
          <p:cNvSpPr/>
          <p:nvPr/>
        </p:nvSpPr>
        <p:spPr>
          <a:xfrm>
            <a:off x="510064" y="4508809"/>
            <a:ext cx="2159541" cy="902654"/>
          </a:xfrm>
          <a:prstGeom prst="rect">
            <a:avLst/>
          </a:prstGeom>
          <a:solidFill>
            <a:srgbClr val="195C97"/>
          </a:solidFill>
          <a:ln>
            <a:solidFill>
              <a:srgbClr val="1675B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b="1" dirty="0">
                <a:solidFill>
                  <a:schemeClr val="bg1"/>
                </a:solidFill>
                <a:latin typeface="メイリオ" panose="020B0604030504040204" pitchFamily="50" charset="-128"/>
                <a:ea typeface="メイリオ" panose="020B0604030504040204" pitchFamily="50" charset="-128"/>
              </a:rPr>
              <a:t>3</a:t>
            </a:r>
            <a:endParaRPr kumimoji="1" lang="ja-JP" altLang="en-US" sz="3600" b="1" dirty="0">
              <a:solidFill>
                <a:schemeClr val="bg1"/>
              </a:solidFill>
              <a:latin typeface="メイリオ" panose="020B0604030504040204" pitchFamily="50" charset="-128"/>
              <a:ea typeface="メイリオ" panose="020B0604030504040204" pitchFamily="50" charset="-128"/>
            </a:endParaRPr>
          </a:p>
        </p:txBody>
      </p:sp>
      <p:sp>
        <p:nvSpPr>
          <p:cNvPr id="18" name="正方形/長方形 17">
            <a:extLst>
              <a:ext uri="{FF2B5EF4-FFF2-40B4-BE49-F238E27FC236}">
                <a16:creationId xmlns:a16="http://schemas.microsoft.com/office/drawing/2014/main" xmlns="" id="{3667D8CC-863C-47BF-879B-B395A29407C4}"/>
              </a:ext>
            </a:extLst>
          </p:cNvPr>
          <p:cNvSpPr/>
          <p:nvPr/>
        </p:nvSpPr>
        <p:spPr>
          <a:xfrm>
            <a:off x="2669605" y="4508809"/>
            <a:ext cx="3348000" cy="902654"/>
          </a:xfrm>
          <a:prstGeom prst="rect">
            <a:avLst/>
          </a:prstGeom>
          <a:solidFill>
            <a:schemeClr val="bg2"/>
          </a:solidFill>
          <a:ln>
            <a:solidFill>
              <a:srgbClr val="1675B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000" b="1" dirty="0">
                <a:solidFill>
                  <a:schemeClr val="tx1">
                    <a:lumMod val="75000"/>
                    <a:lumOff val="25000"/>
                  </a:schemeClr>
                </a:solidFill>
                <a:latin typeface="メイリオ" panose="020B0604030504040204" pitchFamily="50" charset="-128"/>
                <a:ea typeface="メイリオ" panose="020B0604030504040204" pitchFamily="50" charset="-128"/>
              </a:rPr>
              <a:t>募集職種と仕事内容</a:t>
            </a:r>
            <a:endParaRPr kumimoji="1" lang="ja-JP" altLang="en-US" sz="2000" b="1" dirty="0">
              <a:solidFill>
                <a:schemeClr val="tx1">
                  <a:lumMod val="75000"/>
                  <a:lumOff val="25000"/>
                </a:schemeClr>
              </a:solidFill>
              <a:latin typeface="メイリオ" panose="020B0604030504040204" pitchFamily="50" charset="-128"/>
              <a:ea typeface="メイリオ" panose="020B0604030504040204" pitchFamily="50" charset="-128"/>
            </a:endParaRPr>
          </a:p>
        </p:txBody>
      </p:sp>
      <p:sp>
        <p:nvSpPr>
          <p:cNvPr id="20" name="正方形/長方形 19">
            <a:extLst>
              <a:ext uri="{FF2B5EF4-FFF2-40B4-BE49-F238E27FC236}">
                <a16:creationId xmlns:a16="http://schemas.microsoft.com/office/drawing/2014/main" xmlns="" id="{B4684C53-8171-4C96-8FA4-37F56591AC93}"/>
              </a:ext>
            </a:extLst>
          </p:cNvPr>
          <p:cNvSpPr/>
          <p:nvPr/>
        </p:nvSpPr>
        <p:spPr>
          <a:xfrm>
            <a:off x="6157195" y="2152076"/>
            <a:ext cx="2159541" cy="902654"/>
          </a:xfrm>
          <a:prstGeom prst="rect">
            <a:avLst/>
          </a:prstGeom>
          <a:solidFill>
            <a:srgbClr val="195C97"/>
          </a:solidFill>
          <a:ln>
            <a:solidFill>
              <a:srgbClr val="1675B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b="1" dirty="0">
                <a:solidFill>
                  <a:schemeClr val="bg1"/>
                </a:solidFill>
                <a:latin typeface="メイリオ" panose="020B0604030504040204" pitchFamily="50" charset="-128"/>
                <a:ea typeface="メイリオ" panose="020B0604030504040204" pitchFamily="50" charset="-128"/>
              </a:rPr>
              <a:t>4</a:t>
            </a:r>
            <a:endParaRPr kumimoji="1" lang="ja-JP" altLang="en-US" sz="3600" b="1" dirty="0">
              <a:solidFill>
                <a:schemeClr val="bg1"/>
              </a:solidFill>
              <a:latin typeface="メイリオ" panose="020B0604030504040204" pitchFamily="50" charset="-128"/>
              <a:ea typeface="メイリオ" panose="020B0604030504040204" pitchFamily="50" charset="-128"/>
            </a:endParaRPr>
          </a:p>
        </p:txBody>
      </p:sp>
      <p:sp>
        <p:nvSpPr>
          <p:cNvPr id="23" name="正方形/長方形 22">
            <a:extLst>
              <a:ext uri="{FF2B5EF4-FFF2-40B4-BE49-F238E27FC236}">
                <a16:creationId xmlns:a16="http://schemas.microsoft.com/office/drawing/2014/main" xmlns="" id="{11F7E950-0EED-4F8C-8026-1867F6678569}"/>
              </a:ext>
            </a:extLst>
          </p:cNvPr>
          <p:cNvSpPr/>
          <p:nvPr/>
        </p:nvSpPr>
        <p:spPr>
          <a:xfrm>
            <a:off x="8316736" y="2152076"/>
            <a:ext cx="3348000" cy="902654"/>
          </a:xfrm>
          <a:prstGeom prst="rect">
            <a:avLst/>
          </a:prstGeom>
          <a:solidFill>
            <a:schemeClr val="bg2"/>
          </a:solidFill>
          <a:ln>
            <a:solidFill>
              <a:srgbClr val="1675B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000" b="1" dirty="0">
                <a:solidFill>
                  <a:schemeClr val="tx1">
                    <a:lumMod val="75000"/>
                    <a:lumOff val="25000"/>
                  </a:schemeClr>
                </a:solidFill>
                <a:latin typeface="メイリオ" panose="020B0604030504040204" pitchFamily="50" charset="-128"/>
                <a:ea typeface="メイリオ" panose="020B0604030504040204" pitchFamily="50" charset="-128"/>
              </a:rPr>
              <a:t>求める人物像</a:t>
            </a:r>
          </a:p>
        </p:txBody>
      </p:sp>
      <p:sp>
        <p:nvSpPr>
          <p:cNvPr id="24" name="正方形/長方形 23">
            <a:extLst>
              <a:ext uri="{FF2B5EF4-FFF2-40B4-BE49-F238E27FC236}">
                <a16:creationId xmlns:a16="http://schemas.microsoft.com/office/drawing/2014/main" xmlns="" id="{5D591065-8569-4289-9286-AF02A2E53E83}"/>
              </a:ext>
            </a:extLst>
          </p:cNvPr>
          <p:cNvSpPr/>
          <p:nvPr/>
        </p:nvSpPr>
        <p:spPr>
          <a:xfrm>
            <a:off x="6157195" y="3319828"/>
            <a:ext cx="2159541" cy="902654"/>
          </a:xfrm>
          <a:prstGeom prst="rect">
            <a:avLst/>
          </a:prstGeom>
          <a:solidFill>
            <a:srgbClr val="195C97"/>
          </a:solidFill>
          <a:ln>
            <a:solidFill>
              <a:srgbClr val="1675B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b="1" dirty="0">
                <a:solidFill>
                  <a:schemeClr val="bg1"/>
                </a:solidFill>
                <a:latin typeface="メイリオ" panose="020B0604030504040204" pitchFamily="50" charset="-128"/>
                <a:ea typeface="メイリオ" panose="020B0604030504040204" pitchFamily="50" charset="-128"/>
              </a:rPr>
              <a:t>5</a:t>
            </a:r>
            <a:endParaRPr kumimoji="1" lang="ja-JP" altLang="en-US" sz="3600" b="1" dirty="0">
              <a:solidFill>
                <a:schemeClr val="bg1"/>
              </a:solidFill>
              <a:latin typeface="メイリオ" panose="020B0604030504040204" pitchFamily="50" charset="-128"/>
              <a:ea typeface="メイリオ" panose="020B0604030504040204" pitchFamily="50" charset="-128"/>
            </a:endParaRPr>
          </a:p>
        </p:txBody>
      </p:sp>
      <p:sp>
        <p:nvSpPr>
          <p:cNvPr id="25" name="正方形/長方形 24">
            <a:extLst>
              <a:ext uri="{FF2B5EF4-FFF2-40B4-BE49-F238E27FC236}">
                <a16:creationId xmlns:a16="http://schemas.microsoft.com/office/drawing/2014/main" xmlns="" id="{02DF2E1C-683B-4962-93F7-A494354880FD}"/>
              </a:ext>
            </a:extLst>
          </p:cNvPr>
          <p:cNvSpPr/>
          <p:nvPr/>
        </p:nvSpPr>
        <p:spPr>
          <a:xfrm>
            <a:off x="8316736" y="3319828"/>
            <a:ext cx="3348000" cy="902654"/>
          </a:xfrm>
          <a:prstGeom prst="rect">
            <a:avLst/>
          </a:prstGeom>
          <a:solidFill>
            <a:schemeClr val="bg2"/>
          </a:solidFill>
          <a:ln>
            <a:solidFill>
              <a:srgbClr val="1675B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000" b="1" dirty="0">
                <a:solidFill>
                  <a:schemeClr val="tx1">
                    <a:lumMod val="75000"/>
                    <a:lumOff val="25000"/>
                  </a:schemeClr>
                </a:solidFill>
                <a:latin typeface="メイリオ" panose="020B0604030504040204" pitchFamily="50" charset="-128"/>
                <a:ea typeface="メイリオ" panose="020B0604030504040204" pitchFamily="50" charset="-128"/>
              </a:rPr>
              <a:t>福利厚生と各種制度</a:t>
            </a:r>
            <a:endParaRPr kumimoji="1" lang="ja-JP" altLang="en-US" sz="2000" b="1" dirty="0">
              <a:solidFill>
                <a:schemeClr val="tx1">
                  <a:lumMod val="75000"/>
                  <a:lumOff val="25000"/>
                </a:schemeClr>
              </a:solidFill>
              <a:latin typeface="メイリオ" panose="020B0604030504040204" pitchFamily="50" charset="-128"/>
              <a:ea typeface="メイリオ" panose="020B0604030504040204" pitchFamily="50" charset="-128"/>
            </a:endParaRPr>
          </a:p>
        </p:txBody>
      </p:sp>
      <p:sp>
        <p:nvSpPr>
          <p:cNvPr id="26" name="正方形/長方形 25">
            <a:extLst>
              <a:ext uri="{FF2B5EF4-FFF2-40B4-BE49-F238E27FC236}">
                <a16:creationId xmlns:a16="http://schemas.microsoft.com/office/drawing/2014/main" xmlns="" id="{2DA0B727-CFAB-4A2A-BC89-DA6527315F5F}"/>
              </a:ext>
            </a:extLst>
          </p:cNvPr>
          <p:cNvSpPr/>
          <p:nvPr/>
        </p:nvSpPr>
        <p:spPr>
          <a:xfrm>
            <a:off x="6157195" y="4508809"/>
            <a:ext cx="2159541" cy="902654"/>
          </a:xfrm>
          <a:prstGeom prst="rect">
            <a:avLst/>
          </a:prstGeom>
          <a:solidFill>
            <a:srgbClr val="195C97"/>
          </a:solidFill>
          <a:ln>
            <a:solidFill>
              <a:srgbClr val="1675B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b="1" dirty="0">
                <a:solidFill>
                  <a:schemeClr val="bg1"/>
                </a:solidFill>
                <a:latin typeface="メイリオ" panose="020B0604030504040204" pitchFamily="50" charset="-128"/>
                <a:ea typeface="メイリオ" panose="020B0604030504040204" pitchFamily="50" charset="-128"/>
              </a:rPr>
              <a:t>6</a:t>
            </a:r>
            <a:endParaRPr kumimoji="1" lang="ja-JP" altLang="en-US" sz="3600" b="1" dirty="0">
              <a:solidFill>
                <a:schemeClr val="bg1"/>
              </a:solidFill>
              <a:latin typeface="メイリオ" panose="020B0604030504040204" pitchFamily="50" charset="-128"/>
              <a:ea typeface="メイリオ" panose="020B0604030504040204" pitchFamily="50" charset="-128"/>
            </a:endParaRPr>
          </a:p>
        </p:txBody>
      </p:sp>
      <p:sp>
        <p:nvSpPr>
          <p:cNvPr id="28" name="正方形/長方形 27">
            <a:extLst>
              <a:ext uri="{FF2B5EF4-FFF2-40B4-BE49-F238E27FC236}">
                <a16:creationId xmlns:a16="http://schemas.microsoft.com/office/drawing/2014/main" xmlns="" id="{3667D8CC-863C-47BF-879B-B395A29407C4}"/>
              </a:ext>
            </a:extLst>
          </p:cNvPr>
          <p:cNvSpPr/>
          <p:nvPr/>
        </p:nvSpPr>
        <p:spPr>
          <a:xfrm>
            <a:off x="8316736" y="4508809"/>
            <a:ext cx="3348000" cy="902654"/>
          </a:xfrm>
          <a:prstGeom prst="rect">
            <a:avLst/>
          </a:prstGeom>
          <a:solidFill>
            <a:schemeClr val="bg2"/>
          </a:solidFill>
          <a:ln>
            <a:solidFill>
              <a:srgbClr val="1675B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000" b="1">
                <a:solidFill>
                  <a:schemeClr val="tx1">
                    <a:lumMod val="75000"/>
                    <a:lumOff val="25000"/>
                  </a:schemeClr>
                </a:solidFill>
                <a:latin typeface="メイリオ" panose="020B0604030504040204" pitchFamily="50" charset="-128"/>
                <a:ea typeface="メイリオ" panose="020B0604030504040204" pitchFamily="50" charset="-128"/>
              </a:rPr>
              <a:t>応募・</a:t>
            </a:r>
            <a:r>
              <a:rPr lang="ja-JP" altLang="en-US" sz="2000" b="1">
                <a:solidFill>
                  <a:schemeClr val="tx1">
                    <a:lumMod val="75000"/>
                    <a:lumOff val="25000"/>
                  </a:schemeClr>
                </a:solidFill>
                <a:latin typeface="メイリオ" panose="020B0604030504040204" pitchFamily="50" charset="-128"/>
                <a:ea typeface="メイリオ" panose="020B0604030504040204" pitchFamily="50" charset="-128"/>
              </a:rPr>
              <a:t>選考</a:t>
            </a:r>
            <a:r>
              <a:rPr kumimoji="1" lang="ja-JP" altLang="en-US" sz="2000" b="1">
                <a:solidFill>
                  <a:schemeClr val="tx1">
                    <a:lumMod val="75000"/>
                    <a:lumOff val="25000"/>
                  </a:schemeClr>
                </a:solidFill>
                <a:latin typeface="メイリオ" panose="020B0604030504040204" pitchFamily="50" charset="-128"/>
                <a:ea typeface="メイリオ" panose="020B0604030504040204" pitchFamily="50" charset="-128"/>
              </a:rPr>
              <a:t>の</a:t>
            </a:r>
            <a:r>
              <a:rPr kumimoji="1" lang="ja-JP" altLang="en-US" sz="2000" b="1" dirty="0">
                <a:solidFill>
                  <a:schemeClr val="tx1">
                    <a:lumMod val="75000"/>
                    <a:lumOff val="25000"/>
                  </a:schemeClr>
                </a:solidFill>
                <a:latin typeface="メイリオ" panose="020B0604030504040204" pitchFamily="50" charset="-128"/>
                <a:ea typeface="メイリオ" panose="020B0604030504040204" pitchFamily="50" charset="-128"/>
              </a:rPr>
              <a:t>流れ</a:t>
            </a:r>
          </a:p>
        </p:txBody>
      </p:sp>
    </p:spTree>
    <p:extLst>
      <p:ext uri="{BB962C8B-B14F-4D97-AF65-F5344CB8AC3E}">
        <p14:creationId xmlns:p14="http://schemas.microsoft.com/office/powerpoint/2010/main" val="38385306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p:cNvSpPr>
            <a:spLocks noGrp="1"/>
          </p:cNvSpPr>
          <p:nvPr>
            <p:ph type="body" sz="quarter" idx="13"/>
          </p:nvPr>
        </p:nvSpPr>
        <p:spPr/>
        <p:txBody>
          <a:bodyPr/>
          <a:lstStyle/>
          <a:p>
            <a:r>
              <a:rPr lang="ja-JP" altLang="en-US" dirty="0"/>
              <a:t>国内営業の先輩</a:t>
            </a:r>
            <a:endParaRPr kumimoji="1" lang="ja-JP" altLang="en-US" dirty="0"/>
          </a:p>
        </p:txBody>
      </p:sp>
      <p:pic>
        <p:nvPicPr>
          <p:cNvPr id="5" name="図 4">
            <a:extLst>
              <a:ext uri="{FF2B5EF4-FFF2-40B4-BE49-F238E27FC236}">
                <a16:creationId xmlns:a16="http://schemas.microsoft.com/office/drawing/2014/main" xmlns="" id="{1589964A-93A8-4318-A2F5-8F6228F952F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7751" y="1005176"/>
            <a:ext cx="3972439" cy="2984640"/>
          </a:xfrm>
          <a:prstGeom prst="rect">
            <a:avLst/>
          </a:prstGeom>
        </p:spPr>
      </p:pic>
      <p:sp>
        <p:nvSpPr>
          <p:cNvPr id="6" name="テキスト ボックス 5">
            <a:extLst>
              <a:ext uri="{FF2B5EF4-FFF2-40B4-BE49-F238E27FC236}">
                <a16:creationId xmlns:a16="http://schemas.microsoft.com/office/drawing/2014/main" xmlns="" id="{88D8B993-7204-44C1-AB87-EFF548F956A7}"/>
              </a:ext>
            </a:extLst>
          </p:cNvPr>
          <p:cNvSpPr txBox="1"/>
          <p:nvPr/>
        </p:nvSpPr>
        <p:spPr>
          <a:xfrm>
            <a:off x="337751" y="4198209"/>
            <a:ext cx="2492990" cy="1723549"/>
          </a:xfrm>
          <a:prstGeom prst="rect">
            <a:avLst/>
          </a:prstGeom>
          <a:noFill/>
        </p:spPr>
        <p:txBody>
          <a:bodyPr wrap="none" rtlCol="0">
            <a:spAutoFit/>
          </a:bodyPr>
          <a:lstStyle/>
          <a:p>
            <a:r>
              <a:rPr kumimoji="1" lang="en-US" altLang="ja-JP" sz="2400" dirty="0">
                <a:solidFill>
                  <a:schemeClr val="tx1">
                    <a:lumMod val="75000"/>
                    <a:lumOff val="25000"/>
                  </a:schemeClr>
                </a:solidFill>
                <a:ea typeface="メイリオ" panose="020B0604030504040204" pitchFamily="50" charset="-128"/>
              </a:rPr>
              <a:t>2008</a:t>
            </a:r>
            <a:r>
              <a:rPr kumimoji="1" lang="ja-JP" altLang="en-US" sz="2400" dirty="0">
                <a:solidFill>
                  <a:schemeClr val="tx1">
                    <a:lumMod val="75000"/>
                    <a:lumOff val="25000"/>
                  </a:schemeClr>
                </a:solidFill>
                <a:ea typeface="メイリオ" panose="020B0604030504040204" pitchFamily="50" charset="-128"/>
              </a:rPr>
              <a:t>年</a:t>
            </a:r>
            <a:r>
              <a:rPr kumimoji="1" lang="en-US" altLang="ja-JP" sz="2400" dirty="0">
                <a:solidFill>
                  <a:schemeClr val="tx1">
                    <a:lumMod val="75000"/>
                    <a:lumOff val="25000"/>
                  </a:schemeClr>
                </a:solidFill>
                <a:ea typeface="メイリオ" panose="020B0604030504040204" pitchFamily="50" charset="-128"/>
              </a:rPr>
              <a:t>4</a:t>
            </a:r>
            <a:r>
              <a:rPr kumimoji="1" lang="ja-JP" altLang="en-US" sz="2400" dirty="0">
                <a:solidFill>
                  <a:schemeClr val="tx1">
                    <a:lumMod val="75000"/>
                    <a:lumOff val="25000"/>
                  </a:schemeClr>
                </a:solidFill>
                <a:ea typeface="メイリオ" panose="020B0604030504040204" pitchFamily="50" charset="-128"/>
              </a:rPr>
              <a:t>月入社</a:t>
            </a:r>
            <a:endParaRPr kumimoji="1" lang="en-US" altLang="ja-JP" sz="2400" dirty="0">
              <a:solidFill>
                <a:schemeClr val="tx1">
                  <a:lumMod val="75000"/>
                  <a:lumOff val="25000"/>
                </a:schemeClr>
              </a:solidFill>
              <a:ea typeface="メイリオ" panose="020B0604030504040204" pitchFamily="50" charset="-128"/>
            </a:endParaRPr>
          </a:p>
          <a:p>
            <a:r>
              <a:rPr kumimoji="1" lang="ja-JP" altLang="en-US" dirty="0">
                <a:solidFill>
                  <a:schemeClr val="tx1">
                    <a:lumMod val="75000"/>
                    <a:lumOff val="25000"/>
                  </a:schemeClr>
                </a:solidFill>
                <a:latin typeface="メイリオ" panose="020B0604030504040204" pitchFamily="50" charset="-128"/>
                <a:ea typeface="メイリオ" panose="020B0604030504040204" pitchFamily="50" charset="-128"/>
              </a:rPr>
              <a:t>法政大学経済学部卒業</a:t>
            </a:r>
            <a:endParaRPr kumimoji="1" lang="en-US" altLang="ja-JP" dirty="0">
              <a:solidFill>
                <a:schemeClr val="tx1">
                  <a:lumMod val="75000"/>
                  <a:lumOff val="25000"/>
                </a:schemeClr>
              </a:solidFill>
              <a:latin typeface="メイリオ" panose="020B0604030504040204" pitchFamily="50" charset="-128"/>
              <a:ea typeface="メイリオ" panose="020B0604030504040204" pitchFamily="50" charset="-128"/>
            </a:endParaRPr>
          </a:p>
          <a:p>
            <a:r>
              <a:rPr lang="ja-JP" altLang="en-US" sz="2400" dirty="0">
                <a:solidFill>
                  <a:schemeClr val="tx1">
                    <a:lumMod val="75000"/>
                    <a:lumOff val="25000"/>
                  </a:schemeClr>
                </a:solidFill>
                <a:latin typeface="メイリオ" panose="020B0604030504040204" pitchFamily="50" charset="-128"/>
                <a:ea typeface="メイリオ" panose="020B0604030504040204" pitchFamily="50" charset="-128"/>
              </a:rPr>
              <a:t>国内営業</a:t>
            </a:r>
            <a:endParaRPr lang="en-US" altLang="ja-JP" sz="2400" dirty="0">
              <a:solidFill>
                <a:schemeClr val="tx1">
                  <a:lumMod val="75000"/>
                  <a:lumOff val="25000"/>
                </a:schemeClr>
              </a:solidFill>
              <a:latin typeface="メイリオ" panose="020B0604030504040204" pitchFamily="50" charset="-128"/>
              <a:ea typeface="メイリオ" panose="020B0604030504040204" pitchFamily="50" charset="-128"/>
            </a:endParaRPr>
          </a:p>
          <a:p>
            <a:r>
              <a:rPr kumimoji="1" lang="en-US" altLang="ja-JP" sz="4000" dirty="0">
                <a:solidFill>
                  <a:schemeClr val="tx1">
                    <a:lumMod val="75000"/>
                    <a:lumOff val="25000"/>
                  </a:schemeClr>
                </a:solidFill>
                <a:latin typeface="メイリオ" panose="020B0604030504040204" pitchFamily="50" charset="-128"/>
                <a:ea typeface="メイリオ" panose="020B0604030504040204" pitchFamily="50" charset="-128"/>
              </a:rPr>
              <a:t>OO </a:t>
            </a:r>
            <a:r>
              <a:rPr kumimoji="1" lang="en-US" altLang="ja-JP" sz="4000" dirty="0" err="1">
                <a:solidFill>
                  <a:schemeClr val="tx1">
                    <a:lumMod val="75000"/>
                    <a:lumOff val="25000"/>
                  </a:schemeClr>
                </a:solidFill>
                <a:latin typeface="メイリオ" panose="020B0604030504040204" pitchFamily="50" charset="-128"/>
                <a:ea typeface="メイリオ" panose="020B0604030504040204" pitchFamily="50" charset="-128"/>
              </a:rPr>
              <a:t>OO</a:t>
            </a:r>
            <a:endParaRPr kumimoji="1" lang="ja-JP" altLang="en-US" sz="4000" dirty="0">
              <a:solidFill>
                <a:schemeClr val="tx1">
                  <a:lumMod val="75000"/>
                  <a:lumOff val="25000"/>
                </a:schemeClr>
              </a:solidFill>
              <a:latin typeface="メイリオ" panose="020B0604030504040204" pitchFamily="50" charset="-128"/>
              <a:ea typeface="メイリオ" panose="020B0604030504040204" pitchFamily="50" charset="-128"/>
            </a:endParaRPr>
          </a:p>
        </p:txBody>
      </p:sp>
      <p:sp>
        <p:nvSpPr>
          <p:cNvPr id="7" name="テキスト ボックス 6">
            <a:extLst>
              <a:ext uri="{FF2B5EF4-FFF2-40B4-BE49-F238E27FC236}">
                <a16:creationId xmlns:a16="http://schemas.microsoft.com/office/drawing/2014/main" xmlns="" id="{E17546B0-404F-406B-9219-3C500B5F6CF1}"/>
              </a:ext>
            </a:extLst>
          </p:cNvPr>
          <p:cNvSpPr txBox="1"/>
          <p:nvPr/>
        </p:nvSpPr>
        <p:spPr>
          <a:xfrm>
            <a:off x="4818300" y="1005176"/>
            <a:ext cx="6976621" cy="5016758"/>
          </a:xfrm>
          <a:prstGeom prst="rect">
            <a:avLst/>
          </a:prstGeom>
          <a:noFill/>
        </p:spPr>
        <p:txBody>
          <a:bodyPr wrap="square" rtlCol="0">
            <a:spAutoFit/>
          </a:bodyPr>
          <a:lstStyle/>
          <a:p>
            <a:r>
              <a:rPr kumimoji="1" lang="ja-JP" altLang="en-US" sz="2000" b="1" dirty="0">
                <a:solidFill>
                  <a:schemeClr val="tx1">
                    <a:lumMod val="75000"/>
                    <a:lumOff val="25000"/>
                  </a:schemeClr>
                </a:solidFill>
                <a:latin typeface="メイリオ" panose="020B0604030504040204" pitchFamily="50" charset="-128"/>
                <a:ea typeface="メイリオ" panose="020B0604030504040204" pitchFamily="50" charset="-128"/>
              </a:rPr>
              <a:t>入社動機</a:t>
            </a:r>
            <a:endParaRPr kumimoji="1" lang="en-US" altLang="ja-JP" sz="2000" b="1" dirty="0">
              <a:solidFill>
                <a:schemeClr val="tx1">
                  <a:lumMod val="75000"/>
                  <a:lumOff val="25000"/>
                </a:schemeClr>
              </a:solidFill>
              <a:latin typeface="メイリオ" panose="020B0604030504040204" pitchFamily="50" charset="-128"/>
              <a:ea typeface="メイリオ" panose="020B0604030504040204" pitchFamily="50" charset="-128"/>
            </a:endParaRPr>
          </a:p>
          <a:p>
            <a:r>
              <a:rPr lang="en-US" altLang="ja-JP" sz="2000" dirty="0">
                <a:solidFill>
                  <a:schemeClr val="tx1">
                    <a:lumMod val="75000"/>
                    <a:lumOff val="25000"/>
                  </a:schemeClr>
                </a:solidFill>
                <a:latin typeface="メイリオ" panose="020B0604030504040204" pitchFamily="50" charset="-128"/>
                <a:ea typeface="メイリオ" panose="020B0604030504040204" pitchFamily="50" charset="-128"/>
              </a:rPr>
              <a:t>OOOOOOOOOOOOOOOOOOOOOOOOOOOOOOOOOOOOOOOOOOOOOOOOOOOOOOOOOOOOOOOOOOOOOOOO</a:t>
            </a:r>
            <a:endParaRPr kumimoji="1" lang="en-US" altLang="ja-JP" sz="2000" dirty="0">
              <a:solidFill>
                <a:schemeClr val="tx1">
                  <a:lumMod val="75000"/>
                  <a:lumOff val="25000"/>
                </a:schemeClr>
              </a:solidFill>
              <a:latin typeface="メイリオ" panose="020B0604030504040204" pitchFamily="50" charset="-128"/>
              <a:ea typeface="メイリオ" panose="020B0604030504040204" pitchFamily="50" charset="-128"/>
            </a:endParaRPr>
          </a:p>
          <a:p>
            <a:endParaRPr kumimoji="1" lang="en-US" altLang="ja-JP" sz="2000" b="1" dirty="0">
              <a:solidFill>
                <a:schemeClr val="tx1">
                  <a:lumMod val="75000"/>
                  <a:lumOff val="25000"/>
                </a:schemeClr>
              </a:solidFill>
              <a:latin typeface="メイリオ" panose="020B0604030504040204" pitchFamily="50" charset="-128"/>
              <a:ea typeface="メイリオ" panose="020B0604030504040204" pitchFamily="50" charset="-128"/>
            </a:endParaRPr>
          </a:p>
          <a:p>
            <a:r>
              <a:rPr kumimoji="1" lang="ja-JP" altLang="en-US" sz="2000" b="1" dirty="0">
                <a:solidFill>
                  <a:schemeClr val="tx1">
                    <a:lumMod val="75000"/>
                    <a:lumOff val="25000"/>
                  </a:schemeClr>
                </a:solidFill>
                <a:latin typeface="メイリオ" panose="020B0604030504040204" pitchFamily="50" charset="-128"/>
                <a:ea typeface="メイリオ" panose="020B0604030504040204" pitchFamily="50" charset="-128"/>
              </a:rPr>
              <a:t>仕事内容</a:t>
            </a:r>
            <a:endParaRPr kumimoji="1" lang="en-US" altLang="ja-JP" sz="2000" b="1" dirty="0">
              <a:solidFill>
                <a:schemeClr val="tx1">
                  <a:lumMod val="75000"/>
                  <a:lumOff val="25000"/>
                </a:schemeClr>
              </a:solidFill>
              <a:latin typeface="メイリオ" panose="020B0604030504040204" pitchFamily="50" charset="-128"/>
              <a:ea typeface="メイリオ" panose="020B0604030504040204" pitchFamily="50" charset="-128"/>
            </a:endParaRPr>
          </a:p>
          <a:p>
            <a:r>
              <a:rPr lang="en-US" altLang="ja-JP" sz="2000" dirty="0">
                <a:solidFill>
                  <a:schemeClr val="tx1">
                    <a:lumMod val="75000"/>
                    <a:lumOff val="25000"/>
                  </a:schemeClr>
                </a:solidFill>
                <a:latin typeface="メイリオ" panose="020B0604030504040204" pitchFamily="50" charset="-128"/>
                <a:ea typeface="メイリオ" panose="020B0604030504040204" pitchFamily="50" charset="-128"/>
              </a:rPr>
              <a:t>OOOOOOOOOOOOOOOOOOOOOOOOOOOOOOOOOOOOOOOOOOOOOOOOOOOOOOOOOOOOOOOOOOOOOOOOOOOOOOOOOOOOOOOOOOOOOOOOOOOOOOOOOOOO</a:t>
            </a:r>
          </a:p>
          <a:p>
            <a:endParaRPr lang="en-US" altLang="ja-JP" sz="2000" b="1" dirty="0">
              <a:solidFill>
                <a:schemeClr val="tx1">
                  <a:lumMod val="75000"/>
                  <a:lumOff val="25000"/>
                </a:schemeClr>
              </a:solidFill>
              <a:latin typeface="メイリオ" panose="020B0604030504040204" pitchFamily="50" charset="-128"/>
              <a:ea typeface="メイリオ" panose="020B0604030504040204" pitchFamily="50" charset="-128"/>
            </a:endParaRPr>
          </a:p>
          <a:p>
            <a:r>
              <a:rPr lang="ja-JP" altLang="en-US" sz="2000" b="1" dirty="0">
                <a:solidFill>
                  <a:schemeClr val="tx1">
                    <a:lumMod val="75000"/>
                    <a:lumOff val="25000"/>
                  </a:schemeClr>
                </a:solidFill>
                <a:latin typeface="メイリオ" panose="020B0604030504040204" pitchFamily="50" charset="-128"/>
                <a:ea typeface="メイリオ" panose="020B0604030504040204" pitchFamily="50" charset="-128"/>
              </a:rPr>
              <a:t>ヤリガイ</a:t>
            </a:r>
            <a:endParaRPr lang="en-US" altLang="ja-JP" sz="2000" b="1" dirty="0">
              <a:solidFill>
                <a:schemeClr val="tx1">
                  <a:lumMod val="75000"/>
                  <a:lumOff val="25000"/>
                </a:schemeClr>
              </a:solidFill>
              <a:latin typeface="メイリオ" panose="020B0604030504040204" pitchFamily="50" charset="-128"/>
              <a:ea typeface="メイリオ" panose="020B0604030504040204" pitchFamily="50" charset="-128"/>
            </a:endParaRPr>
          </a:p>
          <a:p>
            <a:r>
              <a:rPr lang="en-US" altLang="ja-JP" sz="2000" dirty="0">
                <a:solidFill>
                  <a:schemeClr val="tx1">
                    <a:lumMod val="75000"/>
                    <a:lumOff val="25000"/>
                  </a:schemeClr>
                </a:solidFill>
                <a:latin typeface="メイリオ" panose="020B0604030504040204" pitchFamily="50" charset="-128"/>
                <a:ea typeface="メイリオ" panose="020B0604030504040204" pitchFamily="50" charset="-128"/>
              </a:rPr>
              <a:t>OOOOOOOOOOOOOOOOOOOOOOOOOOOOOOOOOOOOOOOOOOOOOOOOOOOOOOOOOOOOOOOOOOOOOOOOOOOOOOOOOOOOOOOOOOOOOOOOOOOOOOOOOOOOOOOOOOOOOOOOOOOOOOOOOOO</a:t>
            </a:r>
          </a:p>
        </p:txBody>
      </p:sp>
    </p:spTree>
    <p:extLst>
      <p:ext uri="{BB962C8B-B14F-4D97-AF65-F5344CB8AC3E}">
        <p14:creationId xmlns:p14="http://schemas.microsoft.com/office/powerpoint/2010/main" val="24167834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図 7">
            <a:extLst>
              <a:ext uri="{FF2B5EF4-FFF2-40B4-BE49-F238E27FC236}">
                <a16:creationId xmlns:a16="http://schemas.microsoft.com/office/drawing/2014/main" xmlns="" id="{438B770A-F8A9-4DEC-8159-FB04817D32A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7750" y="1005176"/>
            <a:ext cx="3972439" cy="2995093"/>
          </a:xfrm>
          <a:prstGeom prst="rect">
            <a:avLst/>
          </a:prstGeom>
        </p:spPr>
      </p:pic>
      <p:sp>
        <p:nvSpPr>
          <p:cNvPr id="2" name="テキスト プレースホルダー 1"/>
          <p:cNvSpPr>
            <a:spLocks noGrp="1"/>
          </p:cNvSpPr>
          <p:nvPr>
            <p:ph type="body" sz="quarter" idx="13"/>
          </p:nvPr>
        </p:nvSpPr>
        <p:spPr/>
        <p:txBody>
          <a:bodyPr/>
          <a:lstStyle/>
          <a:p>
            <a:r>
              <a:rPr lang="ja-JP" altLang="en-US" dirty="0"/>
              <a:t>海外営業の先輩</a:t>
            </a:r>
            <a:endParaRPr kumimoji="1" lang="ja-JP" altLang="en-US" dirty="0"/>
          </a:p>
        </p:txBody>
      </p:sp>
      <p:sp>
        <p:nvSpPr>
          <p:cNvPr id="6" name="テキスト ボックス 5">
            <a:extLst>
              <a:ext uri="{FF2B5EF4-FFF2-40B4-BE49-F238E27FC236}">
                <a16:creationId xmlns:a16="http://schemas.microsoft.com/office/drawing/2014/main" xmlns="" id="{88D8B993-7204-44C1-AB87-EFF548F956A7}"/>
              </a:ext>
            </a:extLst>
          </p:cNvPr>
          <p:cNvSpPr txBox="1"/>
          <p:nvPr/>
        </p:nvSpPr>
        <p:spPr>
          <a:xfrm>
            <a:off x="337751" y="4198209"/>
            <a:ext cx="2492990" cy="1723549"/>
          </a:xfrm>
          <a:prstGeom prst="rect">
            <a:avLst/>
          </a:prstGeom>
          <a:noFill/>
        </p:spPr>
        <p:txBody>
          <a:bodyPr wrap="none" rtlCol="0">
            <a:spAutoFit/>
          </a:bodyPr>
          <a:lstStyle/>
          <a:p>
            <a:r>
              <a:rPr kumimoji="1" lang="en-US" altLang="ja-JP" sz="2400" dirty="0">
                <a:solidFill>
                  <a:schemeClr val="tx1">
                    <a:lumMod val="75000"/>
                    <a:lumOff val="25000"/>
                  </a:schemeClr>
                </a:solidFill>
                <a:latin typeface="+mj-lt"/>
                <a:ea typeface="メイリオ" panose="020B0604030504040204" pitchFamily="50" charset="-128"/>
              </a:rPr>
              <a:t>2005</a:t>
            </a:r>
            <a:r>
              <a:rPr kumimoji="1" lang="ja-JP" altLang="en-US" sz="2400" dirty="0">
                <a:solidFill>
                  <a:schemeClr val="tx1">
                    <a:lumMod val="75000"/>
                    <a:lumOff val="25000"/>
                  </a:schemeClr>
                </a:solidFill>
                <a:latin typeface="+mj-lt"/>
                <a:ea typeface="メイリオ" panose="020B0604030504040204" pitchFamily="50" charset="-128"/>
              </a:rPr>
              <a:t>年</a:t>
            </a:r>
            <a:r>
              <a:rPr kumimoji="1" lang="en-US" altLang="ja-JP" sz="2400" dirty="0">
                <a:solidFill>
                  <a:schemeClr val="tx1">
                    <a:lumMod val="75000"/>
                    <a:lumOff val="25000"/>
                  </a:schemeClr>
                </a:solidFill>
                <a:latin typeface="+mj-lt"/>
                <a:ea typeface="メイリオ" panose="020B0604030504040204" pitchFamily="50" charset="-128"/>
              </a:rPr>
              <a:t>4</a:t>
            </a:r>
            <a:r>
              <a:rPr kumimoji="1" lang="ja-JP" altLang="en-US" sz="2400" dirty="0">
                <a:solidFill>
                  <a:schemeClr val="tx1">
                    <a:lumMod val="75000"/>
                    <a:lumOff val="25000"/>
                  </a:schemeClr>
                </a:solidFill>
                <a:latin typeface="+mj-lt"/>
                <a:ea typeface="メイリオ" panose="020B0604030504040204" pitchFamily="50" charset="-128"/>
              </a:rPr>
              <a:t>月入社</a:t>
            </a:r>
            <a:endParaRPr kumimoji="1" lang="en-US" altLang="ja-JP" sz="2400" dirty="0">
              <a:solidFill>
                <a:schemeClr val="tx1">
                  <a:lumMod val="75000"/>
                  <a:lumOff val="25000"/>
                </a:schemeClr>
              </a:solidFill>
              <a:latin typeface="+mj-lt"/>
              <a:ea typeface="メイリオ" panose="020B0604030504040204" pitchFamily="50" charset="-128"/>
            </a:endParaRPr>
          </a:p>
          <a:p>
            <a:r>
              <a:rPr lang="ja-JP" altLang="en-US" dirty="0">
                <a:solidFill>
                  <a:schemeClr val="tx1">
                    <a:lumMod val="75000"/>
                    <a:lumOff val="25000"/>
                  </a:schemeClr>
                </a:solidFill>
                <a:latin typeface="メイリオ" panose="020B0604030504040204" pitchFamily="50" charset="-128"/>
                <a:ea typeface="メイリオ" panose="020B0604030504040204" pitchFamily="50" charset="-128"/>
              </a:rPr>
              <a:t>明治</a:t>
            </a:r>
            <a:r>
              <a:rPr kumimoji="1" lang="ja-JP" altLang="en-US" dirty="0">
                <a:solidFill>
                  <a:schemeClr val="tx1">
                    <a:lumMod val="75000"/>
                    <a:lumOff val="25000"/>
                  </a:schemeClr>
                </a:solidFill>
                <a:latin typeface="メイリオ" panose="020B0604030504040204" pitchFamily="50" charset="-128"/>
                <a:ea typeface="メイリオ" panose="020B0604030504040204" pitchFamily="50" charset="-128"/>
              </a:rPr>
              <a:t>大学経済学部卒業</a:t>
            </a:r>
            <a:endParaRPr kumimoji="1" lang="en-US" altLang="ja-JP" dirty="0">
              <a:solidFill>
                <a:schemeClr val="tx1">
                  <a:lumMod val="75000"/>
                  <a:lumOff val="25000"/>
                </a:schemeClr>
              </a:solidFill>
              <a:latin typeface="メイリオ" panose="020B0604030504040204" pitchFamily="50" charset="-128"/>
              <a:ea typeface="メイリオ" panose="020B0604030504040204" pitchFamily="50" charset="-128"/>
            </a:endParaRPr>
          </a:p>
          <a:p>
            <a:r>
              <a:rPr lang="ja-JP" altLang="en-US" sz="2400" dirty="0">
                <a:solidFill>
                  <a:schemeClr val="tx1">
                    <a:lumMod val="75000"/>
                    <a:lumOff val="25000"/>
                  </a:schemeClr>
                </a:solidFill>
                <a:latin typeface="メイリオ" panose="020B0604030504040204" pitchFamily="50" charset="-128"/>
                <a:ea typeface="メイリオ" panose="020B0604030504040204" pitchFamily="50" charset="-128"/>
              </a:rPr>
              <a:t>海外営業</a:t>
            </a:r>
            <a:endParaRPr lang="en-US" altLang="ja-JP" sz="2400" dirty="0">
              <a:solidFill>
                <a:schemeClr val="tx1">
                  <a:lumMod val="75000"/>
                  <a:lumOff val="25000"/>
                </a:schemeClr>
              </a:solidFill>
              <a:latin typeface="メイリオ" panose="020B0604030504040204" pitchFamily="50" charset="-128"/>
              <a:ea typeface="メイリオ" panose="020B0604030504040204" pitchFamily="50" charset="-128"/>
            </a:endParaRPr>
          </a:p>
          <a:p>
            <a:r>
              <a:rPr kumimoji="1" lang="en-US" altLang="ja-JP" sz="4000" dirty="0">
                <a:solidFill>
                  <a:schemeClr val="tx1">
                    <a:lumMod val="75000"/>
                    <a:lumOff val="25000"/>
                  </a:schemeClr>
                </a:solidFill>
                <a:latin typeface="メイリオ" panose="020B0604030504040204" pitchFamily="50" charset="-128"/>
                <a:ea typeface="メイリオ" panose="020B0604030504040204" pitchFamily="50" charset="-128"/>
              </a:rPr>
              <a:t>OO </a:t>
            </a:r>
            <a:r>
              <a:rPr kumimoji="1" lang="en-US" altLang="ja-JP" sz="4000" dirty="0" err="1">
                <a:solidFill>
                  <a:schemeClr val="tx1">
                    <a:lumMod val="75000"/>
                    <a:lumOff val="25000"/>
                  </a:schemeClr>
                </a:solidFill>
                <a:latin typeface="メイリオ" panose="020B0604030504040204" pitchFamily="50" charset="-128"/>
                <a:ea typeface="メイリオ" panose="020B0604030504040204" pitchFamily="50" charset="-128"/>
              </a:rPr>
              <a:t>OO</a:t>
            </a:r>
            <a:endParaRPr kumimoji="1" lang="ja-JP" altLang="en-US" sz="4000" dirty="0">
              <a:solidFill>
                <a:schemeClr val="tx1">
                  <a:lumMod val="75000"/>
                  <a:lumOff val="25000"/>
                </a:schemeClr>
              </a:solidFill>
              <a:latin typeface="メイリオ" panose="020B0604030504040204" pitchFamily="50" charset="-128"/>
              <a:ea typeface="メイリオ" panose="020B0604030504040204" pitchFamily="50" charset="-128"/>
            </a:endParaRPr>
          </a:p>
        </p:txBody>
      </p:sp>
      <p:sp>
        <p:nvSpPr>
          <p:cNvPr id="7" name="テキスト ボックス 6">
            <a:extLst>
              <a:ext uri="{FF2B5EF4-FFF2-40B4-BE49-F238E27FC236}">
                <a16:creationId xmlns:a16="http://schemas.microsoft.com/office/drawing/2014/main" xmlns="" id="{E17546B0-404F-406B-9219-3C500B5F6CF1}"/>
              </a:ext>
            </a:extLst>
          </p:cNvPr>
          <p:cNvSpPr txBox="1"/>
          <p:nvPr/>
        </p:nvSpPr>
        <p:spPr>
          <a:xfrm>
            <a:off x="4818300" y="1005176"/>
            <a:ext cx="6976621" cy="5016758"/>
          </a:xfrm>
          <a:prstGeom prst="rect">
            <a:avLst/>
          </a:prstGeom>
          <a:noFill/>
        </p:spPr>
        <p:txBody>
          <a:bodyPr wrap="square" rtlCol="0">
            <a:spAutoFit/>
          </a:bodyPr>
          <a:lstStyle/>
          <a:p>
            <a:r>
              <a:rPr kumimoji="1" lang="ja-JP" altLang="en-US" sz="2000" b="1" dirty="0">
                <a:solidFill>
                  <a:schemeClr val="tx1">
                    <a:lumMod val="75000"/>
                    <a:lumOff val="25000"/>
                  </a:schemeClr>
                </a:solidFill>
                <a:latin typeface="メイリオ" panose="020B0604030504040204" pitchFamily="50" charset="-128"/>
                <a:ea typeface="メイリオ" panose="020B0604030504040204" pitchFamily="50" charset="-128"/>
              </a:rPr>
              <a:t>入社動機</a:t>
            </a:r>
            <a:endParaRPr kumimoji="1" lang="en-US" altLang="ja-JP" sz="2000" b="1" dirty="0">
              <a:solidFill>
                <a:schemeClr val="tx1">
                  <a:lumMod val="75000"/>
                  <a:lumOff val="25000"/>
                </a:schemeClr>
              </a:solidFill>
              <a:latin typeface="メイリオ" panose="020B0604030504040204" pitchFamily="50" charset="-128"/>
              <a:ea typeface="メイリオ" panose="020B0604030504040204" pitchFamily="50" charset="-128"/>
            </a:endParaRPr>
          </a:p>
          <a:p>
            <a:r>
              <a:rPr lang="en-US" altLang="ja-JP" sz="2000" dirty="0">
                <a:solidFill>
                  <a:schemeClr val="tx1">
                    <a:lumMod val="75000"/>
                    <a:lumOff val="25000"/>
                  </a:schemeClr>
                </a:solidFill>
                <a:latin typeface="メイリオ" panose="020B0604030504040204" pitchFamily="50" charset="-128"/>
                <a:ea typeface="メイリオ" panose="020B0604030504040204" pitchFamily="50" charset="-128"/>
              </a:rPr>
              <a:t>OOOOOOOOOOOOOOOOOOOOOOOOOOOOOOOOOOOOOOOOOOOOOOOOOOOOOOOOOOOOOOOOOOOOOOOO</a:t>
            </a:r>
            <a:endParaRPr kumimoji="1" lang="en-US" altLang="ja-JP" sz="2000" dirty="0">
              <a:solidFill>
                <a:schemeClr val="tx1">
                  <a:lumMod val="75000"/>
                  <a:lumOff val="25000"/>
                </a:schemeClr>
              </a:solidFill>
              <a:latin typeface="メイリオ" panose="020B0604030504040204" pitchFamily="50" charset="-128"/>
              <a:ea typeface="メイリオ" panose="020B0604030504040204" pitchFamily="50" charset="-128"/>
            </a:endParaRPr>
          </a:p>
          <a:p>
            <a:endParaRPr kumimoji="1" lang="en-US" altLang="ja-JP" sz="2000" b="1" dirty="0">
              <a:solidFill>
                <a:schemeClr val="tx1">
                  <a:lumMod val="75000"/>
                  <a:lumOff val="25000"/>
                </a:schemeClr>
              </a:solidFill>
              <a:latin typeface="メイリオ" panose="020B0604030504040204" pitchFamily="50" charset="-128"/>
              <a:ea typeface="メイリオ" panose="020B0604030504040204" pitchFamily="50" charset="-128"/>
            </a:endParaRPr>
          </a:p>
          <a:p>
            <a:r>
              <a:rPr kumimoji="1" lang="ja-JP" altLang="en-US" sz="2000" b="1" dirty="0">
                <a:solidFill>
                  <a:schemeClr val="tx1">
                    <a:lumMod val="75000"/>
                    <a:lumOff val="25000"/>
                  </a:schemeClr>
                </a:solidFill>
                <a:latin typeface="メイリオ" panose="020B0604030504040204" pitchFamily="50" charset="-128"/>
                <a:ea typeface="メイリオ" panose="020B0604030504040204" pitchFamily="50" charset="-128"/>
              </a:rPr>
              <a:t>仕事内容</a:t>
            </a:r>
            <a:endParaRPr kumimoji="1" lang="en-US" altLang="ja-JP" sz="2000" b="1" dirty="0">
              <a:solidFill>
                <a:schemeClr val="tx1">
                  <a:lumMod val="75000"/>
                  <a:lumOff val="25000"/>
                </a:schemeClr>
              </a:solidFill>
              <a:latin typeface="メイリオ" panose="020B0604030504040204" pitchFamily="50" charset="-128"/>
              <a:ea typeface="メイリオ" panose="020B0604030504040204" pitchFamily="50" charset="-128"/>
            </a:endParaRPr>
          </a:p>
          <a:p>
            <a:r>
              <a:rPr lang="en-US" altLang="ja-JP" sz="2000" dirty="0">
                <a:solidFill>
                  <a:schemeClr val="tx1">
                    <a:lumMod val="75000"/>
                    <a:lumOff val="25000"/>
                  </a:schemeClr>
                </a:solidFill>
                <a:latin typeface="メイリオ" panose="020B0604030504040204" pitchFamily="50" charset="-128"/>
                <a:ea typeface="メイリオ" panose="020B0604030504040204" pitchFamily="50" charset="-128"/>
              </a:rPr>
              <a:t>OOOOOOOOOOOOOOOOOOOOOOOOOOOOOOOOOOOOOOOOOOOOOOOOOOOOOOOOOOOOOOOOOOOOOOOOOOOOOOOOOOOOOOOOOOOOOOOOOOOOOOOOOOOO</a:t>
            </a:r>
          </a:p>
          <a:p>
            <a:endParaRPr lang="en-US" altLang="ja-JP" sz="2000" b="1" dirty="0">
              <a:solidFill>
                <a:schemeClr val="tx1">
                  <a:lumMod val="75000"/>
                  <a:lumOff val="25000"/>
                </a:schemeClr>
              </a:solidFill>
              <a:latin typeface="メイリオ" panose="020B0604030504040204" pitchFamily="50" charset="-128"/>
              <a:ea typeface="メイリオ" panose="020B0604030504040204" pitchFamily="50" charset="-128"/>
            </a:endParaRPr>
          </a:p>
          <a:p>
            <a:r>
              <a:rPr lang="ja-JP" altLang="en-US" sz="2000" b="1" dirty="0">
                <a:solidFill>
                  <a:schemeClr val="tx1">
                    <a:lumMod val="75000"/>
                    <a:lumOff val="25000"/>
                  </a:schemeClr>
                </a:solidFill>
                <a:latin typeface="メイリオ" panose="020B0604030504040204" pitchFamily="50" charset="-128"/>
                <a:ea typeface="メイリオ" panose="020B0604030504040204" pitchFamily="50" charset="-128"/>
              </a:rPr>
              <a:t>ヤリガイ</a:t>
            </a:r>
            <a:endParaRPr lang="en-US" altLang="ja-JP" sz="2000" b="1" dirty="0">
              <a:solidFill>
                <a:schemeClr val="tx1">
                  <a:lumMod val="75000"/>
                  <a:lumOff val="25000"/>
                </a:schemeClr>
              </a:solidFill>
              <a:latin typeface="メイリオ" panose="020B0604030504040204" pitchFamily="50" charset="-128"/>
              <a:ea typeface="メイリオ" panose="020B0604030504040204" pitchFamily="50" charset="-128"/>
            </a:endParaRPr>
          </a:p>
          <a:p>
            <a:r>
              <a:rPr lang="en-US" altLang="ja-JP" sz="2000" dirty="0">
                <a:solidFill>
                  <a:schemeClr val="tx1">
                    <a:lumMod val="75000"/>
                    <a:lumOff val="25000"/>
                  </a:schemeClr>
                </a:solidFill>
                <a:latin typeface="メイリオ" panose="020B0604030504040204" pitchFamily="50" charset="-128"/>
                <a:ea typeface="メイリオ" panose="020B0604030504040204" pitchFamily="50" charset="-128"/>
              </a:rPr>
              <a:t>OOOOOOOOOOOOOOOOOOOOOOOOOOOOOOOOOOOOOOOOOOOOOOOOOOOOOOOOOOOOOOOOOOOOOOOOOOOOOOOOOOOOOOOOOOOOOOOOOOOOOOOOOOOOOOOOOOOOOOOOOOOOOOOOOOO</a:t>
            </a:r>
          </a:p>
        </p:txBody>
      </p:sp>
    </p:spTree>
    <p:extLst>
      <p:ext uri="{BB962C8B-B14F-4D97-AF65-F5344CB8AC3E}">
        <p14:creationId xmlns:p14="http://schemas.microsoft.com/office/powerpoint/2010/main" val="136617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図 8">
            <a:extLst>
              <a:ext uri="{FF2B5EF4-FFF2-40B4-BE49-F238E27FC236}">
                <a16:creationId xmlns:a16="http://schemas.microsoft.com/office/drawing/2014/main" xmlns="" id="{62E4E5A6-2027-4AB8-92DD-8C56EDFA3B6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7079" y="1077692"/>
            <a:ext cx="4025280" cy="3021547"/>
          </a:xfrm>
          <a:prstGeom prst="rect">
            <a:avLst/>
          </a:prstGeom>
        </p:spPr>
      </p:pic>
      <p:sp>
        <p:nvSpPr>
          <p:cNvPr id="2" name="テキスト プレースホルダー 1"/>
          <p:cNvSpPr>
            <a:spLocks noGrp="1"/>
          </p:cNvSpPr>
          <p:nvPr>
            <p:ph type="body" sz="quarter" idx="13"/>
          </p:nvPr>
        </p:nvSpPr>
        <p:spPr/>
        <p:txBody>
          <a:bodyPr/>
          <a:lstStyle/>
          <a:p>
            <a:r>
              <a:rPr lang="ja-JP" altLang="en-US" dirty="0"/>
              <a:t>経営企画の先輩</a:t>
            </a:r>
            <a:endParaRPr kumimoji="1" lang="ja-JP" altLang="en-US" dirty="0"/>
          </a:p>
        </p:txBody>
      </p:sp>
      <p:sp>
        <p:nvSpPr>
          <p:cNvPr id="6" name="テキスト ボックス 5">
            <a:extLst>
              <a:ext uri="{FF2B5EF4-FFF2-40B4-BE49-F238E27FC236}">
                <a16:creationId xmlns:a16="http://schemas.microsoft.com/office/drawing/2014/main" xmlns="" id="{88D8B993-7204-44C1-AB87-EFF548F956A7}"/>
              </a:ext>
            </a:extLst>
          </p:cNvPr>
          <p:cNvSpPr txBox="1"/>
          <p:nvPr/>
        </p:nvSpPr>
        <p:spPr>
          <a:xfrm>
            <a:off x="337751" y="4198209"/>
            <a:ext cx="2954655" cy="1723549"/>
          </a:xfrm>
          <a:prstGeom prst="rect">
            <a:avLst/>
          </a:prstGeom>
          <a:noFill/>
        </p:spPr>
        <p:txBody>
          <a:bodyPr wrap="none" rtlCol="0">
            <a:spAutoFit/>
          </a:bodyPr>
          <a:lstStyle/>
          <a:p>
            <a:r>
              <a:rPr kumimoji="1" lang="en-US" altLang="ja-JP" sz="2400" dirty="0">
                <a:solidFill>
                  <a:schemeClr val="tx1">
                    <a:lumMod val="75000"/>
                    <a:lumOff val="25000"/>
                  </a:schemeClr>
                </a:solidFill>
                <a:latin typeface="+mj-lt"/>
                <a:ea typeface="メイリオ" panose="020B0604030504040204" pitchFamily="50" charset="-128"/>
              </a:rPr>
              <a:t>2009</a:t>
            </a:r>
            <a:r>
              <a:rPr kumimoji="1" lang="ja-JP" altLang="en-US" sz="2400" dirty="0">
                <a:solidFill>
                  <a:schemeClr val="tx1">
                    <a:lumMod val="75000"/>
                    <a:lumOff val="25000"/>
                  </a:schemeClr>
                </a:solidFill>
                <a:latin typeface="+mj-lt"/>
                <a:ea typeface="メイリオ" panose="020B0604030504040204" pitchFamily="50" charset="-128"/>
              </a:rPr>
              <a:t>年</a:t>
            </a:r>
            <a:r>
              <a:rPr kumimoji="1" lang="en-US" altLang="ja-JP" sz="2400" dirty="0">
                <a:solidFill>
                  <a:schemeClr val="tx1">
                    <a:lumMod val="75000"/>
                    <a:lumOff val="25000"/>
                  </a:schemeClr>
                </a:solidFill>
                <a:latin typeface="+mj-lt"/>
                <a:ea typeface="メイリオ" panose="020B0604030504040204" pitchFamily="50" charset="-128"/>
              </a:rPr>
              <a:t>4</a:t>
            </a:r>
            <a:r>
              <a:rPr kumimoji="1" lang="ja-JP" altLang="en-US" sz="2400" dirty="0">
                <a:solidFill>
                  <a:schemeClr val="tx1">
                    <a:lumMod val="75000"/>
                    <a:lumOff val="25000"/>
                  </a:schemeClr>
                </a:solidFill>
                <a:latin typeface="+mj-lt"/>
                <a:ea typeface="メイリオ" panose="020B0604030504040204" pitchFamily="50" charset="-128"/>
              </a:rPr>
              <a:t>月入社</a:t>
            </a:r>
            <a:endParaRPr kumimoji="1" lang="en-US" altLang="ja-JP" sz="2400" dirty="0">
              <a:solidFill>
                <a:schemeClr val="tx1">
                  <a:lumMod val="75000"/>
                  <a:lumOff val="25000"/>
                </a:schemeClr>
              </a:solidFill>
              <a:latin typeface="+mj-lt"/>
              <a:ea typeface="メイリオ" panose="020B0604030504040204" pitchFamily="50" charset="-128"/>
            </a:endParaRPr>
          </a:p>
          <a:p>
            <a:r>
              <a:rPr kumimoji="1" lang="ja-JP" altLang="en-US" dirty="0">
                <a:solidFill>
                  <a:schemeClr val="tx1">
                    <a:lumMod val="75000"/>
                    <a:lumOff val="25000"/>
                  </a:schemeClr>
                </a:solidFill>
                <a:latin typeface="メイリオ" panose="020B0604030504040204" pitchFamily="50" charset="-128"/>
                <a:ea typeface="メイリオ" panose="020B0604030504040204" pitchFamily="50" charset="-128"/>
              </a:rPr>
              <a:t>横浜国立大学経済学部卒業</a:t>
            </a:r>
            <a:endParaRPr kumimoji="1" lang="en-US" altLang="ja-JP" dirty="0">
              <a:solidFill>
                <a:schemeClr val="tx1">
                  <a:lumMod val="75000"/>
                  <a:lumOff val="25000"/>
                </a:schemeClr>
              </a:solidFill>
              <a:latin typeface="メイリオ" panose="020B0604030504040204" pitchFamily="50" charset="-128"/>
              <a:ea typeface="メイリオ" panose="020B0604030504040204" pitchFamily="50" charset="-128"/>
            </a:endParaRPr>
          </a:p>
          <a:p>
            <a:r>
              <a:rPr lang="ja-JP" altLang="en-US" sz="2400" dirty="0">
                <a:solidFill>
                  <a:schemeClr val="tx1">
                    <a:lumMod val="75000"/>
                    <a:lumOff val="25000"/>
                  </a:schemeClr>
                </a:solidFill>
                <a:latin typeface="メイリオ" panose="020B0604030504040204" pitchFamily="50" charset="-128"/>
                <a:ea typeface="メイリオ" panose="020B0604030504040204" pitchFamily="50" charset="-128"/>
              </a:rPr>
              <a:t>経営企画</a:t>
            </a:r>
            <a:endParaRPr lang="en-US" altLang="ja-JP" sz="2400" dirty="0">
              <a:solidFill>
                <a:schemeClr val="tx1">
                  <a:lumMod val="75000"/>
                  <a:lumOff val="25000"/>
                </a:schemeClr>
              </a:solidFill>
              <a:latin typeface="メイリオ" panose="020B0604030504040204" pitchFamily="50" charset="-128"/>
              <a:ea typeface="メイリオ" panose="020B0604030504040204" pitchFamily="50" charset="-128"/>
            </a:endParaRPr>
          </a:p>
          <a:p>
            <a:r>
              <a:rPr kumimoji="1" lang="en-US" altLang="ja-JP" sz="4000" dirty="0">
                <a:solidFill>
                  <a:schemeClr val="tx1">
                    <a:lumMod val="75000"/>
                    <a:lumOff val="25000"/>
                  </a:schemeClr>
                </a:solidFill>
                <a:latin typeface="メイリオ" panose="020B0604030504040204" pitchFamily="50" charset="-128"/>
                <a:ea typeface="メイリオ" panose="020B0604030504040204" pitchFamily="50" charset="-128"/>
              </a:rPr>
              <a:t>OO </a:t>
            </a:r>
            <a:r>
              <a:rPr kumimoji="1" lang="en-US" altLang="ja-JP" sz="4000" dirty="0" err="1">
                <a:solidFill>
                  <a:schemeClr val="tx1">
                    <a:lumMod val="75000"/>
                    <a:lumOff val="25000"/>
                  </a:schemeClr>
                </a:solidFill>
                <a:latin typeface="メイリオ" panose="020B0604030504040204" pitchFamily="50" charset="-128"/>
                <a:ea typeface="メイリオ" panose="020B0604030504040204" pitchFamily="50" charset="-128"/>
              </a:rPr>
              <a:t>OO</a:t>
            </a:r>
            <a:endParaRPr kumimoji="1" lang="ja-JP" altLang="en-US" sz="4000" dirty="0">
              <a:solidFill>
                <a:schemeClr val="tx1">
                  <a:lumMod val="75000"/>
                  <a:lumOff val="25000"/>
                </a:schemeClr>
              </a:solidFill>
              <a:latin typeface="メイリオ" panose="020B0604030504040204" pitchFamily="50" charset="-128"/>
              <a:ea typeface="メイリオ" panose="020B0604030504040204" pitchFamily="50" charset="-128"/>
            </a:endParaRPr>
          </a:p>
        </p:txBody>
      </p:sp>
      <p:sp>
        <p:nvSpPr>
          <p:cNvPr id="7" name="テキスト ボックス 6">
            <a:extLst>
              <a:ext uri="{FF2B5EF4-FFF2-40B4-BE49-F238E27FC236}">
                <a16:creationId xmlns:a16="http://schemas.microsoft.com/office/drawing/2014/main" xmlns="" id="{E17546B0-404F-406B-9219-3C500B5F6CF1}"/>
              </a:ext>
            </a:extLst>
          </p:cNvPr>
          <p:cNvSpPr txBox="1"/>
          <p:nvPr/>
        </p:nvSpPr>
        <p:spPr>
          <a:xfrm>
            <a:off x="4818300" y="1005176"/>
            <a:ext cx="6976621" cy="5016758"/>
          </a:xfrm>
          <a:prstGeom prst="rect">
            <a:avLst/>
          </a:prstGeom>
          <a:noFill/>
        </p:spPr>
        <p:txBody>
          <a:bodyPr wrap="square" rtlCol="0">
            <a:spAutoFit/>
          </a:bodyPr>
          <a:lstStyle/>
          <a:p>
            <a:r>
              <a:rPr kumimoji="1" lang="ja-JP" altLang="en-US" sz="2000" b="1" dirty="0">
                <a:solidFill>
                  <a:schemeClr val="tx1">
                    <a:lumMod val="75000"/>
                    <a:lumOff val="25000"/>
                  </a:schemeClr>
                </a:solidFill>
                <a:latin typeface="メイリオ" panose="020B0604030504040204" pitchFamily="50" charset="-128"/>
                <a:ea typeface="メイリオ" panose="020B0604030504040204" pitchFamily="50" charset="-128"/>
              </a:rPr>
              <a:t>入社動機</a:t>
            </a:r>
            <a:endParaRPr kumimoji="1" lang="en-US" altLang="ja-JP" sz="2000" b="1" dirty="0">
              <a:solidFill>
                <a:schemeClr val="tx1">
                  <a:lumMod val="75000"/>
                  <a:lumOff val="25000"/>
                </a:schemeClr>
              </a:solidFill>
              <a:latin typeface="メイリオ" panose="020B0604030504040204" pitchFamily="50" charset="-128"/>
              <a:ea typeface="メイリオ" panose="020B0604030504040204" pitchFamily="50" charset="-128"/>
            </a:endParaRPr>
          </a:p>
          <a:p>
            <a:r>
              <a:rPr lang="en-US" altLang="ja-JP" sz="2000" dirty="0">
                <a:solidFill>
                  <a:schemeClr val="tx1">
                    <a:lumMod val="75000"/>
                    <a:lumOff val="25000"/>
                  </a:schemeClr>
                </a:solidFill>
                <a:latin typeface="メイリオ" panose="020B0604030504040204" pitchFamily="50" charset="-128"/>
                <a:ea typeface="メイリオ" panose="020B0604030504040204" pitchFamily="50" charset="-128"/>
              </a:rPr>
              <a:t>OOOOOOOOOOOOOOOOOOOOOOOOOOOOOOOOOOOOOOOOOOOOOOOOOOOOOOOOOOOOOOOOOOOOOOOO</a:t>
            </a:r>
            <a:endParaRPr kumimoji="1" lang="en-US" altLang="ja-JP" sz="2000" dirty="0">
              <a:solidFill>
                <a:schemeClr val="tx1">
                  <a:lumMod val="75000"/>
                  <a:lumOff val="25000"/>
                </a:schemeClr>
              </a:solidFill>
              <a:latin typeface="メイリオ" panose="020B0604030504040204" pitchFamily="50" charset="-128"/>
              <a:ea typeface="メイリオ" panose="020B0604030504040204" pitchFamily="50" charset="-128"/>
            </a:endParaRPr>
          </a:p>
          <a:p>
            <a:endParaRPr kumimoji="1" lang="en-US" altLang="ja-JP" sz="2000" b="1" dirty="0">
              <a:solidFill>
                <a:schemeClr val="tx1">
                  <a:lumMod val="75000"/>
                  <a:lumOff val="25000"/>
                </a:schemeClr>
              </a:solidFill>
              <a:latin typeface="メイリオ" panose="020B0604030504040204" pitchFamily="50" charset="-128"/>
              <a:ea typeface="メイリオ" panose="020B0604030504040204" pitchFamily="50" charset="-128"/>
            </a:endParaRPr>
          </a:p>
          <a:p>
            <a:r>
              <a:rPr kumimoji="1" lang="ja-JP" altLang="en-US" sz="2000" b="1" dirty="0">
                <a:solidFill>
                  <a:schemeClr val="tx1">
                    <a:lumMod val="75000"/>
                    <a:lumOff val="25000"/>
                  </a:schemeClr>
                </a:solidFill>
                <a:latin typeface="メイリオ" panose="020B0604030504040204" pitchFamily="50" charset="-128"/>
                <a:ea typeface="メイリオ" panose="020B0604030504040204" pitchFamily="50" charset="-128"/>
              </a:rPr>
              <a:t>仕事内容</a:t>
            </a:r>
            <a:endParaRPr kumimoji="1" lang="en-US" altLang="ja-JP" sz="2000" b="1" dirty="0">
              <a:solidFill>
                <a:schemeClr val="tx1">
                  <a:lumMod val="75000"/>
                  <a:lumOff val="25000"/>
                </a:schemeClr>
              </a:solidFill>
              <a:latin typeface="メイリオ" panose="020B0604030504040204" pitchFamily="50" charset="-128"/>
              <a:ea typeface="メイリオ" panose="020B0604030504040204" pitchFamily="50" charset="-128"/>
            </a:endParaRPr>
          </a:p>
          <a:p>
            <a:r>
              <a:rPr lang="en-US" altLang="ja-JP" sz="2000" dirty="0">
                <a:solidFill>
                  <a:schemeClr val="tx1">
                    <a:lumMod val="75000"/>
                    <a:lumOff val="25000"/>
                  </a:schemeClr>
                </a:solidFill>
                <a:latin typeface="メイリオ" panose="020B0604030504040204" pitchFamily="50" charset="-128"/>
                <a:ea typeface="メイリオ" panose="020B0604030504040204" pitchFamily="50" charset="-128"/>
              </a:rPr>
              <a:t>OOOOOOOOOOOOOOOOOOOOOOOOOOOOOOOOOOOOOOOOOOOOOOOOOOOOOOOOOOOOOOOOOOOOOOOOOOOOOOOOOOOOOOOOOOOOOOOOOOOOOOOOOOOO</a:t>
            </a:r>
          </a:p>
          <a:p>
            <a:endParaRPr lang="en-US" altLang="ja-JP" sz="2000" b="1" dirty="0">
              <a:solidFill>
                <a:schemeClr val="tx1">
                  <a:lumMod val="75000"/>
                  <a:lumOff val="25000"/>
                </a:schemeClr>
              </a:solidFill>
              <a:latin typeface="メイリオ" panose="020B0604030504040204" pitchFamily="50" charset="-128"/>
              <a:ea typeface="メイリオ" panose="020B0604030504040204" pitchFamily="50" charset="-128"/>
            </a:endParaRPr>
          </a:p>
          <a:p>
            <a:r>
              <a:rPr lang="ja-JP" altLang="en-US" sz="2000" b="1" dirty="0">
                <a:solidFill>
                  <a:schemeClr val="tx1">
                    <a:lumMod val="75000"/>
                    <a:lumOff val="25000"/>
                  </a:schemeClr>
                </a:solidFill>
                <a:latin typeface="メイリオ" panose="020B0604030504040204" pitchFamily="50" charset="-128"/>
                <a:ea typeface="メイリオ" panose="020B0604030504040204" pitchFamily="50" charset="-128"/>
              </a:rPr>
              <a:t>ヤリガイ</a:t>
            </a:r>
            <a:endParaRPr lang="en-US" altLang="ja-JP" sz="2000" b="1" dirty="0">
              <a:solidFill>
                <a:schemeClr val="tx1">
                  <a:lumMod val="75000"/>
                  <a:lumOff val="25000"/>
                </a:schemeClr>
              </a:solidFill>
              <a:latin typeface="メイリオ" panose="020B0604030504040204" pitchFamily="50" charset="-128"/>
              <a:ea typeface="メイリオ" panose="020B0604030504040204" pitchFamily="50" charset="-128"/>
            </a:endParaRPr>
          </a:p>
          <a:p>
            <a:r>
              <a:rPr lang="en-US" altLang="ja-JP" sz="2000" dirty="0">
                <a:solidFill>
                  <a:schemeClr val="tx1">
                    <a:lumMod val="75000"/>
                    <a:lumOff val="25000"/>
                  </a:schemeClr>
                </a:solidFill>
                <a:latin typeface="メイリオ" panose="020B0604030504040204" pitchFamily="50" charset="-128"/>
                <a:ea typeface="メイリオ" panose="020B0604030504040204" pitchFamily="50" charset="-128"/>
              </a:rPr>
              <a:t>OOOOOOOOOOOOOOOOOOOOOOOOOOOOOOOOOOOOOOOOOOOOOOOOOOOOOOOOOOOOOOOOOOOOOOOOOOOOOOOOOOOOOOOOOOOOOOOOOOOOOOOOOOOOOOOOOOOOOOOOOOOOOOOOOOO</a:t>
            </a:r>
          </a:p>
        </p:txBody>
      </p:sp>
    </p:spTree>
    <p:extLst>
      <p:ext uri="{BB962C8B-B14F-4D97-AF65-F5344CB8AC3E}">
        <p14:creationId xmlns:p14="http://schemas.microsoft.com/office/powerpoint/2010/main" val="334111827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図 7">
            <a:extLst>
              <a:ext uri="{FF2B5EF4-FFF2-40B4-BE49-F238E27FC236}">
                <a16:creationId xmlns:a16="http://schemas.microsoft.com/office/drawing/2014/main" xmlns="" id="{ED46BBB0-60E8-407D-BFBB-1DC3CEC2220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7079" y="1077692"/>
            <a:ext cx="4031877" cy="3021547"/>
          </a:xfrm>
          <a:prstGeom prst="rect">
            <a:avLst/>
          </a:prstGeom>
        </p:spPr>
      </p:pic>
      <p:sp>
        <p:nvSpPr>
          <p:cNvPr id="2" name="テキスト プレースホルダー 1"/>
          <p:cNvSpPr>
            <a:spLocks noGrp="1"/>
          </p:cNvSpPr>
          <p:nvPr>
            <p:ph type="body" sz="quarter" idx="13"/>
          </p:nvPr>
        </p:nvSpPr>
        <p:spPr/>
        <p:txBody>
          <a:bodyPr/>
          <a:lstStyle/>
          <a:p>
            <a:r>
              <a:rPr lang="ja-JP" altLang="en-US" dirty="0"/>
              <a:t>設計開発の先輩</a:t>
            </a:r>
            <a:endParaRPr kumimoji="1" lang="ja-JP" altLang="en-US" dirty="0"/>
          </a:p>
        </p:txBody>
      </p:sp>
      <p:sp>
        <p:nvSpPr>
          <p:cNvPr id="6" name="テキスト ボックス 5">
            <a:extLst>
              <a:ext uri="{FF2B5EF4-FFF2-40B4-BE49-F238E27FC236}">
                <a16:creationId xmlns:a16="http://schemas.microsoft.com/office/drawing/2014/main" xmlns="" id="{88D8B993-7204-44C1-AB87-EFF548F956A7}"/>
              </a:ext>
            </a:extLst>
          </p:cNvPr>
          <p:cNvSpPr txBox="1"/>
          <p:nvPr/>
        </p:nvSpPr>
        <p:spPr>
          <a:xfrm>
            <a:off x="337751" y="4198209"/>
            <a:ext cx="3877985" cy="1723549"/>
          </a:xfrm>
          <a:prstGeom prst="rect">
            <a:avLst/>
          </a:prstGeom>
          <a:noFill/>
        </p:spPr>
        <p:txBody>
          <a:bodyPr wrap="none" rtlCol="0">
            <a:spAutoFit/>
          </a:bodyPr>
          <a:lstStyle/>
          <a:p>
            <a:r>
              <a:rPr kumimoji="1" lang="en-US" altLang="ja-JP" sz="2400" dirty="0">
                <a:solidFill>
                  <a:schemeClr val="tx1">
                    <a:lumMod val="75000"/>
                    <a:lumOff val="25000"/>
                  </a:schemeClr>
                </a:solidFill>
                <a:ea typeface="メイリオ" panose="020B0604030504040204" pitchFamily="50" charset="-128"/>
              </a:rPr>
              <a:t>2011</a:t>
            </a:r>
            <a:r>
              <a:rPr kumimoji="1" lang="ja-JP" altLang="en-US" sz="2400" dirty="0">
                <a:solidFill>
                  <a:schemeClr val="tx1">
                    <a:lumMod val="75000"/>
                    <a:lumOff val="25000"/>
                  </a:schemeClr>
                </a:solidFill>
                <a:ea typeface="メイリオ" panose="020B0604030504040204" pitchFamily="50" charset="-128"/>
              </a:rPr>
              <a:t>年</a:t>
            </a:r>
            <a:r>
              <a:rPr kumimoji="1" lang="en-US" altLang="ja-JP" sz="2400" dirty="0">
                <a:solidFill>
                  <a:schemeClr val="tx1">
                    <a:lumMod val="75000"/>
                    <a:lumOff val="25000"/>
                  </a:schemeClr>
                </a:solidFill>
                <a:ea typeface="メイリオ" panose="020B0604030504040204" pitchFamily="50" charset="-128"/>
              </a:rPr>
              <a:t>4</a:t>
            </a:r>
            <a:r>
              <a:rPr kumimoji="1" lang="ja-JP" altLang="en-US" sz="2400" dirty="0">
                <a:solidFill>
                  <a:schemeClr val="tx1">
                    <a:lumMod val="75000"/>
                    <a:lumOff val="25000"/>
                  </a:schemeClr>
                </a:solidFill>
                <a:ea typeface="メイリオ" panose="020B0604030504040204" pitchFamily="50" charset="-128"/>
              </a:rPr>
              <a:t>月入社</a:t>
            </a:r>
            <a:endParaRPr kumimoji="1" lang="en-US" altLang="ja-JP" sz="2400" dirty="0">
              <a:solidFill>
                <a:schemeClr val="tx1">
                  <a:lumMod val="75000"/>
                  <a:lumOff val="25000"/>
                </a:schemeClr>
              </a:solidFill>
              <a:ea typeface="メイリオ" panose="020B0604030504040204" pitchFamily="50" charset="-128"/>
            </a:endParaRPr>
          </a:p>
          <a:p>
            <a:r>
              <a:rPr lang="ja-JP" altLang="en-US" dirty="0">
                <a:solidFill>
                  <a:schemeClr val="tx1">
                    <a:lumMod val="75000"/>
                    <a:lumOff val="25000"/>
                  </a:schemeClr>
                </a:solidFill>
                <a:latin typeface="メイリオ" panose="020B0604030504040204" pitchFamily="50" charset="-128"/>
                <a:ea typeface="メイリオ" panose="020B0604030504040204" pitchFamily="50" charset="-128"/>
              </a:rPr>
              <a:t>芝浦工業</a:t>
            </a:r>
            <a:r>
              <a:rPr kumimoji="1" lang="ja-JP" altLang="en-US" dirty="0">
                <a:solidFill>
                  <a:schemeClr val="tx1">
                    <a:lumMod val="75000"/>
                    <a:lumOff val="25000"/>
                  </a:schemeClr>
                </a:solidFill>
                <a:latin typeface="メイリオ" panose="020B0604030504040204" pitchFamily="50" charset="-128"/>
                <a:ea typeface="メイリオ" panose="020B0604030504040204" pitchFamily="50" charset="-128"/>
              </a:rPr>
              <a:t>大学工学部電気工学科卒業</a:t>
            </a:r>
            <a:endParaRPr kumimoji="1" lang="en-US" altLang="ja-JP" dirty="0">
              <a:solidFill>
                <a:schemeClr val="tx1">
                  <a:lumMod val="75000"/>
                  <a:lumOff val="25000"/>
                </a:schemeClr>
              </a:solidFill>
              <a:latin typeface="メイリオ" panose="020B0604030504040204" pitchFamily="50" charset="-128"/>
              <a:ea typeface="メイリオ" panose="020B0604030504040204" pitchFamily="50" charset="-128"/>
            </a:endParaRPr>
          </a:p>
          <a:p>
            <a:r>
              <a:rPr lang="ja-JP" altLang="en-US" sz="2400" dirty="0">
                <a:solidFill>
                  <a:schemeClr val="tx1">
                    <a:lumMod val="75000"/>
                    <a:lumOff val="25000"/>
                  </a:schemeClr>
                </a:solidFill>
                <a:latin typeface="メイリオ" panose="020B0604030504040204" pitchFamily="50" charset="-128"/>
                <a:ea typeface="メイリオ" panose="020B0604030504040204" pitchFamily="50" charset="-128"/>
              </a:rPr>
              <a:t>設計開発</a:t>
            </a:r>
            <a:endParaRPr lang="en-US" altLang="ja-JP" sz="2400" dirty="0">
              <a:solidFill>
                <a:schemeClr val="tx1">
                  <a:lumMod val="75000"/>
                  <a:lumOff val="25000"/>
                </a:schemeClr>
              </a:solidFill>
              <a:latin typeface="メイリオ" panose="020B0604030504040204" pitchFamily="50" charset="-128"/>
              <a:ea typeface="メイリオ" panose="020B0604030504040204" pitchFamily="50" charset="-128"/>
            </a:endParaRPr>
          </a:p>
          <a:p>
            <a:r>
              <a:rPr kumimoji="1" lang="en-US" altLang="ja-JP" sz="4000" dirty="0">
                <a:solidFill>
                  <a:schemeClr val="tx1">
                    <a:lumMod val="75000"/>
                    <a:lumOff val="25000"/>
                  </a:schemeClr>
                </a:solidFill>
                <a:latin typeface="メイリオ" panose="020B0604030504040204" pitchFamily="50" charset="-128"/>
                <a:ea typeface="メイリオ" panose="020B0604030504040204" pitchFamily="50" charset="-128"/>
              </a:rPr>
              <a:t>OO </a:t>
            </a:r>
            <a:r>
              <a:rPr kumimoji="1" lang="en-US" altLang="ja-JP" sz="4000" dirty="0" err="1">
                <a:solidFill>
                  <a:schemeClr val="tx1">
                    <a:lumMod val="75000"/>
                    <a:lumOff val="25000"/>
                  </a:schemeClr>
                </a:solidFill>
                <a:latin typeface="メイリオ" panose="020B0604030504040204" pitchFamily="50" charset="-128"/>
                <a:ea typeface="メイリオ" panose="020B0604030504040204" pitchFamily="50" charset="-128"/>
              </a:rPr>
              <a:t>OO</a:t>
            </a:r>
            <a:endParaRPr kumimoji="1" lang="ja-JP" altLang="en-US" sz="4000" dirty="0">
              <a:solidFill>
                <a:schemeClr val="tx1">
                  <a:lumMod val="75000"/>
                  <a:lumOff val="25000"/>
                </a:schemeClr>
              </a:solidFill>
              <a:latin typeface="メイリオ" panose="020B0604030504040204" pitchFamily="50" charset="-128"/>
              <a:ea typeface="メイリオ" panose="020B0604030504040204" pitchFamily="50" charset="-128"/>
            </a:endParaRPr>
          </a:p>
        </p:txBody>
      </p:sp>
      <p:sp>
        <p:nvSpPr>
          <p:cNvPr id="7" name="テキスト ボックス 6">
            <a:extLst>
              <a:ext uri="{FF2B5EF4-FFF2-40B4-BE49-F238E27FC236}">
                <a16:creationId xmlns:a16="http://schemas.microsoft.com/office/drawing/2014/main" xmlns="" id="{E17546B0-404F-406B-9219-3C500B5F6CF1}"/>
              </a:ext>
            </a:extLst>
          </p:cNvPr>
          <p:cNvSpPr txBox="1"/>
          <p:nvPr/>
        </p:nvSpPr>
        <p:spPr>
          <a:xfrm>
            <a:off x="4818300" y="1005176"/>
            <a:ext cx="6976621" cy="5016758"/>
          </a:xfrm>
          <a:prstGeom prst="rect">
            <a:avLst/>
          </a:prstGeom>
          <a:noFill/>
        </p:spPr>
        <p:txBody>
          <a:bodyPr wrap="square" rtlCol="0">
            <a:spAutoFit/>
          </a:bodyPr>
          <a:lstStyle/>
          <a:p>
            <a:r>
              <a:rPr kumimoji="1" lang="ja-JP" altLang="en-US" sz="2000" b="1" dirty="0">
                <a:solidFill>
                  <a:schemeClr val="tx1">
                    <a:lumMod val="75000"/>
                    <a:lumOff val="25000"/>
                  </a:schemeClr>
                </a:solidFill>
                <a:latin typeface="メイリオ" panose="020B0604030504040204" pitchFamily="50" charset="-128"/>
                <a:ea typeface="メイリオ" panose="020B0604030504040204" pitchFamily="50" charset="-128"/>
              </a:rPr>
              <a:t>入社動機</a:t>
            </a:r>
            <a:endParaRPr kumimoji="1" lang="en-US" altLang="ja-JP" sz="2000" b="1" dirty="0">
              <a:solidFill>
                <a:schemeClr val="tx1">
                  <a:lumMod val="75000"/>
                  <a:lumOff val="25000"/>
                </a:schemeClr>
              </a:solidFill>
              <a:latin typeface="メイリオ" panose="020B0604030504040204" pitchFamily="50" charset="-128"/>
              <a:ea typeface="メイリオ" panose="020B0604030504040204" pitchFamily="50" charset="-128"/>
            </a:endParaRPr>
          </a:p>
          <a:p>
            <a:r>
              <a:rPr lang="en-US" altLang="ja-JP" sz="2000" dirty="0">
                <a:solidFill>
                  <a:schemeClr val="tx1">
                    <a:lumMod val="75000"/>
                    <a:lumOff val="25000"/>
                  </a:schemeClr>
                </a:solidFill>
                <a:latin typeface="メイリオ" panose="020B0604030504040204" pitchFamily="50" charset="-128"/>
                <a:ea typeface="メイリオ" panose="020B0604030504040204" pitchFamily="50" charset="-128"/>
              </a:rPr>
              <a:t>OOOOOOOOOOOOOOOOOOOOOOOOOOOOOOOOOOOOOOOOOOOOOOOOOOOOOOOOOOOOOOOOOOOOOOOO</a:t>
            </a:r>
            <a:endParaRPr kumimoji="1" lang="en-US" altLang="ja-JP" sz="2000" dirty="0">
              <a:solidFill>
                <a:schemeClr val="tx1">
                  <a:lumMod val="75000"/>
                  <a:lumOff val="25000"/>
                </a:schemeClr>
              </a:solidFill>
              <a:latin typeface="メイリオ" panose="020B0604030504040204" pitchFamily="50" charset="-128"/>
              <a:ea typeface="メイリオ" panose="020B0604030504040204" pitchFamily="50" charset="-128"/>
            </a:endParaRPr>
          </a:p>
          <a:p>
            <a:endParaRPr kumimoji="1" lang="en-US" altLang="ja-JP" sz="2000" b="1" dirty="0">
              <a:solidFill>
                <a:schemeClr val="tx1">
                  <a:lumMod val="75000"/>
                  <a:lumOff val="25000"/>
                </a:schemeClr>
              </a:solidFill>
              <a:latin typeface="メイリオ" panose="020B0604030504040204" pitchFamily="50" charset="-128"/>
              <a:ea typeface="メイリオ" panose="020B0604030504040204" pitchFamily="50" charset="-128"/>
            </a:endParaRPr>
          </a:p>
          <a:p>
            <a:r>
              <a:rPr kumimoji="1" lang="ja-JP" altLang="en-US" sz="2000" b="1" dirty="0">
                <a:solidFill>
                  <a:schemeClr val="tx1">
                    <a:lumMod val="75000"/>
                    <a:lumOff val="25000"/>
                  </a:schemeClr>
                </a:solidFill>
                <a:latin typeface="メイリオ" panose="020B0604030504040204" pitchFamily="50" charset="-128"/>
                <a:ea typeface="メイリオ" panose="020B0604030504040204" pitchFamily="50" charset="-128"/>
              </a:rPr>
              <a:t>仕事内容</a:t>
            </a:r>
            <a:endParaRPr kumimoji="1" lang="en-US" altLang="ja-JP" sz="2000" b="1" dirty="0">
              <a:solidFill>
                <a:schemeClr val="tx1">
                  <a:lumMod val="75000"/>
                  <a:lumOff val="25000"/>
                </a:schemeClr>
              </a:solidFill>
              <a:latin typeface="メイリオ" panose="020B0604030504040204" pitchFamily="50" charset="-128"/>
              <a:ea typeface="メイリオ" panose="020B0604030504040204" pitchFamily="50" charset="-128"/>
            </a:endParaRPr>
          </a:p>
          <a:p>
            <a:r>
              <a:rPr lang="en-US" altLang="ja-JP" sz="2000" dirty="0">
                <a:solidFill>
                  <a:schemeClr val="tx1">
                    <a:lumMod val="75000"/>
                    <a:lumOff val="25000"/>
                  </a:schemeClr>
                </a:solidFill>
                <a:latin typeface="メイリオ" panose="020B0604030504040204" pitchFamily="50" charset="-128"/>
                <a:ea typeface="メイリオ" panose="020B0604030504040204" pitchFamily="50" charset="-128"/>
              </a:rPr>
              <a:t>OOOOOOOOOOOOOOOOOOOOOOOOOOOOOOOOOOOOOOOOOOOOOOOOOOOOOOOOOOOOOOOOOOOOOOOOOOOOOOOOOOOOOOOOOOOOOOOOOOOOOOOOOOOO</a:t>
            </a:r>
          </a:p>
          <a:p>
            <a:endParaRPr lang="en-US" altLang="ja-JP" sz="2000" b="1" dirty="0">
              <a:solidFill>
                <a:schemeClr val="tx1">
                  <a:lumMod val="75000"/>
                  <a:lumOff val="25000"/>
                </a:schemeClr>
              </a:solidFill>
              <a:latin typeface="メイリオ" panose="020B0604030504040204" pitchFamily="50" charset="-128"/>
              <a:ea typeface="メイリオ" panose="020B0604030504040204" pitchFamily="50" charset="-128"/>
            </a:endParaRPr>
          </a:p>
          <a:p>
            <a:r>
              <a:rPr lang="ja-JP" altLang="en-US" sz="2000" b="1" dirty="0">
                <a:solidFill>
                  <a:schemeClr val="tx1">
                    <a:lumMod val="75000"/>
                    <a:lumOff val="25000"/>
                  </a:schemeClr>
                </a:solidFill>
                <a:latin typeface="メイリオ" panose="020B0604030504040204" pitchFamily="50" charset="-128"/>
                <a:ea typeface="メイリオ" panose="020B0604030504040204" pitchFamily="50" charset="-128"/>
              </a:rPr>
              <a:t>ヤリガイ</a:t>
            </a:r>
            <a:endParaRPr lang="en-US" altLang="ja-JP" sz="2000" b="1" dirty="0">
              <a:solidFill>
                <a:schemeClr val="tx1">
                  <a:lumMod val="75000"/>
                  <a:lumOff val="25000"/>
                </a:schemeClr>
              </a:solidFill>
              <a:latin typeface="メイリオ" panose="020B0604030504040204" pitchFamily="50" charset="-128"/>
              <a:ea typeface="メイリオ" panose="020B0604030504040204" pitchFamily="50" charset="-128"/>
            </a:endParaRPr>
          </a:p>
          <a:p>
            <a:r>
              <a:rPr lang="en-US" altLang="ja-JP" sz="2000" dirty="0">
                <a:solidFill>
                  <a:schemeClr val="tx1">
                    <a:lumMod val="75000"/>
                    <a:lumOff val="25000"/>
                  </a:schemeClr>
                </a:solidFill>
                <a:latin typeface="メイリオ" panose="020B0604030504040204" pitchFamily="50" charset="-128"/>
                <a:ea typeface="メイリオ" panose="020B0604030504040204" pitchFamily="50" charset="-128"/>
              </a:rPr>
              <a:t>OOOOOOOOOOOOOOOOOOOOOOOOOOOOOOOOOOOOOOOOOOOOOOOOOOOOOOOOOOOOOOOOOOOOOOOOOOOOOOOOOOOOOOOOOOOOOOOOOOOOOOOOOOOOOOOOOOOOOOOOOOOOOOOOOOO</a:t>
            </a:r>
          </a:p>
        </p:txBody>
      </p:sp>
    </p:spTree>
    <p:extLst>
      <p:ext uri="{BB962C8B-B14F-4D97-AF65-F5344CB8AC3E}">
        <p14:creationId xmlns:p14="http://schemas.microsoft.com/office/powerpoint/2010/main" val="43656000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図 8">
            <a:extLst>
              <a:ext uri="{FF2B5EF4-FFF2-40B4-BE49-F238E27FC236}">
                <a16:creationId xmlns:a16="http://schemas.microsoft.com/office/drawing/2014/main" xmlns="" id="{ECFA1786-110D-4026-A1DF-7013F895820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4821" y="1077692"/>
            <a:ext cx="4034135" cy="3022912"/>
          </a:xfrm>
          <a:prstGeom prst="rect">
            <a:avLst/>
          </a:prstGeom>
        </p:spPr>
      </p:pic>
      <p:sp>
        <p:nvSpPr>
          <p:cNvPr id="2" name="テキスト プレースホルダー 1"/>
          <p:cNvSpPr>
            <a:spLocks noGrp="1"/>
          </p:cNvSpPr>
          <p:nvPr>
            <p:ph type="body" sz="quarter" idx="13"/>
          </p:nvPr>
        </p:nvSpPr>
        <p:spPr/>
        <p:txBody>
          <a:bodyPr/>
          <a:lstStyle/>
          <a:p>
            <a:r>
              <a:rPr lang="ja-JP" altLang="en-US" dirty="0"/>
              <a:t>ファームウェア開発の先輩</a:t>
            </a:r>
            <a:endParaRPr kumimoji="1" lang="ja-JP" altLang="en-US" dirty="0"/>
          </a:p>
        </p:txBody>
      </p:sp>
      <p:sp>
        <p:nvSpPr>
          <p:cNvPr id="6" name="テキスト ボックス 5">
            <a:extLst>
              <a:ext uri="{FF2B5EF4-FFF2-40B4-BE49-F238E27FC236}">
                <a16:creationId xmlns:a16="http://schemas.microsoft.com/office/drawing/2014/main" xmlns="" id="{88D8B993-7204-44C1-AB87-EFF548F956A7}"/>
              </a:ext>
            </a:extLst>
          </p:cNvPr>
          <p:cNvSpPr txBox="1"/>
          <p:nvPr/>
        </p:nvSpPr>
        <p:spPr>
          <a:xfrm>
            <a:off x="337751" y="4198209"/>
            <a:ext cx="4339650" cy="1723549"/>
          </a:xfrm>
          <a:prstGeom prst="rect">
            <a:avLst/>
          </a:prstGeom>
          <a:noFill/>
        </p:spPr>
        <p:txBody>
          <a:bodyPr wrap="none" rtlCol="0">
            <a:spAutoFit/>
          </a:bodyPr>
          <a:lstStyle/>
          <a:p>
            <a:r>
              <a:rPr kumimoji="1" lang="en-US" altLang="ja-JP" sz="2400" dirty="0">
                <a:solidFill>
                  <a:schemeClr val="tx1">
                    <a:lumMod val="75000"/>
                    <a:lumOff val="25000"/>
                  </a:schemeClr>
                </a:solidFill>
                <a:ea typeface="メイリオ" panose="020B0604030504040204" pitchFamily="50" charset="-128"/>
              </a:rPr>
              <a:t>2011</a:t>
            </a:r>
            <a:r>
              <a:rPr kumimoji="1" lang="ja-JP" altLang="en-US" sz="2400" dirty="0">
                <a:solidFill>
                  <a:schemeClr val="tx1">
                    <a:lumMod val="75000"/>
                    <a:lumOff val="25000"/>
                  </a:schemeClr>
                </a:solidFill>
                <a:ea typeface="メイリオ" panose="020B0604030504040204" pitchFamily="50" charset="-128"/>
              </a:rPr>
              <a:t>年</a:t>
            </a:r>
            <a:r>
              <a:rPr kumimoji="1" lang="en-US" altLang="ja-JP" sz="2400" dirty="0">
                <a:solidFill>
                  <a:schemeClr val="tx1">
                    <a:lumMod val="75000"/>
                    <a:lumOff val="25000"/>
                  </a:schemeClr>
                </a:solidFill>
                <a:ea typeface="メイリオ" panose="020B0604030504040204" pitchFamily="50" charset="-128"/>
              </a:rPr>
              <a:t>4</a:t>
            </a:r>
            <a:r>
              <a:rPr kumimoji="1" lang="ja-JP" altLang="en-US" sz="2400" dirty="0">
                <a:solidFill>
                  <a:schemeClr val="tx1">
                    <a:lumMod val="75000"/>
                    <a:lumOff val="25000"/>
                  </a:schemeClr>
                </a:solidFill>
                <a:ea typeface="メイリオ" panose="020B0604030504040204" pitchFamily="50" charset="-128"/>
              </a:rPr>
              <a:t>月入社</a:t>
            </a:r>
            <a:endParaRPr kumimoji="1" lang="en-US" altLang="ja-JP" sz="2400" dirty="0">
              <a:solidFill>
                <a:schemeClr val="tx1">
                  <a:lumMod val="75000"/>
                  <a:lumOff val="25000"/>
                </a:schemeClr>
              </a:solidFill>
              <a:ea typeface="メイリオ" panose="020B0604030504040204" pitchFamily="50" charset="-128"/>
            </a:endParaRPr>
          </a:p>
          <a:p>
            <a:r>
              <a:rPr kumimoji="1" lang="ja-JP" altLang="en-US" dirty="0">
                <a:solidFill>
                  <a:schemeClr val="tx1">
                    <a:lumMod val="75000"/>
                    <a:lumOff val="25000"/>
                  </a:schemeClr>
                </a:solidFill>
                <a:latin typeface="メイリオ" panose="020B0604030504040204" pitchFamily="50" charset="-128"/>
                <a:ea typeface="メイリオ" panose="020B0604030504040204" pitchFamily="50" charset="-128"/>
              </a:rPr>
              <a:t>電気通信大学大学院情報理工学研究科了</a:t>
            </a:r>
            <a:endParaRPr kumimoji="1" lang="en-US" altLang="ja-JP" dirty="0">
              <a:solidFill>
                <a:schemeClr val="tx1">
                  <a:lumMod val="75000"/>
                  <a:lumOff val="25000"/>
                </a:schemeClr>
              </a:solidFill>
              <a:latin typeface="メイリオ" panose="020B0604030504040204" pitchFamily="50" charset="-128"/>
              <a:ea typeface="メイリオ" panose="020B0604030504040204" pitchFamily="50" charset="-128"/>
            </a:endParaRPr>
          </a:p>
          <a:p>
            <a:r>
              <a:rPr lang="ja-JP" altLang="en-US" sz="2400" dirty="0">
                <a:solidFill>
                  <a:schemeClr val="tx1">
                    <a:lumMod val="75000"/>
                    <a:lumOff val="25000"/>
                  </a:schemeClr>
                </a:solidFill>
                <a:latin typeface="メイリオ" panose="020B0604030504040204" pitchFamily="50" charset="-128"/>
                <a:ea typeface="メイリオ" panose="020B0604030504040204" pitchFamily="50" charset="-128"/>
              </a:rPr>
              <a:t>ファームウェア開発</a:t>
            </a:r>
            <a:endParaRPr lang="en-US" altLang="ja-JP" sz="2400" dirty="0">
              <a:solidFill>
                <a:schemeClr val="tx1">
                  <a:lumMod val="75000"/>
                  <a:lumOff val="25000"/>
                </a:schemeClr>
              </a:solidFill>
              <a:latin typeface="メイリオ" panose="020B0604030504040204" pitchFamily="50" charset="-128"/>
              <a:ea typeface="メイリオ" panose="020B0604030504040204" pitchFamily="50" charset="-128"/>
            </a:endParaRPr>
          </a:p>
          <a:p>
            <a:r>
              <a:rPr kumimoji="1" lang="en-US" altLang="ja-JP" sz="4000" dirty="0">
                <a:solidFill>
                  <a:schemeClr val="tx1">
                    <a:lumMod val="75000"/>
                    <a:lumOff val="25000"/>
                  </a:schemeClr>
                </a:solidFill>
                <a:latin typeface="メイリオ" panose="020B0604030504040204" pitchFamily="50" charset="-128"/>
                <a:ea typeface="メイリオ" panose="020B0604030504040204" pitchFamily="50" charset="-128"/>
              </a:rPr>
              <a:t>OO </a:t>
            </a:r>
            <a:r>
              <a:rPr kumimoji="1" lang="en-US" altLang="ja-JP" sz="4000" dirty="0" err="1">
                <a:solidFill>
                  <a:schemeClr val="tx1">
                    <a:lumMod val="75000"/>
                    <a:lumOff val="25000"/>
                  </a:schemeClr>
                </a:solidFill>
                <a:latin typeface="メイリオ" panose="020B0604030504040204" pitchFamily="50" charset="-128"/>
                <a:ea typeface="メイリオ" panose="020B0604030504040204" pitchFamily="50" charset="-128"/>
              </a:rPr>
              <a:t>OO</a:t>
            </a:r>
            <a:endParaRPr kumimoji="1" lang="ja-JP" altLang="en-US" sz="4000" dirty="0">
              <a:solidFill>
                <a:schemeClr val="tx1">
                  <a:lumMod val="75000"/>
                  <a:lumOff val="25000"/>
                </a:schemeClr>
              </a:solidFill>
              <a:latin typeface="メイリオ" panose="020B0604030504040204" pitchFamily="50" charset="-128"/>
              <a:ea typeface="メイリオ" panose="020B0604030504040204" pitchFamily="50" charset="-128"/>
            </a:endParaRPr>
          </a:p>
        </p:txBody>
      </p:sp>
      <p:sp>
        <p:nvSpPr>
          <p:cNvPr id="7" name="テキスト ボックス 6">
            <a:extLst>
              <a:ext uri="{FF2B5EF4-FFF2-40B4-BE49-F238E27FC236}">
                <a16:creationId xmlns:a16="http://schemas.microsoft.com/office/drawing/2014/main" xmlns="" id="{E17546B0-404F-406B-9219-3C500B5F6CF1}"/>
              </a:ext>
            </a:extLst>
          </p:cNvPr>
          <p:cNvSpPr txBox="1"/>
          <p:nvPr/>
        </p:nvSpPr>
        <p:spPr>
          <a:xfrm>
            <a:off x="4818300" y="1005176"/>
            <a:ext cx="6976621" cy="5016758"/>
          </a:xfrm>
          <a:prstGeom prst="rect">
            <a:avLst/>
          </a:prstGeom>
          <a:noFill/>
        </p:spPr>
        <p:txBody>
          <a:bodyPr wrap="square" rtlCol="0">
            <a:spAutoFit/>
          </a:bodyPr>
          <a:lstStyle/>
          <a:p>
            <a:r>
              <a:rPr kumimoji="1" lang="ja-JP" altLang="en-US" sz="2000" b="1" dirty="0">
                <a:solidFill>
                  <a:schemeClr val="tx1">
                    <a:lumMod val="75000"/>
                    <a:lumOff val="25000"/>
                  </a:schemeClr>
                </a:solidFill>
                <a:latin typeface="メイリオ" panose="020B0604030504040204" pitchFamily="50" charset="-128"/>
                <a:ea typeface="メイリオ" panose="020B0604030504040204" pitchFamily="50" charset="-128"/>
              </a:rPr>
              <a:t>入社動機</a:t>
            </a:r>
            <a:endParaRPr kumimoji="1" lang="en-US" altLang="ja-JP" sz="2000" b="1" dirty="0">
              <a:solidFill>
                <a:schemeClr val="tx1">
                  <a:lumMod val="75000"/>
                  <a:lumOff val="25000"/>
                </a:schemeClr>
              </a:solidFill>
              <a:latin typeface="メイリオ" panose="020B0604030504040204" pitchFamily="50" charset="-128"/>
              <a:ea typeface="メイリオ" panose="020B0604030504040204" pitchFamily="50" charset="-128"/>
            </a:endParaRPr>
          </a:p>
          <a:p>
            <a:r>
              <a:rPr lang="en-US" altLang="ja-JP" sz="2000" dirty="0">
                <a:solidFill>
                  <a:schemeClr val="tx1">
                    <a:lumMod val="75000"/>
                    <a:lumOff val="25000"/>
                  </a:schemeClr>
                </a:solidFill>
                <a:latin typeface="メイリオ" panose="020B0604030504040204" pitchFamily="50" charset="-128"/>
                <a:ea typeface="メイリオ" panose="020B0604030504040204" pitchFamily="50" charset="-128"/>
              </a:rPr>
              <a:t>OOOOOOOOOOOOOOOOOOOOOOOOOOOOOOOOOOOOOOOOOOOOOOOOOOOOOOOOOOOOOOOOOOOOOOOO</a:t>
            </a:r>
            <a:endParaRPr kumimoji="1" lang="en-US" altLang="ja-JP" sz="2000" dirty="0">
              <a:solidFill>
                <a:schemeClr val="tx1">
                  <a:lumMod val="75000"/>
                  <a:lumOff val="25000"/>
                </a:schemeClr>
              </a:solidFill>
              <a:latin typeface="メイリオ" panose="020B0604030504040204" pitchFamily="50" charset="-128"/>
              <a:ea typeface="メイリオ" panose="020B0604030504040204" pitchFamily="50" charset="-128"/>
            </a:endParaRPr>
          </a:p>
          <a:p>
            <a:endParaRPr kumimoji="1" lang="en-US" altLang="ja-JP" sz="2000" b="1" dirty="0">
              <a:solidFill>
                <a:schemeClr val="tx1">
                  <a:lumMod val="75000"/>
                  <a:lumOff val="25000"/>
                </a:schemeClr>
              </a:solidFill>
              <a:latin typeface="メイリオ" panose="020B0604030504040204" pitchFamily="50" charset="-128"/>
              <a:ea typeface="メイリオ" panose="020B0604030504040204" pitchFamily="50" charset="-128"/>
            </a:endParaRPr>
          </a:p>
          <a:p>
            <a:r>
              <a:rPr kumimoji="1" lang="ja-JP" altLang="en-US" sz="2000" b="1" dirty="0">
                <a:solidFill>
                  <a:schemeClr val="tx1">
                    <a:lumMod val="75000"/>
                    <a:lumOff val="25000"/>
                  </a:schemeClr>
                </a:solidFill>
                <a:latin typeface="メイリオ" panose="020B0604030504040204" pitchFamily="50" charset="-128"/>
                <a:ea typeface="メイリオ" panose="020B0604030504040204" pitchFamily="50" charset="-128"/>
              </a:rPr>
              <a:t>仕事内容</a:t>
            </a:r>
            <a:endParaRPr kumimoji="1" lang="en-US" altLang="ja-JP" sz="2000" b="1" dirty="0">
              <a:solidFill>
                <a:schemeClr val="tx1">
                  <a:lumMod val="75000"/>
                  <a:lumOff val="25000"/>
                </a:schemeClr>
              </a:solidFill>
              <a:latin typeface="メイリオ" panose="020B0604030504040204" pitchFamily="50" charset="-128"/>
              <a:ea typeface="メイリオ" panose="020B0604030504040204" pitchFamily="50" charset="-128"/>
            </a:endParaRPr>
          </a:p>
          <a:p>
            <a:r>
              <a:rPr lang="en-US" altLang="ja-JP" sz="2000" dirty="0">
                <a:solidFill>
                  <a:schemeClr val="tx1">
                    <a:lumMod val="75000"/>
                    <a:lumOff val="25000"/>
                  </a:schemeClr>
                </a:solidFill>
                <a:latin typeface="メイリオ" panose="020B0604030504040204" pitchFamily="50" charset="-128"/>
                <a:ea typeface="メイリオ" panose="020B0604030504040204" pitchFamily="50" charset="-128"/>
              </a:rPr>
              <a:t>OOOOOOOOOOOOOOOOOOOOOOOOOOOOOOOOOOOOOOOOOOOOOOOOOOOOOOOOOOOOOOOOOOOOOOOOOOOOOOOOOOOOOOOOOOOOOOOOOOOOOOOOOOOO</a:t>
            </a:r>
          </a:p>
          <a:p>
            <a:endParaRPr lang="en-US" altLang="ja-JP" sz="2000" b="1" dirty="0">
              <a:solidFill>
                <a:schemeClr val="tx1">
                  <a:lumMod val="75000"/>
                  <a:lumOff val="25000"/>
                </a:schemeClr>
              </a:solidFill>
              <a:latin typeface="メイリオ" panose="020B0604030504040204" pitchFamily="50" charset="-128"/>
              <a:ea typeface="メイリオ" panose="020B0604030504040204" pitchFamily="50" charset="-128"/>
            </a:endParaRPr>
          </a:p>
          <a:p>
            <a:r>
              <a:rPr lang="ja-JP" altLang="en-US" sz="2000" b="1" dirty="0">
                <a:solidFill>
                  <a:schemeClr val="tx1">
                    <a:lumMod val="75000"/>
                    <a:lumOff val="25000"/>
                  </a:schemeClr>
                </a:solidFill>
                <a:latin typeface="メイリオ" panose="020B0604030504040204" pitchFamily="50" charset="-128"/>
                <a:ea typeface="メイリオ" panose="020B0604030504040204" pitchFamily="50" charset="-128"/>
              </a:rPr>
              <a:t>ヤリガイ</a:t>
            </a:r>
            <a:endParaRPr lang="en-US" altLang="ja-JP" sz="2000" b="1" dirty="0">
              <a:solidFill>
                <a:schemeClr val="tx1">
                  <a:lumMod val="75000"/>
                  <a:lumOff val="25000"/>
                </a:schemeClr>
              </a:solidFill>
              <a:latin typeface="メイリオ" panose="020B0604030504040204" pitchFamily="50" charset="-128"/>
              <a:ea typeface="メイリオ" panose="020B0604030504040204" pitchFamily="50" charset="-128"/>
            </a:endParaRPr>
          </a:p>
          <a:p>
            <a:r>
              <a:rPr lang="en-US" altLang="ja-JP" sz="2000" dirty="0">
                <a:solidFill>
                  <a:schemeClr val="tx1">
                    <a:lumMod val="75000"/>
                    <a:lumOff val="25000"/>
                  </a:schemeClr>
                </a:solidFill>
                <a:latin typeface="メイリオ" panose="020B0604030504040204" pitchFamily="50" charset="-128"/>
                <a:ea typeface="メイリオ" panose="020B0604030504040204" pitchFamily="50" charset="-128"/>
              </a:rPr>
              <a:t>OOOOOOOOOOOOOOOOOOOOOOOOOOOOOOOOOOOOOOOOOOOOOOOOOOOOOOOOOOOOOOOOOOOOOOOOOOOOOOOOOOOOOOOOOOOOOOOOOOOOOOOOOOOOOOOOOOOOOOOOOOOOOOOOOOO</a:t>
            </a:r>
          </a:p>
        </p:txBody>
      </p:sp>
    </p:spTree>
    <p:extLst>
      <p:ext uri="{BB962C8B-B14F-4D97-AF65-F5344CB8AC3E}">
        <p14:creationId xmlns:p14="http://schemas.microsoft.com/office/powerpoint/2010/main" val="92271999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テキスト ボックス 26">
            <a:extLst>
              <a:ext uri="{FF2B5EF4-FFF2-40B4-BE49-F238E27FC236}">
                <a16:creationId xmlns:a16="http://schemas.microsoft.com/office/drawing/2014/main" xmlns="" id="{1CA280E5-9A37-4981-848D-1FD1F151FE87}"/>
              </a:ext>
            </a:extLst>
          </p:cNvPr>
          <p:cNvSpPr txBox="1"/>
          <p:nvPr/>
        </p:nvSpPr>
        <p:spPr>
          <a:xfrm>
            <a:off x="10373391" y="6508547"/>
            <a:ext cx="1074461" cy="276999"/>
          </a:xfrm>
          <a:prstGeom prst="rect">
            <a:avLst/>
          </a:prstGeom>
          <a:noFill/>
        </p:spPr>
        <p:txBody>
          <a:bodyPr wrap="none" rtlCol="0">
            <a:spAutoFit/>
          </a:bodyPr>
          <a:lstStyle/>
          <a:p>
            <a:r>
              <a:rPr lang="en-US" altLang="ja-JP" sz="1200" dirty="0">
                <a:solidFill>
                  <a:schemeClr val="bg1"/>
                </a:solidFill>
                <a:latin typeface="Segoe UI" panose="020B0502040204020203" pitchFamily="34" charset="0"/>
                <a:cs typeface="Segoe UI" panose="020B0502040204020203" pitchFamily="34" charset="0"/>
              </a:rPr>
              <a:t>XX University</a:t>
            </a:r>
            <a:endParaRPr kumimoji="1" lang="ja-JP" altLang="en-US" sz="1200" dirty="0">
              <a:solidFill>
                <a:schemeClr val="bg1"/>
              </a:solidFill>
              <a:latin typeface="Segoe UI" panose="020B0502040204020203" pitchFamily="34" charset="0"/>
              <a:cs typeface="Segoe UI" panose="020B0502040204020203" pitchFamily="34" charset="0"/>
            </a:endParaRPr>
          </a:p>
        </p:txBody>
      </p:sp>
      <p:sp>
        <p:nvSpPr>
          <p:cNvPr id="7" name="テキスト ボックス 6">
            <a:extLst>
              <a:ext uri="{FF2B5EF4-FFF2-40B4-BE49-F238E27FC236}">
                <a16:creationId xmlns:a16="http://schemas.microsoft.com/office/drawing/2014/main" xmlns="" id="{4381F33A-3077-4D36-811E-ED446A3FCE60}"/>
              </a:ext>
            </a:extLst>
          </p:cNvPr>
          <p:cNvSpPr txBox="1"/>
          <p:nvPr/>
        </p:nvSpPr>
        <p:spPr>
          <a:xfrm>
            <a:off x="7648662" y="3422554"/>
            <a:ext cx="4108817" cy="923330"/>
          </a:xfrm>
          <a:prstGeom prst="rect">
            <a:avLst/>
          </a:prstGeom>
          <a:noFill/>
        </p:spPr>
        <p:txBody>
          <a:bodyPr wrap="none" rtlCol="0">
            <a:spAutoFit/>
          </a:bodyPr>
          <a:lstStyle/>
          <a:p>
            <a:pPr algn="r"/>
            <a:r>
              <a:rPr lang="ja-JP" altLang="en-US" sz="5400" spc="-300" dirty="0">
                <a:solidFill>
                  <a:srgbClr val="175A96"/>
                </a:solidFill>
                <a:latin typeface="メイリオ" panose="020B0604030504040204" pitchFamily="50" charset="-128"/>
                <a:ea typeface="メイリオ" panose="020B0604030504040204" pitchFamily="50" charset="-128"/>
                <a:cs typeface="Segoe UI" panose="020B0502040204020203" pitchFamily="34" charset="0"/>
              </a:rPr>
              <a:t>求める人物像</a:t>
            </a:r>
          </a:p>
        </p:txBody>
      </p:sp>
      <p:sp>
        <p:nvSpPr>
          <p:cNvPr id="9" name="テキスト ボックス 8">
            <a:extLst>
              <a:ext uri="{FF2B5EF4-FFF2-40B4-BE49-F238E27FC236}">
                <a16:creationId xmlns:a16="http://schemas.microsoft.com/office/drawing/2014/main" xmlns="" id="{C9A9D5C6-0E56-4C30-AF63-56946C6048F5}"/>
              </a:ext>
            </a:extLst>
          </p:cNvPr>
          <p:cNvSpPr txBox="1"/>
          <p:nvPr/>
        </p:nvSpPr>
        <p:spPr>
          <a:xfrm>
            <a:off x="6904869" y="5870950"/>
            <a:ext cx="4852610" cy="523220"/>
          </a:xfrm>
          <a:prstGeom prst="rect">
            <a:avLst/>
          </a:prstGeom>
          <a:noFill/>
        </p:spPr>
        <p:txBody>
          <a:bodyPr wrap="none" rtlCol="0">
            <a:spAutoFit/>
          </a:bodyPr>
          <a:lstStyle/>
          <a:p>
            <a:pPr algn="r"/>
            <a:r>
              <a:rPr kumimoji="1" lang="ja-JP" altLang="en-US" sz="2800" b="1" dirty="0">
                <a:solidFill>
                  <a:schemeClr val="tx1">
                    <a:lumMod val="75000"/>
                    <a:lumOff val="25000"/>
                  </a:schemeClr>
                </a:solidFill>
                <a:latin typeface="メイリオ" panose="020B0604030504040204" pitchFamily="50" charset="-128"/>
                <a:ea typeface="メイリオ" panose="020B0604030504040204" pitchFamily="50" charset="-128"/>
                <a:cs typeface="Segoe UI Semibold" panose="020B0702040204020203" pitchFamily="34" charset="0"/>
              </a:rPr>
              <a:t>株式会社ビューポイント重工</a:t>
            </a:r>
          </a:p>
        </p:txBody>
      </p:sp>
      <p:sp>
        <p:nvSpPr>
          <p:cNvPr id="2" name="角丸四角形 1"/>
          <p:cNvSpPr/>
          <p:nvPr/>
        </p:nvSpPr>
        <p:spPr>
          <a:xfrm>
            <a:off x="740662" y="5853257"/>
            <a:ext cx="2161645" cy="540913"/>
          </a:xfrm>
          <a:prstGeom prst="roundRect">
            <a:avLst/>
          </a:prstGeom>
          <a:solidFill>
            <a:srgbClr val="1675B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b="1" dirty="0">
                <a:ea typeface="メイリオ" panose="020B0604030504040204" pitchFamily="50" charset="-128"/>
              </a:rPr>
              <a:t>WEB</a:t>
            </a:r>
            <a:r>
              <a:rPr kumimoji="1" lang="ja-JP" altLang="en-US" sz="2000" b="1" dirty="0">
                <a:ea typeface="メイリオ" panose="020B0604030504040204" pitchFamily="50" charset="-128"/>
              </a:rPr>
              <a:t>説明会</a:t>
            </a:r>
          </a:p>
        </p:txBody>
      </p:sp>
    </p:spTree>
    <p:extLst>
      <p:ext uri="{BB962C8B-B14F-4D97-AF65-F5344CB8AC3E}">
        <p14:creationId xmlns:p14="http://schemas.microsoft.com/office/powerpoint/2010/main" val="189199187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p:cNvSpPr>
            <a:spLocks noGrp="1"/>
          </p:cNvSpPr>
          <p:nvPr>
            <p:ph type="body" sz="quarter" idx="13"/>
          </p:nvPr>
        </p:nvSpPr>
        <p:spPr/>
        <p:txBody>
          <a:bodyPr/>
          <a:lstStyle/>
          <a:p>
            <a:r>
              <a:rPr kumimoji="1" lang="ja-JP" altLang="en-US" dirty="0"/>
              <a:t>求める人物像</a:t>
            </a:r>
          </a:p>
        </p:txBody>
      </p:sp>
      <p:sp>
        <p:nvSpPr>
          <p:cNvPr id="5" name="正方形/長方形 4">
            <a:extLst>
              <a:ext uri="{FF2B5EF4-FFF2-40B4-BE49-F238E27FC236}">
                <a16:creationId xmlns:a16="http://schemas.microsoft.com/office/drawing/2014/main" xmlns="" id="{980D6041-5FD2-418F-94CC-6EFED69DBA0E}"/>
              </a:ext>
            </a:extLst>
          </p:cNvPr>
          <p:cNvSpPr/>
          <p:nvPr/>
        </p:nvSpPr>
        <p:spPr>
          <a:xfrm>
            <a:off x="1250076" y="1760538"/>
            <a:ext cx="9720000" cy="3193182"/>
          </a:xfrm>
          <a:prstGeom prst="rect">
            <a:avLst/>
          </a:prstGeom>
        </p:spPr>
        <p:txBody>
          <a:bodyPr wrap="square">
            <a:spAutoFit/>
          </a:bodyPr>
          <a:lstStyle/>
          <a:p>
            <a:pPr marL="285750" indent="-285750">
              <a:lnSpc>
                <a:spcPct val="200000"/>
              </a:lnSpc>
              <a:buFont typeface="Wingdings" panose="05000000000000000000" pitchFamily="2" charset="2"/>
              <a:buChar char="Ø"/>
            </a:pPr>
            <a:r>
              <a:rPr lang="ja-JP" altLang="en-US" sz="2600" dirty="0">
                <a:solidFill>
                  <a:schemeClr val="tx1">
                    <a:lumMod val="75000"/>
                    <a:lumOff val="25000"/>
                  </a:schemeClr>
                </a:solidFill>
                <a:latin typeface="メイリオ" panose="020B0604030504040204" pitchFamily="50" charset="-128"/>
                <a:ea typeface="メイリオ" panose="020B0604030504040204" pitchFamily="50" charset="-128"/>
              </a:rPr>
              <a:t>当事者意識を持ち、強い意志で物事に取り組める人</a:t>
            </a:r>
          </a:p>
          <a:p>
            <a:pPr marL="285750" indent="-285750">
              <a:lnSpc>
                <a:spcPct val="200000"/>
              </a:lnSpc>
              <a:buFont typeface="Wingdings" panose="05000000000000000000" pitchFamily="2" charset="2"/>
              <a:buChar char="Ø"/>
            </a:pPr>
            <a:r>
              <a:rPr lang="ja-JP" altLang="en-US" sz="2600" dirty="0">
                <a:solidFill>
                  <a:schemeClr val="tx1">
                    <a:lumMod val="75000"/>
                    <a:lumOff val="25000"/>
                  </a:schemeClr>
                </a:solidFill>
                <a:latin typeface="メイリオ" panose="020B0604030504040204" pitchFamily="50" charset="-128"/>
                <a:ea typeface="メイリオ" panose="020B0604030504040204" pitchFamily="50" charset="-128"/>
              </a:rPr>
              <a:t>あきらめずに、最後まで考え抜き仕事をやり遂げる人</a:t>
            </a:r>
          </a:p>
          <a:p>
            <a:pPr marL="285750" indent="-285750">
              <a:lnSpc>
                <a:spcPct val="200000"/>
              </a:lnSpc>
              <a:buFont typeface="Wingdings" panose="05000000000000000000" pitchFamily="2" charset="2"/>
              <a:buChar char="Ø"/>
            </a:pPr>
            <a:r>
              <a:rPr lang="ja-JP" altLang="en-US" sz="2600" dirty="0">
                <a:solidFill>
                  <a:schemeClr val="tx1">
                    <a:lumMod val="75000"/>
                    <a:lumOff val="25000"/>
                  </a:schemeClr>
                </a:solidFill>
                <a:latin typeface="メイリオ" panose="020B0604030504040204" pitchFamily="50" charset="-128"/>
                <a:ea typeface="メイリオ" panose="020B0604030504040204" pitchFamily="50" charset="-128"/>
              </a:rPr>
              <a:t>現状に甘んじることなく学び続け、自ら成長しようとする人</a:t>
            </a:r>
          </a:p>
          <a:p>
            <a:pPr marL="285750" indent="-285750">
              <a:lnSpc>
                <a:spcPct val="200000"/>
              </a:lnSpc>
              <a:buFont typeface="Wingdings" panose="05000000000000000000" pitchFamily="2" charset="2"/>
              <a:buChar char="Ø"/>
            </a:pPr>
            <a:r>
              <a:rPr lang="ja-JP" altLang="en-US" sz="2600" dirty="0">
                <a:solidFill>
                  <a:schemeClr val="tx1">
                    <a:lumMod val="75000"/>
                    <a:lumOff val="25000"/>
                  </a:schemeClr>
                </a:solidFill>
                <a:latin typeface="メイリオ" panose="020B0604030504040204" pitchFamily="50" charset="-128"/>
                <a:ea typeface="メイリオ" panose="020B0604030504040204" pitchFamily="50" charset="-128"/>
              </a:rPr>
              <a:t>周囲からの信頼を獲得し、組織として高い成果を追求できる人</a:t>
            </a:r>
          </a:p>
        </p:txBody>
      </p:sp>
    </p:spTree>
    <p:extLst>
      <p:ext uri="{BB962C8B-B14F-4D97-AF65-F5344CB8AC3E}">
        <p14:creationId xmlns:p14="http://schemas.microsoft.com/office/powerpoint/2010/main" val="122239868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p:cNvSpPr>
            <a:spLocks noGrp="1"/>
          </p:cNvSpPr>
          <p:nvPr>
            <p:ph type="body" sz="quarter" idx="13"/>
          </p:nvPr>
        </p:nvSpPr>
        <p:spPr/>
        <p:txBody>
          <a:bodyPr/>
          <a:lstStyle/>
          <a:p>
            <a:r>
              <a:rPr kumimoji="1" lang="ja-JP" altLang="en-US" dirty="0"/>
              <a:t>求める人物像　解説</a:t>
            </a:r>
          </a:p>
        </p:txBody>
      </p:sp>
      <p:sp>
        <p:nvSpPr>
          <p:cNvPr id="6" name="正方形/長方形 5">
            <a:extLst>
              <a:ext uri="{FF2B5EF4-FFF2-40B4-BE49-F238E27FC236}">
                <a16:creationId xmlns:a16="http://schemas.microsoft.com/office/drawing/2014/main" xmlns="" id="{01519636-BECD-4307-BEB9-7CAC9EACE02E}"/>
              </a:ext>
            </a:extLst>
          </p:cNvPr>
          <p:cNvSpPr/>
          <p:nvPr/>
        </p:nvSpPr>
        <p:spPr>
          <a:xfrm>
            <a:off x="432901" y="1514389"/>
            <a:ext cx="10238700" cy="523220"/>
          </a:xfrm>
          <a:prstGeom prst="rect">
            <a:avLst/>
          </a:prstGeom>
        </p:spPr>
        <p:txBody>
          <a:bodyPr wrap="none">
            <a:spAutoFit/>
          </a:bodyPr>
          <a:lstStyle/>
          <a:p>
            <a:r>
              <a:rPr lang="ja-JP" altLang="en-US" sz="2800" dirty="0">
                <a:solidFill>
                  <a:schemeClr val="tx1">
                    <a:lumMod val="75000"/>
                    <a:lumOff val="25000"/>
                  </a:schemeClr>
                </a:solidFill>
                <a:latin typeface="メイリオ" panose="020B0604030504040204" pitchFamily="50" charset="-128"/>
                <a:ea typeface="メイリオ" panose="020B0604030504040204" pitchFamily="50" charset="-128"/>
              </a:rPr>
              <a:t>「当事者意識を持ち、強い意志で物事に取り組める人」とは？</a:t>
            </a:r>
          </a:p>
        </p:txBody>
      </p:sp>
      <p:sp>
        <p:nvSpPr>
          <p:cNvPr id="7" name="正方形/長方形 6">
            <a:extLst>
              <a:ext uri="{FF2B5EF4-FFF2-40B4-BE49-F238E27FC236}">
                <a16:creationId xmlns:a16="http://schemas.microsoft.com/office/drawing/2014/main" xmlns="" id="{1304CDF9-FCA7-4458-94D0-53D43FB625F0}"/>
              </a:ext>
            </a:extLst>
          </p:cNvPr>
          <p:cNvSpPr/>
          <p:nvPr/>
        </p:nvSpPr>
        <p:spPr>
          <a:xfrm>
            <a:off x="1535839" y="3120247"/>
            <a:ext cx="9135762" cy="1938992"/>
          </a:xfrm>
          <a:prstGeom prst="rect">
            <a:avLst/>
          </a:prstGeom>
          <a:ln>
            <a:solidFill>
              <a:schemeClr val="tx1">
                <a:lumMod val="75000"/>
                <a:lumOff val="25000"/>
              </a:schemeClr>
            </a:solidFill>
          </a:ln>
        </p:spPr>
        <p:txBody>
          <a:bodyPr wrap="square">
            <a:spAutoFit/>
          </a:bodyPr>
          <a:lstStyle/>
          <a:p>
            <a:r>
              <a:rPr lang="ja-JP" altLang="en-US" sz="2400" dirty="0">
                <a:solidFill>
                  <a:schemeClr val="tx1">
                    <a:lumMod val="75000"/>
                    <a:lumOff val="25000"/>
                  </a:schemeClr>
                </a:solidFill>
                <a:latin typeface="メイリオ" panose="020B0604030504040204" pitchFamily="50" charset="-128"/>
                <a:ea typeface="メイリオ" panose="020B0604030504040204" pitchFamily="50" charset="-128"/>
              </a:rPr>
              <a:t>例えば、プロジェクトを他人事に思っている部下は、自己都合の勝手な発言や振る舞いをすることがあります。</a:t>
            </a:r>
          </a:p>
          <a:p>
            <a:r>
              <a:rPr lang="ja-JP" altLang="en-US" sz="2400" dirty="0">
                <a:solidFill>
                  <a:schemeClr val="tx1">
                    <a:lumMod val="75000"/>
                    <a:lumOff val="25000"/>
                  </a:schemeClr>
                </a:solidFill>
                <a:latin typeface="メイリオ" panose="020B0604030504040204" pitchFamily="50" charset="-128"/>
                <a:ea typeface="メイリオ" panose="020B0604030504040204" pitchFamily="50" charset="-128"/>
              </a:rPr>
              <a:t>また、当事者意識がないと問題意識も持てず意思決定もできないので、質の高い仕事ができなくなったり、責任を持って自分の仕事をできなくなったりしてしまいます。</a:t>
            </a:r>
          </a:p>
        </p:txBody>
      </p:sp>
    </p:spTree>
    <p:extLst>
      <p:ext uri="{BB962C8B-B14F-4D97-AF65-F5344CB8AC3E}">
        <p14:creationId xmlns:p14="http://schemas.microsoft.com/office/powerpoint/2010/main" val="320210262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p:cNvSpPr>
            <a:spLocks noGrp="1"/>
          </p:cNvSpPr>
          <p:nvPr>
            <p:ph type="body" sz="quarter" idx="13"/>
          </p:nvPr>
        </p:nvSpPr>
        <p:spPr/>
        <p:txBody>
          <a:bodyPr/>
          <a:lstStyle/>
          <a:p>
            <a:r>
              <a:rPr kumimoji="1" lang="ja-JP" altLang="en-US" dirty="0"/>
              <a:t>求める人物像　解説</a:t>
            </a:r>
          </a:p>
        </p:txBody>
      </p:sp>
      <p:sp>
        <p:nvSpPr>
          <p:cNvPr id="5" name="正方形/長方形 4">
            <a:extLst>
              <a:ext uri="{FF2B5EF4-FFF2-40B4-BE49-F238E27FC236}">
                <a16:creationId xmlns:a16="http://schemas.microsoft.com/office/drawing/2014/main" xmlns="" id="{D55BE1D5-E8E2-43A8-845D-A6C0C945F6AA}"/>
              </a:ext>
            </a:extLst>
          </p:cNvPr>
          <p:cNvSpPr/>
          <p:nvPr/>
        </p:nvSpPr>
        <p:spPr>
          <a:xfrm>
            <a:off x="432901" y="1514389"/>
            <a:ext cx="10688180" cy="523220"/>
          </a:xfrm>
          <a:prstGeom prst="rect">
            <a:avLst/>
          </a:prstGeom>
        </p:spPr>
        <p:txBody>
          <a:bodyPr wrap="square">
            <a:spAutoFit/>
          </a:bodyPr>
          <a:lstStyle/>
          <a:p>
            <a:r>
              <a:rPr lang="ja-JP" altLang="en-US" sz="2800" dirty="0">
                <a:solidFill>
                  <a:schemeClr val="tx1">
                    <a:lumMod val="75000"/>
                    <a:lumOff val="25000"/>
                  </a:schemeClr>
                </a:solidFill>
                <a:latin typeface="メイリオ" panose="020B0604030504040204" pitchFamily="50" charset="-128"/>
                <a:ea typeface="メイリオ" panose="020B0604030504040204" pitchFamily="50" charset="-128"/>
              </a:rPr>
              <a:t>「あきらめずに、最後まで考え抜き仕事をやり遂げる人」とは？</a:t>
            </a:r>
          </a:p>
        </p:txBody>
      </p:sp>
      <p:sp>
        <p:nvSpPr>
          <p:cNvPr id="8" name="正方形/長方形 7">
            <a:extLst>
              <a:ext uri="{FF2B5EF4-FFF2-40B4-BE49-F238E27FC236}">
                <a16:creationId xmlns:a16="http://schemas.microsoft.com/office/drawing/2014/main" xmlns="" id="{E7E4B961-70F0-4896-9C60-2B59171ECE2F}"/>
              </a:ext>
            </a:extLst>
          </p:cNvPr>
          <p:cNvSpPr/>
          <p:nvPr/>
        </p:nvSpPr>
        <p:spPr>
          <a:xfrm>
            <a:off x="1528119" y="3350907"/>
            <a:ext cx="9135762" cy="1200329"/>
          </a:xfrm>
          <a:prstGeom prst="rect">
            <a:avLst/>
          </a:prstGeom>
          <a:ln>
            <a:solidFill>
              <a:schemeClr val="tx1">
                <a:lumMod val="75000"/>
                <a:lumOff val="25000"/>
              </a:schemeClr>
            </a:solidFill>
          </a:ln>
        </p:spPr>
        <p:txBody>
          <a:bodyPr wrap="square">
            <a:spAutoFit/>
          </a:bodyPr>
          <a:lstStyle/>
          <a:p>
            <a:r>
              <a:rPr lang="ja-JP" altLang="en-US" sz="2400" dirty="0">
                <a:solidFill>
                  <a:schemeClr val="tx1">
                    <a:lumMod val="75000"/>
                    <a:lumOff val="25000"/>
                  </a:schemeClr>
                </a:solidFill>
                <a:latin typeface="メイリオ" panose="020B0604030504040204" pitchFamily="50" charset="-128"/>
                <a:ea typeface="メイリオ" panose="020B0604030504040204" pitchFamily="50" charset="-128"/>
              </a:rPr>
              <a:t>「答えのない問題」に対しての対応が重要。</a:t>
            </a:r>
            <a:endParaRPr lang="en-US" altLang="ja-JP" sz="2400" dirty="0">
              <a:solidFill>
                <a:schemeClr val="tx1">
                  <a:lumMod val="75000"/>
                  <a:lumOff val="25000"/>
                </a:schemeClr>
              </a:solidFill>
              <a:latin typeface="メイリオ" panose="020B0604030504040204" pitchFamily="50" charset="-128"/>
              <a:ea typeface="メイリオ" panose="020B0604030504040204" pitchFamily="50" charset="-128"/>
            </a:endParaRPr>
          </a:p>
          <a:p>
            <a:r>
              <a:rPr lang="ja-JP" altLang="en-US" sz="2400" dirty="0">
                <a:solidFill>
                  <a:schemeClr val="tx1">
                    <a:lumMod val="75000"/>
                    <a:lumOff val="25000"/>
                  </a:schemeClr>
                </a:solidFill>
                <a:latin typeface="メイリオ" panose="020B0604030504040204" pitchFamily="50" charset="-128"/>
                <a:ea typeface="メイリオ" panose="020B0604030504040204" pitchFamily="50" charset="-128"/>
              </a:rPr>
              <a:t>必要なのは、全力で考えて、その中で最適な解を選択して前に進む力</a:t>
            </a:r>
          </a:p>
        </p:txBody>
      </p:sp>
    </p:spTree>
    <p:extLst>
      <p:ext uri="{BB962C8B-B14F-4D97-AF65-F5344CB8AC3E}">
        <p14:creationId xmlns:p14="http://schemas.microsoft.com/office/powerpoint/2010/main" val="28950864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xmlns="" id="{DACE78AF-CEA1-4721-AB75-34F1150D4DE8}"/>
              </a:ext>
            </a:extLst>
          </p:cNvPr>
          <p:cNvSpPr>
            <a:spLocks noGrp="1"/>
          </p:cNvSpPr>
          <p:nvPr>
            <p:ph type="body" sz="quarter" idx="13"/>
          </p:nvPr>
        </p:nvSpPr>
        <p:spPr/>
        <p:txBody>
          <a:bodyPr/>
          <a:lstStyle/>
          <a:p>
            <a:endParaRPr kumimoji="1" lang="ja-JP" altLang="en-US"/>
          </a:p>
        </p:txBody>
      </p:sp>
    </p:spTree>
    <p:extLst>
      <p:ext uri="{BB962C8B-B14F-4D97-AF65-F5344CB8AC3E}">
        <p14:creationId xmlns:p14="http://schemas.microsoft.com/office/powerpoint/2010/main" val="21117050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3"/>
          <p:cNvSpPr>
            <a:spLocks noGrp="1"/>
          </p:cNvSpPr>
          <p:nvPr>
            <p:ph type="body" sz="quarter" idx="13"/>
          </p:nvPr>
        </p:nvSpPr>
        <p:spPr/>
        <p:txBody>
          <a:bodyPr/>
          <a:lstStyle/>
          <a:p>
            <a:r>
              <a:rPr kumimoji="1" lang="ja-JP" altLang="en-US" dirty="0"/>
              <a:t>活用方法</a:t>
            </a:r>
          </a:p>
        </p:txBody>
      </p:sp>
      <p:sp>
        <p:nvSpPr>
          <p:cNvPr id="3" name="テキスト ボックス 2">
            <a:extLst>
              <a:ext uri="{FF2B5EF4-FFF2-40B4-BE49-F238E27FC236}">
                <a16:creationId xmlns:a16="http://schemas.microsoft.com/office/drawing/2014/main" xmlns="" id="{67C1109B-7F14-4311-9880-D6862C1CE76E}"/>
              </a:ext>
            </a:extLst>
          </p:cNvPr>
          <p:cNvSpPr txBox="1"/>
          <p:nvPr/>
        </p:nvSpPr>
        <p:spPr>
          <a:xfrm>
            <a:off x="768000" y="1782395"/>
            <a:ext cx="10656000" cy="3293209"/>
          </a:xfrm>
          <a:prstGeom prst="rect">
            <a:avLst/>
          </a:prstGeom>
          <a:noFill/>
        </p:spPr>
        <p:txBody>
          <a:bodyPr wrap="square" rtlCol="0">
            <a:spAutoFit/>
          </a:bodyPr>
          <a:lstStyle/>
          <a:p>
            <a:pPr marL="514350" indent="-514350">
              <a:buFont typeface="+mj-lt"/>
              <a:buAutoNum type="arabicPeriod"/>
            </a:pPr>
            <a:r>
              <a:rPr kumimoji="1" lang="ja-JP" altLang="en-US" sz="2600" dirty="0">
                <a:solidFill>
                  <a:schemeClr val="tx1">
                    <a:lumMod val="75000"/>
                    <a:lumOff val="25000"/>
                  </a:schemeClr>
                </a:solidFill>
                <a:latin typeface="Arial Black" panose="020B0A04020102020204" pitchFamily="34" charset="0"/>
                <a:ea typeface="メイリオ" panose="020B0604030504040204" pitchFamily="50" charset="-128"/>
              </a:rPr>
              <a:t>「</a:t>
            </a:r>
            <a:r>
              <a:rPr kumimoji="1" lang="en-US" altLang="ja-JP" sz="2600" dirty="0">
                <a:solidFill>
                  <a:schemeClr val="tx1">
                    <a:lumMod val="75000"/>
                    <a:lumOff val="25000"/>
                  </a:schemeClr>
                </a:solidFill>
                <a:latin typeface="Arial Black" panose="020B0A04020102020204" pitchFamily="34" charset="0"/>
                <a:ea typeface="メイリオ" panose="020B0604030504040204" pitchFamily="50" charset="-128"/>
              </a:rPr>
              <a:t>WEB</a:t>
            </a:r>
            <a:r>
              <a:rPr kumimoji="1" lang="ja-JP" altLang="en-US" sz="2600" dirty="0">
                <a:solidFill>
                  <a:schemeClr val="tx1">
                    <a:lumMod val="75000"/>
                    <a:lumOff val="25000"/>
                  </a:schemeClr>
                </a:solidFill>
                <a:latin typeface="Arial Black" panose="020B0A04020102020204" pitchFamily="34" charset="0"/>
                <a:ea typeface="メイリオ" panose="020B0604030504040204" pitchFamily="50" charset="-128"/>
              </a:rPr>
              <a:t>説明会」では、企業情報・採用情報をご紹介しています。気になる部分は何度でも</a:t>
            </a:r>
            <a:r>
              <a:rPr lang="ja-JP" altLang="en-US" sz="2600" dirty="0">
                <a:solidFill>
                  <a:schemeClr val="tx1">
                    <a:lumMod val="75000"/>
                    <a:lumOff val="25000"/>
                  </a:schemeClr>
                </a:solidFill>
                <a:latin typeface="Arial Black" panose="020B0A04020102020204" pitchFamily="34" charset="0"/>
                <a:ea typeface="メイリオ" panose="020B0604030504040204" pitchFamily="50" charset="-128"/>
              </a:rPr>
              <a:t>ご覧</a:t>
            </a:r>
            <a:r>
              <a:rPr kumimoji="1" lang="ja-JP" altLang="en-US" sz="2600" dirty="0">
                <a:solidFill>
                  <a:schemeClr val="tx1">
                    <a:lumMod val="75000"/>
                    <a:lumOff val="25000"/>
                  </a:schemeClr>
                </a:solidFill>
                <a:latin typeface="Arial Black" panose="020B0A04020102020204" pitchFamily="34" charset="0"/>
                <a:ea typeface="メイリオ" panose="020B0604030504040204" pitchFamily="50" charset="-128"/>
              </a:rPr>
              <a:t>いただけます。</a:t>
            </a:r>
            <a:r>
              <a:rPr lang="en-US" altLang="ja-JP" sz="2600" dirty="0">
                <a:solidFill>
                  <a:schemeClr val="tx1">
                    <a:lumMod val="75000"/>
                    <a:lumOff val="25000"/>
                  </a:schemeClr>
                </a:solidFill>
                <a:latin typeface="Arial Black" panose="020B0A04020102020204" pitchFamily="34" charset="0"/>
                <a:ea typeface="メイリオ" panose="020B0604030504040204" pitchFamily="50" charset="-128"/>
              </a:rPr>
              <a:t/>
            </a:r>
            <a:br>
              <a:rPr lang="en-US" altLang="ja-JP" sz="2600" dirty="0">
                <a:solidFill>
                  <a:schemeClr val="tx1">
                    <a:lumMod val="75000"/>
                    <a:lumOff val="25000"/>
                  </a:schemeClr>
                </a:solidFill>
                <a:latin typeface="Arial Black" panose="020B0A04020102020204" pitchFamily="34" charset="0"/>
                <a:ea typeface="メイリオ" panose="020B0604030504040204" pitchFamily="50" charset="-128"/>
              </a:rPr>
            </a:br>
            <a:endParaRPr lang="en-US" altLang="ja-JP" sz="2600" dirty="0">
              <a:solidFill>
                <a:schemeClr val="tx1">
                  <a:lumMod val="75000"/>
                  <a:lumOff val="25000"/>
                </a:schemeClr>
              </a:solidFill>
              <a:latin typeface="Arial Black" panose="020B0A04020102020204" pitchFamily="34" charset="0"/>
              <a:ea typeface="メイリオ" panose="020B0604030504040204" pitchFamily="50" charset="-128"/>
            </a:endParaRPr>
          </a:p>
          <a:p>
            <a:pPr marL="514350" indent="-514350">
              <a:buFont typeface="+mj-lt"/>
              <a:buAutoNum type="arabicPeriod"/>
            </a:pPr>
            <a:r>
              <a:rPr kumimoji="1" lang="ja-JP" altLang="en-US" sz="2600" dirty="0">
                <a:solidFill>
                  <a:schemeClr val="tx1">
                    <a:lumMod val="75000"/>
                    <a:lumOff val="25000"/>
                  </a:schemeClr>
                </a:solidFill>
                <a:latin typeface="Arial Black" panose="020B0A04020102020204" pitchFamily="34" charset="0"/>
                <a:ea typeface="メイリオ" panose="020B0604030504040204" pitchFamily="50" charset="-128"/>
              </a:rPr>
              <a:t>「</a:t>
            </a:r>
            <a:r>
              <a:rPr kumimoji="1" lang="en-US" altLang="ja-JP" sz="2600" dirty="0">
                <a:solidFill>
                  <a:schemeClr val="tx1">
                    <a:lumMod val="75000"/>
                    <a:lumOff val="25000"/>
                  </a:schemeClr>
                </a:solidFill>
                <a:latin typeface="Arial Black" panose="020B0A04020102020204" pitchFamily="34" charset="0"/>
                <a:ea typeface="メイリオ" panose="020B0604030504040204" pitchFamily="50" charset="-128"/>
              </a:rPr>
              <a:t>WEB</a:t>
            </a:r>
            <a:r>
              <a:rPr kumimoji="1" lang="ja-JP" altLang="en-US" sz="2600" dirty="0">
                <a:solidFill>
                  <a:schemeClr val="tx1">
                    <a:lumMod val="75000"/>
                    <a:lumOff val="25000"/>
                  </a:schemeClr>
                </a:solidFill>
                <a:latin typeface="Arial Black" panose="020B0A04020102020204" pitchFamily="34" charset="0"/>
                <a:ea typeface="メイリオ" panose="020B0604030504040204" pitchFamily="50" charset="-128"/>
              </a:rPr>
              <a:t>説明会」をご覧いただき、興味を持っていただければ、このまま選考への応募も可能です。</a:t>
            </a:r>
            <a:r>
              <a:rPr kumimoji="1" lang="en-US" altLang="ja-JP" sz="2600" dirty="0">
                <a:solidFill>
                  <a:schemeClr val="tx1">
                    <a:lumMod val="75000"/>
                    <a:lumOff val="25000"/>
                  </a:schemeClr>
                </a:solidFill>
                <a:latin typeface="Arial Black" panose="020B0A04020102020204" pitchFamily="34" charset="0"/>
                <a:ea typeface="メイリオ" panose="020B0604030504040204" pitchFamily="50" charset="-128"/>
              </a:rPr>
              <a:t/>
            </a:r>
            <a:br>
              <a:rPr kumimoji="1" lang="en-US" altLang="ja-JP" sz="2600" dirty="0">
                <a:solidFill>
                  <a:schemeClr val="tx1">
                    <a:lumMod val="75000"/>
                    <a:lumOff val="25000"/>
                  </a:schemeClr>
                </a:solidFill>
                <a:latin typeface="Arial Black" panose="020B0A04020102020204" pitchFamily="34" charset="0"/>
                <a:ea typeface="メイリオ" panose="020B0604030504040204" pitchFamily="50" charset="-128"/>
              </a:rPr>
            </a:br>
            <a:endParaRPr kumimoji="1" lang="en-US" altLang="ja-JP" sz="2600" dirty="0">
              <a:solidFill>
                <a:schemeClr val="tx1">
                  <a:lumMod val="75000"/>
                  <a:lumOff val="25000"/>
                </a:schemeClr>
              </a:solidFill>
              <a:latin typeface="Arial Black" panose="020B0A04020102020204" pitchFamily="34" charset="0"/>
              <a:ea typeface="メイリオ" panose="020B0604030504040204" pitchFamily="50" charset="-128"/>
            </a:endParaRPr>
          </a:p>
          <a:p>
            <a:pPr marL="514350" indent="-514350">
              <a:buFont typeface="+mj-lt"/>
              <a:buAutoNum type="arabicPeriod"/>
            </a:pPr>
            <a:r>
              <a:rPr lang="ja-JP" altLang="en-US" sz="2600" dirty="0">
                <a:solidFill>
                  <a:schemeClr val="tx1">
                    <a:lumMod val="75000"/>
                    <a:lumOff val="25000"/>
                  </a:schemeClr>
                </a:solidFill>
                <a:latin typeface="Arial Black" panose="020B0A04020102020204" pitchFamily="34" charset="0"/>
                <a:ea typeface="メイリオ" panose="020B0604030504040204" pitchFamily="50" charset="-128"/>
              </a:rPr>
              <a:t>もっと知りたい方は、皆さんの質問に回答する「</a:t>
            </a:r>
            <a:r>
              <a:rPr lang="en-US" altLang="ja-JP" sz="2600" dirty="0">
                <a:solidFill>
                  <a:schemeClr val="tx1">
                    <a:lumMod val="75000"/>
                    <a:lumOff val="25000"/>
                  </a:schemeClr>
                </a:solidFill>
                <a:latin typeface="Arial Black" panose="020B0A04020102020204" pitchFamily="34" charset="0"/>
                <a:ea typeface="メイリオ" panose="020B0604030504040204" pitchFamily="50" charset="-128"/>
              </a:rPr>
              <a:t>WEB</a:t>
            </a:r>
            <a:r>
              <a:rPr lang="ja-JP" altLang="en-US" sz="2600" dirty="0">
                <a:solidFill>
                  <a:schemeClr val="tx1">
                    <a:lumMod val="75000"/>
                    <a:lumOff val="25000"/>
                  </a:schemeClr>
                </a:solidFill>
                <a:latin typeface="Arial Black" panose="020B0A04020102020204" pitchFamily="34" charset="0"/>
                <a:ea typeface="メイリオ" panose="020B0604030504040204" pitchFamily="50" charset="-128"/>
              </a:rPr>
              <a:t>オープン</a:t>
            </a:r>
            <a:r>
              <a:rPr lang="en-US" altLang="ja-JP" sz="2600" dirty="0">
                <a:solidFill>
                  <a:schemeClr val="tx1">
                    <a:lumMod val="75000"/>
                    <a:lumOff val="25000"/>
                  </a:schemeClr>
                </a:solidFill>
                <a:latin typeface="Arial Black" panose="020B0A04020102020204" pitchFamily="34" charset="0"/>
                <a:ea typeface="メイリオ" panose="020B0604030504040204" pitchFamily="50" charset="-128"/>
              </a:rPr>
              <a:t>LIVE</a:t>
            </a:r>
            <a:r>
              <a:rPr lang="ja-JP" altLang="en-US" sz="2600" dirty="0">
                <a:solidFill>
                  <a:schemeClr val="tx1">
                    <a:lumMod val="75000"/>
                    <a:lumOff val="25000"/>
                  </a:schemeClr>
                </a:solidFill>
                <a:latin typeface="Arial Black" panose="020B0A04020102020204" pitchFamily="34" charset="0"/>
                <a:ea typeface="メイリオ" panose="020B0604030504040204" pitchFamily="50" charset="-128"/>
              </a:rPr>
              <a:t>セミナー」や通常の「会社説明会」へもご参加いただけます。</a:t>
            </a:r>
            <a:endParaRPr kumimoji="1" lang="en-US" altLang="ja-JP" sz="2600" dirty="0">
              <a:solidFill>
                <a:schemeClr val="tx1">
                  <a:lumMod val="75000"/>
                  <a:lumOff val="25000"/>
                </a:schemeClr>
              </a:solidFill>
              <a:latin typeface="Arial Black" panose="020B0A04020102020204" pitchFamily="34" charset="0"/>
              <a:ea typeface="メイリオ" panose="020B0604030504040204" pitchFamily="50" charset="-128"/>
            </a:endParaRPr>
          </a:p>
        </p:txBody>
      </p:sp>
    </p:spTree>
    <p:extLst>
      <p:ext uri="{BB962C8B-B14F-4D97-AF65-F5344CB8AC3E}">
        <p14:creationId xmlns:p14="http://schemas.microsoft.com/office/powerpoint/2010/main" val="36405272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テキスト ボックス 26">
            <a:extLst>
              <a:ext uri="{FF2B5EF4-FFF2-40B4-BE49-F238E27FC236}">
                <a16:creationId xmlns:a16="http://schemas.microsoft.com/office/drawing/2014/main" xmlns="" id="{1CA280E5-9A37-4981-848D-1FD1F151FE87}"/>
              </a:ext>
            </a:extLst>
          </p:cNvPr>
          <p:cNvSpPr txBox="1"/>
          <p:nvPr/>
        </p:nvSpPr>
        <p:spPr>
          <a:xfrm>
            <a:off x="10373391" y="6508547"/>
            <a:ext cx="1074461" cy="276999"/>
          </a:xfrm>
          <a:prstGeom prst="rect">
            <a:avLst/>
          </a:prstGeom>
          <a:noFill/>
        </p:spPr>
        <p:txBody>
          <a:bodyPr wrap="none" rtlCol="0">
            <a:spAutoFit/>
          </a:bodyPr>
          <a:lstStyle/>
          <a:p>
            <a:r>
              <a:rPr lang="en-US" altLang="ja-JP" sz="1200" dirty="0">
                <a:solidFill>
                  <a:schemeClr val="bg1"/>
                </a:solidFill>
                <a:latin typeface="Segoe UI" panose="020B0502040204020203" pitchFamily="34" charset="0"/>
                <a:cs typeface="Segoe UI" panose="020B0502040204020203" pitchFamily="34" charset="0"/>
              </a:rPr>
              <a:t>XX University</a:t>
            </a:r>
            <a:endParaRPr kumimoji="1" lang="ja-JP" altLang="en-US" sz="1200" dirty="0">
              <a:solidFill>
                <a:schemeClr val="bg1"/>
              </a:solidFill>
              <a:latin typeface="Segoe UI" panose="020B0502040204020203" pitchFamily="34" charset="0"/>
              <a:cs typeface="Segoe UI" panose="020B0502040204020203" pitchFamily="34" charset="0"/>
            </a:endParaRPr>
          </a:p>
        </p:txBody>
      </p:sp>
      <p:sp>
        <p:nvSpPr>
          <p:cNvPr id="7" name="テキスト ボックス 6">
            <a:extLst>
              <a:ext uri="{FF2B5EF4-FFF2-40B4-BE49-F238E27FC236}">
                <a16:creationId xmlns:a16="http://schemas.microsoft.com/office/drawing/2014/main" xmlns="" id="{4381F33A-3077-4D36-811E-ED446A3FCE60}"/>
              </a:ext>
            </a:extLst>
          </p:cNvPr>
          <p:cNvSpPr txBox="1"/>
          <p:nvPr/>
        </p:nvSpPr>
        <p:spPr>
          <a:xfrm>
            <a:off x="5686586" y="3422554"/>
            <a:ext cx="6070893" cy="923330"/>
          </a:xfrm>
          <a:prstGeom prst="rect">
            <a:avLst/>
          </a:prstGeom>
          <a:noFill/>
        </p:spPr>
        <p:txBody>
          <a:bodyPr wrap="none" rtlCol="0">
            <a:spAutoFit/>
          </a:bodyPr>
          <a:lstStyle/>
          <a:p>
            <a:pPr algn="r"/>
            <a:r>
              <a:rPr lang="ja-JP" altLang="en-US" sz="5400" spc="-300" dirty="0">
                <a:solidFill>
                  <a:srgbClr val="175A96"/>
                </a:solidFill>
                <a:latin typeface="メイリオ" panose="020B0604030504040204" pitchFamily="50" charset="-128"/>
                <a:ea typeface="メイリオ" panose="020B0604030504040204" pitchFamily="50" charset="-128"/>
                <a:cs typeface="Segoe UI" panose="020B0502040204020203" pitchFamily="34" charset="0"/>
              </a:rPr>
              <a:t>福利厚生と各種制度</a:t>
            </a:r>
          </a:p>
        </p:txBody>
      </p:sp>
      <p:sp>
        <p:nvSpPr>
          <p:cNvPr id="9" name="テキスト ボックス 8">
            <a:extLst>
              <a:ext uri="{FF2B5EF4-FFF2-40B4-BE49-F238E27FC236}">
                <a16:creationId xmlns:a16="http://schemas.microsoft.com/office/drawing/2014/main" xmlns="" id="{C9A9D5C6-0E56-4C30-AF63-56946C6048F5}"/>
              </a:ext>
            </a:extLst>
          </p:cNvPr>
          <p:cNvSpPr txBox="1"/>
          <p:nvPr/>
        </p:nvSpPr>
        <p:spPr>
          <a:xfrm>
            <a:off x="6904869" y="5870950"/>
            <a:ext cx="4852610" cy="523220"/>
          </a:xfrm>
          <a:prstGeom prst="rect">
            <a:avLst/>
          </a:prstGeom>
          <a:noFill/>
        </p:spPr>
        <p:txBody>
          <a:bodyPr wrap="none" rtlCol="0">
            <a:spAutoFit/>
          </a:bodyPr>
          <a:lstStyle/>
          <a:p>
            <a:pPr algn="r"/>
            <a:r>
              <a:rPr kumimoji="1" lang="ja-JP" altLang="en-US" sz="2800" b="1" dirty="0">
                <a:solidFill>
                  <a:schemeClr val="tx1">
                    <a:lumMod val="75000"/>
                    <a:lumOff val="25000"/>
                  </a:schemeClr>
                </a:solidFill>
                <a:latin typeface="メイリオ" panose="020B0604030504040204" pitchFamily="50" charset="-128"/>
                <a:ea typeface="メイリオ" panose="020B0604030504040204" pitchFamily="50" charset="-128"/>
                <a:cs typeface="Segoe UI Semibold" panose="020B0702040204020203" pitchFamily="34" charset="0"/>
              </a:rPr>
              <a:t>株式会社ビューポイント重工</a:t>
            </a:r>
          </a:p>
        </p:txBody>
      </p:sp>
      <p:sp>
        <p:nvSpPr>
          <p:cNvPr id="2" name="角丸四角形 1"/>
          <p:cNvSpPr/>
          <p:nvPr/>
        </p:nvSpPr>
        <p:spPr>
          <a:xfrm>
            <a:off x="740662" y="5853257"/>
            <a:ext cx="2161645" cy="540913"/>
          </a:xfrm>
          <a:prstGeom prst="roundRect">
            <a:avLst/>
          </a:prstGeom>
          <a:solidFill>
            <a:srgbClr val="1675B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b="1" dirty="0">
                <a:ea typeface="メイリオ" panose="020B0604030504040204" pitchFamily="50" charset="-128"/>
              </a:rPr>
              <a:t>WEB</a:t>
            </a:r>
            <a:r>
              <a:rPr kumimoji="1" lang="ja-JP" altLang="en-US" sz="2000" b="1" dirty="0">
                <a:ea typeface="メイリオ" panose="020B0604030504040204" pitchFamily="50" charset="-128"/>
              </a:rPr>
              <a:t>説明会</a:t>
            </a:r>
          </a:p>
        </p:txBody>
      </p:sp>
    </p:spTree>
    <p:extLst>
      <p:ext uri="{BB962C8B-B14F-4D97-AF65-F5344CB8AC3E}">
        <p14:creationId xmlns:p14="http://schemas.microsoft.com/office/powerpoint/2010/main" val="354931734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p:cNvSpPr>
            <a:spLocks noGrp="1"/>
          </p:cNvSpPr>
          <p:nvPr>
            <p:ph type="body" sz="quarter" idx="13"/>
          </p:nvPr>
        </p:nvSpPr>
        <p:spPr/>
        <p:txBody>
          <a:bodyPr/>
          <a:lstStyle/>
          <a:p>
            <a:r>
              <a:rPr kumimoji="1" lang="ja-JP" altLang="en-US" dirty="0"/>
              <a:t>ダイバーシティ</a:t>
            </a:r>
          </a:p>
        </p:txBody>
      </p:sp>
      <p:sp>
        <p:nvSpPr>
          <p:cNvPr id="4" name="テキスト ボックス 3">
            <a:extLst>
              <a:ext uri="{FF2B5EF4-FFF2-40B4-BE49-F238E27FC236}">
                <a16:creationId xmlns:a16="http://schemas.microsoft.com/office/drawing/2014/main" xmlns="" id="{D81206B3-B720-4763-8C07-855BD893E752}"/>
              </a:ext>
            </a:extLst>
          </p:cNvPr>
          <p:cNvSpPr txBox="1"/>
          <p:nvPr/>
        </p:nvSpPr>
        <p:spPr>
          <a:xfrm>
            <a:off x="962893" y="1224126"/>
            <a:ext cx="1620957" cy="523220"/>
          </a:xfrm>
          <a:prstGeom prst="rect">
            <a:avLst/>
          </a:prstGeom>
          <a:solidFill>
            <a:schemeClr val="accent5">
              <a:lumMod val="75000"/>
            </a:schemeClr>
          </a:solidFill>
          <a:ln>
            <a:noFill/>
          </a:ln>
        </p:spPr>
        <p:txBody>
          <a:bodyPr wrap="none" rtlCol="0">
            <a:spAutoFit/>
          </a:bodyPr>
          <a:lstStyle/>
          <a:p>
            <a:r>
              <a:rPr kumimoji="1" lang="ja-JP" altLang="en-US" sz="2800" dirty="0">
                <a:solidFill>
                  <a:schemeClr val="bg1"/>
                </a:solidFill>
                <a:latin typeface="メイリオ" panose="020B0604030504040204" pitchFamily="50" charset="-128"/>
                <a:ea typeface="メイリオ" panose="020B0604030504040204" pitchFamily="50" charset="-128"/>
              </a:rPr>
              <a:t>時短勤務</a:t>
            </a:r>
          </a:p>
        </p:txBody>
      </p:sp>
      <p:sp>
        <p:nvSpPr>
          <p:cNvPr id="5" name="テキスト ボックス 4">
            <a:extLst>
              <a:ext uri="{FF2B5EF4-FFF2-40B4-BE49-F238E27FC236}">
                <a16:creationId xmlns:a16="http://schemas.microsoft.com/office/drawing/2014/main" xmlns="" id="{63241DFF-2027-4AEA-A9B0-7A590AFB0BE6}"/>
              </a:ext>
            </a:extLst>
          </p:cNvPr>
          <p:cNvSpPr txBox="1"/>
          <p:nvPr/>
        </p:nvSpPr>
        <p:spPr>
          <a:xfrm>
            <a:off x="6090805" y="1224126"/>
            <a:ext cx="2339102" cy="523220"/>
          </a:xfrm>
          <a:prstGeom prst="rect">
            <a:avLst/>
          </a:prstGeom>
          <a:solidFill>
            <a:schemeClr val="accent5">
              <a:lumMod val="75000"/>
            </a:schemeClr>
          </a:solidFill>
          <a:ln>
            <a:noFill/>
          </a:ln>
        </p:spPr>
        <p:txBody>
          <a:bodyPr wrap="none" rtlCol="0">
            <a:spAutoFit/>
          </a:bodyPr>
          <a:lstStyle/>
          <a:p>
            <a:r>
              <a:rPr kumimoji="1" lang="ja-JP" altLang="en-US" sz="2800" dirty="0">
                <a:solidFill>
                  <a:schemeClr val="bg1"/>
                </a:solidFill>
                <a:latin typeface="メイリオ" panose="020B0604030504040204" pitchFamily="50" charset="-128"/>
                <a:ea typeface="メイリオ" panose="020B0604030504040204" pitchFamily="50" charset="-128"/>
              </a:rPr>
              <a:t>育児休業制度</a:t>
            </a:r>
          </a:p>
        </p:txBody>
      </p:sp>
      <p:sp>
        <p:nvSpPr>
          <p:cNvPr id="6" name="テキスト ボックス 5">
            <a:extLst>
              <a:ext uri="{FF2B5EF4-FFF2-40B4-BE49-F238E27FC236}">
                <a16:creationId xmlns:a16="http://schemas.microsoft.com/office/drawing/2014/main" xmlns="" id="{6B0821B2-D5D6-47BF-8E3E-703B31916EA0}"/>
              </a:ext>
            </a:extLst>
          </p:cNvPr>
          <p:cNvSpPr txBox="1"/>
          <p:nvPr/>
        </p:nvSpPr>
        <p:spPr>
          <a:xfrm>
            <a:off x="962893" y="3527055"/>
            <a:ext cx="1980029" cy="523220"/>
          </a:xfrm>
          <a:prstGeom prst="rect">
            <a:avLst/>
          </a:prstGeom>
          <a:solidFill>
            <a:schemeClr val="accent5">
              <a:lumMod val="75000"/>
            </a:schemeClr>
          </a:solidFill>
          <a:ln>
            <a:noFill/>
          </a:ln>
        </p:spPr>
        <p:txBody>
          <a:bodyPr wrap="none" rtlCol="0">
            <a:spAutoFit/>
          </a:bodyPr>
          <a:lstStyle/>
          <a:p>
            <a:r>
              <a:rPr kumimoji="1" lang="ja-JP" altLang="en-US" sz="2800" dirty="0">
                <a:solidFill>
                  <a:schemeClr val="bg1"/>
                </a:solidFill>
                <a:latin typeface="メイリオ" panose="020B0604030504040204" pitchFamily="50" charset="-128"/>
                <a:ea typeface="メイリオ" panose="020B0604030504040204" pitchFamily="50" charset="-128"/>
              </a:rPr>
              <a:t>外国人雇用</a:t>
            </a:r>
          </a:p>
        </p:txBody>
      </p:sp>
      <p:sp>
        <p:nvSpPr>
          <p:cNvPr id="7" name="テキスト ボックス 6">
            <a:extLst>
              <a:ext uri="{FF2B5EF4-FFF2-40B4-BE49-F238E27FC236}">
                <a16:creationId xmlns:a16="http://schemas.microsoft.com/office/drawing/2014/main" xmlns="" id="{551EFA9C-5C5C-43B0-8281-272E171BAEB9}"/>
              </a:ext>
            </a:extLst>
          </p:cNvPr>
          <p:cNvSpPr txBox="1"/>
          <p:nvPr/>
        </p:nvSpPr>
        <p:spPr>
          <a:xfrm>
            <a:off x="6150833" y="3527055"/>
            <a:ext cx="1980029" cy="523220"/>
          </a:xfrm>
          <a:prstGeom prst="rect">
            <a:avLst/>
          </a:prstGeom>
          <a:solidFill>
            <a:schemeClr val="accent5">
              <a:lumMod val="75000"/>
            </a:schemeClr>
          </a:solidFill>
          <a:ln>
            <a:noFill/>
          </a:ln>
        </p:spPr>
        <p:txBody>
          <a:bodyPr wrap="none" rtlCol="0">
            <a:spAutoFit/>
          </a:bodyPr>
          <a:lstStyle/>
          <a:p>
            <a:r>
              <a:rPr kumimoji="1" lang="ja-JP" altLang="en-US" sz="2800" dirty="0">
                <a:solidFill>
                  <a:schemeClr val="bg1"/>
                </a:solidFill>
                <a:latin typeface="メイリオ" panose="020B0604030504040204" pitchFamily="50" charset="-128"/>
                <a:ea typeface="メイリオ" panose="020B0604030504040204" pitchFamily="50" charset="-128"/>
              </a:rPr>
              <a:t>在宅ワーク</a:t>
            </a:r>
          </a:p>
        </p:txBody>
      </p:sp>
      <p:sp>
        <p:nvSpPr>
          <p:cNvPr id="8" name="正方形/長方形 7">
            <a:extLst>
              <a:ext uri="{FF2B5EF4-FFF2-40B4-BE49-F238E27FC236}">
                <a16:creationId xmlns:a16="http://schemas.microsoft.com/office/drawing/2014/main" xmlns="" id="{A1997F9F-9975-4512-8E6F-D08B444F75B2}"/>
              </a:ext>
            </a:extLst>
          </p:cNvPr>
          <p:cNvSpPr/>
          <p:nvPr/>
        </p:nvSpPr>
        <p:spPr>
          <a:xfrm>
            <a:off x="962893" y="1876406"/>
            <a:ext cx="4968000" cy="1413163"/>
          </a:xfrm>
          <a:prstGeom prst="rect">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dirty="0">
                <a:solidFill>
                  <a:schemeClr val="tx1">
                    <a:lumMod val="75000"/>
                    <a:lumOff val="25000"/>
                  </a:schemeClr>
                </a:solidFill>
                <a:latin typeface="メイリオ" panose="020B0604030504040204" pitchFamily="50" charset="-128"/>
                <a:ea typeface="メイリオ" panose="020B0604030504040204" pitchFamily="50" charset="-128"/>
              </a:rPr>
              <a:t>OOOOOOOOOOOOOOOOOOOOOOOOOOOOOOOOOOOOOOOOOOOOOOOOOOOOOOOOOOOOOOOOOOOOOOOOOOOOOOOOOOOO</a:t>
            </a:r>
            <a:endParaRPr kumimoji="1" lang="ja-JP" altLang="en-US" dirty="0">
              <a:solidFill>
                <a:schemeClr val="tx1">
                  <a:lumMod val="75000"/>
                  <a:lumOff val="25000"/>
                </a:schemeClr>
              </a:solidFill>
              <a:latin typeface="メイリオ" panose="020B0604030504040204" pitchFamily="50" charset="-128"/>
              <a:ea typeface="メイリオ" panose="020B0604030504040204" pitchFamily="50" charset="-128"/>
            </a:endParaRPr>
          </a:p>
        </p:txBody>
      </p:sp>
      <p:sp>
        <p:nvSpPr>
          <p:cNvPr id="9" name="正方形/長方形 8">
            <a:extLst>
              <a:ext uri="{FF2B5EF4-FFF2-40B4-BE49-F238E27FC236}">
                <a16:creationId xmlns:a16="http://schemas.microsoft.com/office/drawing/2014/main" xmlns="" id="{BEBAD494-8C9F-47D4-825C-DF2EB31B2979}"/>
              </a:ext>
            </a:extLst>
          </p:cNvPr>
          <p:cNvSpPr/>
          <p:nvPr/>
        </p:nvSpPr>
        <p:spPr>
          <a:xfrm>
            <a:off x="6090805" y="1876406"/>
            <a:ext cx="4968000" cy="1413163"/>
          </a:xfrm>
          <a:prstGeom prst="rect">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dirty="0">
                <a:solidFill>
                  <a:schemeClr val="tx1">
                    <a:lumMod val="75000"/>
                    <a:lumOff val="25000"/>
                  </a:schemeClr>
                </a:solidFill>
                <a:latin typeface="メイリオ" panose="020B0604030504040204" pitchFamily="50" charset="-128"/>
                <a:ea typeface="メイリオ" panose="020B0604030504040204" pitchFamily="50" charset="-128"/>
              </a:rPr>
              <a:t>OOOOOOOOOOOOOOOOOOOOOOOOOOOOOOOOOOOOOOOOOOOOOOOOOOOOOOOOOOOOOOOOOOOOOOOOOOOOOOOOOOOO</a:t>
            </a:r>
            <a:endParaRPr kumimoji="1" lang="ja-JP" altLang="en-US" dirty="0">
              <a:solidFill>
                <a:schemeClr val="tx1">
                  <a:lumMod val="75000"/>
                  <a:lumOff val="25000"/>
                </a:schemeClr>
              </a:solidFill>
              <a:latin typeface="メイリオ" panose="020B0604030504040204" pitchFamily="50" charset="-128"/>
              <a:ea typeface="メイリオ" panose="020B0604030504040204" pitchFamily="50" charset="-128"/>
            </a:endParaRPr>
          </a:p>
        </p:txBody>
      </p:sp>
      <p:sp>
        <p:nvSpPr>
          <p:cNvPr id="10" name="正方形/長方形 9">
            <a:extLst>
              <a:ext uri="{FF2B5EF4-FFF2-40B4-BE49-F238E27FC236}">
                <a16:creationId xmlns:a16="http://schemas.microsoft.com/office/drawing/2014/main" xmlns="" id="{E2247940-B728-44C0-84A6-6FFF4FC7C3B3}"/>
              </a:ext>
            </a:extLst>
          </p:cNvPr>
          <p:cNvSpPr/>
          <p:nvPr/>
        </p:nvSpPr>
        <p:spPr>
          <a:xfrm>
            <a:off x="962893" y="4250715"/>
            <a:ext cx="4968000" cy="1413163"/>
          </a:xfrm>
          <a:prstGeom prst="rect">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dirty="0">
                <a:solidFill>
                  <a:schemeClr val="tx1">
                    <a:lumMod val="75000"/>
                    <a:lumOff val="25000"/>
                  </a:schemeClr>
                </a:solidFill>
                <a:latin typeface="メイリオ" panose="020B0604030504040204" pitchFamily="50" charset="-128"/>
                <a:ea typeface="メイリオ" panose="020B0604030504040204" pitchFamily="50" charset="-128"/>
              </a:rPr>
              <a:t>OOOOOOOOOOOOOOOOOOOOOOOOOOOOOOOOOOOOOOOOOOOOOOOOOOOOOOOOOOOOOOOOOOOOOOOOOOOOOOOOOOOO</a:t>
            </a:r>
            <a:endParaRPr kumimoji="1" lang="ja-JP" altLang="en-US" dirty="0">
              <a:solidFill>
                <a:schemeClr val="tx1">
                  <a:lumMod val="75000"/>
                  <a:lumOff val="25000"/>
                </a:schemeClr>
              </a:solidFill>
              <a:latin typeface="メイリオ" panose="020B0604030504040204" pitchFamily="50" charset="-128"/>
              <a:ea typeface="メイリオ" panose="020B0604030504040204" pitchFamily="50" charset="-128"/>
            </a:endParaRPr>
          </a:p>
        </p:txBody>
      </p:sp>
      <p:sp>
        <p:nvSpPr>
          <p:cNvPr id="11" name="正方形/長方形 10">
            <a:extLst>
              <a:ext uri="{FF2B5EF4-FFF2-40B4-BE49-F238E27FC236}">
                <a16:creationId xmlns:a16="http://schemas.microsoft.com/office/drawing/2014/main" xmlns="" id="{16EFB8F6-3E44-4E1D-A020-3942713C8086}"/>
              </a:ext>
            </a:extLst>
          </p:cNvPr>
          <p:cNvSpPr/>
          <p:nvPr/>
        </p:nvSpPr>
        <p:spPr>
          <a:xfrm>
            <a:off x="6090805" y="4250715"/>
            <a:ext cx="4968000" cy="1413163"/>
          </a:xfrm>
          <a:prstGeom prst="rect">
            <a:avLst/>
          </a:prstGeom>
          <a:solidFill>
            <a:schemeClr val="bg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dirty="0">
                <a:solidFill>
                  <a:schemeClr val="tx1">
                    <a:lumMod val="75000"/>
                    <a:lumOff val="25000"/>
                  </a:schemeClr>
                </a:solidFill>
                <a:latin typeface="メイリオ" panose="020B0604030504040204" pitchFamily="50" charset="-128"/>
                <a:ea typeface="メイリオ" panose="020B0604030504040204" pitchFamily="50" charset="-128"/>
              </a:rPr>
              <a:t>OOOOOOOOOOOOOOOOOOOOOOOOOOOOOOOOOOOOOOOOOOOOOOOOOOOOOOOOOOOOOOOOOOOOOOOOOOOOOOOOOOOO</a:t>
            </a:r>
            <a:endParaRPr kumimoji="1" lang="ja-JP" altLang="en-US" dirty="0">
              <a:solidFill>
                <a:schemeClr val="tx1">
                  <a:lumMod val="75000"/>
                  <a:lumOff val="25000"/>
                </a:schemeClr>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35917249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p:cNvSpPr>
            <a:spLocks noGrp="1"/>
          </p:cNvSpPr>
          <p:nvPr>
            <p:ph type="body" sz="quarter" idx="13"/>
          </p:nvPr>
        </p:nvSpPr>
        <p:spPr/>
        <p:txBody>
          <a:bodyPr/>
          <a:lstStyle/>
          <a:p>
            <a:endParaRPr kumimoji="1" lang="ja-JP" altLang="en-US" dirty="0"/>
          </a:p>
        </p:txBody>
      </p:sp>
      <p:cxnSp>
        <p:nvCxnSpPr>
          <p:cNvPr id="12" name="直線コネクタ 11">
            <a:extLst>
              <a:ext uri="{FF2B5EF4-FFF2-40B4-BE49-F238E27FC236}">
                <a16:creationId xmlns:a16="http://schemas.microsoft.com/office/drawing/2014/main" xmlns="" id="{661935E0-9A76-4E68-8530-DC1C04825373}"/>
              </a:ext>
            </a:extLst>
          </p:cNvPr>
          <p:cNvCxnSpPr/>
          <p:nvPr/>
        </p:nvCxnSpPr>
        <p:spPr>
          <a:xfrm flipH="1">
            <a:off x="4262189" y="2009027"/>
            <a:ext cx="1829849" cy="3012284"/>
          </a:xfrm>
          <a:prstGeom prst="line">
            <a:avLst/>
          </a:prstGeom>
          <a:ln w="38100">
            <a:solidFill>
              <a:srgbClr val="195C97"/>
            </a:solidFill>
          </a:ln>
        </p:spPr>
        <p:style>
          <a:lnRef idx="1">
            <a:schemeClr val="accent1"/>
          </a:lnRef>
          <a:fillRef idx="0">
            <a:schemeClr val="accent1"/>
          </a:fillRef>
          <a:effectRef idx="0">
            <a:schemeClr val="accent1"/>
          </a:effectRef>
          <a:fontRef idx="minor">
            <a:schemeClr val="tx1"/>
          </a:fontRef>
        </p:style>
      </p:cxnSp>
      <p:cxnSp>
        <p:nvCxnSpPr>
          <p:cNvPr id="13" name="直線コネクタ 12">
            <a:extLst>
              <a:ext uri="{FF2B5EF4-FFF2-40B4-BE49-F238E27FC236}">
                <a16:creationId xmlns:a16="http://schemas.microsoft.com/office/drawing/2014/main" xmlns="" id="{648C2F8B-6DDB-4B32-A219-A1DDB1D70267}"/>
              </a:ext>
            </a:extLst>
          </p:cNvPr>
          <p:cNvCxnSpPr>
            <a:cxnSpLocks/>
          </p:cNvCxnSpPr>
          <p:nvPr/>
        </p:nvCxnSpPr>
        <p:spPr>
          <a:xfrm>
            <a:off x="6092038" y="2003104"/>
            <a:ext cx="1772167" cy="3018207"/>
          </a:xfrm>
          <a:prstGeom prst="line">
            <a:avLst/>
          </a:prstGeom>
          <a:ln w="38100">
            <a:solidFill>
              <a:srgbClr val="195C97"/>
            </a:solidFill>
          </a:ln>
        </p:spPr>
        <p:style>
          <a:lnRef idx="1">
            <a:schemeClr val="accent1"/>
          </a:lnRef>
          <a:fillRef idx="0">
            <a:schemeClr val="accent1"/>
          </a:fillRef>
          <a:effectRef idx="0">
            <a:schemeClr val="accent1"/>
          </a:effectRef>
          <a:fontRef idx="minor">
            <a:schemeClr val="tx1"/>
          </a:fontRef>
        </p:style>
      </p:cxnSp>
      <p:cxnSp>
        <p:nvCxnSpPr>
          <p:cNvPr id="14" name="直線コネクタ 13">
            <a:extLst>
              <a:ext uri="{FF2B5EF4-FFF2-40B4-BE49-F238E27FC236}">
                <a16:creationId xmlns:a16="http://schemas.microsoft.com/office/drawing/2014/main" xmlns="" id="{5560385A-7BB9-498B-AB4E-2FB1C8B8A753}"/>
              </a:ext>
            </a:extLst>
          </p:cNvPr>
          <p:cNvCxnSpPr>
            <a:cxnSpLocks/>
          </p:cNvCxnSpPr>
          <p:nvPr/>
        </p:nvCxnSpPr>
        <p:spPr>
          <a:xfrm>
            <a:off x="4262189" y="5009466"/>
            <a:ext cx="3602016" cy="0"/>
          </a:xfrm>
          <a:prstGeom prst="line">
            <a:avLst/>
          </a:prstGeom>
          <a:ln w="38100">
            <a:solidFill>
              <a:srgbClr val="195C97"/>
            </a:solidFill>
          </a:ln>
        </p:spPr>
        <p:style>
          <a:lnRef idx="1">
            <a:schemeClr val="accent1"/>
          </a:lnRef>
          <a:fillRef idx="0">
            <a:schemeClr val="accent1"/>
          </a:fillRef>
          <a:effectRef idx="0">
            <a:schemeClr val="accent1"/>
          </a:effectRef>
          <a:fontRef idx="minor">
            <a:schemeClr val="tx1"/>
          </a:fontRef>
        </p:style>
      </p:cxnSp>
      <p:sp>
        <p:nvSpPr>
          <p:cNvPr id="15" name="楕円 14">
            <a:extLst>
              <a:ext uri="{FF2B5EF4-FFF2-40B4-BE49-F238E27FC236}">
                <a16:creationId xmlns:a16="http://schemas.microsoft.com/office/drawing/2014/main" xmlns="" id="{2DA34BB4-7E4B-4D76-BF69-2F76682BBE77}"/>
              </a:ext>
            </a:extLst>
          </p:cNvPr>
          <p:cNvSpPr/>
          <p:nvPr/>
        </p:nvSpPr>
        <p:spPr>
          <a:xfrm>
            <a:off x="5076167" y="1134534"/>
            <a:ext cx="2031743" cy="2031743"/>
          </a:xfrm>
          <a:prstGeom prst="ellipse">
            <a:avLst/>
          </a:prstGeom>
          <a:solidFill>
            <a:schemeClr val="bg1"/>
          </a:solidFill>
          <a:ln w="28575">
            <a:solidFill>
              <a:srgbClr val="195C9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lumMod val="50000"/>
                    <a:lumOff val="50000"/>
                  </a:schemeClr>
                </a:solidFill>
              </a:rPr>
              <a:t>テキストを</a:t>
            </a:r>
            <a:endParaRPr kumimoji="1" lang="en-US" altLang="ja-JP" dirty="0">
              <a:solidFill>
                <a:schemeClr val="tx1">
                  <a:lumMod val="50000"/>
                  <a:lumOff val="50000"/>
                </a:schemeClr>
              </a:solidFill>
            </a:endParaRPr>
          </a:p>
          <a:p>
            <a:pPr algn="ctr"/>
            <a:r>
              <a:rPr lang="ja-JP" altLang="en-US" dirty="0">
                <a:solidFill>
                  <a:schemeClr val="tx1">
                    <a:lumMod val="50000"/>
                    <a:lumOff val="50000"/>
                  </a:schemeClr>
                </a:solidFill>
              </a:rPr>
              <a:t>入力</a:t>
            </a:r>
            <a:endParaRPr kumimoji="1" lang="ja-JP" altLang="en-US" dirty="0">
              <a:solidFill>
                <a:schemeClr val="tx1">
                  <a:lumMod val="50000"/>
                  <a:lumOff val="50000"/>
                </a:schemeClr>
              </a:solidFill>
            </a:endParaRPr>
          </a:p>
        </p:txBody>
      </p:sp>
      <p:sp>
        <p:nvSpPr>
          <p:cNvPr id="16" name="楕円 15">
            <a:extLst>
              <a:ext uri="{FF2B5EF4-FFF2-40B4-BE49-F238E27FC236}">
                <a16:creationId xmlns:a16="http://schemas.microsoft.com/office/drawing/2014/main" xmlns="" id="{47ECAC72-CD2A-40C9-B5AA-A2B6B3326162}"/>
              </a:ext>
            </a:extLst>
          </p:cNvPr>
          <p:cNvSpPr/>
          <p:nvPr/>
        </p:nvSpPr>
        <p:spPr>
          <a:xfrm>
            <a:off x="3191838" y="3907235"/>
            <a:ext cx="2031743" cy="2031743"/>
          </a:xfrm>
          <a:prstGeom prst="ellipse">
            <a:avLst/>
          </a:prstGeom>
          <a:solidFill>
            <a:schemeClr val="bg1"/>
          </a:solidFill>
          <a:ln w="28575">
            <a:solidFill>
              <a:srgbClr val="195C9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lumMod val="50000"/>
                    <a:lumOff val="50000"/>
                  </a:schemeClr>
                </a:solidFill>
              </a:rPr>
              <a:t>テキストを</a:t>
            </a:r>
            <a:endParaRPr lang="en-US" altLang="ja-JP" dirty="0">
              <a:solidFill>
                <a:schemeClr val="tx1">
                  <a:lumMod val="50000"/>
                  <a:lumOff val="50000"/>
                </a:schemeClr>
              </a:solidFill>
            </a:endParaRPr>
          </a:p>
          <a:p>
            <a:pPr algn="ctr"/>
            <a:r>
              <a:rPr lang="ja-JP" altLang="en-US" dirty="0">
                <a:solidFill>
                  <a:schemeClr val="tx1">
                    <a:lumMod val="50000"/>
                    <a:lumOff val="50000"/>
                  </a:schemeClr>
                </a:solidFill>
              </a:rPr>
              <a:t>入力</a:t>
            </a:r>
          </a:p>
        </p:txBody>
      </p:sp>
      <p:sp>
        <p:nvSpPr>
          <p:cNvPr id="17" name="楕円 16">
            <a:extLst>
              <a:ext uri="{FF2B5EF4-FFF2-40B4-BE49-F238E27FC236}">
                <a16:creationId xmlns:a16="http://schemas.microsoft.com/office/drawing/2014/main" xmlns="" id="{64FBF3CA-D70B-404A-9151-8BCA6F3A2541}"/>
              </a:ext>
            </a:extLst>
          </p:cNvPr>
          <p:cNvSpPr/>
          <p:nvPr/>
        </p:nvSpPr>
        <p:spPr>
          <a:xfrm>
            <a:off x="6845129" y="3907235"/>
            <a:ext cx="2031743" cy="2031743"/>
          </a:xfrm>
          <a:prstGeom prst="ellipse">
            <a:avLst/>
          </a:prstGeom>
          <a:solidFill>
            <a:schemeClr val="bg1"/>
          </a:solidFill>
          <a:ln w="28575">
            <a:solidFill>
              <a:srgbClr val="195C9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lumMod val="50000"/>
                    <a:lumOff val="50000"/>
                  </a:schemeClr>
                </a:solidFill>
              </a:rPr>
              <a:t>テキストを</a:t>
            </a:r>
            <a:endParaRPr lang="en-US" altLang="ja-JP" dirty="0">
              <a:solidFill>
                <a:schemeClr val="tx1">
                  <a:lumMod val="50000"/>
                  <a:lumOff val="50000"/>
                </a:schemeClr>
              </a:solidFill>
            </a:endParaRPr>
          </a:p>
          <a:p>
            <a:pPr algn="ctr"/>
            <a:r>
              <a:rPr lang="ja-JP" altLang="en-US" dirty="0">
                <a:solidFill>
                  <a:schemeClr val="tx1">
                    <a:lumMod val="50000"/>
                    <a:lumOff val="50000"/>
                  </a:schemeClr>
                </a:solidFill>
              </a:rPr>
              <a:t>入力</a:t>
            </a:r>
          </a:p>
        </p:txBody>
      </p:sp>
      <p:sp>
        <p:nvSpPr>
          <p:cNvPr id="18" name="正方形/長方形 17">
            <a:extLst>
              <a:ext uri="{FF2B5EF4-FFF2-40B4-BE49-F238E27FC236}">
                <a16:creationId xmlns:a16="http://schemas.microsoft.com/office/drawing/2014/main" xmlns="" id="{4EC48DF1-0275-4517-869C-1BCA72ACE543}"/>
              </a:ext>
            </a:extLst>
          </p:cNvPr>
          <p:cNvSpPr/>
          <p:nvPr/>
        </p:nvSpPr>
        <p:spPr>
          <a:xfrm>
            <a:off x="7190944" y="1965739"/>
            <a:ext cx="1800493" cy="369332"/>
          </a:xfrm>
          <a:prstGeom prst="rect">
            <a:avLst/>
          </a:prstGeom>
          <a:ln>
            <a:solidFill>
              <a:srgbClr val="195C97"/>
            </a:solidFill>
          </a:ln>
        </p:spPr>
        <p:txBody>
          <a:bodyPr wrap="none">
            <a:spAutoFit/>
          </a:bodyPr>
          <a:lstStyle/>
          <a:p>
            <a:r>
              <a:rPr lang="ja-JP" altLang="en-US" b="1" dirty="0">
                <a:solidFill>
                  <a:schemeClr val="tx1">
                    <a:lumMod val="50000"/>
                    <a:lumOff val="50000"/>
                  </a:schemeClr>
                </a:solidFill>
              </a:rPr>
              <a:t>テキストを入力</a:t>
            </a:r>
            <a:endParaRPr lang="ja-JP" altLang="en-US" dirty="0">
              <a:solidFill>
                <a:schemeClr val="tx1">
                  <a:lumMod val="50000"/>
                  <a:lumOff val="50000"/>
                </a:schemeClr>
              </a:solidFill>
            </a:endParaRPr>
          </a:p>
        </p:txBody>
      </p:sp>
      <p:sp>
        <p:nvSpPr>
          <p:cNvPr id="19" name="正方形/長方形 18">
            <a:extLst>
              <a:ext uri="{FF2B5EF4-FFF2-40B4-BE49-F238E27FC236}">
                <a16:creationId xmlns:a16="http://schemas.microsoft.com/office/drawing/2014/main" xmlns="" id="{4825CE24-9C66-439A-8099-BBC44FE509B8}"/>
              </a:ext>
            </a:extLst>
          </p:cNvPr>
          <p:cNvSpPr/>
          <p:nvPr/>
        </p:nvSpPr>
        <p:spPr>
          <a:xfrm>
            <a:off x="1275211" y="4738440"/>
            <a:ext cx="1800494" cy="369332"/>
          </a:xfrm>
          <a:prstGeom prst="rect">
            <a:avLst/>
          </a:prstGeom>
          <a:ln>
            <a:solidFill>
              <a:srgbClr val="195C97"/>
            </a:solidFill>
          </a:ln>
        </p:spPr>
        <p:txBody>
          <a:bodyPr wrap="none">
            <a:spAutoFit/>
          </a:bodyPr>
          <a:lstStyle/>
          <a:p>
            <a:pPr algn="r"/>
            <a:r>
              <a:rPr lang="ja-JP" altLang="en-US" b="1" dirty="0">
                <a:solidFill>
                  <a:schemeClr val="tx1">
                    <a:lumMod val="50000"/>
                    <a:lumOff val="50000"/>
                  </a:schemeClr>
                </a:solidFill>
              </a:rPr>
              <a:t>テキストを入力</a:t>
            </a:r>
            <a:endParaRPr lang="ja-JP" altLang="en-US" dirty="0">
              <a:solidFill>
                <a:schemeClr val="tx1">
                  <a:lumMod val="50000"/>
                  <a:lumOff val="50000"/>
                </a:schemeClr>
              </a:solidFill>
            </a:endParaRPr>
          </a:p>
        </p:txBody>
      </p:sp>
      <p:sp>
        <p:nvSpPr>
          <p:cNvPr id="20" name="正方形/長方形 19">
            <a:extLst>
              <a:ext uri="{FF2B5EF4-FFF2-40B4-BE49-F238E27FC236}">
                <a16:creationId xmlns:a16="http://schemas.microsoft.com/office/drawing/2014/main" xmlns="" id="{474C85D3-4826-460A-AB52-D47EBDF4E4EC}"/>
              </a:ext>
            </a:extLst>
          </p:cNvPr>
          <p:cNvSpPr/>
          <p:nvPr/>
        </p:nvSpPr>
        <p:spPr>
          <a:xfrm>
            <a:off x="9024445" y="4738440"/>
            <a:ext cx="1800493" cy="369332"/>
          </a:xfrm>
          <a:prstGeom prst="rect">
            <a:avLst/>
          </a:prstGeom>
          <a:ln>
            <a:solidFill>
              <a:srgbClr val="195C97"/>
            </a:solidFill>
          </a:ln>
        </p:spPr>
        <p:txBody>
          <a:bodyPr wrap="none">
            <a:spAutoFit/>
          </a:bodyPr>
          <a:lstStyle/>
          <a:p>
            <a:r>
              <a:rPr lang="ja-JP" altLang="en-US" b="1" dirty="0">
                <a:solidFill>
                  <a:schemeClr val="tx1">
                    <a:lumMod val="50000"/>
                    <a:lumOff val="50000"/>
                  </a:schemeClr>
                </a:solidFill>
              </a:rPr>
              <a:t>テキストを入力</a:t>
            </a:r>
            <a:endParaRPr lang="ja-JP" altLang="en-US" dirty="0">
              <a:solidFill>
                <a:schemeClr val="tx1">
                  <a:lumMod val="50000"/>
                  <a:lumOff val="50000"/>
                </a:schemeClr>
              </a:solidFill>
            </a:endParaRPr>
          </a:p>
        </p:txBody>
      </p:sp>
      <p:sp>
        <p:nvSpPr>
          <p:cNvPr id="21" name="正方形/長方形 20">
            <a:extLst>
              <a:ext uri="{FF2B5EF4-FFF2-40B4-BE49-F238E27FC236}">
                <a16:creationId xmlns:a16="http://schemas.microsoft.com/office/drawing/2014/main" xmlns="" id="{6328D831-05AB-45BC-8AAB-185D1786D7BE}"/>
              </a:ext>
            </a:extLst>
          </p:cNvPr>
          <p:cNvSpPr/>
          <p:nvPr/>
        </p:nvSpPr>
        <p:spPr>
          <a:xfrm>
            <a:off x="3930140" y="3125735"/>
            <a:ext cx="4339650" cy="923330"/>
          </a:xfrm>
          <a:prstGeom prst="rect">
            <a:avLst/>
          </a:prstGeom>
          <a:ln>
            <a:solidFill>
              <a:srgbClr val="195C97"/>
            </a:solidFill>
          </a:ln>
        </p:spPr>
        <p:txBody>
          <a:bodyPr wrap="none">
            <a:spAutoFit/>
          </a:bodyPr>
          <a:lstStyle/>
          <a:p>
            <a:pPr algn="ctr"/>
            <a:r>
              <a:rPr lang="ja-JP" altLang="en-US" sz="5400" b="1" dirty="0">
                <a:solidFill>
                  <a:schemeClr val="tx1">
                    <a:lumMod val="50000"/>
                    <a:lumOff val="50000"/>
                  </a:schemeClr>
                </a:solidFill>
              </a:rPr>
              <a:t>テキスト入力</a:t>
            </a:r>
            <a:endParaRPr lang="ja-JP" altLang="en-US" sz="5400" dirty="0">
              <a:solidFill>
                <a:schemeClr val="tx1">
                  <a:lumMod val="50000"/>
                  <a:lumOff val="50000"/>
                </a:schemeClr>
              </a:solidFill>
            </a:endParaRPr>
          </a:p>
        </p:txBody>
      </p:sp>
    </p:spTree>
    <p:extLst>
      <p:ext uri="{BB962C8B-B14F-4D97-AF65-F5344CB8AC3E}">
        <p14:creationId xmlns:p14="http://schemas.microsoft.com/office/powerpoint/2010/main" val="316600932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p:cNvSpPr>
            <a:spLocks noGrp="1"/>
          </p:cNvSpPr>
          <p:nvPr>
            <p:ph type="body" sz="quarter" idx="13"/>
          </p:nvPr>
        </p:nvSpPr>
        <p:spPr/>
        <p:txBody>
          <a:bodyPr/>
          <a:lstStyle/>
          <a:p>
            <a:r>
              <a:rPr kumimoji="1" lang="ja-JP" altLang="en-US" dirty="0"/>
              <a:t>施設</a:t>
            </a:r>
          </a:p>
        </p:txBody>
      </p:sp>
      <p:pic>
        <p:nvPicPr>
          <p:cNvPr id="22" name="図プレースホルダー 9">
            <a:extLst>
              <a:ext uri="{FF2B5EF4-FFF2-40B4-BE49-F238E27FC236}">
                <a16:creationId xmlns:a16="http://schemas.microsoft.com/office/drawing/2014/main" xmlns="" id="{BA8EA9D9-63D4-47A5-B6C5-20A31D57D7BD}"/>
              </a:ext>
            </a:extLst>
          </p:cNvPr>
          <p:cNvPicPr>
            <a:picLocks noChangeAspect="1"/>
          </p:cNvPicPr>
          <p:nvPr/>
        </p:nvPicPr>
        <p:blipFill>
          <a:blip r:embed="rId2">
            <a:extLst>
              <a:ext uri="{28A0092B-C50C-407E-A947-70E740481C1C}">
                <a14:useLocalDpi xmlns:a14="http://schemas.microsoft.com/office/drawing/2010/main" val="0"/>
              </a:ext>
            </a:extLst>
          </a:blip>
          <a:srcRect l="19988" r="19988"/>
          <a:stretch>
            <a:fillRect/>
          </a:stretch>
        </p:blipFill>
        <p:spPr>
          <a:xfrm>
            <a:off x="6335547" y="917531"/>
            <a:ext cx="4540095" cy="5046290"/>
          </a:xfrm>
          <a:prstGeom prst="rect">
            <a:avLst/>
          </a:prstGeom>
        </p:spPr>
      </p:pic>
      <p:pic>
        <p:nvPicPr>
          <p:cNvPr id="23" name="図プレースホルダー 8">
            <a:extLst>
              <a:ext uri="{FF2B5EF4-FFF2-40B4-BE49-F238E27FC236}">
                <a16:creationId xmlns:a16="http://schemas.microsoft.com/office/drawing/2014/main" xmlns="" id="{40A46B3C-5F1B-48D1-84F3-482001A5E7ED}"/>
              </a:ext>
            </a:extLst>
          </p:cNvPr>
          <p:cNvPicPr>
            <a:picLocks noChangeAspect="1"/>
          </p:cNvPicPr>
          <p:nvPr/>
        </p:nvPicPr>
        <p:blipFill>
          <a:blip r:embed="rId3">
            <a:extLst>
              <a:ext uri="{28A0092B-C50C-407E-A947-70E740481C1C}">
                <a14:useLocalDpi xmlns:a14="http://schemas.microsoft.com/office/drawing/2010/main" val="0"/>
              </a:ext>
            </a:extLst>
          </a:blip>
          <a:srcRect t="540" b="540"/>
          <a:stretch>
            <a:fillRect/>
          </a:stretch>
        </p:blipFill>
        <p:spPr>
          <a:xfrm>
            <a:off x="1204747" y="917531"/>
            <a:ext cx="4540095" cy="5046290"/>
          </a:xfrm>
          <a:prstGeom prst="rect">
            <a:avLst/>
          </a:prstGeom>
        </p:spPr>
      </p:pic>
    </p:spTree>
    <p:extLst>
      <p:ext uri="{BB962C8B-B14F-4D97-AF65-F5344CB8AC3E}">
        <p14:creationId xmlns:p14="http://schemas.microsoft.com/office/powerpoint/2010/main" val="423671619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テキスト ボックス 26">
            <a:extLst>
              <a:ext uri="{FF2B5EF4-FFF2-40B4-BE49-F238E27FC236}">
                <a16:creationId xmlns:a16="http://schemas.microsoft.com/office/drawing/2014/main" xmlns="" id="{1CA280E5-9A37-4981-848D-1FD1F151FE87}"/>
              </a:ext>
            </a:extLst>
          </p:cNvPr>
          <p:cNvSpPr txBox="1"/>
          <p:nvPr/>
        </p:nvSpPr>
        <p:spPr>
          <a:xfrm>
            <a:off x="10373391" y="6508547"/>
            <a:ext cx="1074461" cy="276999"/>
          </a:xfrm>
          <a:prstGeom prst="rect">
            <a:avLst/>
          </a:prstGeom>
          <a:noFill/>
        </p:spPr>
        <p:txBody>
          <a:bodyPr wrap="none" rtlCol="0">
            <a:spAutoFit/>
          </a:bodyPr>
          <a:lstStyle/>
          <a:p>
            <a:r>
              <a:rPr lang="en-US" altLang="ja-JP" sz="1200" dirty="0">
                <a:solidFill>
                  <a:schemeClr val="bg1"/>
                </a:solidFill>
                <a:latin typeface="Segoe UI" panose="020B0502040204020203" pitchFamily="34" charset="0"/>
                <a:cs typeface="Segoe UI" panose="020B0502040204020203" pitchFamily="34" charset="0"/>
              </a:rPr>
              <a:t>XX University</a:t>
            </a:r>
            <a:endParaRPr kumimoji="1" lang="ja-JP" altLang="en-US" sz="1200" dirty="0">
              <a:solidFill>
                <a:schemeClr val="bg1"/>
              </a:solidFill>
              <a:latin typeface="Segoe UI" panose="020B0502040204020203" pitchFamily="34" charset="0"/>
              <a:cs typeface="Segoe UI" panose="020B0502040204020203" pitchFamily="34" charset="0"/>
            </a:endParaRPr>
          </a:p>
        </p:txBody>
      </p:sp>
      <p:sp>
        <p:nvSpPr>
          <p:cNvPr id="7" name="テキスト ボックス 6">
            <a:extLst>
              <a:ext uri="{FF2B5EF4-FFF2-40B4-BE49-F238E27FC236}">
                <a16:creationId xmlns:a16="http://schemas.microsoft.com/office/drawing/2014/main" xmlns="" id="{4381F33A-3077-4D36-811E-ED446A3FCE60}"/>
              </a:ext>
            </a:extLst>
          </p:cNvPr>
          <p:cNvSpPr txBox="1"/>
          <p:nvPr/>
        </p:nvSpPr>
        <p:spPr>
          <a:xfrm>
            <a:off x="6340612" y="3422554"/>
            <a:ext cx="5416868" cy="923330"/>
          </a:xfrm>
          <a:prstGeom prst="rect">
            <a:avLst/>
          </a:prstGeom>
          <a:noFill/>
        </p:spPr>
        <p:txBody>
          <a:bodyPr wrap="none" rtlCol="0">
            <a:spAutoFit/>
          </a:bodyPr>
          <a:lstStyle/>
          <a:p>
            <a:pPr algn="r"/>
            <a:r>
              <a:rPr lang="ja-JP" altLang="en-US" sz="5400" spc="-300" dirty="0">
                <a:solidFill>
                  <a:srgbClr val="175A96"/>
                </a:solidFill>
                <a:latin typeface="メイリオ" panose="020B0604030504040204" pitchFamily="50" charset="-128"/>
                <a:ea typeface="メイリオ" panose="020B0604030504040204" pitchFamily="50" charset="-128"/>
                <a:cs typeface="Segoe UI" panose="020B0502040204020203" pitchFamily="34" charset="0"/>
              </a:rPr>
              <a:t>応募と選考の流れ</a:t>
            </a:r>
          </a:p>
        </p:txBody>
      </p:sp>
      <p:sp>
        <p:nvSpPr>
          <p:cNvPr id="9" name="テキスト ボックス 8">
            <a:extLst>
              <a:ext uri="{FF2B5EF4-FFF2-40B4-BE49-F238E27FC236}">
                <a16:creationId xmlns:a16="http://schemas.microsoft.com/office/drawing/2014/main" xmlns="" id="{C9A9D5C6-0E56-4C30-AF63-56946C6048F5}"/>
              </a:ext>
            </a:extLst>
          </p:cNvPr>
          <p:cNvSpPr txBox="1"/>
          <p:nvPr/>
        </p:nvSpPr>
        <p:spPr>
          <a:xfrm>
            <a:off x="6904869" y="5870950"/>
            <a:ext cx="4852610" cy="523220"/>
          </a:xfrm>
          <a:prstGeom prst="rect">
            <a:avLst/>
          </a:prstGeom>
          <a:noFill/>
        </p:spPr>
        <p:txBody>
          <a:bodyPr wrap="none" rtlCol="0">
            <a:spAutoFit/>
          </a:bodyPr>
          <a:lstStyle/>
          <a:p>
            <a:pPr algn="r"/>
            <a:r>
              <a:rPr kumimoji="1" lang="ja-JP" altLang="en-US" sz="2800" b="1" dirty="0">
                <a:solidFill>
                  <a:schemeClr val="tx1">
                    <a:lumMod val="75000"/>
                    <a:lumOff val="25000"/>
                  </a:schemeClr>
                </a:solidFill>
                <a:latin typeface="メイリオ" panose="020B0604030504040204" pitchFamily="50" charset="-128"/>
                <a:ea typeface="メイリオ" panose="020B0604030504040204" pitchFamily="50" charset="-128"/>
                <a:cs typeface="Segoe UI Semibold" panose="020B0702040204020203" pitchFamily="34" charset="0"/>
              </a:rPr>
              <a:t>株式会社ビューポイント重工</a:t>
            </a:r>
          </a:p>
        </p:txBody>
      </p:sp>
      <p:sp>
        <p:nvSpPr>
          <p:cNvPr id="2" name="角丸四角形 1"/>
          <p:cNvSpPr/>
          <p:nvPr/>
        </p:nvSpPr>
        <p:spPr>
          <a:xfrm>
            <a:off x="740662" y="5853257"/>
            <a:ext cx="2161645" cy="540913"/>
          </a:xfrm>
          <a:prstGeom prst="roundRect">
            <a:avLst/>
          </a:prstGeom>
          <a:solidFill>
            <a:srgbClr val="1675B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b="1" dirty="0">
                <a:ea typeface="メイリオ" panose="020B0604030504040204" pitchFamily="50" charset="-128"/>
              </a:rPr>
              <a:t>WEB</a:t>
            </a:r>
            <a:r>
              <a:rPr kumimoji="1" lang="ja-JP" altLang="en-US" sz="2000" b="1" dirty="0">
                <a:ea typeface="メイリオ" panose="020B0604030504040204" pitchFamily="50" charset="-128"/>
              </a:rPr>
              <a:t>説明会</a:t>
            </a:r>
          </a:p>
        </p:txBody>
      </p:sp>
    </p:spTree>
    <p:extLst>
      <p:ext uri="{BB962C8B-B14F-4D97-AF65-F5344CB8AC3E}">
        <p14:creationId xmlns:p14="http://schemas.microsoft.com/office/powerpoint/2010/main" val="275268628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プレースホルダー 7"/>
          <p:cNvSpPr>
            <a:spLocks noGrp="1"/>
          </p:cNvSpPr>
          <p:nvPr>
            <p:ph type="body" sz="quarter" idx="13"/>
          </p:nvPr>
        </p:nvSpPr>
        <p:spPr>
          <a:xfrm>
            <a:off x="257690" y="186608"/>
            <a:ext cx="7212057" cy="450090"/>
          </a:xfrm>
        </p:spPr>
        <p:txBody>
          <a:bodyPr/>
          <a:lstStyle/>
          <a:p>
            <a:r>
              <a:rPr kumimoji="1" lang="ja-JP" altLang="en-US" dirty="0"/>
              <a:t>応募受付</a:t>
            </a:r>
          </a:p>
        </p:txBody>
      </p:sp>
      <p:sp>
        <p:nvSpPr>
          <p:cNvPr id="13" name="正方形/長方形 12">
            <a:extLst>
              <a:ext uri="{FF2B5EF4-FFF2-40B4-BE49-F238E27FC236}">
                <a16:creationId xmlns:a16="http://schemas.microsoft.com/office/drawing/2014/main" xmlns="" id="{848C479E-0619-4ABB-B440-CBDEE58A7D1C}"/>
              </a:ext>
            </a:extLst>
          </p:cNvPr>
          <p:cNvSpPr/>
          <p:nvPr/>
        </p:nvSpPr>
        <p:spPr>
          <a:xfrm>
            <a:off x="968649" y="1354472"/>
            <a:ext cx="10254702" cy="10571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a:solidFill>
                  <a:schemeClr val="tx1">
                    <a:lumMod val="75000"/>
                    <a:lumOff val="25000"/>
                  </a:schemeClr>
                </a:solidFill>
                <a:latin typeface="Arial Black" panose="020B0A04020102020204" pitchFamily="34" charset="0"/>
                <a:ea typeface="メイリオ" panose="020B0604030504040204" pitchFamily="50" charset="-128"/>
              </a:rPr>
              <a:t>「</a:t>
            </a:r>
            <a:r>
              <a:rPr kumimoji="1" lang="en-US" altLang="ja-JP" sz="2800" dirty="0">
                <a:solidFill>
                  <a:schemeClr val="tx1">
                    <a:lumMod val="75000"/>
                    <a:lumOff val="25000"/>
                  </a:schemeClr>
                </a:solidFill>
                <a:latin typeface="Arial Black" panose="020B0A04020102020204" pitchFamily="34" charset="0"/>
                <a:ea typeface="メイリオ" panose="020B0604030504040204" pitchFamily="50" charset="-128"/>
              </a:rPr>
              <a:t>WEB</a:t>
            </a:r>
            <a:r>
              <a:rPr kumimoji="1" lang="ja-JP" altLang="en-US" sz="2800" dirty="0">
                <a:solidFill>
                  <a:schemeClr val="tx1">
                    <a:lumMod val="75000"/>
                    <a:lumOff val="25000"/>
                  </a:schemeClr>
                </a:solidFill>
                <a:latin typeface="Arial Black" panose="020B0A04020102020204" pitchFamily="34" charset="0"/>
                <a:ea typeface="メイリオ" panose="020B0604030504040204" pitchFamily="50" charset="-128"/>
              </a:rPr>
              <a:t>会社説明会」</a:t>
            </a:r>
            <a:r>
              <a:rPr lang="ja-JP" altLang="en-US" sz="2800" dirty="0">
                <a:solidFill>
                  <a:schemeClr val="tx1">
                    <a:lumMod val="75000"/>
                    <a:lumOff val="25000"/>
                  </a:schemeClr>
                </a:solidFill>
                <a:latin typeface="Arial Black" panose="020B0A04020102020204" pitchFamily="34" charset="0"/>
                <a:ea typeface="メイリオ" panose="020B0604030504040204" pitchFamily="50" charset="-128"/>
              </a:rPr>
              <a:t>「会社説明会」「学内セミナー」</a:t>
            </a:r>
            <a:endParaRPr lang="en-US" altLang="ja-JP" sz="2800" dirty="0">
              <a:solidFill>
                <a:schemeClr val="tx1">
                  <a:lumMod val="75000"/>
                  <a:lumOff val="25000"/>
                </a:schemeClr>
              </a:solidFill>
              <a:latin typeface="Arial Black" panose="020B0A04020102020204" pitchFamily="34" charset="0"/>
              <a:ea typeface="メイリオ" panose="020B0604030504040204" pitchFamily="50" charset="-128"/>
            </a:endParaRPr>
          </a:p>
          <a:p>
            <a:pPr algn="ctr"/>
            <a:r>
              <a:rPr lang="ja-JP" altLang="en-US" sz="2800" dirty="0">
                <a:solidFill>
                  <a:schemeClr val="tx1">
                    <a:lumMod val="75000"/>
                    <a:lumOff val="25000"/>
                  </a:schemeClr>
                </a:solidFill>
                <a:latin typeface="Arial Black" panose="020B0A04020102020204" pitchFamily="34" charset="0"/>
                <a:ea typeface="メイリオ" panose="020B0604030504040204" pitchFamily="50" charset="-128"/>
              </a:rPr>
              <a:t>いずれも参加は必須ではありません。</a:t>
            </a:r>
            <a:endParaRPr lang="en-US" altLang="ja-JP" sz="2800" dirty="0">
              <a:solidFill>
                <a:schemeClr val="tx1">
                  <a:lumMod val="75000"/>
                  <a:lumOff val="25000"/>
                </a:schemeClr>
              </a:solidFill>
              <a:latin typeface="Arial Black" panose="020B0A04020102020204" pitchFamily="34" charset="0"/>
              <a:ea typeface="メイリオ" panose="020B0604030504040204" pitchFamily="50" charset="-128"/>
            </a:endParaRPr>
          </a:p>
        </p:txBody>
      </p:sp>
      <p:sp>
        <p:nvSpPr>
          <p:cNvPr id="14" name="四角形: 角を丸くする 13">
            <a:extLst>
              <a:ext uri="{FF2B5EF4-FFF2-40B4-BE49-F238E27FC236}">
                <a16:creationId xmlns:a16="http://schemas.microsoft.com/office/drawing/2014/main" xmlns="" id="{E29739A7-822E-4FCD-A96A-9529D443CD8C}"/>
              </a:ext>
            </a:extLst>
          </p:cNvPr>
          <p:cNvSpPr/>
          <p:nvPr/>
        </p:nvSpPr>
        <p:spPr>
          <a:xfrm>
            <a:off x="3588883" y="2822432"/>
            <a:ext cx="5129561" cy="847493"/>
          </a:xfrm>
          <a:prstGeom prst="roundRect">
            <a:avLst/>
          </a:prstGeom>
          <a:solidFill>
            <a:srgbClr val="195C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b="1" spc="-150" dirty="0">
                <a:solidFill>
                  <a:schemeClr val="bg1"/>
                </a:solidFill>
                <a:latin typeface="メイリオ" panose="020B0604030504040204" pitchFamily="50" charset="-128"/>
                <a:ea typeface="メイリオ" panose="020B0604030504040204" pitchFamily="50" charset="-128"/>
              </a:rPr>
              <a:t>応募フォームから送信</a:t>
            </a:r>
          </a:p>
        </p:txBody>
      </p:sp>
      <p:sp>
        <p:nvSpPr>
          <p:cNvPr id="15" name="矢印: 右 14">
            <a:extLst>
              <a:ext uri="{FF2B5EF4-FFF2-40B4-BE49-F238E27FC236}">
                <a16:creationId xmlns:a16="http://schemas.microsoft.com/office/drawing/2014/main" xmlns="" id="{D9616CA8-6801-406C-B80D-7ABF01E7FB2E}"/>
              </a:ext>
            </a:extLst>
          </p:cNvPr>
          <p:cNvSpPr/>
          <p:nvPr/>
        </p:nvSpPr>
        <p:spPr>
          <a:xfrm rot="5400000">
            <a:off x="5884126" y="3332416"/>
            <a:ext cx="423746" cy="1706137"/>
          </a:xfrm>
          <a:prstGeom prst="rightArrow">
            <a:avLst/>
          </a:prstGeom>
          <a:solidFill>
            <a:srgbClr val="195C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16" name="テキスト ボックス 15">
            <a:extLst>
              <a:ext uri="{FF2B5EF4-FFF2-40B4-BE49-F238E27FC236}">
                <a16:creationId xmlns:a16="http://schemas.microsoft.com/office/drawing/2014/main" xmlns="" id="{5623FF5E-EDCD-4663-8ECF-DEB575F107E7}"/>
              </a:ext>
            </a:extLst>
          </p:cNvPr>
          <p:cNvSpPr txBox="1"/>
          <p:nvPr/>
        </p:nvSpPr>
        <p:spPr>
          <a:xfrm>
            <a:off x="2984810" y="4701043"/>
            <a:ext cx="6222380" cy="954107"/>
          </a:xfrm>
          <a:prstGeom prst="rect">
            <a:avLst/>
          </a:prstGeom>
          <a:noFill/>
        </p:spPr>
        <p:txBody>
          <a:bodyPr wrap="square" rtlCol="0">
            <a:spAutoFit/>
          </a:bodyPr>
          <a:lstStyle/>
          <a:p>
            <a:pPr algn="ctr"/>
            <a:r>
              <a:rPr lang="ja-JP" altLang="en-US" sz="2800" dirty="0">
                <a:solidFill>
                  <a:schemeClr val="tx1">
                    <a:lumMod val="75000"/>
                    <a:lumOff val="25000"/>
                  </a:schemeClr>
                </a:solidFill>
                <a:latin typeface="Arial Black" panose="020B0A04020102020204" pitchFamily="34" charset="0"/>
                <a:ea typeface="メイリオ" panose="020B0604030504040204" pitchFamily="50" charset="-128"/>
              </a:rPr>
              <a:t>応募スケジュールは</a:t>
            </a:r>
            <a:endParaRPr lang="en-US" altLang="ja-JP" sz="2800" dirty="0">
              <a:solidFill>
                <a:schemeClr val="tx1">
                  <a:lumMod val="75000"/>
                  <a:lumOff val="25000"/>
                </a:schemeClr>
              </a:solidFill>
              <a:latin typeface="Arial Black" panose="020B0A04020102020204" pitchFamily="34" charset="0"/>
              <a:ea typeface="メイリオ" panose="020B0604030504040204" pitchFamily="50" charset="-128"/>
            </a:endParaRPr>
          </a:p>
          <a:p>
            <a:pPr algn="ctr"/>
            <a:r>
              <a:rPr kumimoji="1" lang="en-US" altLang="ja-JP" sz="2800" dirty="0">
                <a:solidFill>
                  <a:schemeClr val="tx1">
                    <a:lumMod val="75000"/>
                    <a:lumOff val="25000"/>
                  </a:schemeClr>
                </a:solidFill>
                <a:latin typeface="Arial Black" panose="020B0A04020102020204" pitchFamily="34" charset="0"/>
                <a:ea typeface="メイリオ" panose="020B0604030504040204" pitchFamily="50" charset="-128"/>
              </a:rPr>
              <a:t>WEB</a:t>
            </a:r>
            <a:r>
              <a:rPr kumimoji="1" lang="ja-JP" altLang="en-US" sz="2800" dirty="0">
                <a:solidFill>
                  <a:schemeClr val="tx1">
                    <a:lumMod val="75000"/>
                    <a:lumOff val="25000"/>
                  </a:schemeClr>
                </a:solidFill>
                <a:latin typeface="Arial Black" panose="020B0A04020102020204" pitchFamily="34" charset="0"/>
                <a:ea typeface="メイリオ" panose="020B0604030504040204" pitchFamily="50" charset="-128"/>
              </a:rPr>
              <a:t>サイトでご確認願います</a:t>
            </a:r>
          </a:p>
        </p:txBody>
      </p:sp>
    </p:spTree>
    <p:extLst>
      <p:ext uri="{BB962C8B-B14F-4D97-AF65-F5344CB8AC3E}">
        <p14:creationId xmlns:p14="http://schemas.microsoft.com/office/powerpoint/2010/main" val="11556663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プレースホルダー 7"/>
          <p:cNvSpPr>
            <a:spLocks noGrp="1"/>
          </p:cNvSpPr>
          <p:nvPr>
            <p:ph type="body" sz="quarter" idx="13"/>
          </p:nvPr>
        </p:nvSpPr>
        <p:spPr>
          <a:xfrm>
            <a:off x="257690" y="186608"/>
            <a:ext cx="7212057" cy="450090"/>
          </a:xfrm>
        </p:spPr>
        <p:txBody>
          <a:bodyPr/>
          <a:lstStyle/>
          <a:p>
            <a:r>
              <a:rPr lang="ja-JP" altLang="en-US" dirty="0"/>
              <a:t>選考の流れ</a:t>
            </a:r>
            <a:endParaRPr kumimoji="1" lang="ja-JP" altLang="en-US" dirty="0"/>
          </a:p>
        </p:txBody>
      </p:sp>
      <p:sp>
        <p:nvSpPr>
          <p:cNvPr id="7" name="四角形: 角を丸くする 10">
            <a:extLst>
              <a:ext uri="{FF2B5EF4-FFF2-40B4-BE49-F238E27FC236}">
                <a16:creationId xmlns:a16="http://schemas.microsoft.com/office/drawing/2014/main" xmlns="" id="{256E0D8C-6707-4147-83D6-5D1D647148BC}"/>
              </a:ext>
            </a:extLst>
          </p:cNvPr>
          <p:cNvSpPr/>
          <p:nvPr/>
        </p:nvSpPr>
        <p:spPr>
          <a:xfrm>
            <a:off x="3531219" y="2535334"/>
            <a:ext cx="5129561" cy="612000"/>
          </a:xfrm>
          <a:prstGeom prst="roundRect">
            <a:avLst/>
          </a:prstGeom>
          <a:solidFill>
            <a:srgbClr val="195C97"/>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600" b="1" dirty="0">
                <a:solidFill>
                  <a:schemeClr val="bg1"/>
                </a:solidFill>
                <a:ea typeface="メイリオ" panose="020B0604030504040204" pitchFamily="50" charset="-128"/>
              </a:rPr>
              <a:t>書類選考（</a:t>
            </a:r>
            <a:r>
              <a:rPr kumimoji="1" lang="en-US" altLang="ja-JP" sz="2600" b="1" dirty="0">
                <a:solidFill>
                  <a:schemeClr val="bg1"/>
                </a:solidFill>
                <a:ea typeface="メイリオ" panose="020B0604030504040204" pitchFamily="50" charset="-128"/>
              </a:rPr>
              <a:t>ES</a:t>
            </a:r>
            <a:r>
              <a:rPr kumimoji="1" lang="ja-JP" altLang="en-US" sz="2600" b="1" dirty="0">
                <a:solidFill>
                  <a:schemeClr val="bg1"/>
                </a:solidFill>
                <a:ea typeface="メイリオ" panose="020B0604030504040204" pitchFamily="50" charset="-128"/>
              </a:rPr>
              <a:t>・</a:t>
            </a:r>
            <a:r>
              <a:rPr kumimoji="1" lang="en-US" altLang="ja-JP" sz="2600" b="1" dirty="0">
                <a:solidFill>
                  <a:schemeClr val="bg1"/>
                </a:solidFill>
                <a:ea typeface="メイリオ" panose="020B0604030504040204" pitchFamily="50" charset="-128"/>
              </a:rPr>
              <a:t>WEB</a:t>
            </a:r>
            <a:r>
              <a:rPr kumimoji="1" lang="ja-JP" altLang="en-US" sz="2600" b="1" dirty="0">
                <a:solidFill>
                  <a:schemeClr val="bg1"/>
                </a:solidFill>
                <a:ea typeface="メイリオ" panose="020B0604030504040204" pitchFamily="50" charset="-128"/>
              </a:rPr>
              <a:t>テスト）</a:t>
            </a:r>
          </a:p>
        </p:txBody>
      </p:sp>
      <p:sp>
        <p:nvSpPr>
          <p:cNvPr id="9" name="テキスト ボックス 8">
            <a:extLst>
              <a:ext uri="{FF2B5EF4-FFF2-40B4-BE49-F238E27FC236}">
                <a16:creationId xmlns:a16="http://schemas.microsoft.com/office/drawing/2014/main" xmlns="" id="{BF2BC57A-96D3-49DB-8C4F-84D794405546}"/>
              </a:ext>
            </a:extLst>
          </p:cNvPr>
          <p:cNvSpPr txBox="1"/>
          <p:nvPr/>
        </p:nvSpPr>
        <p:spPr>
          <a:xfrm>
            <a:off x="2489698" y="1382795"/>
            <a:ext cx="7353295" cy="707886"/>
          </a:xfrm>
          <a:prstGeom prst="rect">
            <a:avLst/>
          </a:prstGeom>
          <a:noFill/>
        </p:spPr>
        <p:txBody>
          <a:bodyPr wrap="none" rtlCol="0">
            <a:spAutoFit/>
          </a:bodyPr>
          <a:lstStyle/>
          <a:p>
            <a:r>
              <a:rPr kumimoji="1" lang="ja-JP" altLang="en-US" sz="2000" dirty="0">
                <a:solidFill>
                  <a:schemeClr val="tx1">
                    <a:lumMod val="75000"/>
                    <a:lumOff val="25000"/>
                  </a:schemeClr>
                </a:solidFill>
                <a:latin typeface="Arial Black" panose="020B0A04020102020204" pitchFamily="34" charset="0"/>
                <a:ea typeface="メイリオ" panose="020B0604030504040204" pitchFamily="50" charset="-128"/>
              </a:rPr>
              <a:t>応募者には順次</a:t>
            </a:r>
            <a:r>
              <a:rPr kumimoji="1" lang="en-US" altLang="ja-JP" sz="2000" dirty="0">
                <a:solidFill>
                  <a:schemeClr val="tx1">
                    <a:lumMod val="75000"/>
                    <a:lumOff val="25000"/>
                  </a:schemeClr>
                </a:solidFill>
                <a:latin typeface="Arial Black" panose="020B0A04020102020204" pitchFamily="34" charset="0"/>
                <a:ea typeface="メイリオ" panose="020B0604030504040204" pitchFamily="50" charset="-128"/>
              </a:rPr>
              <a:t>WEB</a:t>
            </a:r>
            <a:r>
              <a:rPr kumimoji="1" lang="ja-JP" altLang="en-US" sz="2000" dirty="0">
                <a:solidFill>
                  <a:schemeClr val="tx1">
                    <a:lumMod val="75000"/>
                    <a:lumOff val="25000"/>
                  </a:schemeClr>
                </a:solidFill>
                <a:latin typeface="Arial Black" panose="020B0A04020102020204" pitchFamily="34" charset="0"/>
                <a:ea typeface="メイリオ" panose="020B0604030504040204" pitchFamily="50" charset="-128"/>
              </a:rPr>
              <a:t>テストと</a:t>
            </a:r>
            <a:r>
              <a:rPr kumimoji="1" lang="en-US" altLang="ja-JP" sz="2000" dirty="0">
                <a:solidFill>
                  <a:schemeClr val="tx1">
                    <a:lumMod val="75000"/>
                    <a:lumOff val="25000"/>
                  </a:schemeClr>
                </a:solidFill>
                <a:latin typeface="Arial Black" panose="020B0A04020102020204" pitchFamily="34" charset="0"/>
                <a:ea typeface="メイリオ" panose="020B0604030504040204" pitchFamily="50" charset="-128"/>
              </a:rPr>
              <a:t>ES</a:t>
            </a:r>
            <a:r>
              <a:rPr kumimoji="1" lang="ja-JP" altLang="en-US" sz="2000" dirty="0">
                <a:solidFill>
                  <a:schemeClr val="tx1">
                    <a:lumMod val="75000"/>
                    <a:lumOff val="25000"/>
                  </a:schemeClr>
                </a:solidFill>
                <a:latin typeface="Arial Black" panose="020B0A04020102020204" pitchFamily="34" charset="0"/>
                <a:ea typeface="メイリオ" panose="020B0604030504040204" pitchFamily="50" charset="-128"/>
              </a:rPr>
              <a:t>提出の依頼をしますので</a:t>
            </a:r>
            <a:endParaRPr kumimoji="1" lang="en-US" altLang="ja-JP" sz="2000" dirty="0">
              <a:solidFill>
                <a:schemeClr val="tx1">
                  <a:lumMod val="75000"/>
                  <a:lumOff val="25000"/>
                </a:schemeClr>
              </a:solidFill>
              <a:latin typeface="Arial Black" panose="020B0A04020102020204" pitchFamily="34" charset="0"/>
              <a:ea typeface="メイリオ" panose="020B0604030504040204" pitchFamily="50" charset="-128"/>
            </a:endParaRPr>
          </a:p>
          <a:p>
            <a:pPr algn="ctr"/>
            <a:r>
              <a:rPr lang="ja-JP" altLang="en-US" sz="2000" dirty="0">
                <a:solidFill>
                  <a:schemeClr val="tx1">
                    <a:lumMod val="75000"/>
                    <a:lumOff val="25000"/>
                  </a:schemeClr>
                </a:solidFill>
                <a:latin typeface="Arial Black" panose="020B0A04020102020204" pitchFamily="34" charset="0"/>
                <a:ea typeface="メイリオ" panose="020B0604030504040204" pitchFamily="50" charset="-128"/>
              </a:rPr>
              <a:t>締切日までの</a:t>
            </a:r>
            <a:r>
              <a:rPr lang="en-US" altLang="ja-JP" sz="2000" dirty="0">
                <a:solidFill>
                  <a:schemeClr val="tx1">
                    <a:lumMod val="75000"/>
                    <a:lumOff val="25000"/>
                  </a:schemeClr>
                </a:solidFill>
                <a:latin typeface="Arial Black" panose="020B0A04020102020204" pitchFamily="34" charset="0"/>
                <a:ea typeface="メイリオ" panose="020B0604030504040204" pitchFamily="50" charset="-128"/>
              </a:rPr>
              <a:t>ES</a:t>
            </a:r>
            <a:r>
              <a:rPr lang="ja-JP" altLang="en-US" sz="2000" dirty="0" err="1">
                <a:solidFill>
                  <a:schemeClr val="tx1">
                    <a:lumMod val="75000"/>
                    <a:lumOff val="25000"/>
                  </a:schemeClr>
                </a:solidFill>
                <a:latin typeface="Arial Black" panose="020B0A04020102020204" pitchFamily="34" charset="0"/>
                <a:ea typeface="メイリオ" panose="020B0604030504040204" pitchFamily="50" charset="-128"/>
              </a:rPr>
              <a:t>の提</a:t>
            </a:r>
            <a:r>
              <a:rPr lang="ja-JP" altLang="en-US" sz="2000" dirty="0">
                <a:solidFill>
                  <a:schemeClr val="tx1">
                    <a:lumMod val="75000"/>
                    <a:lumOff val="25000"/>
                  </a:schemeClr>
                </a:solidFill>
                <a:latin typeface="Arial Black" panose="020B0A04020102020204" pitchFamily="34" charset="0"/>
                <a:ea typeface="メイリオ" panose="020B0604030504040204" pitchFamily="50" charset="-128"/>
              </a:rPr>
              <a:t>出と</a:t>
            </a:r>
            <a:r>
              <a:rPr lang="en-US" altLang="ja-JP" sz="2000" dirty="0">
                <a:solidFill>
                  <a:schemeClr val="tx1">
                    <a:lumMod val="75000"/>
                    <a:lumOff val="25000"/>
                  </a:schemeClr>
                </a:solidFill>
                <a:latin typeface="Arial Black" panose="020B0A04020102020204" pitchFamily="34" charset="0"/>
                <a:ea typeface="メイリオ" panose="020B0604030504040204" pitchFamily="50" charset="-128"/>
              </a:rPr>
              <a:t>WEB</a:t>
            </a:r>
            <a:r>
              <a:rPr lang="ja-JP" altLang="en-US" sz="2000" dirty="0">
                <a:solidFill>
                  <a:schemeClr val="tx1">
                    <a:lumMod val="75000"/>
                    <a:lumOff val="25000"/>
                  </a:schemeClr>
                </a:solidFill>
                <a:latin typeface="Arial Black" panose="020B0A04020102020204" pitchFamily="34" charset="0"/>
                <a:ea typeface="メイリオ" panose="020B0604030504040204" pitchFamily="50" charset="-128"/>
              </a:rPr>
              <a:t>テストの受験をお願いします。</a:t>
            </a:r>
            <a:endParaRPr kumimoji="1" lang="ja-JP" altLang="en-US" sz="2000" dirty="0">
              <a:solidFill>
                <a:schemeClr val="tx1">
                  <a:lumMod val="75000"/>
                  <a:lumOff val="25000"/>
                </a:schemeClr>
              </a:solidFill>
              <a:latin typeface="Arial Black" panose="020B0A04020102020204" pitchFamily="34" charset="0"/>
              <a:ea typeface="メイリオ" panose="020B0604030504040204" pitchFamily="50" charset="-128"/>
            </a:endParaRPr>
          </a:p>
        </p:txBody>
      </p:sp>
      <p:sp>
        <p:nvSpPr>
          <p:cNvPr id="10" name="四角形: 角を丸くする 10">
            <a:extLst>
              <a:ext uri="{FF2B5EF4-FFF2-40B4-BE49-F238E27FC236}">
                <a16:creationId xmlns:a16="http://schemas.microsoft.com/office/drawing/2014/main" xmlns="" id="{F0DF3EF9-F05C-4BD6-B461-0CA87D892A28}"/>
              </a:ext>
            </a:extLst>
          </p:cNvPr>
          <p:cNvSpPr/>
          <p:nvPr/>
        </p:nvSpPr>
        <p:spPr>
          <a:xfrm>
            <a:off x="3531218" y="3666467"/>
            <a:ext cx="5129561" cy="612000"/>
          </a:xfrm>
          <a:prstGeom prst="roundRect">
            <a:avLst/>
          </a:prstGeom>
          <a:solidFill>
            <a:srgbClr val="195C97"/>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600" b="1" dirty="0">
                <a:solidFill>
                  <a:schemeClr val="bg1"/>
                </a:solidFill>
                <a:ea typeface="メイリオ" panose="020B0604030504040204" pitchFamily="50" charset="-128"/>
              </a:rPr>
              <a:t>面接選考</a:t>
            </a:r>
            <a:r>
              <a:rPr lang="en-US" altLang="ja-JP" sz="2600" b="1" dirty="0">
                <a:solidFill>
                  <a:schemeClr val="bg1"/>
                </a:solidFill>
                <a:ea typeface="メイリオ" panose="020B0604030504040204" pitchFamily="50" charset="-128"/>
              </a:rPr>
              <a:t>2~3</a:t>
            </a:r>
            <a:r>
              <a:rPr lang="ja-JP" altLang="en-US" sz="2600" b="1" dirty="0">
                <a:solidFill>
                  <a:schemeClr val="bg1"/>
                </a:solidFill>
                <a:ea typeface="メイリオ" panose="020B0604030504040204" pitchFamily="50" charset="-128"/>
              </a:rPr>
              <a:t>回</a:t>
            </a:r>
            <a:endParaRPr kumimoji="1" lang="ja-JP" altLang="en-US" sz="2600" b="1" dirty="0">
              <a:solidFill>
                <a:schemeClr val="bg1"/>
              </a:solidFill>
              <a:ea typeface="メイリオ" panose="020B0604030504040204" pitchFamily="50" charset="-128"/>
            </a:endParaRPr>
          </a:p>
        </p:txBody>
      </p:sp>
      <p:sp>
        <p:nvSpPr>
          <p:cNvPr id="11" name="四角形: 角を丸くする 10">
            <a:extLst>
              <a:ext uri="{FF2B5EF4-FFF2-40B4-BE49-F238E27FC236}">
                <a16:creationId xmlns:a16="http://schemas.microsoft.com/office/drawing/2014/main" xmlns="" id="{DA116D52-D81C-4DDC-9BA6-ED001ACD7213}"/>
              </a:ext>
            </a:extLst>
          </p:cNvPr>
          <p:cNvSpPr/>
          <p:nvPr/>
        </p:nvSpPr>
        <p:spPr>
          <a:xfrm>
            <a:off x="3531217" y="4812510"/>
            <a:ext cx="5129561" cy="612000"/>
          </a:xfrm>
          <a:prstGeom prst="roundRect">
            <a:avLst/>
          </a:prstGeom>
          <a:solidFill>
            <a:srgbClr val="195C97"/>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600" b="1" dirty="0">
                <a:solidFill>
                  <a:schemeClr val="bg1"/>
                </a:solidFill>
                <a:latin typeface="メイリオ" panose="020B0604030504040204" pitchFamily="50" charset="-128"/>
                <a:ea typeface="メイリオ" panose="020B0604030504040204" pitchFamily="50" charset="-128"/>
              </a:rPr>
              <a:t>内々定</a:t>
            </a:r>
            <a:endParaRPr kumimoji="1" lang="ja-JP" altLang="en-US" sz="2600" b="1" dirty="0">
              <a:solidFill>
                <a:schemeClr val="bg1"/>
              </a:solidFill>
              <a:latin typeface="メイリオ" panose="020B0604030504040204" pitchFamily="50" charset="-128"/>
              <a:ea typeface="メイリオ" panose="020B0604030504040204" pitchFamily="50" charset="-128"/>
            </a:endParaRPr>
          </a:p>
        </p:txBody>
      </p:sp>
      <p:sp>
        <p:nvSpPr>
          <p:cNvPr id="12" name="矢印: 右 11">
            <a:extLst>
              <a:ext uri="{FF2B5EF4-FFF2-40B4-BE49-F238E27FC236}">
                <a16:creationId xmlns:a16="http://schemas.microsoft.com/office/drawing/2014/main" xmlns="" id="{C6136F98-9A08-4665-9976-A7035916EFEA}"/>
              </a:ext>
            </a:extLst>
          </p:cNvPr>
          <p:cNvSpPr/>
          <p:nvPr/>
        </p:nvSpPr>
        <p:spPr>
          <a:xfrm rot="5400000">
            <a:off x="5903176" y="1430153"/>
            <a:ext cx="423746" cy="1706137"/>
          </a:xfrm>
          <a:prstGeom prst="rightArrow">
            <a:avLst/>
          </a:prstGeom>
          <a:solidFill>
            <a:srgbClr val="195C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17" name="矢印: 右 6">
            <a:extLst>
              <a:ext uri="{FF2B5EF4-FFF2-40B4-BE49-F238E27FC236}">
                <a16:creationId xmlns:a16="http://schemas.microsoft.com/office/drawing/2014/main" xmlns="" id="{9F1CDA1A-527F-46C5-9F53-4F4E0E730E78}"/>
              </a:ext>
            </a:extLst>
          </p:cNvPr>
          <p:cNvSpPr/>
          <p:nvPr/>
        </p:nvSpPr>
        <p:spPr>
          <a:xfrm rot="5400000">
            <a:off x="5903175" y="2546378"/>
            <a:ext cx="423746" cy="1706137"/>
          </a:xfrm>
          <a:prstGeom prst="rightArrow">
            <a:avLst/>
          </a:prstGeom>
          <a:solidFill>
            <a:srgbClr val="195C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18" name="矢印: 右 6">
            <a:extLst>
              <a:ext uri="{FF2B5EF4-FFF2-40B4-BE49-F238E27FC236}">
                <a16:creationId xmlns:a16="http://schemas.microsoft.com/office/drawing/2014/main" xmlns="" id="{EF37766D-1039-452F-9940-262C19058E57}"/>
              </a:ext>
            </a:extLst>
          </p:cNvPr>
          <p:cNvSpPr/>
          <p:nvPr/>
        </p:nvSpPr>
        <p:spPr>
          <a:xfrm rot="5400000">
            <a:off x="5903176" y="3692420"/>
            <a:ext cx="423746" cy="1706137"/>
          </a:xfrm>
          <a:prstGeom prst="rightArrow">
            <a:avLst/>
          </a:prstGeom>
          <a:solidFill>
            <a:srgbClr val="195C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Tree>
    <p:extLst>
      <p:ext uri="{BB962C8B-B14F-4D97-AF65-F5344CB8AC3E}">
        <p14:creationId xmlns:p14="http://schemas.microsoft.com/office/powerpoint/2010/main" val="25193197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50" name="グループ化 1249"/>
          <p:cNvGrpSpPr/>
          <p:nvPr/>
        </p:nvGrpSpPr>
        <p:grpSpPr>
          <a:xfrm>
            <a:off x="5969110" y="1315753"/>
            <a:ext cx="434926" cy="273629"/>
            <a:chOff x="6605588" y="942975"/>
            <a:chExt cx="479425" cy="301625"/>
          </a:xfrm>
        </p:grpSpPr>
        <p:sp>
          <p:nvSpPr>
            <p:cNvPr id="1251" name="Freeform 12"/>
            <p:cNvSpPr>
              <a:spLocks/>
            </p:cNvSpPr>
            <p:nvPr/>
          </p:nvSpPr>
          <p:spPr bwMode="auto">
            <a:xfrm>
              <a:off x="6605588" y="942975"/>
              <a:ext cx="479425" cy="301625"/>
            </a:xfrm>
            <a:custGeom>
              <a:avLst/>
              <a:gdLst>
                <a:gd name="T0" fmla="*/ 302 w 302"/>
                <a:gd name="T1" fmla="*/ 152 h 190"/>
                <a:gd name="T2" fmla="*/ 302 w 302"/>
                <a:gd name="T3" fmla="*/ 152 h 190"/>
                <a:gd name="T4" fmla="*/ 300 w 302"/>
                <a:gd name="T5" fmla="*/ 160 h 190"/>
                <a:gd name="T6" fmla="*/ 298 w 302"/>
                <a:gd name="T7" fmla="*/ 166 h 190"/>
                <a:gd name="T8" fmla="*/ 294 w 302"/>
                <a:gd name="T9" fmla="*/ 172 h 190"/>
                <a:gd name="T10" fmla="*/ 290 w 302"/>
                <a:gd name="T11" fmla="*/ 178 h 190"/>
                <a:gd name="T12" fmla="*/ 284 w 302"/>
                <a:gd name="T13" fmla="*/ 182 h 190"/>
                <a:gd name="T14" fmla="*/ 278 w 302"/>
                <a:gd name="T15" fmla="*/ 186 h 190"/>
                <a:gd name="T16" fmla="*/ 272 w 302"/>
                <a:gd name="T17" fmla="*/ 188 h 190"/>
                <a:gd name="T18" fmla="*/ 264 w 302"/>
                <a:gd name="T19" fmla="*/ 190 h 190"/>
                <a:gd name="T20" fmla="*/ 38 w 302"/>
                <a:gd name="T21" fmla="*/ 190 h 190"/>
                <a:gd name="T22" fmla="*/ 38 w 302"/>
                <a:gd name="T23" fmla="*/ 190 h 190"/>
                <a:gd name="T24" fmla="*/ 30 w 302"/>
                <a:gd name="T25" fmla="*/ 188 h 190"/>
                <a:gd name="T26" fmla="*/ 22 w 302"/>
                <a:gd name="T27" fmla="*/ 186 h 190"/>
                <a:gd name="T28" fmla="*/ 16 w 302"/>
                <a:gd name="T29" fmla="*/ 182 h 190"/>
                <a:gd name="T30" fmla="*/ 10 w 302"/>
                <a:gd name="T31" fmla="*/ 178 h 190"/>
                <a:gd name="T32" fmla="*/ 6 w 302"/>
                <a:gd name="T33" fmla="*/ 172 h 190"/>
                <a:gd name="T34" fmla="*/ 2 w 302"/>
                <a:gd name="T35" fmla="*/ 166 h 190"/>
                <a:gd name="T36" fmla="*/ 0 w 302"/>
                <a:gd name="T37" fmla="*/ 160 h 190"/>
                <a:gd name="T38" fmla="*/ 0 w 302"/>
                <a:gd name="T39" fmla="*/ 152 h 190"/>
                <a:gd name="T40" fmla="*/ 0 w 302"/>
                <a:gd name="T41" fmla="*/ 38 h 190"/>
                <a:gd name="T42" fmla="*/ 0 w 302"/>
                <a:gd name="T43" fmla="*/ 38 h 190"/>
                <a:gd name="T44" fmla="*/ 0 w 302"/>
                <a:gd name="T45" fmla="*/ 30 h 190"/>
                <a:gd name="T46" fmla="*/ 2 w 302"/>
                <a:gd name="T47" fmla="*/ 24 h 190"/>
                <a:gd name="T48" fmla="*/ 6 w 302"/>
                <a:gd name="T49" fmla="*/ 18 h 190"/>
                <a:gd name="T50" fmla="*/ 10 w 302"/>
                <a:gd name="T51" fmla="*/ 12 h 190"/>
                <a:gd name="T52" fmla="*/ 16 w 302"/>
                <a:gd name="T53" fmla="*/ 8 h 190"/>
                <a:gd name="T54" fmla="*/ 22 w 302"/>
                <a:gd name="T55" fmla="*/ 4 h 190"/>
                <a:gd name="T56" fmla="*/ 30 w 302"/>
                <a:gd name="T57" fmla="*/ 2 h 190"/>
                <a:gd name="T58" fmla="*/ 38 w 302"/>
                <a:gd name="T59" fmla="*/ 0 h 190"/>
                <a:gd name="T60" fmla="*/ 264 w 302"/>
                <a:gd name="T61" fmla="*/ 0 h 190"/>
                <a:gd name="T62" fmla="*/ 264 w 302"/>
                <a:gd name="T63" fmla="*/ 0 h 190"/>
                <a:gd name="T64" fmla="*/ 272 w 302"/>
                <a:gd name="T65" fmla="*/ 2 h 190"/>
                <a:gd name="T66" fmla="*/ 278 w 302"/>
                <a:gd name="T67" fmla="*/ 4 h 190"/>
                <a:gd name="T68" fmla="*/ 284 w 302"/>
                <a:gd name="T69" fmla="*/ 8 h 190"/>
                <a:gd name="T70" fmla="*/ 290 w 302"/>
                <a:gd name="T71" fmla="*/ 12 h 190"/>
                <a:gd name="T72" fmla="*/ 294 w 302"/>
                <a:gd name="T73" fmla="*/ 18 h 190"/>
                <a:gd name="T74" fmla="*/ 298 w 302"/>
                <a:gd name="T75" fmla="*/ 24 h 190"/>
                <a:gd name="T76" fmla="*/ 300 w 302"/>
                <a:gd name="T77" fmla="*/ 30 h 190"/>
                <a:gd name="T78" fmla="*/ 302 w 302"/>
                <a:gd name="T79" fmla="*/ 38 h 190"/>
                <a:gd name="T80" fmla="*/ 302 w 302"/>
                <a:gd name="T81" fmla="*/ 152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02" h="190">
                  <a:moveTo>
                    <a:pt x="302" y="152"/>
                  </a:moveTo>
                  <a:lnTo>
                    <a:pt x="302" y="152"/>
                  </a:lnTo>
                  <a:lnTo>
                    <a:pt x="300" y="160"/>
                  </a:lnTo>
                  <a:lnTo>
                    <a:pt x="298" y="166"/>
                  </a:lnTo>
                  <a:lnTo>
                    <a:pt x="294" y="172"/>
                  </a:lnTo>
                  <a:lnTo>
                    <a:pt x="290" y="178"/>
                  </a:lnTo>
                  <a:lnTo>
                    <a:pt x="284" y="182"/>
                  </a:lnTo>
                  <a:lnTo>
                    <a:pt x="278" y="186"/>
                  </a:lnTo>
                  <a:lnTo>
                    <a:pt x="272" y="188"/>
                  </a:lnTo>
                  <a:lnTo>
                    <a:pt x="264" y="190"/>
                  </a:lnTo>
                  <a:lnTo>
                    <a:pt x="38" y="190"/>
                  </a:lnTo>
                  <a:lnTo>
                    <a:pt x="38" y="190"/>
                  </a:lnTo>
                  <a:lnTo>
                    <a:pt x="30" y="188"/>
                  </a:lnTo>
                  <a:lnTo>
                    <a:pt x="22" y="186"/>
                  </a:lnTo>
                  <a:lnTo>
                    <a:pt x="16" y="182"/>
                  </a:lnTo>
                  <a:lnTo>
                    <a:pt x="10" y="178"/>
                  </a:lnTo>
                  <a:lnTo>
                    <a:pt x="6" y="172"/>
                  </a:lnTo>
                  <a:lnTo>
                    <a:pt x="2" y="166"/>
                  </a:lnTo>
                  <a:lnTo>
                    <a:pt x="0" y="160"/>
                  </a:lnTo>
                  <a:lnTo>
                    <a:pt x="0" y="152"/>
                  </a:lnTo>
                  <a:lnTo>
                    <a:pt x="0" y="38"/>
                  </a:lnTo>
                  <a:lnTo>
                    <a:pt x="0" y="38"/>
                  </a:lnTo>
                  <a:lnTo>
                    <a:pt x="0" y="30"/>
                  </a:lnTo>
                  <a:lnTo>
                    <a:pt x="2" y="24"/>
                  </a:lnTo>
                  <a:lnTo>
                    <a:pt x="6" y="18"/>
                  </a:lnTo>
                  <a:lnTo>
                    <a:pt x="10" y="12"/>
                  </a:lnTo>
                  <a:lnTo>
                    <a:pt x="16" y="8"/>
                  </a:lnTo>
                  <a:lnTo>
                    <a:pt x="22" y="4"/>
                  </a:lnTo>
                  <a:lnTo>
                    <a:pt x="30" y="2"/>
                  </a:lnTo>
                  <a:lnTo>
                    <a:pt x="38" y="0"/>
                  </a:lnTo>
                  <a:lnTo>
                    <a:pt x="264" y="0"/>
                  </a:lnTo>
                  <a:lnTo>
                    <a:pt x="264" y="0"/>
                  </a:lnTo>
                  <a:lnTo>
                    <a:pt x="272" y="2"/>
                  </a:lnTo>
                  <a:lnTo>
                    <a:pt x="278" y="4"/>
                  </a:lnTo>
                  <a:lnTo>
                    <a:pt x="284" y="8"/>
                  </a:lnTo>
                  <a:lnTo>
                    <a:pt x="290" y="12"/>
                  </a:lnTo>
                  <a:lnTo>
                    <a:pt x="294" y="18"/>
                  </a:lnTo>
                  <a:lnTo>
                    <a:pt x="298" y="24"/>
                  </a:lnTo>
                  <a:lnTo>
                    <a:pt x="300" y="30"/>
                  </a:lnTo>
                  <a:lnTo>
                    <a:pt x="302" y="38"/>
                  </a:lnTo>
                  <a:lnTo>
                    <a:pt x="302" y="15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252" name="Freeform 13"/>
            <p:cNvSpPr>
              <a:spLocks/>
            </p:cNvSpPr>
            <p:nvPr/>
          </p:nvSpPr>
          <p:spPr bwMode="auto">
            <a:xfrm>
              <a:off x="6605588" y="942975"/>
              <a:ext cx="479425" cy="301625"/>
            </a:xfrm>
            <a:custGeom>
              <a:avLst/>
              <a:gdLst>
                <a:gd name="T0" fmla="*/ 302 w 302"/>
                <a:gd name="T1" fmla="*/ 152 h 190"/>
                <a:gd name="T2" fmla="*/ 302 w 302"/>
                <a:gd name="T3" fmla="*/ 152 h 190"/>
                <a:gd name="T4" fmla="*/ 300 w 302"/>
                <a:gd name="T5" fmla="*/ 160 h 190"/>
                <a:gd name="T6" fmla="*/ 298 w 302"/>
                <a:gd name="T7" fmla="*/ 166 h 190"/>
                <a:gd name="T8" fmla="*/ 294 w 302"/>
                <a:gd name="T9" fmla="*/ 172 h 190"/>
                <a:gd name="T10" fmla="*/ 290 w 302"/>
                <a:gd name="T11" fmla="*/ 178 h 190"/>
                <a:gd name="T12" fmla="*/ 284 w 302"/>
                <a:gd name="T13" fmla="*/ 182 h 190"/>
                <a:gd name="T14" fmla="*/ 278 w 302"/>
                <a:gd name="T15" fmla="*/ 186 h 190"/>
                <a:gd name="T16" fmla="*/ 272 w 302"/>
                <a:gd name="T17" fmla="*/ 188 h 190"/>
                <a:gd name="T18" fmla="*/ 264 w 302"/>
                <a:gd name="T19" fmla="*/ 190 h 190"/>
                <a:gd name="T20" fmla="*/ 38 w 302"/>
                <a:gd name="T21" fmla="*/ 190 h 190"/>
                <a:gd name="T22" fmla="*/ 38 w 302"/>
                <a:gd name="T23" fmla="*/ 190 h 190"/>
                <a:gd name="T24" fmla="*/ 30 w 302"/>
                <a:gd name="T25" fmla="*/ 188 h 190"/>
                <a:gd name="T26" fmla="*/ 22 w 302"/>
                <a:gd name="T27" fmla="*/ 186 h 190"/>
                <a:gd name="T28" fmla="*/ 16 w 302"/>
                <a:gd name="T29" fmla="*/ 182 h 190"/>
                <a:gd name="T30" fmla="*/ 10 w 302"/>
                <a:gd name="T31" fmla="*/ 178 h 190"/>
                <a:gd name="T32" fmla="*/ 6 w 302"/>
                <a:gd name="T33" fmla="*/ 172 h 190"/>
                <a:gd name="T34" fmla="*/ 2 w 302"/>
                <a:gd name="T35" fmla="*/ 166 h 190"/>
                <a:gd name="T36" fmla="*/ 0 w 302"/>
                <a:gd name="T37" fmla="*/ 160 h 190"/>
                <a:gd name="T38" fmla="*/ 0 w 302"/>
                <a:gd name="T39" fmla="*/ 152 h 190"/>
                <a:gd name="T40" fmla="*/ 0 w 302"/>
                <a:gd name="T41" fmla="*/ 38 h 190"/>
                <a:gd name="T42" fmla="*/ 0 w 302"/>
                <a:gd name="T43" fmla="*/ 38 h 190"/>
                <a:gd name="T44" fmla="*/ 0 w 302"/>
                <a:gd name="T45" fmla="*/ 30 h 190"/>
                <a:gd name="T46" fmla="*/ 2 w 302"/>
                <a:gd name="T47" fmla="*/ 24 h 190"/>
                <a:gd name="T48" fmla="*/ 6 w 302"/>
                <a:gd name="T49" fmla="*/ 18 h 190"/>
                <a:gd name="T50" fmla="*/ 10 w 302"/>
                <a:gd name="T51" fmla="*/ 12 h 190"/>
                <a:gd name="T52" fmla="*/ 16 w 302"/>
                <a:gd name="T53" fmla="*/ 8 h 190"/>
                <a:gd name="T54" fmla="*/ 22 w 302"/>
                <a:gd name="T55" fmla="*/ 4 h 190"/>
                <a:gd name="T56" fmla="*/ 30 w 302"/>
                <a:gd name="T57" fmla="*/ 2 h 190"/>
                <a:gd name="T58" fmla="*/ 38 w 302"/>
                <a:gd name="T59" fmla="*/ 0 h 190"/>
                <a:gd name="T60" fmla="*/ 264 w 302"/>
                <a:gd name="T61" fmla="*/ 0 h 190"/>
                <a:gd name="T62" fmla="*/ 264 w 302"/>
                <a:gd name="T63" fmla="*/ 0 h 190"/>
                <a:gd name="T64" fmla="*/ 272 w 302"/>
                <a:gd name="T65" fmla="*/ 2 h 190"/>
                <a:gd name="T66" fmla="*/ 278 w 302"/>
                <a:gd name="T67" fmla="*/ 4 h 190"/>
                <a:gd name="T68" fmla="*/ 284 w 302"/>
                <a:gd name="T69" fmla="*/ 8 h 190"/>
                <a:gd name="T70" fmla="*/ 290 w 302"/>
                <a:gd name="T71" fmla="*/ 12 h 190"/>
                <a:gd name="T72" fmla="*/ 294 w 302"/>
                <a:gd name="T73" fmla="*/ 18 h 190"/>
                <a:gd name="T74" fmla="*/ 298 w 302"/>
                <a:gd name="T75" fmla="*/ 24 h 190"/>
                <a:gd name="T76" fmla="*/ 300 w 302"/>
                <a:gd name="T77" fmla="*/ 30 h 190"/>
                <a:gd name="T78" fmla="*/ 302 w 302"/>
                <a:gd name="T79" fmla="*/ 38 h 190"/>
                <a:gd name="T80" fmla="*/ 302 w 302"/>
                <a:gd name="T81" fmla="*/ 152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02" h="190">
                  <a:moveTo>
                    <a:pt x="302" y="152"/>
                  </a:moveTo>
                  <a:lnTo>
                    <a:pt x="302" y="152"/>
                  </a:lnTo>
                  <a:lnTo>
                    <a:pt x="300" y="160"/>
                  </a:lnTo>
                  <a:lnTo>
                    <a:pt x="298" y="166"/>
                  </a:lnTo>
                  <a:lnTo>
                    <a:pt x="294" y="172"/>
                  </a:lnTo>
                  <a:lnTo>
                    <a:pt x="290" y="178"/>
                  </a:lnTo>
                  <a:lnTo>
                    <a:pt x="284" y="182"/>
                  </a:lnTo>
                  <a:lnTo>
                    <a:pt x="278" y="186"/>
                  </a:lnTo>
                  <a:lnTo>
                    <a:pt x="272" y="188"/>
                  </a:lnTo>
                  <a:lnTo>
                    <a:pt x="264" y="190"/>
                  </a:lnTo>
                  <a:lnTo>
                    <a:pt x="38" y="190"/>
                  </a:lnTo>
                  <a:lnTo>
                    <a:pt x="38" y="190"/>
                  </a:lnTo>
                  <a:lnTo>
                    <a:pt x="30" y="188"/>
                  </a:lnTo>
                  <a:lnTo>
                    <a:pt x="22" y="186"/>
                  </a:lnTo>
                  <a:lnTo>
                    <a:pt x="16" y="182"/>
                  </a:lnTo>
                  <a:lnTo>
                    <a:pt x="10" y="178"/>
                  </a:lnTo>
                  <a:lnTo>
                    <a:pt x="6" y="172"/>
                  </a:lnTo>
                  <a:lnTo>
                    <a:pt x="2" y="166"/>
                  </a:lnTo>
                  <a:lnTo>
                    <a:pt x="0" y="160"/>
                  </a:lnTo>
                  <a:lnTo>
                    <a:pt x="0" y="152"/>
                  </a:lnTo>
                  <a:lnTo>
                    <a:pt x="0" y="38"/>
                  </a:lnTo>
                  <a:lnTo>
                    <a:pt x="0" y="38"/>
                  </a:lnTo>
                  <a:lnTo>
                    <a:pt x="0" y="30"/>
                  </a:lnTo>
                  <a:lnTo>
                    <a:pt x="2" y="24"/>
                  </a:lnTo>
                  <a:lnTo>
                    <a:pt x="6" y="18"/>
                  </a:lnTo>
                  <a:lnTo>
                    <a:pt x="10" y="12"/>
                  </a:lnTo>
                  <a:lnTo>
                    <a:pt x="16" y="8"/>
                  </a:lnTo>
                  <a:lnTo>
                    <a:pt x="22" y="4"/>
                  </a:lnTo>
                  <a:lnTo>
                    <a:pt x="30" y="2"/>
                  </a:lnTo>
                  <a:lnTo>
                    <a:pt x="38" y="0"/>
                  </a:lnTo>
                  <a:lnTo>
                    <a:pt x="264" y="0"/>
                  </a:lnTo>
                  <a:lnTo>
                    <a:pt x="264" y="0"/>
                  </a:lnTo>
                  <a:lnTo>
                    <a:pt x="272" y="2"/>
                  </a:lnTo>
                  <a:lnTo>
                    <a:pt x="278" y="4"/>
                  </a:lnTo>
                  <a:lnTo>
                    <a:pt x="284" y="8"/>
                  </a:lnTo>
                  <a:lnTo>
                    <a:pt x="290" y="12"/>
                  </a:lnTo>
                  <a:lnTo>
                    <a:pt x="294" y="18"/>
                  </a:lnTo>
                  <a:lnTo>
                    <a:pt x="298" y="24"/>
                  </a:lnTo>
                  <a:lnTo>
                    <a:pt x="300" y="30"/>
                  </a:lnTo>
                  <a:lnTo>
                    <a:pt x="302" y="38"/>
                  </a:lnTo>
                  <a:lnTo>
                    <a:pt x="302" y="15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253" name="Freeform 14"/>
            <p:cNvSpPr>
              <a:spLocks/>
            </p:cNvSpPr>
            <p:nvPr/>
          </p:nvSpPr>
          <p:spPr bwMode="auto">
            <a:xfrm>
              <a:off x="6634163" y="974725"/>
              <a:ext cx="419100" cy="238125"/>
            </a:xfrm>
            <a:custGeom>
              <a:avLst/>
              <a:gdLst>
                <a:gd name="T0" fmla="*/ 20 w 264"/>
                <a:gd name="T1" fmla="*/ 150 h 150"/>
                <a:gd name="T2" fmla="*/ 20 w 264"/>
                <a:gd name="T3" fmla="*/ 150 h 150"/>
                <a:gd name="T4" fmla="*/ 12 w 264"/>
                <a:gd name="T5" fmla="*/ 148 h 150"/>
                <a:gd name="T6" fmla="*/ 6 w 264"/>
                <a:gd name="T7" fmla="*/ 144 h 150"/>
                <a:gd name="T8" fmla="*/ 2 w 264"/>
                <a:gd name="T9" fmla="*/ 138 h 150"/>
                <a:gd name="T10" fmla="*/ 0 w 264"/>
                <a:gd name="T11" fmla="*/ 132 h 150"/>
                <a:gd name="T12" fmla="*/ 0 w 264"/>
                <a:gd name="T13" fmla="*/ 18 h 150"/>
                <a:gd name="T14" fmla="*/ 0 w 264"/>
                <a:gd name="T15" fmla="*/ 18 h 150"/>
                <a:gd name="T16" fmla="*/ 2 w 264"/>
                <a:gd name="T17" fmla="*/ 10 h 150"/>
                <a:gd name="T18" fmla="*/ 6 w 264"/>
                <a:gd name="T19" fmla="*/ 4 h 150"/>
                <a:gd name="T20" fmla="*/ 12 w 264"/>
                <a:gd name="T21" fmla="*/ 0 h 150"/>
                <a:gd name="T22" fmla="*/ 20 w 264"/>
                <a:gd name="T23" fmla="*/ 0 h 150"/>
                <a:gd name="T24" fmla="*/ 246 w 264"/>
                <a:gd name="T25" fmla="*/ 0 h 150"/>
                <a:gd name="T26" fmla="*/ 246 w 264"/>
                <a:gd name="T27" fmla="*/ 0 h 150"/>
                <a:gd name="T28" fmla="*/ 252 w 264"/>
                <a:gd name="T29" fmla="*/ 0 h 150"/>
                <a:gd name="T30" fmla="*/ 258 w 264"/>
                <a:gd name="T31" fmla="*/ 4 h 150"/>
                <a:gd name="T32" fmla="*/ 262 w 264"/>
                <a:gd name="T33" fmla="*/ 10 h 150"/>
                <a:gd name="T34" fmla="*/ 264 w 264"/>
                <a:gd name="T35" fmla="*/ 18 h 150"/>
                <a:gd name="T36" fmla="*/ 264 w 264"/>
                <a:gd name="T37" fmla="*/ 132 h 150"/>
                <a:gd name="T38" fmla="*/ 264 w 264"/>
                <a:gd name="T39" fmla="*/ 132 h 150"/>
                <a:gd name="T40" fmla="*/ 262 w 264"/>
                <a:gd name="T41" fmla="*/ 138 h 150"/>
                <a:gd name="T42" fmla="*/ 258 w 264"/>
                <a:gd name="T43" fmla="*/ 144 h 150"/>
                <a:gd name="T44" fmla="*/ 252 w 264"/>
                <a:gd name="T45" fmla="*/ 148 h 150"/>
                <a:gd name="T46" fmla="*/ 246 w 264"/>
                <a:gd name="T47" fmla="*/ 150 h 150"/>
                <a:gd name="T48" fmla="*/ 20 w 264"/>
                <a:gd name="T49"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64" h="150">
                  <a:moveTo>
                    <a:pt x="20" y="150"/>
                  </a:moveTo>
                  <a:lnTo>
                    <a:pt x="20" y="150"/>
                  </a:lnTo>
                  <a:lnTo>
                    <a:pt x="12" y="148"/>
                  </a:lnTo>
                  <a:lnTo>
                    <a:pt x="6" y="144"/>
                  </a:lnTo>
                  <a:lnTo>
                    <a:pt x="2" y="138"/>
                  </a:lnTo>
                  <a:lnTo>
                    <a:pt x="0" y="132"/>
                  </a:lnTo>
                  <a:lnTo>
                    <a:pt x="0" y="18"/>
                  </a:lnTo>
                  <a:lnTo>
                    <a:pt x="0" y="18"/>
                  </a:lnTo>
                  <a:lnTo>
                    <a:pt x="2" y="10"/>
                  </a:lnTo>
                  <a:lnTo>
                    <a:pt x="6" y="4"/>
                  </a:lnTo>
                  <a:lnTo>
                    <a:pt x="12" y="0"/>
                  </a:lnTo>
                  <a:lnTo>
                    <a:pt x="20" y="0"/>
                  </a:lnTo>
                  <a:lnTo>
                    <a:pt x="246" y="0"/>
                  </a:lnTo>
                  <a:lnTo>
                    <a:pt x="246" y="0"/>
                  </a:lnTo>
                  <a:lnTo>
                    <a:pt x="252" y="0"/>
                  </a:lnTo>
                  <a:lnTo>
                    <a:pt x="258" y="4"/>
                  </a:lnTo>
                  <a:lnTo>
                    <a:pt x="262" y="10"/>
                  </a:lnTo>
                  <a:lnTo>
                    <a:pt x="264" y="18"/>
                  </a:lnTo>
                  <a:lnTo>
                    <a:pt x="264" y="132"/>
                  </a:lnTo>
                  <a:lnTo>
                    <a:pt x="264" y="132"/>
                  </a:lnTo>
                  <a:lnTo>
                    <a:pt x="262" y="138"/>
                  </a:lnTo>
                  <a:lnTo>
                    <a:pt x="258" y="144"/>
                  </a:lnTo>
                  <a:lnTo>
                    <a:pt x="252" y="148"/>
                  </a:lnTo>
                  <a:lnTo>
                    <a:pt x="246" y="150"/>
                  </a:lnTo>
                  <a:lnTo>
                    <a:pt x="20" y="15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254" name="Freeform 15"/>
            <p:cNvSpPr>
              <a:spLocks/>
            </p:cNvSpPr>
            <p:nvPr/>
          </p:nvSpPr>
          <p:spPr bwMode="auto">
            <a:xfrm>
              <a:off x="6923088" y="1016000"/>
              <a:ext cx="79375" cy="76200"/>
            </a:xfrm>
            <a:custGeom>
              <a:avLst/>
              <a:gdLst>
                <a:gd name="T0" fmla="*/ 50 w 50"/>
                <a:gd name="T1" fmla="*/ 24 h 48"/>
                <a:gd name="T2" fmla="*/ 50 w 50"/>
                <a:gd name="T3" fmla="*/ 24 h 48"/>
                <a:gd name="T4" fmla="*/ 48 w 50"/>
                <a:gd name="T5" fmla="*/ 34 h 48"/>
                <a:gd name="T6" fmla="*/ 42 w 50"/>
                <a:gd name="T7" fmla="*/ 42 h 48"/>
                <a:gd name="T8" fmla="*/ 34 w 50"/>
                <a:gd name="T9" fmla="*/ 48 h 48"/>
                <a:gd name="T10" fmla="*/ 24 w 50"/>
                <a:gd name="T11" fmla="*/ 48 h 48"/>
                <a:gd name="T12" fmla="*/ 24 w 50"/>
                <a:gd name="T13" fmla="*/ 48 h 48"/>
                <a:gd name="T14" fmla="*/ 16 w 50"/>
                <a:gd name="T15" fmla="*/ 48 h 48"/>
                <a:gd name="T16" fmla="*/ 8 w 50"/>
                <a:gd name="T17" fmla="*/ 42 h 48"/>
                <a:gd name="T18" fmla="*/ 2 w 50"/>
                <a:gd name="T19" fmla="*/ 34 h 48"/>
                <a:gd name="T20" fmla="*/ 0 w 50"/>
                <a:gd name="T21" fmla="*/ 24 h 48"/>
                <a:gd name="T22" fmla="*/ 0 w 50"/>
                <a:gd name="T23" fmla="*/ 24 h 48"/>
                <a:gd name="T24" fmla="*/ 2 w 50"/>
                <a:gd name="T25" fmla="*/ 16 h 48"/>
                <a:gd name="T26" fmla="*/ 8 w 50"/>
                <a:gd name="T27" fmla="*/ 8 h 48"/>
                <a:gd name="T28" fmla="*/ 16 w 50"/>
                <a:gd name="T29" fmla="*/ 2 h 48"/>
                <a:gd name="T30" fmla="*/ 24 w 50"/>
                <a:gd name="T31" fmla="*/ 0 h 48"/>
                <a:gd name="T32" fmla="*/ 24 w 50"/>
                <a:gd name="T33" fmla="*/ 0 h 48"/>
                <a:gd name="T34" fmla="*/ 34 w 50"/>
                <a:gd name="T35" fmla="*/ 2 h 48"/>
                <a:gd name="T36" fmla="*/ 42 w 50"/>
                <a:gd name="T37" fmla="*/ 8 h 48"/>
                <a:gd name="T38" fmla="*/ 48 w 50"/>
                <a:gd name="T39" fmla="*/ 16 h 48"/>
                <a:gd name="T40" fmla="*/ 50 w 50"/>
                <a:gd name="T41" fmla="*/ 24 h 48"/>
                <a:gd name="T42" fmla="*/ 50 w 50"/>
                <a:gd name="T43" fmla="*/ 2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 h="48">
                  <a:moveTo>
                    <a:pt x="50" y="24"/>
                  </a:moveTo>
                  <a:lnTo>
                    <a:pt x="50" y="24"/>
                  </a:lnTo>
                  <a:lnTo>
                    <a:pt x="48" y="34"/>
                  </a:lnTo>
                  <a:lnTo>
                    <a:pt x="42" y="42"/>
                  </a:lnTo>
                  <a:lnTo>
                    <a:pt x="34" y="48"/>
                  </a:lnTo>
                  <a:lnTo>
                    <a:pt x="24" y="48"/>
                  </a:lnTo>
                  <a:lnTo>
                    <a:pt x="24" y="48"/>
                  </a:lnTo>
                  <a:lnTo>
                    <a:pt x="16" y="48"/>
                  </a:lnTo>
                  <a:lnTo>
                    <a:pt x="8" y="42"/>
                  </a:lnTo>
                  <a:lnTo>
                    <a:pt x="2" y="34"/>
                  </a:lnTo>
                  <a:lnTo>
                    <a:pt x="0" y="24"/>
                  </a:lnTo>
                  <a:lnTo>
                    <a:pt x="0" y="24"/>
                  </a:lnTo>
                  <a:lnTo>
                    <a:pt x="2" y="16"/>
                  </a:lnTo>
                  <a:lnTo>
                    <a:pt x="8" y="8"/>
                  </a:lnTo>
                  <a:lnTo>
                    <a:pt x="16" y="2"/>
                  </a:lnTo>
                  <a:lnTo>
                    <a:pt x="24" y="0"/>
                  </a:lnTo>
                  <a:lnTo>
                    <a:pt x="24" y="0"/>
                  </a:lnTo>
                  <a:lnTo>
                    <a:pt x="34" y="2"/>
                  </a:lnTo>
                  <a:lnTo>
                    <a:pt x="42" y="8"/>
                  </a:lnTo>
                  <a:lnTo>
                    <a:pt x="48" y="16"/>
                  </a:lnTo>
                  <a:lnTo>
                    <a:pt x="50" y="24"/>
                  </a:lnTo>
                  <a:lnTo>
                    <a:pt x="50" y="2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255" name="Freeform 16"/>
            <p:cNvSpPr>
              <a:spLocks/>
            </p:cNvSpPr>
            <p:nvPr/>
          </p:nvSpPr>
          <p:spPr bwMode="auto">
            <a:xfrm>
              <a:off x="6913563" y="1095375"/>
              <a:ext cx="98425" cy="98425"/>
            </a:xfrm>
            <a:custGeom>
              <a:avLst/>
              <a:gdLst>
                <a:gd name="T0" fmla="*/ 0 w 62"/>
                <a:gd name="T1" fmla="*/ 62 h 62"/>
                <a:gd name="T2" fmla="*/ 0 w 62"/>
                <a:gd name="T3" fmla="*/ 62 h 62"/>
                <a:gd name="T4" fmla="*/ 0 w 62"/>
                <a:gd name="T5" fmla="*/ 48 h 62"/>
                <a:gd name="T6" fmla="*/ 2 w 62"/>
                <a:gd name="T7" fmla="*/ 38 h 62"/>
                <a:gd name="T8" fmla="*/ 6 w 62"/>
                <a:gd name="T9" fmla="*/ 26 h 62"/>
                <a:gd name="T10" fmla="*/ 8 w 62"/>
                <a:gd name="T11" fmla="*/ 18 h 62"/>
                <a:gd name="T12" fmla="*/ 14 w 62"/>
                <a:gd name="T13" fmla="*/ 10 h 62"/>
                <a:gd name="T14" fmla="*/ 18 w 62"/>
                <a:gd name="T15" fmla="*/ 4 h 62"/>
                <a:gd name="T16" fmla="*/ 24 w 62"/>
                <a:gd name="T17" fmla="*/ 2 h 62"/>
                <a:gd name="T18" fmla="*/ 30 w 62"/>
                <a:gd name="T19" fmla="*/ 0 h 62"/>
                <a:gd name="T20" fmla="*/ 30 w 62"/>
                <a:gd name="T21" fmla="*/ 0 h 62"/>
                <a:gd name="T22" fmla="*/ 38 w 62"/>
                <a:gd name="T23" fmla="*/ 2 h 62"/>
                <a:gd name="T24" fmla="*/ 42 w 62"/>
                <a:gd name="T25" fmla="*/ 4 h 62"/>
                <a:gd name="T26" fmla="*/ 48 w 62"/>
                <a:gd name="T27" fmla="*/ 10 h 62"/>
                <a:gd name="T28" fmla="*/ 52 w 62"/>
                <a:gd name="T29" fmla="*/ 18 h 62"/>
                <a:gd name="T30" fmla="*/ 56 w 62"/>
                <a:gd name="T31" fmla="*/ 26 h 62"/>
                <a:gd name="T32" fmla="*/ 60 w 62"/>
                <a:gd name="T33" fmla="*/ 38 h 62"/>
                <a:gd name="T34" fmla="*/ 62 w 62"/>
                <a:gd name="T35" fmla="*/ 48 h 62"/>
                <a:gd name="T36" fmla="*/ 62 w 62"/>
                <a:gd name="T37" fmla="*/ 62 h 62"/>
                <a:gd name="T38" fmla="*/ 0 w 62"/>
                <a:gd name="T39" fmla="*/ 6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2" h="62">
                  <a:moveTo>
                    <a:pt x="0" y="62"/>
                  </a:moveTo>
                  <a:lnTo>
                    <a:pt x="0" y="62"/>
                  </a:lnTo>
                  <a:lnTo>
                    <a:pt x="0" y="48"/>
                  </a:lnTo>
                  <a:lnTo>
                    <a:pt x="2" y="38"/>
                  </a:lnTo>
                  <a:lnTo>
                    <a:pt x="6" y="26"/>
                  </a:lnTo>
                  <a:lnTo>
                    <a:pt x="8" y="18"/>
                  </a:lnTo>
                  <a:lnTo>
                    <a:pt x="14" y="10"/>
                  </a:lnTo>
                  <a:lnTo>
                    <a:pt x="18" y="4"/>
                  </a:lnTo>
                  <a:lnTo>
                    <a:pt x="24" y="2"/>
                  </a:lnTo>
                  <a:lnTo>
                    <a:pt x="30" y="0"/>
                  </a:lnTo>
                  <a:lnTo>
                    <a:pt x="30" y="0"/>
                  </a:lnTo>
                  <a:lnTo>
                    <a:pt x="38" y="2"/>
                  </a:lnTo>
                  <a:lnTo>
                    <a:pt x="42" y="4"/>
                  </a:lnTo>
                  <a:lnTo>
                    <a:pt x="48" y="10"/>
                  </a:lnTo>
                  <a:lnTo>
                    <a:pt x="52" y="18"/>
                  </a:lnTo>
                  <a:lnTo>
                    <a:pt x="56" y="26"/>
                  </a:lnTo>
                  <a:lnTo>
                    <a:pt x="60" y="38"/>
                  </a:lnTo>
                  <a:lnTo>
                    <a:pt x="62" y="48"/>
                  </a:lnTo>
                  <a:lnTo>
                    <a:pt x="62" y="62"/>
                  </a:lnTo>
                  <a:lnTo>
                    <a:pt x="0" y="6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256" name="Freeform 17"/>
            <p:cNvSpPr>
              <a:spLocks/>
            </p:cNvSpPr>
            <p:nvPr/>
          </p:nvSpPr>
          <p:spPr bwMode="auto">
            <a:xfrm>
              <a:off x="6669088" y="1012825"/>
              <a:ext cx="200025" cy="22225"/>
            </a:xfrm>
            <a:custGeom>
              <a:avLst/>
              <a:gdLst>
                <a:gd name="T0" fmla="*/ 118 w 126"/>
                <a:gd name="T1" fmla="*/ 14 h 14"/>
                <a:gd name="T2" fmla="*/ 6 w 126"/>
                <a:gd name="T3" fmla="*/ 14 h 14"/>
                <a:gd name="T4" fmla="*/ 6 w 126"/>
                <a:gd name="T5" fmla="*/ 14 h 14"/>
                <a:gd name="T6" fmla="*/ 2 w 126"/>
                <a:gd name="T7" fmla="*/ 12 h 14"/>
                <a:gd name="T8" fmla="*/ 0 w 126"/>
                <a:gd name="T9" fmla="*/ 6 h 14"/>
                <a:gd name="T10" fmla="*/ 0 w 126"/>
                <a:gd name="T11" fmla="*/ 6 h 14"/>
                <a:gd name="T12" fmla="*/ 2 w 126"/>
                <a:gd name="T13" fmla="*/ 2 h 14"/>
                <a:gd name="T14" fmla="*/ 6 w 126"/>
                <a:gd name="T15" fmla="*/ 0 h 14"/>
                <a:gd name="T16" fmla="*/ 118 w 126"/>
                <a:gd name="T17" fmla="*/ 0 h 14"/>
                <a:gd name="T18" fmla="*/ 118 w 126"/>
                <a:gd name="T19" fmla="*/ 0 h 14"/>
                <a:gd name="T20" fmla="*/ 124 w 126"/>
                <a:gd name="T21" fmla="*/ 2 h 14"/>
                <a:gd name="T22" fmla="*/ 126 w 126"/>
                <a:gd name="T23" fmla="*/ 6 h 14"/>
                <a:gd name="T24" fmla="*/ 126 w 126"/>
                <a:gd name="T25" fmla="*/ 6 h 14"/>
                <a:gd name="T26" fmla="*/ 124 w 126"/>
                <a:gd name="T27" fmla="*/ 12 h 14"/>
                <a:gd name="T28" fmla="*/ 118 w 126"/>
                <a:gd name="T29" fmla="*/ 14 h 14"/>
                <a:gd name="T30" fmla="*/ 118 w 126"/>
                <a:gd name="T31"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6" h="14">
                  <a:moveTo>
                    <a:pt x="118" y="14"/>
                  </a:moveTo>
                  <a:lnTo>
                    <a:pt x="6" y="14"/>
                  </a:lnTo>
                  <a:lnTo>
                    <a:pt x="6" y="14"/>
                  </a:lnTo>
                  <a:lnTo>
                    <a:pt x="2" y="12"/>
                  </a:lnTo>
                  <a:lnTo>
                    <a:pt x="0" y="6"/>
                  </a:lnTo>
                  <a:lnTo>
                    <a:pt x="0" y="6"/>
                  </a:lnTo>
                  <a:lnTo>
                    <a:pt x="2" y="2"/>
                  </a:lnTo>
                  <a:lnTo>
                    <a:pt x="6" y="0"/>
                  </a:lnTo>
                  <a:lnTo>
                    <a:pt x="118" y="0"/>
                  </a:lnTo>
                  <a:lnTo>
                    <a:pt x="118" y="0"/>
                  </a:lnTo>
                  <a:lnTo>
                    <a:pt x="124" y="2"/>
                  </a:lnTo>
                  <a:lnTo>
                    <a:pt x="126" y="6"/>
                  </a:lnTo>
                  <a:lnTo>
                    <a:pt x="126" y="6"/>
                  </a:lnTo>
                  <a:lnTo>
                    <a:pt x="124" y="12"/>
                  </a:lnTo>
                  <a:lnTo>
                    <a:pt x="118" y="14"/>
                  </a:lnTo>
                  <a:lnTo>
                    <a:pt x="118" y="14"/>
                  </a:lnTo>
                  <a:close/>
                </a:path>
              </a:pathLst>
            </a:custGeom>
            <a:solidFill>
              <a:srgbClr val="B4B4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257" name="Freeform 18"/>
            <p:cNvSpPr>
              <a:spLocks/>
            </p:cNvSpPr>
            <p:nvPr/>
          </p:nvSpPr>
          <p:spPr bwMode="auto">
            <a:xfrm>
              <a:off x="6669088" y="1073150"/>
              <a:ext cx="200025" cy="19050"/>
            </a:xfrm>
            <a:custGeom>
              <a:avLst/>
              <a:gdLst>
                <a:gd name="T0" fmla="*/ 118 w 126"/>
                <a:gd name="T1" fmla="*/ 12 h 12"/>
                <a:gd name="T2" fmla="*/ 6 w 126"/>
                <a:gd name="T3" fmla="*/ 12 h 12"/>
                <a:gd name="T4" fmla="*/ 6 w 126"/>
                <a:gd name="T5" fmla="*/ 12 h 12"/>
                <a:gd name="T6" fmla="*/ 2 w 126"/>
                <a:gd name="T7" fmla="*/ 10 h 12"/>
                <a:gd name="T8" fmla="*/ 0 w 126"/>
                <a:gd name="T9" fmla="*/ 6 h 12"/>
                <a:gd name="T10" fmla="*/ 0 w 126"/>
                <a:gd name="T11" fmla="*/ 6 h 12"/>
                <a:gd name="T12" fmla="*/ 2 w 126"/>
                <a:gd name="T13" fmla="*/ 2 h 12"/>
                <a:gd name="T14" fmla="*/ 6 w 126"/>
                <a:gd name="T15" fmla="*/ 0 h 12"/>
                <a:gd name="T16" fmla="*/ 118 w 126"/>
                <a:gd name="T17" fmla="*/ 0 h 12"/>
                <a:gd name="T18" fmla="*/ 118 w 126"/>
                <a:gd name="T19" fmla="*/ 0 h 12"/>
                <a:gd name="T20" fmla="*/ 124 w 126"/>
                <a:gd name="T21" fmla="*/ 2 h 12"/>
                <a:gd name="T22" fmla="*/ 126 w 126"/>
                <a:gd name="T23" fmla="*/ 6 h 12"/>
                <a:gd name="T24" fmla="*/ 126 w 126"/>
                <a:gd name="T25" fmla="*/ 6 h 12"/>
                <a:gd name="T26" fmla="*/ 124 w 126"/>
                <a:gd name="T27" fmla="*/ 10 h 12"/>
                <a:gd name="T28" fmla="*/ 118 w 126"/>
                <a:gd name="T29" fmla="*/ 12 h 12"/>
                <a:gd name="T30" fmla="*/ 118 w 126"/>
                <a:gd name="T31"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6" h="12">
                  <a:moveTo>
                    <a:pt x="118" y="12"/>
                  </a:moveTo>
                  <a:lnTo>
                    <a:pt x="6" y="12"/>
                  </a:lnTo>
                  <a:lnTo>
                    <a:pt x="6" y="12"/>
                  </a:lnTo>
                  <a:lnTo>
                    <a:pt x="2" y="10"/>
                  </a:lnTo>
                  <a:lnTo>
                    <a:pt x="0" y="6"/>
                  </a:lnTo>
                  <a:lnTo>
                    <a:pt x="0" y="6"/>
                  </a:lnTo>
                  <a:lnTo>
                    <a:pt x="2" y="2"/>
                  </a:lnTo>
                  <a:lnTo>
                    <a:pt x="6" y="0"/>
                  </a:lnTo>
                  <a:lnTo>
                    <a:pt x="118" y="0"/>
                  </a:lnTo>
                  <a:lnTo>
                    <a:pt x="118" y="0"/>
                  </a:lnTo>
                  <a:lnTo>
                    <a:pt x="124" y="2"/>
                  </a:lnTo>
                  <a:lnTo>
                    <a:pt x="126" y="6"/>
                  </a:lnTo>
                  <a:lnTo>
                    <a:pt x="126" y="6"/>
                  </a:lnTo>
                  <a:lnTo>
                    <a:pt x="124" y="10"/>
                  </a:lnTo>
                  <a:lnTo>
                    <a:pt x="118" y="12"/>
                  </a:lnTo>
                  <a:lnTo>
                    <a:pt x="118" y="12"/>
                  </a:lnTo>
                  <a:close/>
                </a:path>
              </a:pathLst>
            </a:custGeom>
            <a:solidFill>
              <a:srgbClr val="B4B4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258" name="Freeform 19"/>
            <p:cNvSpPr>
              <a:spLocks/>
            </p:cNvSpPr>
            <p:nvPr/>
          </p:nvSpPr>
          <p:spPr bwMode="auto">
            <a:xfrm>
              <a:off x="6669088" y="1130300"/>
              <a:ext cx="200025" cy="22225"/>
            </a:xfrm>
            <a:custGeom>
              <a:avLst/>
              <a:gdLst>
                <a:gd name="T0" fmla="*/ 118 w 126"/>
                <a:gd name="T1" fmla="*/ 14 h 14"/>
                <a:gd name="T2" fmla="*/ 6 w 126"/>
                <a:gd name="T3" fmla="*/ 14 h 14"/>
                <a:gd name="T4" fmla="*/ 6 w 126"/>
                <a:gd name="T5" fmla="*/ 14 h 14"/>
                <a:gd name="T6" fmla="*/ 2 w 126"/>
                <a:gd name="T7" fmla="*/ 12 h 14"/>
                <a:gd name="T8" fmla="*/ 0 w 126"/>
                <a:gd name="T9" fmla="*/ 8 h 14"/>
                <a:gd name="T10" fmla="*/ 0 w 126"/>
                <a:gd name="T11" fmla="*/ 8 h 14"/>
                <a:gd name="T12" fmla="*/ 2 w 126"/>
                <a:gd name="T13" fmla="*/ 2 h 14"/>
                <a:gd name="T14" fmla="*/ 6 w 126"/>
                <a:gd name="T15" fmla="*/ 0 h 14"/>
                <a:gd name="T16" fmla="*/ 118 w 126"/>
                <a:gd name="T17" fmla="*/ 0 h 14"/>
                <a:gd name="T18" fmla="*/ 118 w 126"/>
                <a:gd name="T19" fmla="*/ 0 h 14"/>
                <a:gd name="T20" fmla="*/ 124 w 126"/>
                <a:gd name="T21" fmla="*/ 2 h 14"/>
                <a:gd name="T22" fmla="*/ 126 w 126"/>
                <a:gd name="T23" fmla="*/ 8 h 14"/>
                <a:gd name="T24" fmla="*/ 126 w 126"/>
                <a:gd name="T25" fmla="*/ 8 h 14"/>
                <a:gd name="T26" fmla="*/ 124 w 126"/>
                <a:gd name="T27" fmla="*/ 12 h 14"/>
                <a:gd name="T28" fmla="*/ 118 w 126"/>
                <a:gd name="T29" fmla="*/ 14 h 14"/>
                <a:gd name="T30" fmla="*/ 118 w 126"/>
                <a:gd name="T31"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6" h="14">
                  <a:moveTo>
                    <a:pt x="118" y="14"/>
                  </a:moveTo>
                  <a:lnTo>
                    <a:pt x="6" y="14"/>
                  </a:lnTo>
                  <a:lnTo>
                    <a:pt x="6" y="14"/>
                  </a:lnTo>
                  <a:lnTo>
                    <a:pt x="2" y="12"/>
                  </a:lnTo>
                  <a:lnTo>
                    <a:pt x="0" y="8"/>
                  </a:lnTo>
                  <a:lnTo>
                    <a:pt x="0" y="8"/>
                  </a:lnTo>
                  <a:lnTo>
                    <a:pt x="2" y="2"/>
                  </a:lnTo>
                  <a:lnTo>
                    <a:pt x="6" y="0"/>
                  </a:lnTo>
                  <a:lnTo>
                    <a:pt x="118" y="0"/>
                  </a:lnTo>
                  <a:lnTo>
                    <a:pt x="118" y="0"/>
                  </a:lnTo>
                  <a:lnTo>
                    <a:pt x="124" y="2"/>
                  </a:lnTo>
                  <a:lnTo>
                    <a:pt x="126" y="8"/>
                  </a:lnTo>
                  <a:lnTo>
                    <a:pt x="126" y="8"/>
                  </a:lnTo>
                  <a:lnTo>
                    <a:pt x="124" y="12"/>
                  </a:lnTo>
                  <a:lnTo>
                    <a:pt x="118" y="14"/>
                  </a:lnTo>
                  <a:lnTo>
                    <a:pt x="118" y="14"/>
                  </a:lnTo>
                  <a:close/>
                </a:path>
              </a:pathLst>
            </a:custGeom>
            <a:solidFill>
              <a:srgbClr val="B4B4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grpSp>
      <p:grpSp>
        <p:nvGrpSpPr>
          <p:cNvPr id="1259" name="グループ化 1258"/>
          <p:cNvGrpSpPr/>
          <p:nvPr/>
        </p:nvGrpSpPr>
        <p:grpSpPr>
          <a:xfrm>
            <a:off x="6510607" y="2546543"/>
            <a:ext cx="434926" cy="434926"/>
            <a:chOff x="6005513" y="2651125"/>
            <a:chExt cx="479425" cy="479425"/>
          </a:xfrm>
        </p:grpSpPr>
        <p:sp>
          <p:nvSpPr>
            <p:cNvPr id="1260" name="Freeform 20"/>
            <p:cNvSpPr>
              <a:spLocks/>
            </p:cNvSpPr>
            <p:nvPr/>
          </p:nvSpPr>
          <p:spPr bwMode="auto">
            <a:xfrm>
              <a:off x="6005513" y="2651125"/>
              <a:ext cx="479425" cy="479425"/>
            </a:xfrm>
            <a:custGeom>
              <a:avLst/>
              <a:gdLst>
                <a:gd name="T0" fmla="*/ 296 w 302"/>
                <a:gd name="T1" fmla="*/ 270 h 302"/>
                <a:gd name="T2" fmla="*/ 290 w 302"/>
                <a:gd name="T3" fmla="*/ 260 h 302"/>
                <a:gd name="T4" fmla="*/ 252 w 302"/>
                <a:gd name="T5" fmla="*/ 214 h 302"/>
                <a:gd name="T6" fmla="*/ 206 w 302"/>
                <a:gd name="T7" fmla="*/ 172 h 302"/>
                <a:gd name="T8" fmla="*/ 172 w 302"/>
                <a:gd name="T9" fmla="*/ 146 h 302"/>
                <a:gd name="T10" fmla="*/ 180 w 302"/>
                <a:gd name="T11" fmla="*/ 134 h 302"/>
                <a:gd name="T12" fmla="*/ 188 w 302"/>
                <a:gd name="T13" fmla="*/ 108 h 302"/>
                <a:gd name="T14" fmla="*/ 188 w 302"/>
                <a:gd name="T15" fmla="*/ 94 h 302"/>
                <a:gd name="T16" fmla="*/ 182 w 302"/>
                <a:gd name="T17" fmla="*/ 58 h 302"/>
                <a:gd name="T18" fmla="*/ 160 w 302"/>
                <a:gd name="T19" fmla="*/ 28 h 302"/>
                <a:gd name="T20" fmla="*/ 132 w 302"/>
                <a:gd name="T21" fmla="*/ 8 h 302"/>
                <a:gd name="T22" fmla="*/ 94 w 302"/>
                <a:gd name="T23" fmla="*/ 0 h 302"/>
                <a:gd name="T24" fmla="*/ 76 w 302"/>
                <a:gd name="T25" fmla="*/ 2 h 302"/>
                <a:gd name="T26" fmla="*/ 42 w 302"/>
                <a:gd name="T27" fmla="*/ 16 h 302"/>
                <a:gd name="T28" fmla="*/ 16 w 302"/>
                <a:gd name="T29" fmla="*/ 42 h 302"/>
                <a:gd name="T30" fmla="*/ 2 w 302"/>
                <a:gd name="T31" fmla="*/ 76 h 302"/>
                <a:gd name="T32" fmla="*/ 0 w 302"/>
                <a:gd name="T33" fmla="*/ 94 h 302"/>
                <a:gd name="T34" fmla="*/ 8 w 302"/>
                <a:gd name="T35" fmla="*/ 132 h 302"/>
                <a:gd name="T36" fmla="*/ 28 w 302"/>
                <a:gd name="T37" fmla="*/ 162 h 302"/>
                <a:gd name="T38" fmla="*/ 58 w 302"/>
                <a:gd name="T39" fmla="*/ 182 h 302"/>
                <a:gd name="T40" fmla="*/ 94 w 302"/>
                <a:gd name="T41" fmla="*/ 188 h 302"/>
                <a:gd name="T42" fmla="*/ 108 w 302"/>
                <a:gd name="T43" fmla="*/ 188 h 302"/>
                <a:gd name="T44" fmla="*/ 134 w 302"/>
                <a:gd name="T45" fmla="*/ 180 h 302"/>
                <a:gd name="T46" fmla="*/ 148 w 302"/>
                <a:gd name="T47" fmla="*/ 174 h 302"/>
                <a:gd name="T48" fmla="*/ 172 w 302"/>
                <a:gd name="T49" fmla="*/ 206 h 302"/>
                <a:gd name="T50" fmla="*/ 214 w 302"/>
                <a:gd name="T51" fmla="*/ 252 h 302"/>
                <a:gd name="T52" fmla="*/ 260 w 302"/>
                <a:gd name="T53" fmla="*/ 290 h 302"/>
                <a:gd name="T54" fmla="*/ 270 w 302"/>
                <a:gd name="T55" fmla="*/ 296 h 302"/>
                <a:gd name="T56" fmla="*/ 282 w 302"/>
                <a:gd name="T57" fmla="*/ 302 h 302"/>
                <a:gd name="T58" fmla="*/ 296 w 302"/>
                <a:gd name="T59" fmla="*/ 296 h 302"/>
                <a:gd name="T60" fmla="*/ 300 w 302"/>
                <a:gd name="T61" fmla="*/ 290 h 302"/>
                <a:gd name="T62" fmla="*/ 300 w 302"/>
                <a:gd name="T63" fmla="*/ 276 h 302"/>
                <a:gd name="T64" fmla="*/ 296 w 302"/>
                <a:gd name="T65" fmla="*/ 270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02" h="302">
                  <a:moveTo>
                    <a:pt x="296" y="270"/>
                  </a:moveTo>
                  <a:lnTo>
                    <a:pt x="296" y="270"/>
                  </a:lnTo>
                  <a:lnTo>
                    <a:pt x="296" y="270"/>
                  </a:lnTo>
                  <a:lnTo>
                    <a:pt x="290" y="260"/>
                  </a:lnTo>
                  <a:lnTo>
                    <a:pt x="270" y="232"/>
                  </a:lnTo>
                  <a:lnTo>
                    <a:pt x="252" y="214"/>
                  </a:lnTo>
                  <a:lnTo>
                    <a:pt x="232" y="194"/>
                  </a:lnTo>
                  <a:lnTo>
                    <a:pt x="206" y="172"/>
                  </a:lnTo>
                  <a:lnTo>
                    <a:pt x="174" y="148"/>
                  </a:lnTo>
                  <a:lnTo>
                    <a:pt x="172" y="146"/>
                  </a:lnTo>
                  <a:lnTo>
                    <a:pt x="172" y="146"/>
                  </a:lnTo>
                  <a:lnTo>
                    <a:pt x="180" y="134"/>
                  </a:lnTo>
                  <a:lnTo>
                    <a:pt x="184" y="122"/>
                  </a:lnTo>
                  <a:lnTo>
                    <a:pt x="188" y="108"/>
                  </a:lnTo>
                  <a:lnTo>
                    <a:pt x="188" y="94"/>
                  </a:lnTo>
                  <a:lnTo>
                    <a:pt x="188" y="94"/>
                  </a:lnTo>
                  <a:lnTo>
                    <a:pt x="186" y="76"/>
                  </a:lnTo>
                  <a:lnTo>
                    <a:pt x="182" y="58"/>
                  </a:lnTo>
                  <a:lnTo>
                    <a:pt x="172" y="42"/>
                  </a:lnTo>
                  <a:lnTo>
                    <a:pt x="160" y="28"/>
                  </a:lnTo>
                  <a:lnTo>
                    <a:pt x="148" y="16"/>
                  </a:lnTo>
                  <a:lnTo>
                    <a:pt x="132" y="8"/>
                  </a:lnTo>
                  <a:lnTo>
                    <a:pt x="114" y="2"/>
                  </a:lnTo>
                  <a:lnTo>
                    <a:pt x="94" y="0"/>
                  </a:lnTo>
                  <a:lnTo>
                    <a:pt x="94" y="0"/>
                  </a:lnTo>
                  <a:lnTo>
                    <a:pt x="76" y="2"/>
                  </a:lnTo>
                  <a:lnTo>
                    <a:pt x="58" y="8"/>
                  </a:lnTo>
                  <a:lnTo>
                    <a:pt x="42" y="16"/>
                  </a:lnTo>
                  <a:lnTo>
                    <a:pt x="28" y="28"/>
                  </a:lnTo>
                  <a:lnTo>
                    <a:pt x="16" y="42"/>
                  </a:lnTo>
                  <a:lnTo>
                    <a:pt x="8" y="58"/>
                  </a:lnTo>
                  <a:lnTo>
                    <a:pt x="2" y="76"/>
                  </a:lnTo>
                  <a:lnTo>
                    <a:pt x="0" y="94"/>
                  </a:lnTo>
                  <a:lnTo>
                    <a:pt x="0" y="94"/>
                  </a:lnTo>
                  <a:lnTo>
                    <a:pt x="2" y="114"/>
                  </a:lnTo>
                  <a:lnTo>
                    <a:pt x="8" y="132"/>
                  </a:lnTo>
                  <a:lnTo>
                    <a:pt x="16" y="148"/>
                  </a:lnTo>
                  <a:lnTo>
                    <a:pt x="28" y="162"/>
                  </a:lnTo>
                  <a:lnTo>
                    <a:pt x="42" y="172"/>
                  </a:lnTo>
                  <a:lnTo>
                    <a:pt x="58" y="182"/>
                  </a:lnTo>
                  <a:lnTo>
                    <a:pt x="76" y="186"/>
                  </a:lnTo>
                  <a:lnTo>
                    <a:pt x="94" y="188"/>
                  </a:lnTo>
                  <a:lnTo>
                    <a:pt x="94" y="188"/>
                  </a:lnTo>
                  <a:lnTo>
                    <a:pt x="108" y="188"/>
                  </a:lnTo>
                  <a:lnTo>
                    <a:pt x="122" y="184"/>
                  </a:lnTo>
                  <a:lnTo>
                    <a:pt x="134" y="180"/>
                  </a:lnTo>
                  <a:lnTo>
                    <a:pt x="146" y="172"/>
                  </a:lnTo>
                  <a:lnTo>
                    <a:pt x="148" y="174"/>
                  </a:lnTo>
                  <a:lnTo>
                    <a:pt x="148" y="174"/>
                  </a:lnTo>
                  <a:lnTo>
                    <a:pt x="172" y="206"/>
                  </a:lnTo>
                  <a:lnTo>
                    <a:pt x="194" y="232"/>
                  </a:lnTo>
                  <a:lnTo>
                    <a:pt x="214" y="252"/>
                  </a:lnTo>
                  <a:lnTo>
                    <a:pt x="232" y="270"/>
                  </a:lnTo>
                  <a:lnTo>
                    <a:pt x="260" y="290"/>
                  </a:lnTo>
                  <a:lnTo>
                    <a:pt x="270" y="296"/>
                  </a:lnTo>
                  <a:lnTo>
                    <a:pt x="270" y="296"/>
                  </a:lnTo>
                  <a:lnTo>
                    <a:pt x="276" y="300"/>
                  </a:lnTo>
                  <a:lnTo>
                    <a:pt x="282" y="302"/>
                  </a:lnTo>
                  <a:lnTo>
                    <a:pt x="290" y="300"/>
                  </a:lnTo>
                  <a:lnTo>
                    <a:pt x="296" y="296"/>
                  </a:lnTo>
                  <a:lnTo>
                    <a:pt x="296" y="296"/>
                  </a:lnTo>
                  <a:lnTo>
                    <a:pt x="300" y="290"/>
                  </a:lnTo>
                  <a:lnTo>
                    <a:pt x="302" y="282"/>
                  </a:lnTo>
                  <a:lnTo>
                    <a:pt x="300" y="276"/>
                  </a:lnTo>
                  <a:lnTo>
                    <a:pt x="296" y="270"/>
                  </a:lnTo>
                  <a:lnTo>
                    <a:pt x="296" y="27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261" name="Freeform 21"/>
            <p:cNvSpPr>
              <a:spLocks/>
            </p:cNvSpPr>
            <p:nvPr/>
          </p:nvSpPr>
          <p:spPr bwMode="auto">
            <a:xfrm>
              <a:off x="6056313" y="2701925"/>
              <a:ext cx="196850" cy="196850"/>
            </a:xfrm>
            <a:custGeom>
              <a:avLst/>
              <a:gdLst>
                <a:gd name="T0" fmla="*/ 62 w 124"/>
                <a:gd name="T1" fmla="*/ 0 h 124"/>
                <a:gd name="T2" fmla="*/ 62 w 124"/>
                <a:gd name="T3" fmla="*/ 0 h 124"/>
                <a:gd name="T4" fmla="*/ 50 w 124"/>
                <a:gd name="T5" fmla="*/ 2 h 124"/>
                <a:gd name="T6" fmla="*/ 38 w 124"/>
                <a:gd name="T7" fmla="*/ 4 h 124"/>
                <a:gd name="T8" fmla="*/ 28 w 124"/>
                <a:gd name="T9" fmla="*/ 10 h 124"/>
                <a:gd name="T10" fmla="*/ 18 w 124"/>
                <a:gd name="T11" fmla="*/ 18 h 124"/>
                <a:gd name="T12" fmla="*/ 10 w 124"/>
                <a:gd name="T13" fmla="*/ 28 h 124"/>
                <a:gd name="T14" fmla="*/ 4 w 124"/>
                <a:gd name="T15" fmla="*/ 38 h 124"/>
                <a:gd name="T16" fmla="*/ 2 w 124"/>
                <a:gd name="T17" fmla="*/ 50 h 124"/>
                <a:gd name="T18" fmla="*/ 0 w 124"/>
                <a:gd name="T19" fmla="*/ 62 h 124"/>
                <a:gd name="T20" fmla="*/ 0 w 124"/>
                <a:gd name="T21" fmla="*/ 62 h 124"/>
                <a:gd name="T22" fmla="*/ 2 w 124"/>
                <a:gd name="T23" fmla="*/ 74 h 124"/>
                <a:gd name="T24" fmla="*/ 4 w 124"/>
                <a:gd name="T25" fmla="*/ 86 h 124"/>
                <a:gd name="T26" fmla="*/ 10 w 124"/>
                <a:gd name="T27" fmla="*/ 98 h 124"/>
                <a:gd name="T28" fmla="*/ 18 w 124"/>
                <a:gd name="T29" fmla="*/ 106 h 124"/>
                <a:gd name="T30" fmla="*/ 28 w 124"/>
                <a:gd name="T31" fmla="*/ 114 h 124"/>
                <a:gd name="T32" fmla="*/ 38 w 124"/>
                <a:gd name="T33" fmla="*/ 120 h 124"/>
                <a:gd name="T34" fmla="*/ 50 w 124"/>
                <a:gd name="T35" fmla="*/ 124 h 124"/>
                <a:gd name="T36" fmla="*/ 62 w 124"/>
                <a:gd name="T37" fmla="*/ 124 h 124"/>
                <a:gd name="T38" fmla="*/ 62 w 124"/>
                <a:gd name="T39" fmla="*/ 124 h 124"/>
                <a:gd name="T40" fmla="*/ 74 w 124"/>
                <a:gd name="T41" fmla="*/ 124 h 124"/>
                <a:gd name="T42" fmla="*/ 86 w 124"/>
                <a:gd name="T43" fmla="*/ 120 h 124"/>
                <a:gd name="T44" fmla="*/ 98 w 124"/>
                <a:gd name="T45" fmla="*/ 114 h 124"/>
                <a:gd name="T46" fmla="*/ 106 w 124"/>
                <a:gd name="T47" fmla="*/ 106 h 124"/>
                <a:gd name="T48" fmla="*/ 114 w 124"/>
                <a:gd name="T49" fmla="*/ 98 h 124"/>
                <a:gd name="T50" fmla="*/ 120 w 124"/>
                <a:gd name="T51" fmla="*/ 86 h 124"/>
                <a:gd name="T52" fmla="*/ 124 w 124"/>
                <a:gd name="T53" fmla="*/ 74 h 124"/>
                <a:gd name="T54" fmla="*/ 124 w 124"/>
                <a:gd name="T55" fmla="*/ 62 h 124"/>
                <a:gd name="T56" fmla="*/ 124 w 124"/>
                <a:gd name="T57" fmla="*/ 62 h 124"/>
                <a:gd name="T58" fmla="*/ 124 w 124"/>
                <a:gd name="T59" fmla="*/ 50 h 124"/>
                <a:gd name="T60" fmla="*/ 120 w 124"/>
                <a:gd name="T61" fmla="*/ 38 h 124"/>
                <a:gd name="T62" fmla="*/ 114 w 124"/>
                <a:gd name="T63" fmla="*/ 28 h 124"/>
                <a:gd name="T64" fmla="*/ 106 w 124"/>
                <a:gd name="T65" fmla="*/ 18 h 124"/>
                <a:gd name="T66" fmla="*/ 98 w 124"/>
                <a:gd name="T67" fmla="*/ 10 h 124"/>
                <a:gd name="T68" fmla="*/ 86 w 124"/>
                <a:gd name="T69" fmla="*/ 4 h 124"/>
                <a:gd name="T70" fmla="*/ 74 w 124"/>
                <a:gd name="T71" fmla="*/ 2 h 124"/>
                <a:gd name="T72" fmla="*/ 62 w 124"/>
                <a:gd name="T73" fmla="*/ 0 h 124"/>
                <a:gd name="T74" fmla="*/ 62 w 124"/>
                <a:gd name="T75"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4" h="124">
                  <a:moveTo>
                    <a:pt x="62" y="0"/>
                  </a:moveTo>
                  <a:lnTo>
                    <a:pt x="62" y="0"/>
                  </a:lnTo>
                  <a:lnTo>
                    <a:pt x="50" y="2"/>
                  </a:lnTo>
                  <a:lnTo>
                    <a:pt x="38" y="4"/>
                  </a:lnTo>
                  <a:lnTo>
                    <a:pt x="28" y="10"/>
                  </a:lnTo>
                  <a:lnTo>
                    <a:pt x="18" y="18"/>
                  </a:lnTo>
                  <a:lnTo>
                    <a:pt x="10" y="28"/>
                  </a:lnTo>
                  <a:lnTo>
                    <a:pt x="4" y="38"/>
                  </a:lnTo>
                  <a:lnTo>
                    <a:pt x="2" y="50"/>
                  </a:lnTo>
                  <a:lnTo>
                    <a:pt x="0" y="62"/>
                  </a:lnTo>
                  <a:lnTo>
                    <a:pt x="0" y="62"/>
                  </a:lnTo>
                  <a:lnTo>
                    <a:pt x="2" y="74"/>
                  </a:lnTo>
                  <a:lnTo>
                    <a:pt x="4" y="86"/>
                  </a:lnTo>
                  <a:lnTo>
                    <a:pt x="10" y="98"/>
                  </a:lnTo>
                  <a:lnTo>
                    <a:pt x="18" y="106"/>
                  </a:lnTo>
                  <a:lnTo>
                    <a:pt x="28" y="114"/>
                  </a:lnTo>
                  <a:lnTo>
                    <a:pt x="38" y="120"/>
                  </a:lnTo>
                  <a:lnTo>
                    <a:pt x="50" y="124"/>
                  </a:lnTo>
                  <a:lnTo>
                    <a:pt x="62" y="124"/>
                  </a:lnTo>
                  <a:lnTo>
                    <a:pt x="62" y="124"/>
                  </a:lnTo>
                  <a:lnTo>
                    <a:pt x="74" y="124"/>
                  </a:lnTo>
                  <a:lnTo>
                    <a:pt x="86" y="120"/>
                  </a:lnTo>
                  <a:lnTo>
                    <a:pt x="98" y="114"/>
                  </a:lnTo>
                  <a:lnTo>
                    <a:pt x="106" y="106"/>
                  </a:lnTo>
                  <a:lnTo>
                    <a:pt x="114" y="98"/>
                  </a:lnTo>
                  <a:lnTo>
                    <a:pt x="120" y="86"/>
                  </a:lnTo>
                  <a:lnTo>
                    <a:pt x="124" y="74"/>
                  </a:lnTo>
                  <a:lnTo>
                    <a:pt x="124" y="62"/>
                  </a:lnTo>
                  <a:lnTo>
                    <a:pt x="124" y="62"/>
                  </a:lnTo>
                  <a:lnTo>
                    <a:pt x="124" y="50"/>
                  </a:lnTo>
                  <a:lnTo>
                    <a:pt x="120" y="38"/>
                  </a:lnTo>
                  <a:lnTo>
                    <a:pt x="114" y="28"/>
                  </a:lnTo>
                  <a:lnTo>
                    <a:pt x="106" y="18"/>
                  </a:lnTo>
                  <a:lnTo>
                    <a:pt x="98" y="10"/>
                  </a:lnTo>
                  <a:lnTo>
                    <a:pt x="86" y="4"/>
                  </a:lnTo>
                  <a:lnTo>
                    <a:pt x="74" y="2"/>
                  </a:lnTo>
                  <a:lnTo>
                    <a:pt x="62" y="0"/>
                  </a:lnTo>
                  <a:lnTo>
                    <a:pt x="6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262" name="Freeform 22"/>
            <p:cNvSpPr>
              <a:spLocks/>
            </p:cNvSpPr>
            <p:nvPr/>
          </p:nvSpPr>
          <p:spPr bwMode="auto">
            <a:xfrm>
              <a:off x="6056313" y="2689225"/>
              <a:ext cx="95250" cy="180975"/>
            </a:xfrm>
            <a:custGeom>
              <a:avLst/>
              <a:gdLst>
                <a:gd name="T0" fmla="*/ 44 w 60"/>
                <a:gd name="T1" fmla="*/ 4 h 114"/>
                <a:gd name="T2" fmla="*/ 0 w 60"/>
                <a:gd name="T3" fmla="*/ 100 h 114"/>
                <a:gd name="T4" fmla="*/ 0 w 60"/>
                <a:gd name="T5" fmla="*/ 100 h 114"/>
                <a:gd name="T6" fmla="*/ 8 w 60"/>
                <a:gd name="T7" fmla="*/ 114 h 114"/>
                <a:gd name="T8" fmla="*/ 60 w 60"/>
                <a:gd name="T9" fmla="*/ 0 h 114"/>
                <a:gd name="T10" fmla="*/ 60 w 60"/>
                <a:gd name="T11" fmla="*/ 0 h 114"/>
                <a:gd name="T12" fmla="*/ 44 w 60"/>
                <a:gd name="T13" fmla="*/ 4 h 114"/>
                <a:gd name="T14" fmla="*/ 44 w 60"/>
                <a:gd name="T15" fmla="*/ 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114">
                  <a:moveTo>
                    <a:pt x="44" y="4"/>
                  </a:moveTo>
                  <a:lnTo>
                    <a:pt x="0" y="100"/>
                  </a:lnTo>
                  <a:lnTo>
                    <a:pt x="0" y="100"/>
                  </a:lnTo>
                  <a:lnTo>
                    <a:pt x="8" y="114"/>
                  </a:lnTo>
                  <a:lnTo>
                    <a:pt x="60" y="0"/>
                  </a:lnTo>
                  <a:lnTo>
                    <a:pt x="60" y="0"/>
                  </a:lnTo>
                  <a:lnTo>
                    <a:pt x="44" y="4"/>
                  </a:lnTo>
                  <a:lnTo>
                    <a:pt x="44" y="4"/>
                  </a:lnTo>
                  <a:close/>
                </a:path>
              </a:pathLst>
            </a:custGeom>
            <a:solidFill>
              <a:srgbClr val="EEEE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263" name="Freeform 23"/>
            <p:cNvSpPr>
              <a:spLocks/>
            </p:cNvSpPr>
            <p:nvPr/>
          </p:nvSpPr>
          <p:spPr bwMode="auto">
            <a:xfrm>
              <a:off x="6084888" y="2692400"/>
              <a:ext cx="107950" cy="203200"/>
            </a:xfrm>
            <a:custGeom>
              <a:avLst/>
              <a:gdLst>
                <a:gd name="T0" fmla="*/ 56 w 68"/>
                <a:gd name="T1" fmla="*/ 0 h 128"/>
                <a:gd name="T2" fmla="*/ 0 w 68"/>
                <a:gd name="T3" fmla="*/ 122 h 128"/>
                <a:gd name="T4" fmla="*/ 0 w 68"/>
                <a:gd name="T5" fmla="*/ 122 h 128"/>
                <a:gd name="T6" fmla="*/ 10 w 68"/>
                <a:gd name="T7" fmla="*/ 128 h 128"/>
                <a:gd name="T8" fmla="*/ 68 w 68"/>
                <a:gd name="T9" fmla="*/ 4 h 128"/>
                <a:gd name="T10" fmla="*/ 68 w 68"/>
                <a:gd name="T11" fmla="*/ 4 h 128"/>
                <a:gd name="T12" fmla="*/ 56 w 68"/>
                <a:gd name="T13" fmla="*/ 0 h 128"/>
                <a:gd name="T14" fmla="*/ 56 w 68"/>
                <a:gd name="T15" fmla="*/ 0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 h="128">
                  <a:moveTo>
                    <a:pt x="56" y="0"/>
                  </a:moveTo>
                  <a:lnTo>
                    <a:pt x="0" y="122"/>
                  </a:lnTo>
                  <a:lnTo>
                    <a:pt x="0" y="122"/>
                  </a:lnTo>
                  <a:lnTo>
                    <a:pt x="10" y="128"/>
                  </a:lnTo>
                  <a:lnTo>
                    <a:pt x="68" y="4"/>
                  </a:lnTo>
                  <a:lnTo>
                    <a:pt x="68" y="4"/>
                  </a:lnTo>
                  <a:lnTo>
                    <a:pt x="56" y="0"/>
                  </a:lnTo>
                  <a:lnTo>
                    <a:pt x="56" y="0"/>
                  </a:lnTo>
                  <a:close/>
                </a:path>
              </a:pathLst>
            </a:custGeom>
            <a:solidFill>
              <a:srgbClr val="DBD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264" name="Freeform 24"/>
            <p:cNvSpPr>
              <a:spLocks noEditPoints="1"/>
            </p:cNvSpPr>
            <p:nvPr/>
          </p:nvSpPr>
          <p:spPr bwMode="auto">
            <a:xfrm>
              <a:off x="6043613" y="2689225"/>
              <a:ext cx="222250" cy="222250"/>
            </a:xfrm>
            <a:custGeom>
              <a:avLst/>
              <a:gdLst>
                <a:gd name="T0" fmla="*/ 70 w 140"/>
                <a:gd name="T1" fmla="*/ 0 h 140"/>
                <a:gd name="T2" fmla="*/ 44 w 140"/>
                <a:gd name="T3" fmla="*/ 6 h 140"/>
                <a:gd name="T4" fmla="*/ 20 w 140"/>
                <a:gd name="T5" fmla="*/ 20 h 140"/>
                <a:gd name="T6" fmla="*/ 6 w 140"/>
                <a:gd name="T7" fmla="*/ 44 h 140"/>
                <a:gd name="T8" fmla="*/ 0 w 140"/>
                <a:gd name="T9" fmla="*/ 70 h 140"/>
                <a:gd name="T10" fmla="*/ 2 w 140"/>
                <a:gd name="T11" fmla="*/ 84 h 140"/>
                <a:gd name="T12" fmla="*/ 12 w 140"/>
                <a:gd name="T13" fmla="*/ 110 h 140"/>
                <a:gd name="T14" fmla="*/ 32 w 140"/>
                <a:gd name="T15" fmla="*/ 128 h 140"/>
                <a:gd name="T16" fmla="*/ 56 w 140"/>
                <a:gd name="T17" fmla="*/ 138 h 140"/>
                <a:gd name="T18" fmla="*/ 70 w 140"/>
                <a:gd name="T19" fmla="*/ 140 h 140"/>
                <a:gd name="T20" fmla="*/ 98 w 140"/>
                <a:gd name="T21" fmla="*/ 134 h 140"/>
                <a:gd name="T22" fmla="*/ 120 w 140"/>
                <a:gd name="T23" fmla="*/ 120 h 140"/>
                <a:gd name="T24" fmla="*/ 134 w 140"/>
                <a:gd name="T25" fmla="*/ 98 h 140"/>
                <a:gd name="T26" fmla="*/ 140 w 140"/>
                <a:gd name="T27" fmla="*/ 70 h 140"/>
                <a:gd name="T28" fmla="*/ 138 w 140"/>
                <a:gd name="T29" fmla="*/ 56 h 140"/>
                <a:gd name="T30" fmla="*/ 128 w 140"/>
                <a:gd name="T31" fmla="*/ 32 h 140"/>
                <a:gd name="T32" fmla="*/ 110 w 140"/>
                <a:gd name="T33" fmla="*/ 12 h 140"/>
                <a:gd name="T34" fmla="*/ 84 w 140"/>
                <a:gd name="T35" fmla="*/ 2 h 140"/>
                <a:gd name="T36" fmla="*/ 70 w 140"/>
                <a:gd name="T37" fmla="*/ 0 h 140"/>
                <a:gd name="T38" fmla="*/ 70 w 140"/>
                <a:gd name="T39" fmla="*/ 132 h 140"/>
                <a:gd name="T40" fmla="*/ 46 w 140"/>
                <a:gd name="T41" fmla="*/ 128 h 140"/>
                <a:gd name="T42" fmla="*/ 26 w 140"/>
                <a:gd name="T43" fmla="*/ 114 h 140"/>
                <a:gd name="T44" fmla="*/ 12 w 140"/>
                <a:gd name="T45" fmla="*/ 94 h 140"/>
                <a:gd name="T46" fmla="*/ 8 w 140"/>
                <a:gd name="T47" fmla="*/ 70 h 140"/>
                <a:gd name="T48" fmla="*/ 10 w 140"/>
                <a:gd name="T49" fmla="*/ 58 h 140"/>
                <a:gd name="T50" fmla="*/ 18 w 140"/>
                <a:gd name="T51" fmla="*/ 36 h 140"/>
                <a:gd name="T52" fmla="*/ 36 w 140"/>
                <a:gd name="T53" fmla="*/ 18 h 140"/>
                <a:gd name="T54" fmla="*/ 58 w 140"/>
                <a:gd name="T55" fmla="*/ 10 h 140"/>
                <a:gd name="T56" fmla="*/ 70 w 140"/>
                <a:gd name="T57" fmla="*/ 8 h 140"/>
                <a:gd name="T58" fmla="*/ 94 w 140"/>
                <a:gd name="T59" fmla="*/ 12 h 140"/>
                <a:gd name="T60" fmla="*/ 114 w 140"/>
                <a:gd name="T61" fmla="*/ 26 h 140"/>
                <a:gd name="T62" fmla="*/ 128 w 140"/>
                <a:gd name="T63" fmla="*/ 46 h 140"/>
                <a:gd name="T64" fmla="*/ 132 w 140"/>
                <a:gd name="T65" fmla="*/ 70 h 140"/>
                <a:gd name="T66" fmla="*/ 132 w 140"/>
                <a:gd name="T67" fmla="*/ 82 h 140"/>
                <a:gd name="T68" fmla="*/ 122 w 140"/>
                <a:gd name="T69" fmla="*/ 106 h 140"/>
                <a:gd name="T70" fmla="*/ 106 w 140"/>
                <a:gd name="T71" fmla="*/ 122 h 140"/>
                <a:gd name="T72" fmla="*/ 82 w 140"/>
                <a:gd name="T73" fmla="*/ 132 h 140"/>
                <a:gd name="T74" fmla="*/ 70 w 140"/>
                <a:gd name="T75" fmla="*/ 13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40" h="140">
                  <a:moveTo>
                    <a:pt x="70" y="0"/>
                  </a:moveTo>
                  <a:lnTo>
                    <a:pt x="70" y="0"/>
                  </a:lnTo>
                  <a:lnTo>
                    <a:pt x="56" y="2"/>
                  </a:lnTo>
                  <a:lnTo>
                    <a:pt x="44" y="6"/>
                  </a:lnTo>
                  <a:lnTo>
                    <a:pt x="32" y="12"/>
                  </a:lnTo>
                  <a:lnTo>
                    <a:pt x="20" y="20"/>
                  </a:lnTo>
                  <a:lnTo>
                    <a:pt x="12" y="32"/>
                  </a:lnTo>
                  <a:lnTo>
                    <a:pt x="6" y="44"/>
                  </a:lnTo>
                  <a:lnTo>
                    <a:pt x="2" y="56"/>
                  </a:lnTo>
                  <a:lnTo>
                    <a:pt x="0" y="70"/>
                  </a:lnTo>
                  <a:lnTo>
                    <a:pt x="0" y="70"/>
                  </a:lnTo>
                  <a:lnTo>
                    <a:pt x="2" y="84"/>
                  </a:lnTo>
                  <a:lnTo>
                    <a:pt x="6" y="98"/>
                  </a:lnTo>
                  <a:lnTo>
                    <a:pt x="12" y="110"/>
                  </a:lnTo>
                  <a:lnTo>
                    <a:pt x="20" y="120"/>
                  </a:lnTo>
                  <a:lnTo>
                    <a:pt x="32" y="128"/>
                  </a:lnTo>
                  <a:lnTo>
                    <a:pt x="44" y="134"/>
                  </a:lnTo>
                  <a:lnTo>
                    <a:pt x="56" y="138"/>
                  </a:lnTo>
                  <a:lnTo>
                    <a:pt x="70" y="140"/>
                  </a:lnTo>
                  <a:lnTo>
                    <a:pt x="70" y="140"/>
                  </a:lnTo>
                  <a:lnTo>
                    <a:pt x="84" y="138"/>
                  </a:lnTo>
                  <a:lnTo>
                    <a:pt x="98" y="134"/>
                  </a:lnTo>
                  <a:lnTo>
                    <a:pt x="110" y="128"/>
                  </a:lnTo>
                  <a:lnTo>
                    <a:pt x="120" y="120"/>
                  </a:lnTo>
                  <a:lnTo>
                    <a:pt x="128" y="110"/>
                  </a:lnTo>
                  <a:lnTo>
                    <a:pt x="134" y="98"/>
                  </a:lnTo>
                  <a:lnTo>
                    <a:pt x="138" y="84"/>
                  </a:lnTo>
                  <a:lnTo>
                    <a:pt x="140" y="70"/>
                  </a:lnTo>
                  <a:lnTo>
                    <a:pt x="140" y="70"/>
                  </a:lnTo>
                  <a:lnTo>
                    <a:pt x="138" y="56"/>
                  </a:lnTo>
                  <a:lnTo>
                    <a:pt x="134" y="44"/>
                  </a:lnTo>
                  <a:lnTo>
                    <a:pt x="128" y="32"/>
                  </a:lnTo>
                  <a:lnTo>
                    <a:pt x="120" y="20"/>
                  </a:lnTo>
                  <a:lnTo>
                    <a:pt x="110" y="12"/>
                  </a:lnTo>
                  <a:lnTo>
                    <a:pt x="98" y="6"/>
                  </a:lnTo>
                  <a:lnTo>
                    <a:pt x="84" y="2"/>
                  </a:lnTo>
                  <a:lnTo>
                    <a:pt x="70" y="0"/>
                  </a:lnTo>
                  <a:lnTo>
                    <a:pt x="70" y="0"/>
                  </a:lnTo>
                  <a:close/>
                  <a:moveTo>
                    <a:pt x="70" y="132"/>
                  </a:moveTo>
                  <a:lnTo>
                    <a:pt x="70" y="132"/>
                  </a:lnTo>
                  <a:lnTo>
                    <a:pt x="58" y="132"/>
                  </a:lnTo>
                  <a:lnTo>
                    <a:pt x="46" y="128"/>
                  </a:lnTo>
                  <a:lnTo>
                    <a:pt x="36" y="122"/>
                  </a:lnTo>
                  <a:lnTo>
                    <a:pt x="26" y="114"/>
                  </a:lnTo>
                  <a:lnTo>
                    <a:pt x="18" y="106"/>
                  </a:lnTo>
                  <a:lnTo>
                    <a:pt x="12" y="94"/>
                  </a:lnTo>
                  <a:lnTo>
                    <a:pt x="10" y="82"/>
                  </a:lnTo>
                  <a:lnTo>
                    <a:pt x="8" y="70"/>
                  </a:lnTo>
                  <a:lnTo>
                    <a:pt x="8" y="70"/>
                  </a:lnTo>
                  <a:lnTo>
                    <a:pt x="10" y="58"/>
                  </a:lnTo>
                  <a:lnTo>
                    <a:pt x="12" y="46"/>
                  </a:lnTo>
                  <a:lnTo>
                    <a:pt x="18" y="36"/>
                  </a:lnTo>
                  <a:lnTo>
                    <a:pt x="26" y="26"/>
                  </a:lnTo>
                  <a:lnTo>
                    <a:pt x="36" y="18"/>
                  </a:lnTo>
                  <a:lnTo>
                    <a:pt x="46" y="12"/>
                  </a:lnTo>
                  <a:lnTo>
                    <a:pt x="58" y="10"/>
                  </a:lnTo>
                  <a:lnTo>
                    <a:pt x="70" y="8"/>
                  </a:lnTo>
                  <a:lnTo>
                    <a:pt x="70" y="8"/>
                  </a:lnTo>
                  <a:lnTo>
                    <a:pt x="82" y="10"/>
                  </a:lnTo>
                  <a:lnTo>
                    <a:pt x="94" y="12"/>
                  </a:lnTo>
                  <a:lnTo>
                    <a:pt x="106" y="18"/>
                  </a:lnTo>
                  <a:lnTo>
                    <a:pt x="114" y="26"/>
                  </a:lnTo>
                  <a:lnTo>
                    <a:pt x="122" y="36"/>
                  </a:lnTo>
                  <a:lnTo>
                    <a:pt x="128" y="46"/>
                  </a:lnTo>
                  <a:lnTo>
                    <a:pt x="132" y="58"/>
                  </a:lnTo>
                  <a:lnTo>
                    <a:pt x="132" y="70"/>
                  </a:lnTo>
                  <a:lnTo>
                    <a:pt x="132" y="70"/>
                  </a:lnTo>
                  <a:lnTo>
                    <a:pt x="132" y="82"/>
                  </a:lnTo>
                  <a:lnTo>
                    <a:pt x="128" y="94"/>
                  </a:lnTo>
                  <a:lnTo>
                    <a:pt x="122" y="106"/>
                  </a:lnTo>
                  <a:lnTo>
                    <a:pt x="114" y="114"/>
                  </a:lnTo>
                  <a:lnTo>
                    <a:pt x="106" y="122"/>
                  </a:lnTo>
                  <a:lnTo>
                    <a:pt x="94" y="128"/>
                  </a:lnTo>
                  <a:lnTo>
                    <a:pt x="82" y="132"/>
                  </a:lnTo>
                  <a:lnTo>
                    <a:pt x="70" y="132"/>
                  </a:lnTo>
                  <a:lnTo>
                    <a:pt x="70" y="132"/>
                  </a:ln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grpSp>
      <p:grpSp>
        <p:nvGrpSpPr>
          <p:cNvPr id="1265" name="グループ化 1264"/>
          <p:cNvGrpSpPr/>
          <p:nvPr/>
        </p:nvGrpSpPr>
        <p:grpSpPr>
          <a:xfrm>
            <a:off x="4907160" y="5315319"/>
            <a:ext cx="434926" cy="339876"/>
            <a:chOff x="3011488" y="6289675"/>
            <a:chExt cx="479425" cy="374650"/>
          </a:xfrm>
        </p:grpSpPr>
        <p:sp>
          <p:nvSpPr>
            <p:cNvPr id="1266" name="Freeform 25"/>
            <p:cNvSpPr>
              <a:spLocks/>
            </p:cNvSpPr>
            <p:nvPr/>
          </p:nvSpPr>
          <p:spPr bwMode="auto">
            <a:xfrm>
              <a:off x="3011488" y="6365875"/>
              <a:ext cx="479425" cy="298450"/>
            </a:xfrm>
            <a:custGeom>
              <a:avLst/>
              <a:gdLst>
                <a:gd name="T0" fmla="*/ 302 w 302"/>
                <a:gd name="T1" fmla="*/ 152 h 188"/>
                <a:gd name="T2" fmla="*/ 302 w 302"/>
                <a:gd name="T3" fmla="*/ 152 h 188"/>
                <a:gd name="T4" fmla="*/ 300 w 302"/>
                <a:gd name="T5" fmla="*/ 158 h 188"/>
                <a:gd name="T6" fmla="*/ 298 w 302"/>
                <a:gd name="T7" fmla="*/ 166 h 188"/>
                <a:gd name="T8" fmla="*/ 294 w 302"/>
                <a:gd name="T9" fmla="*/ 172 h 188"/>
                <a:gd name="T10" fmla="*/ 290 w 302"/>
                <a:gd name="T11" fmla="*/ 178 h 188"/>
                <a:gd name="T12" fmla="*/ 284 w 302"/>
                <a:gd name="T13" fmla="*/ 182 h 188"/>
                <a:gd name="T14" fmla="*/ 278 w 302"/>
                <a:gd name="T15" fmla="*/ 186 h 188"/>
                <a:gd name="T16" fmla="*/ 272 w 302"/>
                <a:gd name="T17" fmla="*/ 188 h 188"/>
                <a:gd name="T18" fmla="*/ 264 w 302"/>
                <a:gd name="T19" fmla="*/ 188 h 188"/>
                <a:gd name="T20" fmla="*/ 38 w 302"/>
                <a:gd name="T21" fmla="*/ 188 h 188"/>
                <a:gd name="T22" fmla="*/ 38 w 302"/>
                <a:gd name="T23" fmla="*/ 188 h 188"/>
                <a:gd name="T24" fmla="*/ 30 w 302"/>
                <a:gd name="T25" fmla="*/ 188 h 188"/>
                <a:gd name="T26" fmla="*/ 22 w 302"/>
                <a:gd name="T27" fmla="*/ 186 h 188"/>
                <a:gd name="T28" fmla="*/ 16 w 302"/>
                <a:gd name="T29" fmla="*/ 182 h 188"/>
                <a:gd name="T30" fmla="*/ 10 w 302"/>
                <a:gd name="T31" fmla="*/ 178 h 188"/>
                <a:gd name="T32" fmla="*/ 6 w 302"/>
                <a:gd name="T33" fmla="*/ 172 h 188"/>
                <a:gd name="T34" fmla="*/ 2 w 302"/>
                <a:gd name="T35" fmla="*/ 166 h 188"/>
                <a:gd name="T36" fmla="*/ 0 w 302"/>
                <a:gd name="T37" fmla="*/ 158 h 188"/>
                <a:gd name="T38" fmla="*/ 0 w 302"/>
                <a:gd name="T39" fmla="*/ 152 h 188"/>
                <a:gd name="T40" fmla="*/ 0 w 302"/>
                <a:gd name="T41" fmla="*/ 38 h 188"/>
                <a:gd name="T42" fmla="*/ 0 w 302"/>
                <a:gd name="T43" fmla="*/ 38 h 188"/>
                <a:gd name="T44" fmla="*/ 0 w 302"/>
                <a:gd name="T45" fmla="*/ 30 h 188"/>
                <a:gd name="T46" fmla="*/ 2 w 302"/>
                <a:gd name="T47" fmla="*/ 24 h 188"/>
                <a:gd name="T48" fmla="*/ 6 w 302"/>
                <a:gd name="T49" fmla="*/ 16 h 188"/>
                <a:gd name="T50" fmla="*/ 10 w 302"/>
                <a:gd name="T51" fmla="*/ 12 h 188"/>
                <a:gd name="T52" fmla="*/ 16 w 302"/>
                <a:gd name="T53" fmla="*/ 6 h 188"/>
                <a:gd name="T54" fmla="*/ 22 w 302"/>
                <a:gd name="T55" fmla="*/ 4 h 188"/>
                <a:gd name="T56" fmla="*/ 30 w 302"/>
                <a:gd name="T57" fmla="*/ 0 h 188"/>
                <a:gd name="T58" fmla="*/ 38 w 302"/>
                <a:gd name="T59" fmla="*/ 0 h 188"/>
                <a:gd name="T60" fmla="*/ 264 w 302"/>
                <a:gd name="T61" fmla="*/ 0 h 188"/>
                <a:gd name="T62" fmla="*/ 264 w 302"/>
                <a:gd name="T63" fmla="*/ 0 h 188"/>
                <a:gd name="T64" fmla="*/ 272 w 302"/>
                <a:gd name="T65" fmla="*/ 0 h 188"/>
                <a:gd name="T66" fmla="*/ 278 w 302"/>
                <a:gd name="T67" fmla="*/ 4 h 188"/>
                <a:gd name="T68" fmla="*/ 284 w 302"/>
                <a:gd name="T69" fmla="*/ 6 h 188"/>
                <a:gd name="T70" fmla="*/ 290 w 302"/>
                <a:gd name="T71" fmla="*/ 12 h 188"/>
                <a:gd name="T72" fmla="*/ 294 w 302"/>
                <a:gd name="T73" fmla="*/ 16 h 188"/>
                <a:gd name="T74" fmla="*/ 298 w 302"/>
                <a:gd name="T75" fmla="*/ 24 h 188"/>
                <a:gd name="T76" fmla="*/ 300 w 302"/>
                <a:gd name="T77" fmla="*/ 30 h 188"/>
                <a:gd name="T78" fmla="*/ 302 w 302"/>
                <a:gd name="T79" fmla="*/ 38 h 188"/>
                <a:gd name="T80" fmla="*/ 302 w 302"/>
                <a:gd name="T81" fmla="*/ 152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02" h="188">
                  <a:moveTo>
                    <a:pt x="302" y="152"/>
                  </a:moveTo>
                  <a:lnTo>
                    <a:pt x="302" y="152"/>
                  </a:lnTo>
                  <a:lnTo>
                    <a:pt x="300" y="158"/>
                  </a:lnTo>
                  <a:lnTo>
                    <a:pt x="298" y="166"/>
                  </a:lnTo>
                  <a:lnTo>
                    <a:pt x="294" y="172"/>
                  </a:lnTo>
                  <a:lnTo>
                    <a:pt x="290" y="178"/>
                  </a:lnTo>
                  <a:lnTo>
                    <a:pt x="284" y="182"/>
                  </a:lnTo>
                  <a:lnTo>
                    <a:pt x="278" y="186"/>
                  </a:lnTo>
                  <a:lnTo>
                    <a:pt x="272" y="188"/>
                  </a:lnTo>
                  <a:lnTo>
                    <a:pt x="264" y="188"/>
                  </a:lnTo>
                  <a:lnTo>
                    <a:pt x="38" y="188"/>
                  </a:lnTo>
                  <a:lnTo>
                    <a:pt x="38" y="188"/>
                  </a:lnTo>
                  <a:lnTo>
                    <a:pt x="30" y="188"/>
                  </a:lnTo>
                  <a:lnTo>
                    <a:pt x="22" y="186"/>
                  </a:lnTo>
                  <a:lnTo>
                    <a:pt x="16" y="182"/>
                  </a:lnTo>
                  <a:lnTo>
                    <a:pt x="10" y="178"/>
                  </a:lnTo>
                  <a:lnTo>
                    <a:pt x="6" y="172"/>
                  </a:lnTo>
                  <a:lnTo>
                    <a:pt x="2" y="166"/>
                  </a:lnTo>
                  <a:lnTo>
                    <a:pt x="0" y="158"/>
                  </a:lnTo>
                  <a:lnTo>
                    <a:pt x="0" y="152"/>
                  </a:lnTo>
                  <a:lnTo>
                    <a:pt x="0" y="38"/>
                  </a:lnTo>
                  <a:lnTo>
                    <a:pt x="0" y="38"/>
                  </a:lnTo>
                  <a:lnTo>
                    <a:pt x="0" y="30"/>
                  </a:lnTo>
                  <a:lnTo>
                    <a:pt x="2" y="24"/>
                  </a:lnTo>
                  <a:lnTo>
                    <a:pt x="6" y="16"/>
                  </a:lnTo>
                  <a:lnTo>
                    <a:pt x="10" y="12"/>
                  </a:lnTo>
                  <a:lnTo>
                    <a:pt x="16" y="6"/>
                  </a:lnTo>
                  <a:lnTo>
                    <a:pt x="22" y="4"/>
                  </a:lnTo>
                  <a:lnTo>
                    <a:pt x="30" y="0"/>
                  </a:lnTo>
                  <a:lnTo>
                    <a:pt x="38" y="0"/>
                  </a:lnTo>
                  <a:lnTo>
                    <a:pt x="264" y="0"/>
                  </a:lnTo>
                  <a:lnTo>
                    <a:pt x="264" y="0"/>
                  </a:lnTo>
                  <a:lnTo>
                    <a:pt x="272" y="0"/>
                  </a:lnTo>
                  <a:lnTo>
                    <a:pt x="278" y="4"/>
                  </a:lnTo>
                  <a:lnTo>
                    <a:pt x="284" y="6"/>
                  </a:lnTo>
                  <a:lnTo>
                    <a:pt x="290" y="12"/>
                  </a:lnTo>
                  <a:lnTo>
                    <a:pt x="294" y="16"/>
                  </a:lnTo>
                  <a:lnTo>
                    <a:pt x="298" y="24"/>
                  </a:lnTo>
                  <a:lnTo>
                    <a:pt x="300" y="30"/>
                  </a:lnTo>
                  <a:lnTo>
                    <a:pt x="302" y="38"/>
                  </a:lnTo>
                  <a:lnTo>
                    <a:pt x="302" y="15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267" name="Freeform 26"/>
            <p:cNvSpPr>
              <a:spLocks/>
            </p:cNvSpPr>
            <p:nvPr/>
          </p:nvSpPr>
          <p:spPr bwMode="auto">
            <a:xfrm>
              <a:off x="3132138" y="6289675"/>
              <a:ext cx="234950" cy="76200"/>
            </a:xfrm>
            <a:custGeom>
              <a:avLst/>
              <a:gdLst>
                <a:gd name="T0" fmla="*/ 148 w 148"/>
                <a:gd name="T1" fmla="*/ 48 h 48"/>
                <a:gd name="T2" fmla="*/ 128 w 148"/>
                <a:gd name="T3" fmla="*/ 48 h 48"/>
                <a:gd name="T4" fmla="*/ 128 w 148"/>
                <a:gd name="T5" fmla="*/ 26 h 48"/>
                <a:gd name="T6" fmla="*/ 128 w 148"/>
                <a:gd name="T7" fmla="*/ 26 h 48"/>
                <a:gd name="T8" fmla="*/ 126 w 148"/>
                <a:gd name="T9" fmla="*/ 22 h 48"/>
                <a:gd name="T10" fmla="*/ 126 w 148"/>
                <a:gd name="T11" fmla="*/ 20 h 48"/>
                <a:gd name="T12" fmla="*/ 122 w 148"/>
                <a:gd name="T13" fmla="*/ 20 h 48"/>
                <a:gd name="T14" fmla="*/ 26 w 148"/>
                <a:gd name="T15" fmla="*/ 20 h 48"/>
                <a:gd name="T16" fmla="*/ 26 w 148"/>
                <a:gd name="T17" fmla="*/ 20 h 48"/>
                <a:gd name="T18" fmla="*/ 24 w 148"/>
                <a:gd name="T19" fmla="*/ 20 h 48"/>
                <a:gd name="T20" fmla="*/ 22 w 148"/>
                <a:gd name="T21" fmla="*/ 22 h 48"/>
                <a:gd name="T22" fmla="*/ 20 w 148"/>
                <a:gd name="T23" fmla="*/ 26 h 48"/>
                <a:gd name="T24" fmla="*/ 20 w 148"/>
                <a:gd name="T25" fmla="*/ 48 h 48"/>
                <a:gd name="T26" fmla="*/ 0 w 148"/>
                <a:gd name="T27" fmla="*/ 48 h 48"/>
                <a:gd name="T28" fmla="*/ 0 w 148"/>
                <a:gd name="T29" fmla="*/ 24 h 48"/>
                <a:gd name="T30" fmla="*/ 0 w 148"/>
                <a:gd name="T31" fmla="*/ 24 h 48"/>
                <a:gd name="T32" fmla="*/ 2 w 148"/>
                <a:gd name="T33" fmla="*/ 16 h 48"/>
                <a:gd name="T34" fmla="*/ 8 w 148"/>
                <a:gd name="T35" fmla="*/ 8 h 48"/>
                <a:gd name="T36" fmla="*/ 14 w 148"/>
                <a:gd name="T37" fmla="*/ 2 h 48"/>
                <a:gd name="T38" fmla="*/ 20 w 148"/>
                <a:gd name="T39" fmla="*/ 0 h 48"/>
                <a:gd name="T40" fmla="*/ 26 w 148"/>
                <a:gd name="T41" fmla="*/ 0 h 48"/>
                <a:gd name="T42" fmla="*/ 122 w 148"/>
                <a:gd name="T43" fmla="*/ 0 h 48"/>
                <a:gd name="T44" fmla="*/ 122 w 148"/>
                <a:gd name="T45" fmla="*/ 0 h 48"/>
                <a:gd name="T46" fmla="*/ 128 w 148"/>
                <a:gd name="T47" fmla="*/ 0 h 48"/>
                <a:gd name="T48" fmla="*/ 134 w 148"/>
                <a:gd name="T49" fmla="*/ 2 h 48"/>
                <a:gd name="T50" fmla="*/ 142 w 148"/>
                <a:gd name="T51" fmla="*/ 8 h 48"/>
                <a:gd name="T52" fmla="*/ 146 w 148"/>
                <a:gd name="T53" fmla="*/ 16 h 48"/>
                <a:gd name="T54" fmla="*/ 148 w 148"/>
                <a:gd name="T55" fmla="*/ 24 h 48"/>
                <a:gd name="T56" fmla="*/ 148 w 148"/>
                <a:gd name="T57" fmla="*/ 26 h 48"/>
                <a:gd name="T58" fmla="*/ 148 w 148"/>
                <a:gd name="T59"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8" h="48">
                  <a:moveTo>
                    <a:pt x="148" y="48"/>
                  </a:moveTo>
                  <a:lnTo>
                    <a:pt x="128" y="48"/>
                  </a:lnTo>
                  <a:lnTo>
                    <a:pt x="128" y="26"/>
                  </a:lnTo>
                  <a:lnTo>
                    <a:pt x="128" y="26"/>
                  </a:lnTo>
                  <a:lnTo>
                    <a:pt x="126" y="22"/>
                  </a:lnTo>
                  <a:lnTo>
                    <a:pt x="126" y="20"/>
                  </a:lnTo>
                  <a:lnTo>
                    <a:pt x="122" y="20"/>
                  </a:lnTo>
                  <a:lnTo>
                    <a:pt x="26" y="20"/>
                  </a:lnTo>
                  <a:lnTo>
                    <a:pt x="26" y="20"/>
                  </a:lnTo>
                  <a:lnTo>
                    <a:pt x="24" y="20"/>
                  </a:lnTo>
                  <a:lnTo>
                    <a:pt x="22" y="22"/>
                  </a:lnTo>
                  <a:lnTo>
                    <a:pt x="20" y="26"/>
                  </a:lnTo>
                  <a:lnTo>
                    <a:pt x="20" y="48"/>
                  </a:lnTo>
                  <a:lnTo>
                    <a:pt x="0" y="48"/>
                  </a:lnTo>
                  <a:lnTo>
                    <a:pt x="0" y="24"/>
                  </a:lnTo>
                  <a:lnTo>
                    <a:pt x="0" y="24"/>
                  </a:lnTo>
                  <a:lnTo>
                    <a:pt x="2" y="16"/>
                  </a:lnTo>
                  <a:lnTo>
                    <a:pt x="8" y="8"/>
                  </a:lnTo>
                  <a:lnTo>
                    <a:pt x="14" y="2"/>
                  </a:lnTo>
                  <a:lnTo>
                    <a:pt x="20" y="0"/>
                  </a:lnTo>
                  <a:lnTo>
                    <a:pt x="26" y="0"/>
                  </a:lnTo>
                  <a:lnTo>
                    <a:pt x="122" y="0"/>
                  </a:lnTo>
                  <a:lnTo>
                    <a:pt x="122" y="0"/>
                  </a:lnTo>
                  <a:lnTo>
                    <a:pt x="128" y="0"/>
                  </a:lnTo>
                  <a:lnTo>
                    <a:pt x="134" y="2"/>
                  </a:lnTo>
                  <a:lnTo>
                    <a:pt x="142" y="8"/>
                  </a:lnTo>
                  <a:lnTo>
                    <a:pt x="146" y="16"/>
                  </a:lnTo>
                  <a:lnTo>
                    <a:pt x="148" y="24"/>
                  </a:lnTo>
                  <a:lnTo>
                    <a:pt x="148" y="26"/>
                  </a:lnTo>
                  <a:lnTo>
                    <a:pt x="148" y="4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268" name="Freeform 27"/>
            <p:cNvSpPr>
              <a:spLocks/>
            </p:cNvSpPr>
            <p:nvPr/>
          </p:nvSpPr>
          <p:spPr bwMode="auto">
            <a:xfrm>
              <a:off x="3068638" y="6505575"/>
              <a:ext cx="361950" cy="22225"/>
            </a:xfrm>
            <a:custGeom>
              <a:avLst/>
              <a:gdLst>
                <a:gd name="T0" fmla="*/ 222 w 228"/>
                <a:gd name="T1" fmla="*/ 14 h 14"/>
                <a:gd name="T2" fmla="*/ 8 w 228"/>
                <a:gd name="T3" fmla="*/ 14 h 14"/>
                <a:gd name="T4" fmla="*/ 8 w 228"/>
                <a:gd name="T5" fmla="*/ 14 h 14"/>
                <a:gd name="T6" fmla="*/ 2 w 228"/>
                <a:gd name="T7" fmla="*/ 12 h 14"/>
                <a:gd name="T8" fmla="*/ 0 w 228"/>
                <a:gd name="T9" fmla="*/ 6 h 14"/>
                <a:gd name="T10" fmla="*/ 0 w 228"/>
                <a:gd name="T11" fmla="*/ 6 h 14"/>
                <a:gd name="T12" fmla="*/ 2 w 228"/>
                <a:gd name="T13" fmla="*/ 2 h 14"/>
                <a:gd name="T14" fmla="*/ 8 w 228"/>
                <a:gd name="T15" fmla="*/ 0 h 14"/>
                <a:gd name="T16" fmla="*/ 222 w 228"/>
                <a:gd name="T17" fmla="*/ 0 h 14"/>
                <a:gd name="T18" fmla="*/ 222 w 228"/>
                <a:gd name="T19" fmla="*/ 0 h 14"/>
                <a:gd name="T20" fmla="*/ 226 w 228"/>
                <a:gd name="T21" fmla="*/ 2 h 14"/>
                <a:gd name="T22" fmla="*/ 228 w 228"/>
                <a:gd name="T23" fmla="*/ 6 h 14"/>
                <a:gd name="T24" fmla="*/ 228 w 228"/>
                <a:gd name="T25" fmla="*/ 6 h 14"/>
                <a:gd name="T26" fmla="*/ 226 w 228"/>
                <a:gd name="T27" fmla="*/ 12 h 14"/>
                <a:gd name="T28" fmla="*/ 222 w 228"/>
                <a:gd name="T29" fmla="*/ 14 h 14"/>
                <a:gd name="T30" fmla="*/ 222 w 228"/>
                <a:gd name="T31"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8" h="14">
                  <a:moveTo>
                    <a:pt x="222" y="14"/>
                  </a:moveTo>
                  <a:lnTo>
                    <a:pt x="8" y="14"/>
                  </a:lnTo>
                  <a:lnTo>
                    <a:pt x="8" y="14"/>
                  </a:lnTo>
                  <a:lnTo>
                    <a:pt x="2" y="12"/>
                  </a:lnTo>
                  <a:lnTo>
                    <a:pt x="0" y="6"/>
                  </a:lnTo>
                  <a:lnTo>
                    <a:pt x="0" y="6"/>
                  </a:lnTo>
                  <a:lnTo>
                    <a:pt x="2" y="2"/>
                  </a:lnTo>
                  <a:lnTo>
                    <a:pt x="8" y="0"/>
                  </a:lnTo>
                  <a:lnTo>
                    <a:pt x="222" y="0"/>
                  </a:lnTo>
                  <a:lnTo>
                    <a:pt x="222" y="0"/>
                  </a:lnTo>
                  <a:lnTo>
                    <a:pt x="226" y="2"/>
                  </a:lnTo>
                  <a:lnTo>
                    <a:pt x="228" y="6"/>
                  </a:lnTo>
                  <a:lnTo>
                    <a:pt x="228" y="6"/>
                  </a:lnTo>
                  <a:lnTo>
                    <a:pt x="226" y="12"/>
                  </a:lnTo>
                  <a:lnTo>
                    <a:pt x="222" y="14"/>
                  </a:lnTo>
                  <a:lnTo>
                    <a:pt x="222" y="14"/>
                  </a:lnTo>
                  <a:close/>
                </a:path>
              </a:pathLst>
            </a:custGeom>
            <a:solidFill>
              <a:srgbClr val="B4B4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269" name="Freeform 28"/>
            <p:cNvSpPr>
              <a:spLocks/>
            </p:cNvSpPr>
            <p:nvPr/>
          </p:nvSpPr>
          <p:spPr bwMode="auto">
            <a:xfrm>
              <a:off x="3068638" y="6464300"/>
              <a:ext cx="361950" cy="19050"/>
            </a:xfrm>
            <a:custGeom>
              <a:avLst/>
              <a:gdLst>
                <a:gd name="T0" fmla="*/ 222 w 228"/>
                <a:gd name="T1" fmla="*/ 12 h 12"/>
                <a:gd name="T2" fmla="*/ 8 w 228"/>
                <a:gd name="T3" fmla="*/ 12 h 12"/>
                <a:gd name="T4" fmla="*/ 8 w 228"/>
                <a:gd name="T5" fmla="*/ 12 h 12"/>
                <a:gd name="T6" fmla="*/ 2 w 228"/>
                <a:gd name="T7" fmla="*/ 10 h 12"/>
                <a:gd name="T8" fmla="*/ 0 w 228"/>
                <a:gd name="T9" fmla="*/ 6 h 12"/>
                <a:gd name="T10" fmla="*/ 0 w 228"/>
                <a:gd name="T11" fmla="*/ 6 h 12"/>
                <a:gd name="T12" fmla="*/ 2 w 228"/>
                <a:gd name="T13" fmla="*/ 2 h 12"/>
                <a:gd name="T14" fmla="*/ 8 w 228"/>
                <a:gd name="T15" fmla="*/ 0 h 12"/>
                <a:gd name="T16" fmla="*/ 222 w 228"/>
                <a:gd name="T17" fmla="*/ 0 h 12"/>
                <a:gd name="T18" fmla="*/ 222 w 228"/>
                <a:gd name="T19" fmla="*/ 0 h 12"/>
                <a:gd name="T20" fmla="*/ 226 w 228"/>
                <a:gd name="T21" fmla="*/ 2 h 12"/>
                <a:gd name="T22" fmla="*/ 228 w 228"/>
                <a:gd name="T23" fmla="*/ 6 h 12"/>
                <a:gd name="T24" fmla="*/ 228 w 228"/>
                <a:gd name="T25" fmla="*/ 6 h 12"/>
                <a:gd name="T26" fmla="*/ 226 w 228"/>
                <a:gd name="T27" fmla="*/ 10 h 12"/>
                <a:gd name="T28" fmla="*/ 222 w 228"/>
                <a:gd name="T29" fmla="*/ 12 h 12"/>
                <a:gd name="T30" fmla="*/ 222 w 228"/>
                <a:gd name="T31"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8" h="12">
                  <a:moveTo>
                    <a:pt x="222" y="12"/>
                  </a:moveTo>
                  <a:lnTo>
                    <a:pt x="8" y="12"/>
                  </a:lnTo>
                  <a:lnTo>
                    <a:pt x="8" y="12"/>
                  </a:lnTo>
                  <a:lnTo>
                    <a:pt x="2" y="10"/>
                  </a:lnTo>
                  <a:lnTo>
                    <a:pt x="0" y="6"/>
                  </a:lnTo>
                  <a:lnTo>
                    <a:pt x="0" y="6"/>
                  </a:lnTo>
                  <a:lnTo>
                    <a:pt x="2" y="2"/>
                  </a:lnTo>
                  <a:lnTo>
                    <a:pt x="8" y="0"/>
                  </a:lnTo>
                  <a:lnTo>
                    <a:pt x="222" y="0"/>
                  </a:lnTo>
                  <a:lnTo>
                    <a:pt x="222" y="0"/>
                  </a:lnTo>
                  <a:lnTo>
                    <a:pt x="226" y="2"/>
                  </a:lnTo>
                  <a:lnTo>
                    <a:pt x="228" y="6"/>
                  </a:lnTo>
                  <a:lnTo>
                    <a:pt x="228" y="6"/>
                  </a:lnTo>
                  <a:lnTo>
                    <a:pt x="226" y="10"/>
                  </a:lnTo>
                  <a:lnTo>
                    <a:pt x="222" y="12"/>
                  </a:lnTo>
                  <a:lnTo>
                    <a:pt x="222" y="12"/>
                  </a:lnTo>
                  <a:close/>
                </a:path>
              </a:pathLst>
            </a:custGeom>
            <a:solidFill>
              <a:srgbClr val="B4B4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270" name="Freeform 29"/>
            <p:cNvSpPr>
              <a:spLocks/>
            </p:cNvSpPr>
            <p:nvPr/>
          </p:nvSpPr>
          <p:spPr bwMode="auto">
            <a:xfrm>
              <a:off x="3068638" y="6423025"/>
              <a:ext cx="361950" cy="19050"/>
            </a:xfrm>
            <a:custGeom>
              <a:avLst/>
              <a:gdLst>
                <a:gd name="T0" fmla="*/ 222 w 228"/>
                <a:gd name="T1" fmla="*/ 12 h 12"/>
                <a:gd name="T2" fmla="*/ 8 w 228"/>
                <a:gd name="T3" fmla="*/ 12 h 12"/>
                <a:gd name="T4" fmla="*/ 8 w 228"/>
                <a:gd name="T5" fmla="*/ 12 h 12"/>
                <a:gd name="T6" fmla="*/ 2 w 228"/>
                <a:gd name="T7" fmla="*/ 10 h 12"/>
                <a:gd name="T8" fmla="*/ 0 w 228"/>
                <a:gd name="T9" fmla="*/ 6 h 12"/>
                <a:gd name="T10" fmla="*/ 0 w 228"/>
                <a:gd name="T11" fmla="*/ 6 h 12"/>
                <a:gd name="T12" fmla="*/ 2 w 228"/>
                <a:gd name="T13" fmla="*/ 2 h 12"/>
                <a:gd name="T14" fmla="*/ 8 w 228"/>
                <a:gd name="T15" fmla="*/ 0 h 12"/>
                <a:gd name="T16" fmla="*/ 222 w 228"/>
                <a:gd name="T17" fmla="*/ 0 h 12"/>
                <a:gd name="T18" fmla="*/ 222 w 228"/>
                <a:gd name="T19" fmla="*/ 0 h 12"/>
                <a:gd name="T20" fmla="*/ 226 w 228"/>
                <a:gd name="T21" fmla="*/ 2 h 12"/>
                <a:gd name="T22" fmla="*/ 228 w 228"/>
                <a:gd name="T23" fmla="*/ 6 h 12"/>
                <a:gd name="T24" fmla="*/ 228 w 228"/>
                <a:gd name="T25" fmla="*/ 6 h 12"/>
                <a:gd name="T26" fmla="*/ 226 w 228"/>
                <a:gd name="T27" fmla="*/ 10 h 12"/>
                <a:gd name="T28" fmla="*/ 222 w 228"/>
                <a:gd name="T29" fmla="*/ 12 h 12"/>
                <a:gd name="T30" fmla="*/ 222 w 228"/>
                <a:gd name="T31"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8" h="12">
                  <a:moveTo>
                    <a:pt x="222" y="12"/>
                  </a:moveTo>
                  <a:lnTo>
                    <a:pt x="8" y="12"/>
                  </a:lnTo>
                  <a:lnTo>
                    <a:pt x="8" y="12"/>
                  </a:lnTo>
                  <a:lnTo>
                    <a:pt x="2" y="10"/>
                  </a:lnTo>
                  <a:lnTo>
                    <a:pt x="0" y="6"/>
                  </a:lnTo>
                  <a:lnTo>
                    <a:pt x="0" y="6"/>
                  </a:lnTo>
                  <a:lnTo>
                    <a:pt x="2" y="2"/>
                  </a:lnTo>
                  <a:lnTo>
                    <a:pt x="8" y="0"/>
                  </a:lnTo>
                  <a:lnTo>
                    <a:pt x="222" y="0"/>
                  </a:lnTo>
                  <a:lnTo>
                    <a:pt x="222" y="0"/>
                  </a:lnTo>
                  <a:lnTo>
                    <a:pt x="226" y="2"/>
                  </a:lnTo>
                  <a:lnTo>
                    <a:pt x="228" y="6"/>
                  </a:lnTo>
                  <a:lnTo>
                    <a:pt x="228" y="6"/>
                  </a:lnTo>
                  <a:lnTo>
                    <a:pt x="226" y="10"/>
                  </a:lnTo>
                  <a:lnTo>
                    <a:pt x="222" y="12"/>
                  </a:lnTo>
                  <a:lnTo>
                    <a:pt x="222" y="12"/>
                  </a:lnTo>
                  <a:close/>
                </a:path>
              </a:pathLst>
            </a:custGeom>
            <a:solidFill>
              <a:srgbClr val="B4B4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271" name="Freeform 30"/>
            <p:cNvSpPr>
              <a:spLocks/>
            </p:cNvSpPr>
            <p:nvPr/>
          </p:nvSpPr>
          <p:spPr bwMode="auto">
            <a:xfrm>
              <a:off x="3068638" y="6546850"/>
              <a:ext cx="361950" cy="22225"/>
            </a:xfrm>
            <a:custGeom>
              <a:avLst/>
              <a:gdLst>
                <a:gd name="T0" fmla="*/ 222 w 228"/>
                <a:gd name="T1" fmla="*/ 14 h 14"/>
                <a:gd name="T2" fmla="*/ 8 w 228"/>
                <a:gd name="T3" fmla="*/ 14 h 14"/>
                <a:gd name="T4" fmla="*/ 8 w 228"/>
                <a:gd name="T5" fmla="*/ 14 h 14"/>
                <a:gd name="T6" fmla="*/ 2 w 228"/>
                <a:gd name="T7" fmla="*/ 12 h 14"/>
                <a:gd name="T8" fmla="*/ 0 w 228"/>
                <a:gd name="T9" fmla="*/ 6 h 14"/>
                <a:gd name="T10" fmla="*/ 0 w 228"/>
                <a:gd name="T11" fmla="*/ 6 h 14"/>
                <a:gd name="T12" fmla="*/ 2 w 228"/>
                <a:gd name="T13" fmla="*/ 2 h 14"/>
                <a:gd name="T14" fmla="*/ 8 w 228"/>
                <a:gd name="T15" fmla="*/ 0 h 14"/>
                <a:gd name="T16" fmla="*/ 222 w 228"/>
                <a:gd name="T17" fmla="*/ 0 h 14"/>
                <a:gd name="T18" fmla="*/ 222 w 228"/>
                <a:gd name="T19" fmla="*/ 0 h 14"/>
                <a:gd name="T20" fmla="*/ 226 w 228"/>
                <a:gd name="T21" fmla="*/ 2 h 14"/>
                <a:gd name="T22" fmla="*/ 228 w 228"/>
                <a:gd name="T23" fmla="*/ 6 h 14"/>
                <a:gd name="T24" fmla="*/ 228 w 228"/>
                <a:gd name="T25" fmla="*/ 6 h 14"/>
                <a:gd name="T26" fmla="*/ 226 w 228"/>
                <a:gd name="T27" fmla="*/ 12 h 14"/>
                <a:gd name="T28" fmla="*/ 222 w 228"/>
                <a:gd name="T29" fmla="*/ 14 h 14"/>
                <a:gd name="T30" fmla="*/ 222 w 228"/>
                <a:gd name="T31"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8" h="14">
                  <a:moveTo>
                    <a:pt x="222" y="14"/>
                  </a:moveTo>
                  <a:lnTo>
                    <a:pt x="8" y="14"/>
                  </a:lnTo>
                  <a:lnTo>
                    <a:pt x="8" y="14"/>
                  </a:lnTo>
                  <a:lnTo>
                    <a:pt x="2" y="12"/>
                  </a:lnTo>
                  <a:lnTo>
                    <a:pt x="0" y="6"/>
                  </a:lnTo>
                  <a:lnTo>
                    <a:pt x="0" y="6"/>
                  </a:lnTo>
                  <a:lnTo>
                    <a:pt x="2" y="2"/>
                  </a:lnTo>
                  <a:lnTo>
                    <a:pt x="8" y="0"/>
                  </a:lnTo>
                  <a:lnTo>
                    <a:pt x="222" y="0"/>
                  </a:lnTo>
                  <a:lnTo>
                    <a:pt x="222" y="0"/>
                  </a:lnTo>
                  <a:lnTo>
                    <a:pt x="226" y="2"/>
                  </a:lnTo>
                  <a:lnTo>
                    <a:pt x="228" y="6"/>
                  </a:lnTo>
                  <a:lnTo>
                    <a:pt x="228" y="6"/>
                  </a:lnTo>
                  <a:lnTo>
                    <a:pt x="226" y="12"/>
                  </a:lnTo>
                  <a:lnTo>
                    <a:pt x="222" y="14"/>
                  </a:lnTo>
                  <a:lnTo>
                    <a:pt x="222" y="14"/>
                  </a:lnTo>
                  <a:close/>
                </a:path>
              </a:pathLst>
            </a:custGeom>
            <a:solidFill>
              <a:srgbClr val="B4B4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272" name="Freeform 31"/>
            <p:cNvSpPr>
              <a:spLocks/>
            </p:cNvSpPr>
            <p:nvPr/>
          </p:nvSpPr>
          <p:spPr bwMode="auto">
            <a:xfrm>
              <a:off x="3068638" y="6588125"/>
              <a:ext cx="361950" cy="22225"/>
            </a:xfrm>
            <a:custGeom>
              <a:avLst/>
              <a:gdLst>
                <a:gd name="T0" fmla="*/ 222 w 228"/>
                <a:gd name="T1" fmla="*/ 14 h 14"/>
                <a:gd name="T2" fmla="*/ 8 w 228"/>
                <a:gd name="T3" fmla="*/ 14 h 14"/>
                <a:gd name="T4" fmla="*/ 8 w 228"/>
                <a:gd name="T5" fmla="*/ 14 h 14"/>
                <a:gd name="T6" fmla="*/ 2 w 228"/>
                <a:gd name="T7" fmla="*/ 12 h 14"/>
                <a:gd name="T8" fmla="*/ 0 w 228"/>
                <a:gd name="T9" fmla="*/ 6 h 14"/>
                <a:gd name="T10" fmla="*/ 0 w 228"/>
                <a:gd name="T11" fmla="*/ 6 h 14"/>
                <a:gd name="T12" fmla="*/ 2 w 228"/>
                <a:gd name="T13" fmla="*/ 2 h 14"/>
                <a:gd name="T14" fmla="*/ 8 w 228"/>
                <a:gd name="T15" fmla="*/ 0 h 14"/>
                <a:gd name="T16" fmla="*/ 222 w 228"/>
                <a:gd name="T17" fmla="*/ 0 h 14"/>
                <a:gd name="T18" fmla="*/ 222 w 228"/>
                <a:gd name="T19" fmla="*/ 0 h 14"/>
                <a:gd name="T20" fmla="*/ 226 w 228"/>
                <a:gd name="T21" fmla="*/ 2 h 14"/>
                <a:gd name="T22" fmla="*/ 228 w 228"/>
                <a:gd name="T23" fmla="*/ 6 h 14"/>
                <a:gd name="T24" fmla="*/ 228 w 228"/>
                <a:gd name="T25" fmla="*/ 6 h 14"/>
                <a:gd name="T26" fmla="*/ 226 w 228"/>
                <a:gd name="T27" fmla="*/ 12 h 14"/>
                <a:gd name="T28" fmla="*/ 222 w 228"/>
                <a:gd name="T29" fmla="*/ 14 h 14"/>
                <a:gd name="T30" fmla="*/ 222 w 228"/>
                <a:gd name="T31"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8" h="14">
                  <a:moveTo>
                    <a:pt x="222" y="14"/>
                  </a:moveTo>
                  <a:lnTo>
                    <a:pt x="8" y="14"/>
                  </a:lnTo>
                  <a:lnTo>
                    <a:pt x="8" y="14"/>
                  </a:lnTo>
                  <a:lnTo>
                    <a:pt x="2" y="12"/>
                  </a:lnTo>
                  <a:lnTo>
                    <a:pt x="0" y="6"/>
                  </a:lnTo>
                  <a:lnTo>
                    <a:pt x="0" y="6"/>
                  </a:lnTo>
                  <a:lnTo>
                    <a:pt x="2" y="2"/>
                  </a:lnTo>
                  <a:lnTo>
                    <a:pt x="8" y="0"/>
                  </a:lnTo>
                  <a:lnTo>
                    <a:pt x="222" y="0"/>
                  </a:lnTo>
                  <a:lnTo>
                    <a:pt x="222" y="0"/>
                  </a:lnTo>
                  <a:lnTo>
                    <a:pt x="226" y="2"/>
                  </a:lnTo>
                  <a:lnTo>
                    <a:pt x="228" y="6"/>
                  </a:lnTo>
                  <a:lnTo>
                    <a:pt x="228" y="6"/>
                  </a:lnTo>
                  <a:lnTo>
                    <a:pt x="226" y="12"/>
                  </a:lnTo>
                  <a:lnTo>
                    <a:pt x="222" y="14"/>
                  </a:lnTo>
                  <a:lnTo>
                    <a:pt x="222" y="14"/>
                  </a:lnTo>
                  <a:close/>
                </a:path>
              </a:pathLst>
            </a:custGeom>
            <a:solidFill>
              <a:srgbClr val="B4B4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273" name="Rectangle 32"/>
            <p:cNvSpPr>
              <a:spLocks noChangeArrowheads="1"/>
            </p:cNvSpPr>
            <p:nvPr/>
          </p:nvSpPr>
          <p:spPr bwMode="auto">
            <a:xfrm>
              <a:off x="3094038" y="6350000"/>
              <a:ext cx="314325" cy="15875"/>
            </a:xfrm>
            <a:prstGeom prst="rect">
              <a:avLst/>
            </a:prstGeom>
            <a:solidFill>
              <a:srgbClr val="7170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grpSp>
      <p:grpSp>
        <p:nvGrpSpPr>
          <p:cNvPr id="1274" name="グループ化 1273"/>
          <p:cNvGrpSpPr/>
          <p:nvPr/>
        </p:nvGrpSpPr>
        <p:grpSpPr>
          <a:xfrm>
            <a:off x="8143738" y="1952803"/>
            <a:ext cx="434926" cy="270748"/>
            <a:chOff x="5405438" y="2143125"/>
            <a:chExt cx="479425" cy="298450"/>
          </a:xfrm>
        </p:grpSpPr>
        <p:sp>
          <p:nvSpPr>
            <p:cNvPr id="1275" name="Freeform 33"/>
            <p:cNvSpPr>
              <a:spLocks/>
            </p:cNvSpPr>
            <p:nvPr/>
          </p:nvSpPr>
          <p:spPr bwMode="auto">
            <a:xfrm>
              <a:off x="5405438" y="2143125"/>
              <a:ext cx="479425" cy="298450"/>
            </a:xfrm>
            <a:custGeom>
              <a:avLst/>
              <a:gdLst>
                <a:gd name="T0" fmla="*/ 302 w 302"/>
                <a:gd name="T1" fmla="*/ 150 h 188"/>
                <a:gd name="T2" fmla="*/ 302 w 302"/>
                <a:gd name="T3" fmla="*/ 150 h 188"/>
                <a:gd name="T4" fmla="*/ 302 w 302"/>
                <a:gd name="T5" fmla="*/ 158 h 188"/>
                <a:gd name="T6" fmla="*/ 300 w 302"/>
                <a:gd name="T7" fmla="*/ 164 h 188"/>
                <a:gd name="T8" fmla="*/ 296 w 302"/>
                <a:gd name="T9" fmla="*/ 172 h 188"/>
                <a:gd name="T10" fmla="*/ 292 w 302"/>
                <a:gd name="T11" fmla="*/ 176 h 188"/>
                <a:gd name="T12" fmla="*/ 286 w 302"/>
                <a:gd name="T13" fmla="*/ 182 h 188"/>
                <a:gd name="T14" fmla="*/ 280 w 302"/>
                <a:gd name="T15" fmla="*/ 184 h 188"/>
                <a:gd name="T16" fmla="*/ 272 w 302"/>
                <a:gd name="T17" fmla="*/ 188 h 188"/>
                <a:gd name="T18" fmla="*/ 264 w 302"/>
                <a:gd name="T19" fmla="*/ 188 h 188"/>
                <a:gd name="T20" fmla="*/ 38 w 302"/>
                <a:gd name="T21" fmla="*/ 188 h 188"/>
                <a:gd name="T22" fmla="*/ 38 w 302"/>
                <a:gd name="T23" fmla="*/ 188 h 188"/>
                <a:gd name="T24" fmla="*/ 30 w 302"/>
                <a:gd name="T25" fmla="*/ 188 h 188"/>
                <a:gd name="T26" fmla="*/ 24 w 302"/>
                <a:gd name="T27" fmla="*/ 184 h 188"/>
                <a:gd name="T28" fmla="*/ 18 w 302"/>
                <a:gd name="T29" fmla="*/ 182 h 188"/>
                <a:gd name="T30" fmla="*/ 12 w 302"/>
                <a:gd name="T31" fmla="*/ 176 h 188"/>
                <a:gd name="T32" fmla="*/ 8 w 302"/>
                <a:gd name="T33" fmla="*/ 172 h 188"/>
                <a:gd name="T34" fmla="*/ 4 w 302"/>
                <a:gd name="T35" fmla="*/ 164 h 188"/>
                <a:gd name="T36" fmla="*/ 2 w 302"/>
                <a:gd name="T37" fmla="*/ 158 h 188"/>
                <a:gd name="T38" fmla="*/ 0 w 302"/>
                <a:gd name="T39" fmla="*/ 150 h 188"/>
                <a:gd name="T40" fmla="*/ 0 w 302"/>
                <a:gd name="T41" fmla="*/ 36 h 188"/>
                <a:gd name="T42" fmla="*/ 0 w 302"/>
                <a:gd name="T43" fmla="*/ 36 h 188"/>
                <a:gd name="T44" fmla="*/ 2 w 302"/>
                <a:gd name="T45" fmla="*/ 30 h 188"/>
                <a:gd name="T46" fmla="*/ 4 w 302"/>
                <a:gd name="T47" fmla="*/ 22 h 188"/>
                <a:gd name="T48" fmla="*/ 8 w 302"/>
                <a:gd name="T49" fmla="*/ 16 h 188"/>
                <a:gd name="T50" fmla="*/ 12 w 302"/>
                <a:gd name="T51" fmla="*/ 10 h 188"/>
                <a:gd name="T52" fmla="*/ 18 w 302"/>
                <a:gd name="T53" fmla="*/ 6 h 188"/>
                <a:gd name="T54" fmla="*/ 24 w 302"/>
                <a:gd name="T55" fmla="*/ 2 h 188"/>
                <a:gd name="T56" fmla="*/ 30 w 302"/>
                <a:gd name="T57" fmla="*/ 0 h 188"/>
                <a:gd name="T58" fmla="*/ 38 w 302"/>
                <a:gd name="T59" fmla="*/ 0 h 188"/>
                <a:gd name="T60" fmla="*/ 264 w 302"/>
                <a:gd name="T61" fmla="*/ 0 h 188"/>
                <a:gd name="T62" fmla="*/ 264 w 302"/>
                <a:gd name="T63" fmla="*/ 0 h 188"/>
                <a:gd name="T64" fmla="*/ 272 w 302"/>
                <a:gd name="T65" fmla="*/ 0 h 188"/>
                <a:gd name="T66" fmla="*/ 280 w 302"/>
                <a:gd name="T67" fmla="*/ 2 h 188"/>
                <a:gd name="T68" fmla="*/ 286 w 302"/>
                <a:gd name="T69" fmla="*/ 6 h 188"/>
                <a:gd name="T70" fmla="*/ 292 w 302"/>
                <a:gd name="T71" fmla="*/ 10 h 188"/>
                <a:gd name="T72" fmla="*/ 296 w 302"/>
                <a:gd name="T73" fmla="*/ 16 h 188"/>
                <a:gd name="T74" fmla="*/ 300 w 302"/>
                <a:gd name="T75" fmla="*/ 22 h 188"/>
                <a:gd name="T76" fmla="*/ 302 w 302"/>
                <a:gd name="T77" fmla="*/ 30 h 188"/>
                <a:gd name="T78" fmla="*/ 302 w 302"/>
                <a:gd name="T79" fmla="*/ 36 h 188"/>
                <a:gd name="T80" fmla="*/ 302 w 302"/>
                <a:gd name="T81" fmla="*/ 15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02" h="188">
                  <a:moveTo>
                    <a:pt x="302" y="150"/>
                  </a:moveTo>
                  <a:lnTo>
                    <a:pt x="302" y="150"/>
                  </a:lnTo>
                  <a:lnTo>
                    <a:pt x="302" y="158"/>
                  </a:lnTo>
                  <a:lnTo>
                    <a:pt x="300" y="164"/>
                  </a:lnTo>
                  <a:lnTo>
                    <a:pt x="296" y="172"/>
                  </a:lnTo>
                  <a:lnTo>
                    <a:pt x="292" y="176"/>
                  </a:lnTo>
                  <a:lnTo>
                    <a:pt x="286" y="182"/>
                  </a:lnTo>
                  <a:lnTo>
                    <a:pt x="280" y="184"/>
                  </a:lnTo>
                  <a:lnTo>
                    <a:pt x="272" y="188"/>
                  </a:lnTo>
                  <a:lnTo>
                    <a:pt x="264" y="188"/>
                  </a:lnTo>
                  <a:lnTo>
                    <a:pt x="38" y="188"/>
                  </a:lnTo>
                  <a:lnTo>
                    <a:pt x="38" y="188"/>
                  </a:lnTo>
                  <a:lnTo>
                    <a:pt x="30" y="188"/>
                  </a:lnTo>
                  <a:lnTo>
                    <a:pt x="24" y="184"/>
                  </a:lnTo>
                  <a:lnTo>
                    <a:pt x="18" y="182"/>
                  </a:lnTo>
                  <a:lnTo>
                    <a:pt x="12" y="176"/>
                  </a:lnTo>
                  <a:lnTo>
                    <a:pt x="8" y="172"/>
                  </a:lnTo>
                  <a:lnTo>
                    <a:pt x="4" y="164"/>
                  </a:lnTo>
                  <a:lnTo>
                    <a:pt x="2" y="158"/>
                  </a:lnTo>
                  <a:lnTo>
                    <a:pt x="0" y="150"/>
                  </a:lnTo>
                  <a:lnTo>
                    <a:pt x="0" y="36"/>
                  </a:lnTo>
                  <a:lnTo>
                    <a:pt x="0" y="36"/>
                  </a:lnTo>
                  <a:lnTo>
                    <a:pt x="2" y="30"/>
                  </a:lnTo>
                  <a:lnTo>
                    <a:pt x="4" y="22"/>
                  </a:lnTo>
                  <a:lnTo>
                    <a:pt x="8" y="16"/>
                  </a:lnTo>
                  <a:lnTo>
                    <a:pt x="12" y="10"/>
                  </a:lnTo>
                  <a:lnTo>
                    <a:pt x="18" y="6"/>
                  </a:lnTo>
                  <a:lnTo>
                    <a:pt x="24" y="2"/>
                  </a:lnTo>
                  <a:lnTo>
                    <a:pt x="30" y="0"/>
                  </a:lnTo>
                  <a:lnTo>
                    <a:pt x="38" y="0"/>
                  </a:lnTo>
                  <a:lnTo>
                    <a:pt x="264" y="0"/>
                  </a:lnTo>
                  <a:lnTo>
                    <a:pt x="264" y="0"/>
                  </a:lnTo>
                  <a:lnTo>
                    <a:pt x="272" y="0"/>
                  </a:lnTo>
                  <a:lnTo>
                    <a:pt x="280" y="2"/>
                  </a:lnTo>
                  <a:lnTo>
                    <a:pt x="286" y="6"/>
                  </a:lnTo>
                  <a:lnTo>
                    <a:pt x="292" y="10"/>
                  </a:lnTo>
                  <a:lnTo>
                    <a:pt x="296" y="16"/>
                  </a:lnTo>
                  <a:lnTo>
                    <a:pt x="300" y="22"/>
                  </a:lnTo>
                  <a:lnTo>
                    <a:pt x="302" y="30"/>
                  </a:lnTo>
                  <a:lnTo>
                    <a:pt x="302" y="36"/>
                  </a:lnTo>
                  <a:lnTo>
                    <a:pt x="302" y="15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276" name="Freeform 34"/>
            <p:cNvSpPr>
              <a:spLocks/>
            </p:cNvSpPr>
            <p:nvPr/>
          </p:nvSpPr>
          <p:spPr bwMode="auto">
            <a:xfrm>
              <a:off x="5405438" y="2222500"/>
              <a:ext cx="479425" cy="139700"/>
            </a:xfrm>
            <a:custGeom>
              <a:avLst/>
              <a:gdLst>
                <a:gd name="T0" fmla="*/ 302 w 302"/>
                <a:gd name="T1" fmla="*/ 0 h 88"/>
                <a:gd name="T2" fmla="*/ 226 w 302"/>
                <a:gd name="T3" fmla="*/ 38 h 88"/>
                <a:gd name="T4" fmla="*/ 152 w 302"/>
                <a:gd name="T5" fmla="*/ 74 h 88"/>
                <a:gd name="T6" fmla="*/ 78 w 302"/>
                <a:gd name="T7" fmla="*/ 38 h 88"/>
                <a:gd name="T8" fmla="*/ 0 w 302"/>
                <a:gd name="T9" fmla="*/ 0 h 88"/>
                <a:gd name="T10" fmla="*/ 0 w 302"/>
                <a:gd name="T11" fmla="*/ 14 h 88"/>
                <a:gd name="T12" fmla="*/ 60 w 302"/>
                <a:gd name="T13" fmla="*/ 44 h 88"/>
                <a:gd name="T14" fmla="*/ 0 w 302"/>
                <a:gd name="T15" fmla="*/ 72 h 88"/>
                <a:gd name="T16" fmla="*/ 0 w 302"/>
                <a:gd name="T17" fmla="*/ 88 h 88"/>
                <a:gd name="T18" fmla="*/ 76 w 302"/>
                <a:gd name="T19" fmla="*/ 50 h 88"/>
                <a:gd name="T20" fmla="*/ 148 w 302"/>
                <a:gd name="T21" fmla="*/ 88 h 88"/>
                <a:gd name="T22" fmla="*/ 148 w 302"/>
                <a:gd name="T23" fmla="*/ 88 h 88"/>
                <a:gd name="T24" fmla="*/ 152 w 302"/>
                <a:gd name="T25" fmla="*/ 88 h 88"/>
                <a:gd name="T26" fmla="*/ 152 w 302"/>
                <a:gd name="T27" fmla="*/ 88 h 88"/>
                <a:gd name="T28" fmla="*/ 154 w 302"/>
                <a:gd name="T29" fmla="*/ 88 h 88"/>
                <a:gd name="T30" fmla="*/ 228 w 302"/>
                <a:gd name="T31" fmla="*/ 50 h 88"/>
                <a:gd name="T32" fmla="*/ 302 w 302"/>
                <a:gd name="T33" fmla="*/ 88 h 88"/>
                <a:gd name="T34" fmla="*/ 302 w 302"/>
                <a:gd name="T35" fmla="*/ 72 h 88"/>
                <a:gd name="T36" fmla="*/ 244 w 302"/>
                <a:gd name="T37" fmla="*/ 44 h 88"/>
                <a:gd name="T38" fmla="*/ 302 w 302"/>
                <a:gd name="T39" fmla="*/ 14 h 88"/>
                <a:gd name="T40" fmla="*/ 302 w 302"/>
                <a:gd name="T41"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02" h="88">
                  <a:moveTo>
                    <a:pt x="302" y="0"/>
                  </a:moveTo>
                  <a:lnTo>
                    <a:pt x="226" y="38"/>
                  </a:lnTo>
                  <a:lnTo>
                    <a:pt x="152" y="74"/>
                  </a:lnTo>
                  <a:lnTo>
                    <a:pt x="78" y="38"/>
                  </a:lnTo>
                  <a:lnTo>
                    <a:pt x="0" y="0"/>
                  </a:lnTo>
                  <a:lnTo>
                    <a:pt x="0" y="14"/>
                  </a:lnTo>
                  <a:lnTo>
                    <a:pt x="60" y="44"/>
                  </a:lnTo>
                  <a:lnTo>
                    <a:pt x="0" y="72"/>
                  </a:lnTo>
                  <a:lnTo>
                    <a:pt x="0" y="88"/>
                  </a:lnTo>
                  <a:lnTo>
                    <a:pt x="76" y="50"/>
                  </a:lnTo>
                  <a:lnTo>
                    <a:pt x="148" y="88"/>
                  </a:lnTo>
                  <a:lnTo>
                    <a:pt x="148" y="88"/>
                  </a:lnTo>
                  <a:lnTo>
                    <a:pt x="152" y="88"/>
                  </a:lnTo>
                  <a:lnTo>
                    <a:pt x="152" y="88"/>
                  </a:lnTo>
                  <a:lnTo>
                    <a:pt x="154" y="88"/>
                  </a:lnTo>
                  <a:lnTo>
                    <a:pt x="228" y="50"/>
                  </a:lnTo>
                  <a:lnTo>
                    <a:pt x="302" y="88"/>
                  </a:lnTo>
                  <a:lnTo>
                    <a:pt x="302" y="72"/>
                  </a:lnTo>
                  <a:lnTo>
                    <a:pt x="244" y="44"/>
                  </a:lnTo>
                  <a:lnTo>
                    <a:pt x="302" y="14"/>
                  </a:lnTo>
                  <a:lnTo>
                    <a:pt x="30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grpSp>
      <p:grpSp>
        <p:nvGrpSpPr>
          <p:cNvPr id="1277" name="グループ化 1276"/>
          <p:cNvGrpSpPr/>
          <p:nvPr/>
        </p:nvGrpSpPr>
        <p:grpSpPr>
          <a:xfrm>
            <a:off x="7602241" y="1877916"/>
            <a:ext cx="432045" cy="427725"/>
            <a:chOff x="4808538" y="2060575"/>
            <a:chExt cx="476250" cy="471488"/>
          </a:xfrm>
        </p:grpSpPr>
        <p:sp>
          <p:nvSpPr>
            <p:cNvPr id="1278" name="Freeform 35"/>
            <p:cNvSpPr>
              <a:spLocks/>
            </p:cNvSpPr>
            <p:nvPr/>
          </p:nvSpPr>
          <p:spPr bwMode="auto">
            <a:xfrm>
              <a:off x="4808538" y="2301875"/>
              <a:ext cx="95250" cy="98425"/>
            </a:xfrm>
            <a:custGeom>
              <a:avLst/>
              <a:gdLst>
                <a:gd name="T0" fmla="*/ 50 w 60"/>
                <a:gd name="T1" fmla="*/ 0 h 62"/>
                <a:gd name="T2" fmla="*/ 0 w 60"/>
                <a:gd name="T3" fmla="*/ 0 h 62"/>
                <a:gd name="T4" fmla="*/ 0 w 60"/>
                <a:gd name="T5" fmla="*/ 0 h 62"/>
                <a:gd name="T6" fmla="*/ 2 w 60"/>
                <a:gd name="T7" fmla="*/ 16 h 62"/>
                <a:gd name="T8" fmla="*/ 4 w 60"/>
                <a:gd name="T9" fmla="*/ 32 h 62"/>
                <a:gd name="T10" fmla="*/ 10 w 60"/>
                <a:gd name="T11" fmla="*/ 48 h 62"/>
                <a:gd name="T12" fmla="*/ 16 w 60"/>
                <a:gd name="T13" fmla="*/ 62 h 62"/>
                <a:gd name="T14" fmla="*/ 60 w 60"/>
                <a:gd name="T15" fmla="*/ 62 h 62"/>
                <a:gd name="T16" fmla="*/ 60 w 60"/>
                <a:gd name="T17" fmla="*/ 62 h 62"/>
                <a:gd name="T18" fmla="*/ 52 w 60"/>
                <a:gd name="T19" fmla="*/ 32 h 62"/>
                <a:gd name="T20" fmla="*/ 50 w 60"/>
                <a:gd name="T21" fmla="*/ 0 h 62"/>
                <a:gd name="T22" fmla="*/ 50 w 60"/>
                <a:gd name="T23"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0" h="62">
                  <a:moveTo>
                    <a:pt x="50" y="0"/>
                  </a:moveTo>
                  <a:lnTo>
                    <a:pt x="0" y="0"/>
                  </a:lnTo>
                  <a:lnTo>
                    <a:pt x="0" y="0"/>
                  </a:lnTo>
                  <a:lnTo>
                    <a:pt x="2" y="16"/>
                  </a:lnTo>
                  <a:lnTo>
                    <a:pt x="4" y="32"/>
                  </a:lnTo>
                  <a:lnTo>
                    <a:pt x="10" y="48"/>
                  </a:lnTo>
                  <a:lnTo>
                    <a:pt x="16" y="62"/>
                  </a:lnTo>
                  <a:lnTo>
                    <a:pt x="60" y="62"/>
                  </a:lnTo>
                  <a:lnTo>
                    <a:pt x="60" y="62"/>
                  </a:lnTo>
                  <a:lnTo>
                    <a:pt x="52" y="32"/>
                  </a:lnTo>
                  <a:lnTo>
                    <a:pt x="50" y="0"/>
                  </a:lnTo>
                  <a:lnTo>
                    <a:pt x="5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279" name="Freeform 36"/>
            <p:cNvSpPr>
              <a:spLocks/>
            </p:cNvSpPr>
            <p:nvPr/>
          </p:nvSpPr>
          <p:spPr bwMode="auto">
            <a:xfrm>
              <a:off x="4846638" y="2422525"/>
              <a:ext cx="139700" cy="101600"/>
            </a:xfrm>
            <a:custGeom>
              <a:avLst/>
              <a:gdLst>
                <a:gd name="T0" fmla="*/ 40 w 88"/>
                <a:gd name="T1" fmla="*/ 0 h 64"/>
                <a:gd name="T2" fmla="*/ 0 w 88"/>
                <a:gd name="T3" fmla="*/ 0 h 64"/>
                <a:gd name="T4" fmla="*/ 0 w 88"/>
                <a:gd name="T5" fmla="*/ 0 h 64"/>
                <a:gd name="T6" fmla="*/ 8 w 88"/>
                <a:gd name="T7" fmla="*/ 10 h 64"/>
                <a:gd name="T8" fmla="*/ 16 w 88"/>
                <a:gd name="T9" fmla="*/ 22 h 64"/>
                <a:gd name="T10" fmla="*/ 26 w 88"/>
                <a:gd name="T11" fmla="*/ 32 h 64"/>
                <a:gd name="T12" fmla="*/ 38 w 88"/>
                <a:gd name="T13" fmla="*/ 40 h 64"/>
                <a:gd name="T14" fmla="*/ 50 w 88"/>
                <a:gd name="T15" fmla="*/ 48 h 64"/>
                <a:gd name="T16" fmla="*/ 62 w 88"/>
                <a:gd name="T17" fmla="*/ 54 h 64"/>
                <a:gd name="T18" fmla="*/ 74 w 88"/>
                <a:gd name="T19" fmla="*/ 60 h 64"/>
                <a:gd name="T20" fmla="*/ 88 w 88"/>
                <a:gd name="T21" fmla="*/ 64 h 64"/>
                <a:gd name="T22" fmla="*/ 88 w 88"/>
                <a:gd name="T23" fmla="*/ 64 h 64"/>
                <a:gd name="T24" fmla="*/ 74 w 88"/>
                <a:gd name="T25" fmla="*/ 52 h 64"/>
                <a:gd name="T26" fmla="*/ 60 w 88"/>
                <a:gd name="T27" fmla="*/ 38 h 64"/>
                <a:gd name="T28" fmla="*/ 50 w 88"/>
                <a:gd name="T29" fmla="*/ 20 h 64"/>
                <a:gd name="T30" fmla="*/ 40 w 88"/>
                <a:gd name="T31" fmla="*/ 0 h 64"/>
                <a:gd name="T32" fmla="*/ 40 w 88"/>
                <a:gd name="T33"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8" h="64">
                  <a:moveTo>
                    <a:pt x="40" y="0"/>
                  </a:moveTo>
                  <a:lnTo>
                    <a:pt x="0" y="0"/>
                  </a:lnTo>
                  <a:lnTo>
                    <a:pt x="0" y="0"/>
                  </a:lnTo>
                  <a:lnTo>
                    <a:pt x="8" y="10"/>
                  </a:lnTo>
                  <a:lnTo>
                    <a:pt x="16" y="22"/>
                  </a:lnTo>
                  <a:lnTo>
                    <a:pt x="26" y="32"/>
                  </a:lnTo>
                  <a:lnTo>
                    <a:pt x="38" y="40"/>
                  </a:lnTo>
                  <a:lnTo>
                    <a:pt x="50" y="48"/>
                  </a:lnTo>
                  <a:lnTo>
                    <a:pt x="62" y="54"/>
                  </a:lnTo>
                  <a:lnTo>
                    <a:pt x="74" y="60"/>
                  </a:lnTo>
                  <a:lnTo>
                    <a:pt x="88" y="64"/>
                  </a:lnTo>
                  <a:lnTo>
                    <a:pt x="88" y="64"/>
                  </a:lnTo>
                  <a:lnTo>
                    <a:pt x="74" y="52"/>
                  </a:lnTo>
                  <a:lnTo>
                    <a:pt x="60" y="38"/>
                  </a:lnTo>
                  <a:lnTo>
                    <a:pt x="50" y="20"/>
                  </a:lnTo>
                  <a:lnTo>
                    <a:pt x="40" y="0"/>
                  </a:lnTo>
                  <a:lnTo>
                    <a:pt x="4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280" name="Freeform 37"/>
            <p:cNvSpPr>
              <a:spLocks/>
            </p:cNvSpPr>
            <p:nvPr/>
          </p:nvSpPr>
          <p:spPr bwMode="auto">
            <a:xfrm>
              <a:off x="5189538" y="2181225"/>
              <a:ext cx="95250" cy="98425"/>
            </a:xfrm>
            <a:custGeom>
              <a:avLst/>
              <a:gdLst>
                <a:gd name="T0" fmla="*/ 0 w 60"/>
                <a:gd name="T1" fmla="*/ 0 h 62"/>
                <a:gd name="T2" fmla="*/ 0 w 60"/>
                <a:gd name="T3" fmla="*/ 0 h 62"/>
                <a:gd name="T4" fmla="*/ 8 w 60"/>
                <a:gd name="T5" fmla="*/ 30 h 62"/>
                <a:gd name="T6" fmla="*/ 12 w 60"/>
                <a:gd name="T7" fmla="*/ 62 h 62"/>
                <a:gd name="T8" fmla="*/ 60 w 60"/>
                <a:gd name="T9" fmla="*/ 62 h 62"/>
                <a:gd name="T10" fmla="*/ 60 w 60"/>
                <a:gd name="T11" fmla="*/ 62 h 62"/>
                <a:gd name="T12" fmla="*/ 60 w 60"/>
                <a:gd name="T13" fmla="*/ 46 h 62"/>
                <a:gd name="T14" fmla="*/ 56 w 60"/>
                <a:gd name="T15" fmla="*/ 30 h 62"/>
                <a:gd name="T16" fmla="*/ 50 w 60"/>
                <a:gd name="T17" fmla="*/ 16 h 62"/>
                <a:gd name="T18" fmla="*/ 44 w 60"/>
                <a:gd name="T19" fmla="*/ 0 h 62"/>
                <a:gd name="T20" fmla="*/ 0 w 60"/>
                <a:gd name="T21"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0" h="62">
                  <a:moveTo>
                    <a:pt x="0" y="0"/>
                  </a:moveTo>
                  <a:lnTo>
                    <a:pt x="0" y="0"/>
                  </a:lnTo>
                  <a:lnTo>
                    <a:pt x="8" y="30"/>
                  </a:lnTo>
                  <a:lnTo>
                    <a:pt x="12" y="62"/>
                  </a:lnTo>
                  <a:lnTo>
                    <a:pt x="60" y="62"/>
                  </a:lnTo>
                  <a:lnTo>
                    <a:pt x="60" y="62"/>
                  </a:lnTo>
                  <a:lnTo>
                    <a:pt x="60" y="46"/>
                  </a:lnTo>
                  <a:lnTo>
                    <a:pt x="56" y="30"/>
                  </a:lnTo>
                  <a:lnTo>
                    <a:pt x="50" y="16"/>
                  </a:lnTo>
                  <a:lnTo>
                    <a:pt x="44"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281" name="Freeform 38"/>
            <p:cNvSpPr>
              <a:spLocks/>
            </p:cNvSpPr>
            <p:nvPr/>
          </p:nvSpPr>
          <p:spPr bwMode="auto">
            <a:xfrm>
              <a:off x="5056188" y="2063750"/>
              <a:ext cx="104775" cy="98425"/>
            </a:xfrm>
            <a:custGeom>
              <a:avLst/>
              <a:gdLst>
                <a:gd name="T0" fmla="*/ 66 w 66"/>
                <a:gd name="T1" fmla="*/ 62 h 62"/>
                <a:gd name="T2" fmla="*/ 66 w 66"/>
                <a:gd name="T3" fmla="*/ 62 h 62"/>
                <a:gd name="T4" fmla="*/ 60 w 66"/>
                <a:gd name="T5" fmla="*/ 48 h 62"/>
                <a:gd name="T6" fmla="*/ 54 w 66"/>
                <a:gd name="T7" fmla="*/ 38 h 62"/>
                <a:gd name="T8" fmla="*/ 46 w 66"/>
                <a:gd name="T9" fmla="*/ 28 h 62"/>
                <a:gd name="T10" fmla="*/ 38 w 66"/>
                <a:gd name="T11" fmla="*/ 18 h 62"/>
                <a:gd name="T12" fmla="*/ 30 w 66"/>
                <a:gd name="T13" fmla="*/ 12 h 62"/>
                <a:gd name="T14" fmla="*/ 20 w 66"/>
                <a:gd name="T15" fmla="*/ 6 h 62"/>
                <a:gd name="T16" fmla="*/ 10 w 66"/>
                <a:gd name="T17" fmla="*/ 2 h 62"/>
                <a:gd name="T18" fmla="*/ 0 w 66"/>
                <a:gd name="T19" fmla="*/ 0 h 62"/>
                <a:gd name="T20" fmla="*/ 0 w 66"/>
                <a:gd name="T21" fmla="*/ 62 h 62"/>
                <a:gd name="T22" fmla="*/ 66 w 66"/>
                <a:gd name="T23" fmla="*/ 6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6" h="62">
                  <a:moveTo>
                    <a:pt x="66" y="62"/>
                  </a:moveTo>
                  <a:lnTo>
                    <a:pt x="66" y="62"/>
                  </a:lnTo>
                  <a:lnTo>
                    <a:pt x="60" y="48"/>
                  </a:lnTo>
                  <a:lnTo>
                    <a:pt x="54" y="38"/>
                  </a:lnTo>
                  <a:lnTo>
                    <a:pt x="46" y="28"/>
                  </a:lnTo>
                  <a:lnTo>
                    <a:pt x="38" y="18"/>
                  </a:lnTo>
                  <a:lnTo>
                    <a:pt x="30" y="12"/>
                  </a:lnTo>
                  <a:lnTo>
                    <a:pt x="20" y="6"/>
                  </a:lnTo>
                  <a:lnTo>
                    <a:pt x="10" y="2"/>
                  </a:lnTo>
                  <a:lnTo>
                    <a:pt x="0" y="0"/>
                  </a:lnTo>
                  <a:lnTo>
                    <a:pt x="0" y="62"/>
                  </a:lnTo>
                  <a:lnTo>
                    <a:pt x="66" y="6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282" name="Freeform 39"/>
            <p:cNvSpPr>
              <a:spLocks/>
            </p:cNvSpPr>
            <p:nvPr/>
          </p:nvSpPr>
          <p:spPr bwMode="auto">
            <a:xfrm>
              <a:off x="4932363" y="2063750"/>
              <a:ext cx="104775" cy="98425"/>
            </a:xfrm>
            <a:custGeom>
              <a:avLst/>
              <a:gdLst>
                <a:gd name="T0" fmla="*/ 66 w 66"/>
                <a:gd name="T1" fmla="*/ 0 h 62"/>
                <a:gd name="T2" fmla="*/ 66 w 66"/>
                <a:gd name="T3" fmla="*/ 0 h 62"/>
                <a:gd name="T4" fmla="*/ 56 w 66"/>
                <a:gd name="T5" fmla="*/ 2 h 62"/>
                <a:gd name="T6" fmla="*/ 46 w 66"/>
                <a:gd name="T7" fmla="*/ 6 h 62"/>
                <a:gd name="T8" fmla="*/ 36 w 66"/>
                <a:gd name="T9" fmla="*/ 12 h 62"/>
                <a:gd name="T10" fmla="*/ 28 w 66"/>
                <a:gd name="T11" fmla="*/ 18 h 62"/>
                <a:gd name="T12" fmla="*/ 20 w 66"/>
                <a:gd name="T13" fmla="*/ 28 h 62"/>
                <a:gd name="T14" fmla="*/ 12 w 66"/>
                <a:gd name="T15" fmla="*/ 38 h 62"/>
                <a:gd name="T16" fmla="*/ 6 w 66"/>
                <a:gd name="T17" fmla="*/ 48 h 62"/>
                <a:gd name="T18" fmla="*/ 0 w 66"/>
                <a:gd name="T19" fmla="*/ 62 h 62"/>
                <a:gd name="T20" fmla="*/ 66 w 66"/>
                <a:gd name="T21" fmla="*/ 62 h 62"/>
                <a:gd name="T22" fmla="*/ 66 w 66"/>
                <a:gd name="T23"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6" h="62">
                  <a:moveTo>
                    <a:pt x="66" y="0"/>
                  </a:moveTo>
                  <a:lnTo>
                    <a:pt x="66" y="0"/>
                  </a:lnTo>
                  <a:lnTo>
                    <a:pt x="56" y="2"/>
                  </a:lnTo>
                  <a:lnTo>
                    <a:pt x="46" y="6"/>
                  </a:lnTo>
                  <a:lnTo>
                    <a:pt x="36" y="12"/>
                  </a:lnTo>
                  <a:lnTo>
                    <a:pt x="28" y="18"/>
                  </a:lnTo>
                  <a:lnTo>
                    <a:pt x="20" y="28"/>
                  </a:lnTo>
                  <a:lnTo>
                    <a:pt x="12" y="38"/>
                  </a:lnTo>
                  <a:lnTo>
                    <a:pt x="6" y="48"/>
                  </a:lnTo>
                  <a:lnTo>
                    <a:pt x="0" y="62"/>
                  </a:lnTo>
                  <a:lnTo>
                    <a:pt x="66" y="62"/>
                  </a:lnTo>
                  <a:lnTo>
                    <a:pt x="6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283" name="Freeform 40"/>
            <p:cNvSpPr>
              <a:spLocks/>
            </p:cNvSpPr>
            <p:nvPr/>
          </p:nvSpPr>
          <p:spPr bwMode="auto">
            <a:xfrm>
              <a:off x="4932363" y="2422525"/>
              <a:ext cx="104775" cy="98425"/>
            </a:xfrm>
            <a:custGeom>
              <a:avLst/>
              <a:gdLst>
                <a:gd name="T0" fmla="*/ 0 w 66"/>
                <a:gd name="T1" fmla="*/ 0 h 62"/>
                <a:gd name="T2" fmla="*/ 0 w 66"/>
                <a:gd name="T3" fmla="*/ 0 h 62"/>
                <a:gd name="T4" fmla="*/ 6 w 66"/>
                <a:gd name="T5" fmla="*/ 12 h 62"/>
                <a:gd name="T6" fmla="*/ 12 w 66"/>
                <a:gd name="T7" fmla="*/ 24 h 62"/>
                <a:gd name="T8" fmla="*/ 20 w 66"/>
                <a:gd name="T9" fmla="*/ 34 h 62"/>
                <a:gd name="T10" fmla="*/ 28 w 66"/>
                <a:gd name="T11" fmla="*/ 42 h 62"/>
                <a:gd name="T12" fmla="*/ 36 w 66"/>
                <a:gd name="T13" fmla="*/ 50 h 62"/>
                <a:gd name="T14" fmla="*/ 46 w 66"/>
                <a:gd name="T15" fmla="*/ 56 h 62"/>
                <a:gd name="T16" fmla="*/ 56 w 66"/>
                <a:gd name="T17" fmla="*/ 60 h 62"/>
                <a:gd name="T18" fmla="*/ 66 w 66"/>
                <a:gd name="T19" fmla="*/ 62 h 62"/>
                <a:gd name="T20" fmla="*/ 66 w 66"/>
                <a:gd name="T21" fmla="*/ 0 h 62"/>
                <a:gd name="T22" fmla="*/ 0 w 66"/>
                <a:gd name="T23"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6" h="62">
                  <a:moveTo>
                    <a:pt x="0" y="0"/>
                  </a:moveTo>
                  <a:lnTo>
                    <a:pt x="0" y="0"/>
                  </a:lnTo>
                  <a:lnTo>
                    <a:pt x="6" y="12"/>
                  </a:lnTo>
                  <a:lnTo>
                    <a:pt x="12" y="24"/>
                  </a:lnTo>
                  <a:lnTo>
                    <a:pt x="20" y="34"/>
                  </a:lnTo>
                  <a:lnTo>
                    <a:pt x="28" y="42"/>
                  </a:lnTo>
                  <a:lnTo>
                    <a:pt x="36" y="50"/>
                  </a:lnTo>
                  <a:lnTo>
                    <a:pt x="46" y="56"/>
                  </a:lnTo>
                  <a:lnTo>
                    <a:pt x="56" y="60"/>
                  </a:lnTo>
                  <a:lnTo>
                    <a:pt x="66" y="62"/>
                  </a:lnTo>
                  <a:lnTo>
                    <a:pt x="66"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284" name="Freeform 41"/>
            <p:cNvSpPr>
              <a:spLocks/>
            </p:cNvSpPr>
            <p:nvPr/>
          </p:nvSpPr>
          <p:spPr bwMode="auto">
            <a:xfrm>
              <a:off x="5106988" y="2060575"/>
              <a:ext cx="139700" cy="101600"/>
            </a:xfrm>
            <a:custGeom>
              <a:avLst/>
              <a:gdLst>
                <a:gd name="T0" fmla="*/ 48 w 88"/>
                <a:gd name="T1" fmla="*/ 64 h 64"/>
                <a:gd name="T2" fmla="*/ 88 w 88"/>
                <a:gd name="T3" fmla="*/ 64 h 64"/>
                <a:gd name="T4" fmla="*/ 88 w 88"/>
                <a:gd name="T5" fmla="*/ 64 h 64"/>
                <a:gd name="T6" fmla="*/ 80 w 88"/>
                <a:gd name="T7" fmla="*/ 52 h 64"/>
                <a:gd name="T8" fmla="*/ 72 w 88"/>
                <a:gd name="T9" fmla="*/ 42 h 64"/>
                <a:gd name="T10" fmla="*/ 62 w 88"/>
                <a:gd name="T11" fmla="*/ 32 h 64"/>
                <a:gd name="T12" fmla="*/ 50 w 88"/>
                <a:gd name="T13" fmla="*/ 24 h 64"/>
                <a:gd name="T14" fmla="*/ 40 w 88"/>
                <a:gd name="T15" fmla="*/ 16 h 64"/>
                <a:gd name="T16" fmla="*/ 26 w 88"/>
                <a:gd name="T17" fmla="*/ 10 h 64"/>
                <a:gd name="T18" fmla="*/ 14 w 88"/>
                <a:gd name="T19" fmla="*/ 4 h 64"/>
                <a:gd name="T20" fmla="*/ 0 w 88"/>
                <a:gd name="T21" fmla="*/ 0 h 64"/>
                <a:gd name="T22" fmla="*/ 0 w 88"/>
                <a:gd name="T23" fmla="*/ 0 h 64"/>
                <a:gd name="T24" fmla="*/ 14 w 88"/>
                <a:gd name="T25" fmla="*/ 10 h 64"/>
                <a:gd name="T26" fmla="*/ 28 w 88"/>
                <a:gd name="T27" fmla="*/ 26 h 64"/>
                <a:gd name="T28" fmla="*/ 38 w 88"/>
                <a:gd name="T29" fmla="*/ 44 h 64"/>
                <a:gd name="T30" fmla="*/ 48 w 88"/>
                <a:gd name="T31" fmla="*/ 64 h 64"/>
                <a:gd name="T32" fmla="*/ 48 w 88"/>
                <a:gd name="T33"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8" h="64">
                  <a:moveTo>
                    <a:pt x="48" y="64"/>
                  </a:moveTo>
                  <a:lnTo>
                    <a:pt x="88" y="64"/>
                  </a:lnTo>
                  <a:lnTo>
                    <a:pt x="88" y="64"/>
                  </a:lnTo>
                  <a:lnTo>
                    <a:pt x="80" y="52"/>
                  </a:lnTo>
                  <a:lnTo>
                    <a:pt x="72" y="42"/>
                  </a:lnTo>
                  <a:lnTo>
                    <a:pt x="62" y="32"/>
                  </a:lnTo>
                  <a:lnTo>
                    <a:pt x="50" y="24"/>
                  </a:lnTo>
                  <a:lnTo>
                    <a:pt x="40" y="16"/>
                  </a:lnTo>
                  <a:lnTo>
                    <a:pt x="26" y="10"/>
                  </a:lnTo>
                  <a:lnTo>
                    <a:pt x="14" y="4"/>
                  </a:lnTo>
                  <a:lnTo>
                    <a:pt x="0" y="0"/>
                  </a:lnTo>
                  <a:lnTo>
                    <a:pt x="0" y="0"/>
                  </a:lnTo>
                  <a:lnTo>
                    <a:pt x="14" y="10"/>
                  </a:lnTo>
                  <a:lnTo>
                    <a:pt x="28" y="26"/>
                  </a:lnTo>
                  <a:lnTo>
                    <a:pt x="38" y="44"/>
                  </a:lnTo>
                  <a:lnTo>
                    <a:pt x="48" y="64"/>
                  </a:lnTo>
                  <a:lnTo>
                    <a:pt x="48" y="6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285" name="Freeform 42"/>
            <p:cNvSpPr>
              <a:spLocks/>
            </p:cNvSpPr>
            <p:nvPr/>
          </p:nvSpPr>
          <p:spPr bwMode="auto">
            <a:xfrm>
              <a:off x="4846638" y="2060575"/>
              <a:ext cx="139700" cy="101600"/>
            </a:xfrm>
            <a:custGeom>
              <a:avLst/>
              <a:gdLst>
                <a:gd name="T0" fmla="*/ 88 w 88"/>
                <a:gd name="T1" fmla="*/ 0 h 64"/>
                <a:gd name="T2" fmla="*/ 88 w 88"/>
                <a:gd name="T3" fmla="*/ 0 h 64"/>
                <a:gd name="T4" fmla="*/ 74 w 88"/>
                <a:gd name="T5" fmla="*/ 4 h 64"/>
                <a:gd name="T6" fmla="*/ 62 w 88"/>
                <a:gd name="T7" fmla="*/ 10 h 64"/>
                <a:gd name="T8" fmla="*/ 50 w 88"/>
                <a:gd name="T9" fmla="*/ 16 h 64"/>
                <a:gd name="T10" fmla="*/ 38 w 88"/>
                <a:gd name="T11" fmla="*/ 24 h 64"/>
                <a:gd name="T12" fmla="*/ 26 w 88"/>
                <a:gd name="T13" fmla="*/ 32 h 64"/>
                <a:gd name="T14" fmla="*/ 16 w 88"/>
                <a:gd name="T15" fmla="*/ 42 h 64"/>
                <a:gd name="T16" fmla="*/ 8 w 88"/>
                <a:gd name="T17" fmla="*/ 52 h 64"/>
                <a:gd name="T18" fmla="*/ 0 w 88"/>
                <a:gd name="T19" fmla="*/ 64 h 64"/>
                <a:gd name="T20" fmla="*/ 40 w 88"/>
                <a:gd name="T21" fmla="*/ 64 h 64"/>
                <a:gd name="T22" fmla="*/ 40 w 88"/>
                <a:gd name="T23" fmla="*/ 64 h 64"/>
                <a:gd name="T24" fmla="*/ 50 w 88"/>
                <a:gd name="T25" fmla="*/ 44 h 64"/>
                <a:gd name="T26" fmla="*/ 60 w 88"/>
                <a:gd name="T27" fmla="*/ 26 h 64"/>
                <a:gd name="T28" fmla="*/ 74 w 88"/>
                <a:gd name="T29" fmla="*/ 10 h 64"/>
                <a:gd name="T30" fmla="*/ 88 w 88"/>
                <a:gd name="T31" fmla="*/ 0 h 64"/>
                <a:gd name="T32" fmla="*/ 88 w 88"/>
                <a:gd name="T33"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8" h="64">
                  <a:moveTo>
                    <a:pt x="88" y="0"/>
                  </a:moveTo>
                  <a:lnTo>
                    <a:pt x="88" y="0"/>
                  </a:lnTo>
                  <a:lnTo>
                    <a:pt x="74" y="4"/>
                  </a:lnTo>
                  <a:lnTo>
                    <a:pt x="62" y="10"/>
                  </a:lnTo>
                  <a:lnTo>
                    <a:pt x="50" y="16"/>
                  </a:lnTo>
                  <a:lnTo>
                    <a:pt x="38" y="24"/>
                  </a:lnTo>
                  <a:lnTo>
                    <a:pt x="26" y="32"/>
                  </a:lnTo>
                  <a:lnTo>
                    <a:pt x="16" y="42"/>
                  </a:lnTo>
                  <a:lnTo>
                    <a:pt x="8" y="52"/>
                  </a:lnTo>
                  <a:lnTo>
                    <a:pt x="0" y="64"/>
                  </a:lnTo>
                  <a:lnTo>
                    <a:pt x="40" y="64"/>
                  </a:lnTo>
                  <a:lnTo>
                    <a:pt x="40" y="64"/>
                  </a:lnTo>
                  <a:lnTo>
                    <a:pt x="50" y="44"/>
                  </a:lnTo>
                  <a:lnTo>
                    <a:pt x="60" y="26"/>
                  </a:lnTo>
                  <a:lnTo>
                    <a:pt x="74" y="10"/>
                  </a:lnTo>
                  <a:lnTo>
                    <a:pt x="88" y="0"/>
                  </a:lnTo>
                  <a:lnTo>
                    <a:pt x="8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286" name="Freeform 43"/>
            <p:cNvSpPr>
              <a:spLocks/>
            </p:cNvSpPr>
            <p:nvPr/>
          </p:nvSpPr>
          <p:spPr bwMode="auto">
            <a:xfrm>
              <a:off x="4808538" y="2181225"/>
              <a:ext cx="95250" cy="98425"/>
            </a:xfrm>
            <a:custGeom>
              <a:avLst/>
              <a:gdLst>
                <a:gd name="T0" fmla="*/ 60 w 60"/>
                <a:gd name="T1" fmla="*/ 0 h 62"/>
                <a:gd name="T2" fmla="*/ 16 w 60"/>
                <a:gd name="T3" fmla="*/ 0 h 62"/>
                <a:gd name="T4" fmla="*/ 16 w 60"/>
                <a:gd name="T5" fmla="*/ 0 h 62"/>
                <a:gd name="T6" fmla="*/ 10 w 60"/>
                <a:gd name="T7" fmla="*/ 16 h 62"/>
                <a:gd name="T8" fmla="*/ 4 w 60"/>
                <a:gd name="T9" fmla="*/ 30 h 62"/>
                <a:gd name="T10" fmla="*/ 2 w 60"/>
                <a:gd name="T11" fmla="*/ 46 h 62"/>
                <a:gd name="T12" fmla="*/ 0 w 60"/>
                <a:gd name="T13" fmla="*/ 62 h 62"/>
                <a:gd name="T14" fmla="*/ 50 w 60"/>
                <a:gd name="T15" fmla="*/ 62 h 62"/>
                <a:gd name="T16" fmla="*/ 50 w 60"/>
                <a:gd name="T17" fmla="*/ 62 h 62"/>
                <a:gd name="T18" fmla="*/ 52 w 60"/>
                <a:gd name="T19" fmla="*/ 30 h 62"/>
                <a:gd name="T20" fmla="*/ 60 w 60"/>
                <a:gd name="T21" fmla="*/ 0 h 62"/>
                <a:gd name="T22" fmla="*/ 60 w 60"/>
                <a:gd name="T23"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0" h="62">
                  <a:moveTo>
                    <a:pt x="60" y="0"/>
                  </a:moveTo>
                  <a:lnTo>
                    <a:pt x="16" y="0"/>
                  </a:lnTo>
                  <a:lnTo>
                    <a:pt x="16" y="0"/>
                  </a:lnTo>
                  <a:lnTo>
                    <a:pt x="10" y="16"/>
                  </a:lnTo>
                  <a:lnTo>
                    <a:pt x="4" y="30"/>
                  </a:lnTo>
                  <a:lnTo>
                    <a:pt x="2" y="46"/>
                  </a:lnTo>
                  <a:lnTo>
                    <a:pt x="0" y="62"/>
                  </a:lnTo>
                  <a:lnTo>
                    <a:pt x="50" y="62"/>
                  </a:lnTo>
                  <a:lnTo>
                    <a:pt x="50" y="62"/>
                  </a:lnTo>
                  <a:lnTo>
                    <a:pt x="52" y="30"/>
                  </a:lnTo>
                  <a:lnTo>
                    <a:pt x="60" y="0"/>
                  </a:lnTo>
                  <a:lnTo>
                    <a:pt x="6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287" name="Freeform 44"/>
            <p:cNvSpPr>
              <a:spLocks/>
            </p:cNvSpPr>
            <p:nvPr/>
          </p:nvSpPr>
          <p:spPr bwMode="auto">
            <a:xfrm>
              <a:off x="5189538" y="2301875"/>
              <a:ext cx="95250" cy="98425"/>
            </a:xfrm>
            <a:custGeom>
              <a:avLst/>
              <a:gdLst>
                <a:gd name="T0" fmla="*/ 0 w 60"/>
                <a:gd name="T1" fmla="*/ 62 h 62"/>
                <a:gd name="T2" fmla="*/ 44 w 60"/>
                <a:gd name="T3" fmla="*/ 62 h 62"/>
                <a:gd name="T4" fmla="*/ 44 w 60"/>
                <a:gd name="T5" fmla="*/ 62 h 62"/>
                <a:gd name="T6" fmla="*/ 50 w 60"/>
                <a:gd name="T7" fmla="*/ 48 h 62"/>
                <a:gd name="T8" fmla="*/ 56 w 60"/>
                <a:gd name="T9" fmla="*/ 32 h 62"/>
                <a:gd name="T10" fmla="*/ 60 w 60"/>
                <a:gd name="T11" fmla="*/ 16 h 62"/>
                <a:gd name="T12" fmla="*/ 60 w 60"/>
                <a:gd name="T13" fmla="*/ 0 h 62"/>
                <a:gd name="T14" fmla="*/ 12 w 60"/>
                <a:gd name="T15" fmla="*/ 0 h 62"/>
                <a:gd name="T16" fmla="*/ 12 w 60"/>
                <a:gd name="T17" fmla="*/ 0 h 62"/>
                <a:gd name="T18" fmla="*/ 8 w 60"/>
                <a:gd name="T19" fmla="*/ 32 h 62"/>
                <a:gd name="T20" fmla="*/ 0 w 60"/>
                <a:gd name="T21" fmla="*/ 62 h 62"/>
                <a:gd name="T22" fmla="*/ 0 w 60"/>
                <a:gd name="T23" fmla="*/ 6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0" h="62">
                  <a:moveTo>
                    <a:pt x="0" y="62"/>
                  </a:moveTo>
                  <a:lnTo>
                    <a:pt x="44" y="62"/>
                  </a:lnTo>
                  <a:lnTo>
                    <a:pt x="44" y="62"/>
                  </a:lnTo>
                  <a:lnTo>
                    <a:pt x="50" y="48"/>
                  </a:lnTo>
                  <a:lnTo>
                    <a:pt x="56" y="32"/>
                  </a:lnTo>
                  <a:lnTo>
                    <a:pt x="60" y="16"/>
                  </a:lnTo>
                  <a:lnTo>
                    <a:pt x="60" y="0"/>
                  </a:lnTo>
                  <a:lnTo>
                    <a:pt x="12" y="0"/>
                  </a:lnTo>
                  <a:lnTo>
                    <a:pt x="12" y="0"/>
                  </a:lnTo>
                  <a:lnTo>
                    <a:pt x="8" y="32"/>
                  </a:lnTo>
                  <a:lnTo>
                    <a:pt x="0" y="62"/>
                  </a:lnTo>
                  <a:lnTo>
                    <a:pt x="0" y="6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288" name="Freeform 45"/>
            <p:cNvSpPr>
              <a:spLocks/>
            </p:cNvSpPr>
            <p:nvPr/>
          </p:nvSpPr>
          <p:spPr bwMode="auto">
            <a:xfrm>
              <a:off x="4906963" y="2301875"/>
              <a:ext cx="130175" cy="98425"/>
            </a:xfrm>
            <a:custGeom>
              <a:avLst/>
              <a:gdLst>
                <a:gd name="T0" fmla="*/ 0 w 82"/>
                <a:gd name="T1" fmla="*/ 0 h 62"/>
                <a:gd name="T2" fmla="*/ 0 w 82"/>
                <a:gd name="T3" fmla="*/ 0 h 62"/>
                <a:gd name="T4" fmla="*/ 4 w 82"/>
                <a:gd name="T5" fmla="*/ 32 h 62"/>
                <a:gd name="T6" fmla="*/ 12 w 82"/>
                <a:gd name="T7" fmla="*/ 62 h 62"/>
                <a:gd name="T8" fmla="*/ 82 w 82"/>
                <a:gd name="T9" fmla="*/ 62 h 62"/>
                <a:gd name="T10" fmla="*/ 82 w 82"/>
                <a:gd name="T11" fmla="*/ 0 h 62"/>
                <a:gd name="T12" fmla="*/ 0 w 82"/>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82" h="62">
                  <a:moveTo>
                    <a:pt x="0" y="0"/>
                  </a:moveTo>
                  <a:lnTo>
                    <a:pt x="0" y="0"/>
                  </a:lnTo>
                  <a:lnTo>
                    <a:pt x="4" y="32"/>
                  </a:lnTo>
                  <a:lnTo>
                    <a:pt x="12" y="62"/>
                  </a:lnTo>
                  <a:lnTo>
                    <a:pt x="82" y="62"/>
                  </a:lnTo>
                  <a:lnTo>
                    <a:pt x="82"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289" name="Freeform 46"/>
            <p:cNvSpPr>
              <a:spLocks/>
            </p:cNvSpPr>
            <p:nvPr/>
          </p:nvSpPr>
          <p:spPr bwMode="auto">
            <a:xfrm>
              <a:off x="4906963" y="2181225"/>
              <a:ext cx="130175" cy="98425"/>
            </a:xfrm>
            <a:custGeom>
              <a:avLst/>
              <a:gdLst>
                <a:gd name="T0" fmla="*/ 82 w 82"/>
                <a:gd name="T1" fmla="*/ 0 h 62"/>
                <a:gd name="T2" fmla="*/ 12 w 82"/>
                <a:gd name="T3" fmla="*/ 0 h 62"/>
                <a:gd name="T4" fmla="*/ 12 w 82"/>
                <a:gd name="T5" fmla="*/ 0 h 62"/>
                <a:gd name="T6" fmla="*/ 4 w 82"/>
                <a:gd name="T7" fmla="*/ 30 h 62"/>
                <a:gd name="T8" fmla="*/ 0 w 82"/>
                <a:gd name="T9" fmla="*/ 62 h 62"/>
                <a:gd name="T10" fmla="*/ 82 w 82"/>
                <a:gd name="T11" fmla="*/ 62 h 62"/>
                <a:gd name="T12" fmla="*/ 82 w 82"/>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82" h="62">
                  <a:moveTo>
                    <a:pt x="82" y="0"/>
                  </a:moveTo>
                  <a:lnTo>
                    <a:pt x="12" y="0"/>
                  </a:lnTo>
                  <a:lnTo>
                    <a:pt x="12" y="0"/>
                  </a:lnTo>
                  <a:lnTo>
                    <a:pt x="4" y="30"/>
                  </a:lnTo>
                  <a:lnTo>
                    <a:pt x="0" y="62"/>
                  </a:lnTo>
                  <a:lnTo>
                    <a:pt x="82" y="62"/>
                  </a:lnTo>
                  <a:lnTo>
                    <a:pt x="8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290" name="Freeform 47"/>
            <p:cNvSpPr>
              <a:spLocks/>
            </p:cNvSpPr>
            <p:nvPr/>
          </p:nvSpPr>
          <p:spPr bwMode="auto">
            <a:xfrm>
              <a:off x="5056188" y="2301875"/>
              <a:ext cx="130175" cy="98425"/>
            </a:xfrm>
            <a:custGeom>
              <a:avLst/>
              <a:gdLst>
                <a:gd name="T0" fmla="*/ 0 w 82"/>
                <a:gd name="T1" fmla="*/ 62 h 62"/>
                <a:gd name="T2" fmla="*/ 72 w 82"/>
                <a:gd name="T3" fmla="*/ 62 h 62"/>
                <a:gd name="T4" fmla="*/ 72 w 82"/>
                <a:gd name="T5" fmla="*/ 62 h 62"/>
                <a:gd name="T6" fmla="*/ 78 w 82"/>
                <a:gd name="T7" fmla="*/ 32 h 62"/>
                <a:gd name="T8" fmla="*/ 82 w 82"/>
                <a:gd name="T9" fmla="*/ 0 h 62"/>
                <a:gd name="T10" fmla="*/ 0 w 82"/>
                <a:gd name="T11" fmla="*/ 0 h 62"/>
                <a:gd name="T12" fmla="*/ 0 w 82"/>
                <a:gd name="T13" fmla="*/ 62 h 62"/>
              </a:gdLst>
              <a:ahLst/>
              <a:cxnLst>
                <a:cxn ang="0">
                  <a:pos x="T0" y="T1"/>
                </a:cxn>
                <a:cxn ang="0">
                  <a:pos x="T2" y="T3"/>
                </a:cxn>
                <a:cxn ang="0">
                  <a:pos x="T4" y="T5"/>
                </a:cxn>
                <a:cxn ang="0">
                  <a:pos x="T6" y="T7"/>
                </a:cxn>
                <a:cxn ang="0">
                  <a:pos x="T8" y="T9"/>
                </a:cxn>
                <a:cxn ang="0">
                  <a:pos x="T10" y="T11"/>
                </a:cxn>
                <a:cxn ang="0">
                  <a:pos x="T12" y="T13"/>
                </a:cxn>
              </a:cxnLst>
              <a:rect l="0" t="0" r="r" b="b"/>
              <a:pathLst>
                <a:path w="82" h="62">
                  <a:moveTo>
                    <a:pt x="0" y="62"/>
                  </a:moveTo>
                  <a:lnTo>
                    <a:pt x="72" y="62"/>
                  </a:lnTo>
                  <a:lnTo>
                    <a:pt x="72" y="62"/>
                  </a:lnTo>
                  <a:lnTo>
                    <a:pt x="78" y="32"/>
                  </a:lnTo>
                  <a:lnTo>
                    <a:pt x="82" y="0"/>
                  </a:lnTo>
                  <a:lnTo>
                    <a:pt x="0" y="0"/>
                  </a:lnTo>
                  <a:lnTo>
                    <a:pt x="0" y="6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291" name="Freeform 48"/>
            <p:cNvSpPr>
              <a:spLocks/>
            </p:cNvSpPr>
            <p:nvPr/>
          </p:nvSpPr>
          <p:spPr bwMode="auto">
            <a:xfrm>
              <a:off x="5106988" y="2422525"/>
              <a:ext cx="139700" cy="101600"/>
            </a:xfrm>
            <a:custGeom>
              <a:avLst/>
              <a:gdLst>
                <a:gd name="T0" fmla="*/ 0 w 88"/>
                <a:gd name="T1" fmla="*/ 64 h 64"/>
                <a:gd name="T2" fmla="*/ 0 w 88"/>
                <a:gd name="T3" fmla="*/ 64 h 64"/>
                <a:gd name="T4" fmla="*/ 14 w 88"/>
                <a:gd name="T5" fmla="*/ 60 h 64"/>
                <a:gd name="T6" fmla="*/ 26 w 88"/>
                <a:gd name="T7" fmla="*/ 54 h 64"/>
                <a:gd name="T8" fmla="*/ 40 w 88"/>
                <a:gd name="T9" fmla="*/ 48 h 64"/>
                <a:gd name="T10" fmla="*/ 50 w 88"/>
                <a:gd name="T11" fmla="*/ 40 h 64"/>
                <a:gd name="T12" fmla="*/ 62 w 88"/>
                <a:gd name="T13" fmla="*/ 32 h 64"/>
                <a:gd name="T14" fmla="*/ 72 w 88"/>
                <a:gd name="T15" fmla="*/ 22 h 64"/>
                <a:gd name="T16" fmla="*/ 80 w 88"/>
                <a:gd name="T17" fmla="*/ 10 h 64"/>
                <a:gd name="T18" fmla="*/ 88 w 88"/>
                <a:gd name="T19" fmla="*/ 0 h 64"/>
                <a:gd name="T20" fmla="*/ 48 w 88"/>
                <a:gd name="T21" fmla="*/ 0 h 64"/>
                <a:gd name="T22" fmla="*/ 48 w 88"/>
                <a:gd name="T23" fmla="*/ 0 h 64"/>
                <a:gd name="T24" fmla="*/ 38 w 88"/>
                <a:gd name="T25" fmla="*/ 20 h 64"/>
                <a:gd name="T26" fmla="*/ 28 w 88"/>
                <a:gd name="T27" fmla="*/ 38 h 64"/>
                <a:gd name="T28" fmla="*/ 14 w 88"/>
                <a:gd name="T29" fmla="*/ 52 h 64"/>
                <a:gd name="T30" fmla="*/ 0 w 88"/>
                <a:gd name="T31" fmla="*/ 64 h 64"/>
                <a:gd name="T32" fmla="*/ 0 w 88"/>
                <a:gd name="T33"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8" h="64">
                  <a:moveTo>
                    <a:pt x="0" y="64"/>
                  </a:moveTo>
                  <a:lnTo>
                    <a:pt x="0" y="64"/>
                  </a:lnTo>
                  <a:lnTo>
                    <a:pt x="14" y="60"/>
                  </a:lnTo>
                  <a:lnTo>
                    <a:pt x="26" y="54"/>
                  </a:lnTo>
                  <a:lnTo>
                    <a:pt x="40" y="48"/>
                  </a:lnTo>
                  <a:lnTo>
                    <a:pt x="50" y="40"/>
                  </a:lnTo>
                  <a:lnTo>
                    <a:pt x="62" y="32"/>
                  </a:lnTo>
                  <a:lnTo>
                    <a:pt x="72" y="22"/>
                  </a:lnTo>
                  <a:lnTo>
                    <a:pt x="80" y="10"/>
                  </a:lnTo>
                  <a:lnTo>
                    <a:pt x="88" y="0"/>
                  </a:lnTo>
                  <a:lnTo>
                    <a:pt x="48" y="0"/>
                  </a:lnTo>
                  <a:lnTo>
                    <a:pt x="48" y="0"/>
                  </a:lnTo>
                  <a:lnTo>
                    <a:pt x="38" y="20"/>
                  </a:lnTo>
                  <a:lnTo>
                    <a:pt x="28" y="38"/>
                  </a:lnTo>
                  <a:lnTo>
                    <a:pt x="14" y="52"/>
                  </a:lnTo>
                  <a:lnTo>
                    <a:pt x="0" y="64"/>
                  </a:lnTo>
                  <a:lnTo>
                    <a:pt x="0" y="6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292" name="Freeform 49"/>
            <p:cNvSpPr>
              <a:spLocks/>
            </p:cNvSpPr>
            <p:nvPr/>
          </p:nvSpPr>
          <p:spPr bwMode="auto">
            <a:xfrm>
              <a:off x="5056188" y="2181225"/>
              <a:ext cx="130175" cy="98425"/>
            </a:xfrm>
            <a:custGeom>
              <a:avLst/>
              <a:gdLst>
                <a:gd name="T0" fmla="*/ 0 w 82"/>
                <a:gd name="T1" fmla="*/ 62 h 62"/>
                <a:gd name="T2" fmla="*/ 82 w 82"/>
                <a:gd name="T3" fmla="*/ 62 h 62"/>
                <a:gd name="T4" fmla="*/ 82 w 82"/>
                <a:gd name="T5" fmla="*/ 62 h 62"/>
                <a:gd name="T6" fmla="*/ 78 w 82"/>
                <a:gd name="T7" fmla="*/ 30 h 62"/>
                <a:gd name="T8" fmla="*/ 72 w 82"/>
                <a:gd name="T9" fmla="*/ 0 h 62"/>
                <a:gd name="T10" fmla="*/ 0 w 82"/>
                <a:gd name="T11" fmla="*/ 0 h 62"/>
                <a:gd name="T12" fmla="*/ 0 w 82"/>
                <a:gd name="T13" fmla="*/ 62 h 62"/>
              </a:gdLst>
              <a:ahLst/>
              <a:cxnLst>
                <a:cxn ang="0">
                  <a:pos x="T0" y="T1"/>
                </a:cxn>
                <a:cxn ang="0">
                  <a:pos x="T2" y="T3"/>
                </a:cxn>
                <a:cxn ang="0">
                  <a:pos x="T4" y="T5"/>
                </a:cxn>
                <a:cxn ang="0">
                  <a:pos x="T6" y="T7"/>
                </a:cxn>
                <a:cxn ang="0">
                  <a:pos x="T8" y="T9"/>
                </a:cxn>
                <a:cxn ang="0">
                  <a:pos x="T10" y="T11"/>
                </a:cxn>
                <a:cxn ang="0">
                  <a:pos x="T12" y="T13"/>
                </a:cxn>
              </a:cxnLst>
              <a:rect l="0" t="0" r="r" b="b"/>
              <a:pathLst>
                <a:path w="82" h="62">
                  <a:moveTo>
                    <a:pt x="0" y="62"/>
                  </a:moveTo>
                  <a:lnTo>
                    <a:pt x="82" y="62"/>
                  </a:lnTo>
                  <a:lnTo>
                    <a:pt x="82" y="62"/>
                  </a:lnTo>
                  <a:lnTo>
                    <a:pt x="78" y="30"/>
                  </a:lnTo>
                  <a:lnTo>
                    <a:pt x="72" y="0"/>
                  </a:lnTo>
                  <a:lnTo>
                    <a:pt x="0" y="0"/>
                  </a:lnTo>
                  <a:lnTo>
                    <a:pt x="0" y="6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293" name="Freeform 50"/>
            <p:cNvSpPr>
              <a:spLocks/>
            </p:cNvSpPr>
            <p:nvPr/>
          </p:nvSpPr>
          <p:spPr bwMode="auto">
            <a:xfrm>
              <a:off x="5056188" y="2422525"/>
              <a:ext cx="104775" cy="98425"/>
            </a:xfrm>
            <a:custGeom>
              <a:avLst/>
              <a:gdLst>
                <a:gd name="T0" fmla="*/ 0 w 66"/>
                <a:gd name="T1" fmla="*/ 62 h 62"/>
                <a:gd name="T2" fmla="*/ 0 w 66"/>
                <a:gd name="T3" fmla="*/ 62 h 62"/>
                <a:gd name="T4" fmla="*/ 10 w 66"/>
                <a:gd name="T5" fmla="*/ 60 h 62"/>
                <a:gd name="T6" fmla="*/ 20 w 66"/>
                <a:gd name="T7" fmla="*/ 56 h 62"/>
                <a:gd name="T8" fmla="*/ 30 w 66"/>
                <a:gd name="T9" fmla="*/ 50 h 62"/>
                <a:gd name="T10" fmla="*/ 38 w 66"/>
                <a:gd name="T11" fmla="*/ 42 h 62"/>
                <a:gd name="T12" fmla="*/ 46 w 66"/>
                <a:gd name="T13" fmla="*/ 34 h 62"/>
                <a:gd name="T14" fmla="*/ 54 w 66"/>
                <a:gd name="T15" fmla="*/ 24 h 62"/>
                <a:gd name="T16" fmla="*/ 60 w 66"/>
                <a:gd name="T17" fmla="*/ 12 h 62"/>
                <a:gd name="T18" fmla="*/ 66 w 66"/>
                <a:gd name="T19" fmla="*/ 0 h 62"/>
                <a:gd name="T20" fmla="*/ 0 w 66"/>
                <a:gd name="T21" fmla="*/ 0 h 62"/>
                <a:gd name="T22" fmla="*/ 0 w 66"/>
                <a:gd name="T23" fmla="*/ 6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6" h="62">
                  <a:moveTo>
                    <a:pt x="0" y="62"/>
                  </a:moveTo>
                  <a:lnTo>
                    <a:pt x="0" y="62"/>
                  </a:lnTo>
                  <a:lnTo>
                    <a:pt x="10" y="60"/>
                  </a:lnTo>
                  <a:lnTo>
                    <a:pt x="20" y="56"/>
                  </a:lnTo>
                  <a:lnTo>
                    <a:pt x="30" y="50"/>
                  </a:lnTo>
                  <a:lnTo>
                    <a:pt x="38" y="42"/>
                  </a:lnTo>
                  <a:lnTo>
                    <a:pt x="46" y="34"/>
                  </a:lnTo>
                  <a:lnTo>
                    <a:pt x="54" y="24"/>
                  </a:lnTo>
                  <a:lnTo>
                    <a:pt x="60" y="12"/>
                  </a:lnTo>
                  <a:lnTo>
                    <a:pt x="66" y="0"/>
                  </a:lnTo>
                  <a:lnTo>
                    <a:pt x="0" y="0"/>
                  </a:lnTo>
                  <a:lnTo>
                    <a:pt x="0" y="6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294" name="Rectangle 51"/>
            <p:cNvSpPr>
              <a:spLocks noChangeArrowheads="1"/>
            </p:cNvSpPr>
            <p:nvPr/>
          </p:nvSpPr>
          <p:spPr bwMode="auto">
            <a:xfrm>
              <a:off x="5037138" y="2530475"/>
              <a:ext cx="9525"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295" name="Freeform 52"/>
            <p:cNvSpPr>
              <a:spLocks/>
            </p:cNvSpPr>
            <p:nvPr/>
          </p:nvSpPr>
          <p:spPr bwMode="auto">
            <a:xfrm>
              <a:off x="5046663" y="2530475"/>
              <a:ext cx="9525" cy="0"/>
            </a:xfrm>
            <a:custGeom>
              <a:avLst/>
              <a:gdLst>
                <a:gd name="T0" fmla="*/ 6 w 6"/>
                <a:gd name="T1" fmla="*/ 6 w 6"/>
                <a:gd name="T2" fmla="*/ 6 w 6"/>
                <a:gd name="T3" fmla="*/ 0 w 6"/>
                <a:gd name="T4" fmla="*/ 6 w 6"/>
              </a:gdLst>
              <a:ahLst/>
              <a:cxnLst>
                <a:cxn ang="0">
                  <a:pos x="T0" y="0"/>
                </a:cxn>
                <a:cxn ang="0">
                  <a:pos x="T1" y="0"/>
                </a:cxn>
                <a:cxn ang="0">
                  <a:pos x="T2" y="0"/>
                </a:cxn>
                <a:cxn ang="0">
                  <a:pos x="T3" y="0"/>
                </a:cxn>
                <a:cxn ang="0">
                  <a:pos x="T4" y="0"/>
                </a:cxn>
              </a:cxnLst>
              <a:rect l="0" t="0" r="r" b="b"/>
              <a:pathLst>
                <a:path w="6">
                  <a:moveTo>
                    <a:pt x="6" y="0"/>
                  </a:moveTo>
                  <a:lnTo>
                    <a:pt x="6" y="0"/>
                  </a:lnTo>
                  <a:lnTo>
                    <a:pt x="6" y="0"/>
                  </a:lnTo>
                  <a:lnTo>
                    <a:pt x="0" y="0"/>
                  </a:lnTo>
                  <a:lnTo>
                    <a:pt x="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grpSp>
      <p:grpSp>
        <p:nvGrpSpPr>
          <p:cNvPr id="1296" name="グループ化 1295"/>
          <p:cNvGrpSpPr/>
          <p:nvPr/>
        </p:nvGrpSpPr>
        <p:grpSpPr>
          <a:xfrm>
            <a:off x="6597016" y="1869275"/>
            <a:ext cx="270748" cy="434926"/>
            <a:chOff x="3700463" y="2051050"/>
            <a:chExt cx="298450" cy="479425"/>
          </a:xfrm>
        </p:grpSpPr>
        <p:sp>
          <p:nvSpPr>
            <p:cNvPr id="1297" name="Freeform 60"/>
            <p:cNvSpPr>
              <a:spLocks/>
            </p:cNvSpPr>
            <p:nvPr/>
          </p:nvSpPr>
          <p:spPr bwMode="auto">
            <a:xfrm>
              <a:off x="3700463" y="2051050"/>
              <a:ext cx="298450" cy="479425"/>
            </a:xfrm>
            <a:custGeom>
              <a:avLst/>
              <a:gdLst>
                <a:gd name="T0" fmla="*/ 150 w 188"/>
                <a:gd name="T1" fmla="*/ 0 h 302"/>
                <a:gd name="T2" fmla="*/ 150 w 188"/>
                <a:gd name="T3" fmla="*/ 0 h 302"/>
                <a:gd name="T4" fmla="*/ 158 w 188"/>
                <a:gd name="T5" fmla="*/ 0 h 302"/>
                <a:gd name="T6" fmla="*/ 164 w 188"/>
                <a:gd name="T7" fmla="*/ 4 h 302"/>
                <a:gd name="T8" fmla="*/ 172 w 188"/>
                <a:gd name="T9" fmla="*/ 6 h 302"/>
                <a:gd name="T10" fmla="*/ 176 w 188"/>
                <a:gd name="T11" fmla="*/ 12 h 302"/>
                <a:gd name="T12" fmla="*/ 182 w 188"/>
                <a:gd name="T13" fmla="*/ 16 h 302"/>
                <a:gd name="T14" fmla="*/ 184 w 188"/>
                <a:gd name="T15" fmla="*/ 24 h 302"/>
                <a:gd name="T16" fmla="*/ 188 w 188"/>
                <a:gd name="T17" fmla="*/ 30 h 302"/>
                <a:gd name="T18" fmla="*/ 188 w 188"/>
                <a:gd name="T19" fmla="*/ 38 h 302"/>
                <a:gd name="T20" fmla="*/ 188 w 188"/>
                <a:gd name="T21" fmla="*/ 264 h 302"/>
                <a:gd name="T22" fmla="*/ 188 w 188"/>
                <a:gd name="T23" fmla="*/ 264 h 302"/>
                <a:gd name="T24" fmla="*/ 188 w 188"/>
                <a:gd name="T25" fmla="*/ 272 h 302"/>
                <a:gd name="T26" fmla="*/ 184 w 188"/>
                <a:gd name="T27" fmla="*/ 278 h 302"/>
                <a:gd name="T28" fmla="*/ 182 w 188"/>
                <a:gd name="T29" fmla="*/ 286 h 302"/>
                <a:gd name="T30" fmla="*/ 176 w 188"/>
                <a:gd name="T31" fmla="*/ 290 h 302"/>
                <a:gd name="T32" fmla="*/ 172 w 188"/>
                <a:gd name="T33" fmla="*/ 296 h 302"/>
                <a:gd name="T34" fmla="*/ 164 w 188"/>
                <a:gd name="T35" fmla="*/ 300 h 302"/>
                <a:gd name="T36" fmla="*/ 158 w 188"/>
                <a:gd name="T37" fmla="*/ 302 h 302"/>
                <a:gd name="T38" fmla="*/ 150 w 188"/>
                <a:gd name="T39" fmla="*/ 302 h 302"/>
                <a:gd name="T40" fmla="*/ 36 w 188"/>
                <a:gd name="T41" fmla="*/ 302 h 302"/>
                <a:gd name="T42" fmla="*/ 36 w 188"/>
                <a:gd name="T43" fmla="*/ 302 h 302"/>
                <a:gd name="T44" fmla="*/ 30 w 188"/>
                <a:gd name="T45" fmla="*/ 302 h 302"/>
                <a:gd name="T46" fmla="*/ 22 w 188"/>
                <a:gd name="T47" fmla="*/ 300 h 302"/>
                <a:gd name="T48" fmla="*/ 16 w 188"/>
                <a:gd name="T49" fmla="*/ 296 h 302"/>
                <a:gd name="T50" fmla="*/ 10 w 188"/>
                <a:gd name="T51" fmla="*/ 290 h 302"/>
                <a:gd name="T52" fmla="*/ 6 w 188"/>
                <a:gd name="T53" fmla="*/ 286 h 302"/>
                <a:gd name="T54" fmla="*/ 2 w 188"/>
                <a:gd name="T55" fmla="*/ 278 h 302"/>
                <a:gd name="T56" fmla="*/ 0 w 188"/>
                <a:gd name="T57" fmla="*/ 272 h 302"/>
                <a:gd name="T58" fmla="*/ 0 w 188"/>
                <a:gd name="T59" fmla="*/ 264 h 302"/>
                <a:gd name="T60" fmla="*/ 0 w 188"/>
                <a:gd name="T61" fmla="*/ 38 h 302"/>
                <a:gd name="T62" fmla="*/ 0 w 188"/>
                <a:gd name="T63" fmla="*/ 38 h 302"/>
                <a:gd name="T64" fmla="*/ 0 w 188"/>
                <a:gd name="T65" fmla="*/ 30 h 302"/>
                <a:gd name="T66" fmla="*/ 2 w 188"/>
                <a:gd name="T67" fmla="*/ 24 h 302"/>
                <a:gd name="T68" fmla="*/ 6 w 188"/>
                <a:gd name="T69" fmla="*/ 16 h 302"/>
                <a:gd name="T70" fmla="*/ 10 w 188"/>
                <a:gd name="T71" fmla="*/ 12 h 302"/>
                <a:gd name="T72" fmla="*/ 16 w 188"/>
                <a:gd name="T73" fmla="*/ 6 h 302"/>
                <a:gd name="T74" fmla="*/ 22 w 188"/>
                <a:gd name="T75" fmla="*/ 4 h 302"/>
                <a:gd name="T76" fmla="*/ 30 w 188"/>
                <a:gd name="T77" fmla="*/ 0 h 302"/>
                <a:gd name="T78" fmla="*/ 36 w 188"/>
                <a:gd name="T79" fmla="*/ 0 h 302"/>
                <a:gd name="T80" fmla="*/ 150 w 188"/>
                <a:gd name="T81" fmla="*/ 0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88" h="302">
                  <a:moveTo>
                    <a:pt x="150" y="0"/>
                  </a:moveTo>
                  <a:lnTo>
                    <a:pt x="150" y="0"/>
                  </a:lnTo>
                  <a:lnTo>
                    <a:pt x="158" y="0"/>
                  </a:lnTo>
                  <a:lnTo>
                    <a:pt x="164" y="4"/>
                  </a:lnTo>
                  <a:lnTo>
                    <a:pt x="172" y="6"/>
                  </a:lnTo>
                  <a:lnTo>
                    <a:pt x="176" y="12"/>
                  </a:lnTo>
                  <a:lnTo>
                    <a:pt x="182" y="16"/>
                  </a:lnTo>
                  <a:lnTo>
                    <a:pt x="184" y="24"/>
                  </a:lnTo>
                  <a:lnTo>
                    <a:pt x="188" y="30"/>
                  </a:lnTo>
                  <a:lnTo>
                    <a:pt x="188" y="38"/>
                  </a:lnTo>
                  <a:lnTo>
                    <a:pt x="188" y="264"/>
                  </a:lnTo>
                  <a:lnTo>
                    <a:pt x="188" y="264"/>
                  </a:lnTo>
                  <a:lnTo>
                    <a:pt x="188" y="272"/>
                  </a:lnTo>
                  <a:lnTo>
                    <a:pt x="184" y="278"/>
                  </a:lnTo>
                  <a:lnTo>
                    <a:pt x="182" y="286"/>
                  </a:lnTo>
                  <a:lnTo>
                    <a:pt x="176" y="290"/>
                  </a:lnTo>
                  <a:lnTo>
                    <a:pt x="172" y="296"/>
                  </a:lnTo>
                  <a:lnTo>
                    <a:pt x="164" y="300"/>
                  </a:lnTo>
                  <a:lnTo>
                    <a:pt x="158" y="302"/>
                  </a:lnTo>
                  <a:lnTo>
                    <a:pt x="150" y="302"/>
                  </a:lnTo>
                  <a:lnTo>
                    <a:pt x="36" y="302"/>
                  </a:lnTo>
                  <a:lnTo>
                    <a:pt x="36" y="302"/>
                  </a:lnTo>
                  <a:lnTo>
                    <a:pt x="30" y="302"/>
                  </a:lnTo>
                  <a:lnTo>
                    <a:pt x="22" y="300"/>
                  </a:lnTo>
                  <a:lnTo>
                    <a:pt x="16" y="296"/>
                  </a:lnTo>
                  <a:lnTo>
                    <a:pt x="10" y="290"/>
                  </a:lnTo>
                  <a:lnTo>
                    <a:pt x="6" y="286"/>
                  </a:lnTo>
                  <a:lnTo>
                    <a:pt x="2" y="278"/>
                  </a:lnTo>
                  <a:lnTo>
                    <a:pt x="0" y="272"/>
                  </a:lnTo>
                  <a:lnTo>
                    <a:pt x="0" y="264"/>
                  </a:lnTo>
                  <a:lnTo>
                    <a:pt x="0" y="38"/>
                  </a:lnTo>
                  <a:lnTo>
                    <a:pt x="0" y="38"/>
                  </a:lnTo>
                  <a:lnTo>
                    <a:pt x="0" y="30"/>
                  </a:lnTo>
                  <a:lnTo>
                    <a:pt x="2" y="24"/>
                  </a:lnTo>
                  <a:lnTo>
                    <a:pt x="6" y="16"/>
                  </a:lnTo>
                  <a:lnTo>
                    <a:pt x="10" y="12"/>
                  </a:lnTo>
                  <a:lnTo>
                    <a:pt x="16" y="6"/>
                  </a:lnTo>
                  <a:lnTo>
                    <a:pt x="22" y="4"/>
                  </a:lnTo>
                  <a:lnTo>
                    <a:pt x="30" y="0"/>
                  </a:lnTo>
                  <a:lnTo>
                    <a:pt x="36" y="0"/>
                  </a:lnTo>
                  <a:lnTo>
                    <a:pt x="15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298" name="Rectangle 61"/>
            <p:cNvSpPr>
              <a:spLocks noChangeArrowheads="1"/>
            </p:cNvSpPr>
            <p:nvPr/>
          </p:nvSpPr>
          <p:spPr bwMode="auto">
            <a:xfrm>
              <a:off x="3729038" y="2127250"/>
              <a:ext cx="241300" cy="327025"/>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299" name="Rectangle 62"/>
            <p:cNvSpPr>
              <a:spLocks noChangeArrowheads="1"/>
            </p:cNvSpPr>
            <p:nvPr/>
          </p:nvSpPr>
          <p:spPr bwMode="auto">
            <a:xfrm>
              <a:off x="3741738" y="2136775"/>
              <a:ext cx="215900" cy="3079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300" name="Freeform 63"/>
            <p:cNvSpPr>
              <a:spLocks/>
            </p:cNvSpPr>
            <p:nvPr/>
          </p:nvSpPr>
          <p:spPr bwMode="auto">
            <a:xfrm>
              <a:off x="3827463" y="2470150"/>
              <a:ext cx="41275" cy="41275"/>
            </a:xfrm>
            <a:custGeom>
              <a:avLst/>
              <a:gdLst>
                <a:gd name="T0" fmla="*/ 26 w 26"/>
                <a:gd name="T1" fmla="*/ 14 h 26"/>
                <a:gd name="T2" fmla="*/ 26 w 26"/>
                <a:gd name="T3" fmla="*/ 14 h 26"/>
                <a:gd name="T4" fmla="*/ 26 w 26"/>
                <a:gd name="T5" fmla="*/ 18 h 26"/>
                <a:gd name="T6" fmla="*/ 22 w 26"/>
                <a:gd name="T7" fmla="*/ 22 h 26"/>
                <a:gd name="T8" fmla="*/ 18 w 26"/>
                <a:gd name="T9" fmla="*/ 26 h 26"/>
                <a:gd name="T10" fmla="*/ 14 w 26"/>
                <a:gd name="T11" fmla="*/ 26 h 26"/>
                <a:gd name="T12" fmla="*/ 14 w 26"/>
                <a:gd name="T13" fmla="*/ 26 h 26"/>
                <a:gd name="T14" fmla="*/ 8 w 26"/>
                <a:gd name="T15" fmla="*/ 26 h 26"/>
                <a:gd name="T16" fmla="*/ 4 w 26"/>
                <a:gd name="T17" fmla="*/ 22 h 26"/>
                <a:gd name="T18" fmla="*/ 2 w 26"/>
                <a:gd name="T19" fmla="*/ 18 h 26"/>
                <a:gd name="T20" fmla="*/ 0 w 26"/>
                <a:gd name="T21" fmla="*/ 14 h 26"/>
                <a:gd name="T22" fmla="*/ 0 w 26"/>
                <a:gd name="T23" fmla="*/ 14 h 26"/>
                <a:gd name="T24" fmla="*/ 2 w 26"/>
                <a:gd name="T25" fmla="*/ 8 h 26"/>
                <a:gd name="T26" fmla="*/ 4 w 26"/>
                <a:gd name="T27" fmla="*/ 4 h 26"/>
                <a:gd name="T28" fmla="*/ 8 w 26"/>
                <a:gd name="T29" fmla="*/ 2 h 26"/>
                <a:gd name="T30" fmla="*/ 14 w 26"/>
                <a:gd name="T31" fmla="*/ 0 h 26"/>
                <a:gd name="T32" fmla="*/ 14 w 26"/>
                <a:gd name="T33" fmla="*/ 0 h 26"/>
                <a:gd name="T34" fmla="*/ 18 w 26"/>
                <a:gd name="T35" fmla="*/ 2 h 26"/>
                <a:gd name="T36" fmla="*/ 22 w 26"/>
                <a:gd name="T37" fmla="*/ 4 h 26"/>
                <a:gd name="T38" fmla="*/ 26 w 26"/>
                <a:gd name="T39" fmla="*/ 8 h 26"/>
                <a:gd name="T40" fmla="*/ 26 w 26"/>
                <a:gd name="T41" fmla="*/ 14 h 26"/>
                <a:gd name="T42" fmla="*/ 26 w 26"/>
                <a:gd name="T43" fmla="*/ 14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 h="26">
                  <a:moveTo>
                    <a:pt x="26" y="14"/>
                  </a:moveTo>
                  <a:lnTo>
                    <a:pt x="26" y="14"/>
                  </a:lnTo>
                  <a:lnTo>
                    <a:pt x="26" y="18"/>
                  </a:lnTo>
                  <a:lnTo>
                    <a:pt x="22" y="22"/>
                  </a:lnTo>
                  <a:lnTo>
                    <a:pt x="18" y="26"/>
                  </a:lnTo>
                  <a:lnTo>
                    <a:pt x="14" y="26"/>
                  </a:lnTo>
                  <a:lnTo>
                    <a:pt x="14" y="26"/>
                  </a:lnTo>
                  <a:lnTo>
                    <a:pt x="8" y="26"/>
                  </a:lnTo>
                  <a:lnTo>
                    <a:pt x="4" y="22"/>
                  </a:lnTo>
                  <a:lnTo>
                    <a:pt x="2" y="18"/>
                  </a:lnTo>
                  <a:lnTo>
                    <a:pt x="0" y="14"/>
                  </a:lnTo>
                  <a:lnTo>
                    <a:pt x="0" y="14"/>
                  </a:lnTo>
                  <a:lnTo>
                    <a:pt x="2" y="8"/>
                  </a:lnTo>
                  <a:lnTo>
                    <a:pt x="4" y="4"/>
                  </a:lnTo>
                  <a:lnTo>
                    <a:pt x="8" y="2"/>
                  </a:lnTo>
                  <a:lnTo>
                    <a:pt x="14" y="0"/>
                  </a:lnTo>
                  <a:lnTo>
                    <a:pt x="14" y="0"/>
                  </a:lnTo>
                  <a:lnTo>
                    <a:pt x="18" y="2"/>
                  </a:lnTo>
                  <a:lnTo>
                    <a:pt x="22" y="4"/>
                  </a:lnTo>
                  <a:lnTo>
                    <a:pt x="26" y="8"/>
                  </a:lnTo>
                  <a:lnTo>
                    <a:pt x="26" y="14"/>
                  </a:lnTo>
                  <a:lnTo>
                    <a:pt x="26" y="14"/>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301" name="Freeform 64"/>
            <p:cNvSpPr>
              <a:spLocks/>
            </p:cNvSpPr>
            <p:nvPr/>
          </p:nvSpPr>
          <p:spPr bwMode="auto">
            <a:xfrm>
              <a:off x="3833813" y="2476500"/>
              <a:ext cx="28575" cy="28575"/>
            </a:xfrm>
            <a:custGeom>
              <a:avLst/>
              <a:gdLst>
                <a:gd name="T0" fmla="*/ 18 w 18"/>
                <a:gd name="T1" fmla="*/ 10 h 18"/>
                <a:gd name="T2" fmla="*/ 18 w 18"/>
                <a:gd name="T3" fmla="*/ 10 h 18"/>
                <a:gd name="T4" fmla="*/ 18 w 18"/>
                <a:gd name="T5" fmla="*/ 14 h 18"/>
                <a:gd name="T6" fmla="*/ 16 w 18"/>
                <a:gd name="T7" fmla="*/ 16 h 18"/>
                <a:gd name="T8" fmla="*/ 14 w 18"/>
                <a:gd name="T9" fmla="*/ 18 h 18"/>
                <a:gd name="T10" fmla="*/ 10 w 18"/>
                <a:gd name="T11" fmla="*/ 18 h 18"/>
                <a:gd name="T12" fmla="*/ 10 w 18"/>
                <a:gd name="T13" fmla="*/ 18 h 18"/>
                <a:gd name="T14" fmla="*/ 6 w 18"/>
                <a:gd name="T15" fmla="*/ 18 h 18"/>
                <a:gd name="T16" fmla="*/ 2 w 18"/>
                <a:gd name="T17" fmla="*/ 16 h 18"/>
                <a:gd name="T18" fmla="*/ 0 w 18"/>
                <a:gd name="T19" fmla="*/ 14 h 18"/>
                <a:gd name="T20" fmla="*/ 0 w 18"/>
                <a:gd name="T21" fmla="*/ 10 h 18"/>
                <a:gd name="T22" fmla="*/ 0 w 18"/>
                <a:gd name="T23" fmla="*/ 10 h 18"/>
                <a:gd name="T24" fmla="*/ 0 w 18"/>
                <a:gd name="T25" fmla="*/ 6 h 18"/>
                <a:gd name="T26" fmla="*/ 2 w 18"/>
                <a:gd name="T27" fmla="*/ 2 h 18"/>
                <a:gd name="T28" fmla="*/ 6 w 18"/>
                <a:gd name="T29" fmla="*/ 0 h 18"/>
                <a:gd name="T30" fmla="*/ 10 w 18"/>
                <a:gd name="T31" fmla="*/ 0 h 18"/>
                <a:gd name="T32" fmla="*/ 10 w 18"/>
                <a:gd name="T33" fmla="*/ 0 h 18"/>
                <a:gd name="T34" fmla="*/ 14 w 18"/>
                <a:gd name="T35" fmla="*/ 0 h 18"/>
                <a:gd name="T36" fmla="*/ 16 w 18"/>
                <a:gd name="T37" fmla="*/ 2 h 18"/>
                <a:gd name="T38" fmla="*/ 18 w 18"/>
                <a:gd name="T39" fmla="*/ 6 h 18"/>
                <a:gd name="T40" fmla="*/ 18 w 18"/>
                <a:gd name="T41" fmla="*/ 10 h 18"/>
                <a:gd name="T42" fmla="*/ 18 w 18"/>
                <a:gd name="T43" fmla="*/ 1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 h="18">
                  <a:moveTo>
                    <a:pt x="18" y="10"/>
                  </a:moveTo>
                  <a:lnTo>
                    <a:pt x="18" y="10"/>
                  </a:lnTo>
                  <a:lnTo>
                    <a:pt x="18" y="14"/>
                  </a:lnTo>
                  <a:lnTo>
                    <a:pt x="16" y="16"/>
                  </a:lnTo>
                  <a:lnTo>
                    <a:pt x="14" y="18"/>
                  </a:lnTo>
                  <a:lnTo>
                    <a:pt x="10" y="18"/>
                  </a:lnTo>
                  <a:lnTo>
                    <a:pt x="10" y="18"/>
                  </a:lnTo>
                  <a:lnTo>
                    <a:pt x="6" y="18"/>
                  </a:lnTo>
                  <a:lnTo>
                    <a:pt x="2" y="16"/>
                  </a:lnTo>
                  <a:lnTo>
                    <a:pt x="0" y="14"/>
                  </a:lnTo>
                  <a:lnTo>
                    <a:pt x="0" y="10"/>
                  </a:lnTo>
                  <a:lnTo>
                    <a:pt x="0" y="10"/>
                  </a:lnTo>
                  <a:lnTo>
                    <a:pt x="0" y="6"/>
                  </a:lnTo>
                  <a:lnTo>
                    <a:pt x="2" y="2"/>
                  </a:lnTo>
                  <a:lnTo>
                    <a:pt x="6" y="0"/>
                  </a:lnTo>
                  <a:lnTo>
                    <a:pt x="10" y="0"/>
                  </a:lnTo>
                  <a:lnTo>
                    <a:pt x="10" y="0"/>
                  </a:lnTo>
                  <a:lnTo>
                    <a:pt x="14" y="0"/>
                  </a:lnTo>
                  <a:lnTo>
                    <a:pt x="16" y="2"/>
                  </a:lnTo>
                  <a:lnTo>
                    <a:pt x="18" y="6"/>
                  </a:lnTo>
                  <a:lnTo>
                    <a:pt x="18" y="10"/>
                  </a:lnTo>
                  <a:lnTo>
                    <a:pt x="18" y="1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302" name="Freeform 65"/>
            <p:cNvSpPr>
              <a:spLocks/>
            </p:cNvSpPr>
            <p:nvPr/>
          </p:nvSpPr>
          <p:spPr bwMode="auto">
            <a:xfrm>
              <a:off x="3741738" y="2136775"/>
              <a:ext cx="85725" cy="88900"/>
            </a:xfrm>
            <a:custGeom>
              <a:avLst/>
              <a:gdLst>
                <a:gd name="T0" fmla="*/ 38 w 54"/>
                <a:gd name="T1" fmla="*/ 0 h 56"/>
                <a:gd name="T2" fmla="*/ 0 w 54"/>
                <a:gd name="T3" fmla="*/ 40 h 56"/>
                <a:gd name="T4" fmla="*/ 0 w 54"/>
                <a:gd name="T5" fmla="*/ 56 h 56"/>
                <a:gd name="T6" fmla="*/ 54 w 54"/>
                <a:gd name="T7" fmla="*/ 0 h 56"/>
                <a:gd name="T8" fmla="*/ 38 w 54"/>
                <a:gd name="T9" fmla="*/ 0 h 56"/>
              </a:gdLst>
              <a:ahLst/>
              <a:cxnLst>
                <a:cxn ang="0">
                  <a:pos x="T0" y="T1"/>
                </a:cxn>
                <a:cxn ang="0">
                  <a:pos x="T2" y="T3"/>
                </a:cxn>
                <a:cxn ang="0">
                  <a:pos x="T4" y="T5"/>
                </a:cxn>
                <a:cxn ang="0">
                  <a:pos x="T6" y="T7"/>
                </a:cxn>
                <a:cxn ang="0">
                  <a:pos x="T8" y="T9"/>
                </a:cxn>
              </a:cxnLst>
              <a:rect l="0" t="0" r="r" b="b"/>
              <a:pathLst>
                <a:path w="54" h="56">
                  <a:moveTo>
                    <a:pt x="38" y="0"/>
                  </a:moveTo>
                  <a:lnTo>
                    <a:pt x="0" y="40"/>
                  </a:lnTo>
                  <a:lnTo>
                    <a:pt x="0" y="56"/>
                  </a:lnTo>
                  <a:lnTo>
                    <a:pt x="54" y="0"/>
                  </a:lnTo>
                  <a:lnTo>
                    <a:pt x="38" y="0"/>
                  </a:lnTo>
                  <a:close/>
                </a:path>
              </a:pathLst>
            </a:custGeom>
            <a:solidFill>
              <a:srgbClr val="EEEE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303" name="Freeform 66"/>
            <p:cNvSpPr>
              <a:spLocks/>
            </p:cNvSpPr>
            <p:nvPr/>
          </p:nvSpPr>
          <p:spPr bwMode="auto">
            <a:xfrm>
              <a:off x="3741738" y="2136775"/>
              <a:ext cx="136525" cy="139700"/>
            </a:xfrm>
            <a:custGeom>
              <a:avLst/>
              <a:gdLst>
                <a:gd name="T0" fmla="*/ 70 w 86"/>
                <a:gd name="T1" fmla="*/ 0 h 88"/>
                <a:gd name="T2" fmla="*/ 0 w 86"/>
                <a:gd name="T3" fmla="*/ 72 h 88"/>
                <a:gd name="T4" fmla="*/ 0 w 86"/>
                <a:gd name="T5" fmla="*/ 88 h 88"/>
                <a:gd name="T6" fmla="*/ 86 w 86"/>
                <a:gd name="T7" fmla="*/ 0 h 88"/>
                <a:gd name="T8" fmla="*/ 70 w 86"/>
                <a:gd name="T9" fmla="*/ 0 h 88"/>
              </a:gdLst>
              <a:ahLst/>
              <a:cxnLst>
                <a:cxn ang="0">
                  <a:pos x="T0" y="T1"/>
                </a:cxn>
                <a:cxn ang="0">
                  <a:pos x="T2" y="T3"/>
                </a:cxn>
                <a:cxn ang="0">
                  <a:pos x="T4" y="T5"/>
                </a:cxn>
                <a:cxn ang="0">
                  <a:pos x="T6" y="T7"/>
                </a:cxn>
                <a:cxn ang="0">
                  <a:pos x="T8" y="T9"/>
                </a:cxn>
              </a:cxnLst>
              <a:rect l="0" t="0" r="r" b="b"/>
              <a:pathLst>
                <a:path w="86" h="88">
                  <a:moveTo>
                    <a:pt x="70" y="0"/>
                  </a:moveTo>
                  <a:lnTo>
                    <a:pt x="0" y="72"/>
                  </a:lnTo>
                  <a:lnTo>
                    <a:pt x="0" y="88"/>
                  </a:lnTo>
                  <a:lnTo>
                    <a:pt x="86" y="0"/>
                  </a:lnTo>
                  <a:lnTo>
                    <a:pt x="70" y="0"/>
                  </a:lnTo>
                  <a:close/>
                </a:path>
              </a:pathLst>
            </a:custGeom>
            <a:solidFill>
              <a:srgbClr val="DBD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grpSp>
      <p:grpSp>
        <p:nvGrpSpPr>
          <p:cNvPr id="1304" name="グループ化 1303"/>
          <p:cNvGrpSpPr/>
          <p:nvPr/>
        </p:nvGrpSpPr>
        <p:grpSpPr>
          <a:xfrm>
            <a:off x="7112590" y="1869275"/>
            <a:ext cx="325474" cy="434926"/>
            <a:chOff x="4268788" y="2051050"/>
            <a:chExt cx="358775" cy="479425"/>
          </a:xfrm>
        </p:grpSpPr>
        <p:sp>
          <p:nvSpPr>
            <p:cNvPr id="1305" name="Freeform 67"/>
            <p:cNvSpPr>
              <a:spLocks/>
            </p:cNvSpPr>
            <p:nvPr/>
          </p:nvSpPr>
          <p:spPr bwMode="auto">
            <a:xfrm>
              <a:off x="4268788" y="2051050"/>
              <a:ext cx="358775" cy="479425"/>
            </a:xfrm>
            <a:custGeom>
              <a:avLst/>
              <a:gdLst>
                <a:gd name="T0" fmla="*/ 188 w 226"/>
                <a:gd name="T1" fmla="*/ 0 h 302"/>
                <a:gd name="T2" fmla="*/ 188 w 226"/>
                <a:gd name="T3" fmla="*/ 0 h 302"/>
                <a:gd name="T4" fmla="*/ 196 w 226"/>
                <a:gd name="T5" fmla="*/ 2 h 302"/>
                <a:gd name="T6" fmla="*/ 202 w 226"/>
                <a:gd name="T7" fmla="*/ 4 h 302"/>
                <a:gd name="T8" fmla="*/ 210 w 226"/>
                <a:gd name="T9" fmla="*/ 8 h 302"/>
                <a:gd name="T10" fmla="*/ 214 w 226"/>
                <a:gd name="T11" fmla="*/ 12 h 302"/>
                <a:gd name="T12" fmla="*/ 220 w 226"/>
                <a:gd name="T13" fmla="*/ 18 h 302"/>
                <a:gd name="T14" fmla="*/ 224 w 226"/>
                <a:gd name="T15" fmla="*/ 24 h 302"/>
                <a:gd name="T16" fmla="*/ 226 w 226"/>
                <a:gd name="T17" fmla="*/ 30 h 302"/>
                <a:gd name="T18" fmla="*/ 226 w 226"/>
                <a:gd name="T19" fmla="*/ 38 h 302"/>
                <a:gd name="T20" fmla="*/ 226 w 226"/>
                <a:gd name="T21" fmla="*/ 264 h 302"/>
                <a:gd name="T22" fmla="*/ 226 w 226"/>
                <a:gd name="T23" fmla="*/ 264 h 302"/>
                <a:gd name="T24" fmla="*/ 226 w 226"/>
                <a:gd name="T25" fmla="*/ 272 h 302"/>
                <a:gd name="T26" fmla="*/ 224 w 226"/>
                <a:gd name="T27" fmla="*/ 280 h 302"/>
                <a:gd name="T28" fmla="*/ 220 w 226"/>
                <a:gd name="T29" fmla="*/ 286 h 302"/>
                <a:gd name="T30" fmla="*/ 214 w 226"/>
                <a:gd name="T31" fmla="*/ 292 h 302"/>
                <a:gd name="T32" fmla="*/ 210 w 226"/>
                <a:gd name="T33" fmla="*/ 296 h 302"/>
                <a:gd name="T34" fmla="*/ 202 w 226"/>
                <a:gd name="T35" fmla="*/ 300 h 302"/>
                <a:gd name="T36" fmla="*/ 196 w 226"/>
                <a:gd name="T37" fmla="*/ 302 h 302"/>
                <a:gd name="T38" fmla="*/ 188 w 226"/>
                <a:gd name="T39" fmla="*/ 302 h 302"/>
                <a:gd name="T40" fmla="*/ 38 w 226"/>
                <a:gd name="T41" fmla="*/ 302 h 302"/>
                <a:gd name="T42" fmla="*/ 38 w 226"/>
                <a:gd name="T43" fmla="*/ 302 h 302"/>
                <a:gd name="T44" fmla="*/ 30 w 226"/>
                <a:gd name="T45" fmla="*/ 302 h 302"/>
                <a:gd name="T46" fmla="*/ 22 w 226"/>
                <a:gd name="T47" fmla="*/ 300 h 302"/>
                <a:gd name="T48" fmla="*/ 16 w 226"/>
                <a:gd name="T49" fmla="*/ 296 h 302"/>
                <a:gd name="T50" fmla="*/ 10 w 226"/>
                <a:gd name="T51" fmla="*/ 292 h 302"/>
                <a:gd name="T52" fmla="*/ 6 w 226"/>
                <a:gd name="T53" fmla="*/ 286 h 302"/>
                <a:gd name="T54" fmla="*/ 2 w 226"/>
                <a:gd name="T55" fmla="*/ 280 h 302"/>
                <a:gd name="T56" fmla="*/ 0 w 226"/>
                <a:gd name="T57" fmla="*/ 272 h 302"/>
                <a:gd name="T58" fmla="*/ 0 w 226"/>
                <a:gd name="T59" fmla="*/ 264 h 302"/>
                <a:gd name="T60" fmla="*/ 0 w 226"/>
                <a:gd name="T61" fmla="*/ 38 h 302"/>
                <a:gd name="T62" fmla="*/ 0 w 226"/>
                <a:gd name="T63" fmla="*/ 38 h 302"/>
                <a:gd name="T64" fmla="*/ 0 w 226"/>
                <a:gd name="T65" fmla="*/ 30 h 302"/>
                <a:gd name="T66" fmla="*/ 2 w 226"/>
                <a:gd name="T67" fmla="*/ 24 h 302"/>
                <a:gd name="T68" fmla="*/ 6 w 226"/>
                <a:gd name="T69" fmla="*/ 18 h 302"/>
                <a:gd name="T70" fmla="*/ 10 w 226"/>
                <a:gd name="T71" fmla="*/ 12 h 302"/>
                <a:gd name="T72" fmla="*/ 16 w 226"/>
                <a:gd name="T73" fmla="*/ 8 h 302"/>
                <a:gd name="T74" fmla="*/ 22 w 226"/>
                <a:gd name="T75" fmla="*/ 4 h 302"/>
                <a:gd name="T76" fmla="*/ 30 w 226"/>
                <a:gd name="T77" fmla="*/ 2 h 302"/>
                <a:gd name="T78" fmla="*/ 38 w 226"/>
                <a:gd name="T79" fmla="*/ 0 h 302"/>
                <a:gd name="T80" fmla="*/ 188 w 226"/>
                <a:gd name="T81" fmla="*/ 0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26" h="302">
                  <a:moveTo>
                    <a:pt x="188" y="0"/>
                  </a:moveTo>
                  <a:lnTo>
                    <a:pt x="188" y="0"/>
                  </a:lnTo>
                  <a:lnTo>
                    <a:pt x="196" y="2"/>
                  </a:lnTo>
                  <a:lnTo>
                    <a:pt x="202" y="4"/>
                  </a:lnTo>
                  <a:lnTo>
                    <a:pt x="210" y="8"/>
                  </a:lnTo>
                  <a:lnTo>
                    <a:pt x="214" y="12"/>
                  </a:lnTo>
                  <a:lnTo>
                    <a:pt x="220" y="18"/>
                  </a:lnTo>
                  <a:lnTo>
                    <a:pt x="224" y="24"/>
                  </a:lnTo>
                  <a:lnTo>
                    <a:pt x="226" y="30"/>
                  </a:lnTo>
                  <a:lnTo>
                    <a:pt x="226" y="38"/>
                  </a:lnTo>
                  <a:lnTo>
                    <a:pt x="226" y="264"/>
                  </a:lnTo>
                  <a:lnTo>
                    <a:pt x="226" y="264"/>
                  </a:lnTo>
                  <a:lnTo>
                    <a:pt x="226" y="272"/>
                  </a:lnTo>
                  <a:lnTo>
                    <a:pt x="224" y="280"/>
                  </a:lnTo>
                  <a:lnTo>
                    <a:pt x="220" y="286"/>
                  </a:lnTo>
                  <a:lnTo>
                    <a:pt x="214" y="292"/>
                  </a:lnTo>
                  <a:lnTo>
                    <a:pt x="210" y="296"/>
                  </a:lnTo>
                  <a:lnTo>
                    <a:pt x="202" y="300"/>
                  </a:lnTo>
                  <a:lnTo>
                    <a:pt x="196" y="302"/>
                  </a:lnTo>
                  <a:lnTo>
                    <a:pt x="188" y="302"/>
                  </a:lnTo>
                  <a:lnTo>
                    <a:pt x="38" y="302"/>
                  </a:lnTo>
                  <a:lnTo>
                    <a:pt x="38" y="302"/>
                  </a:lnTo>
                  <a:lnTo>
                    <a:pt x="30" y="302"/>
                  </a:lnTo>
                  <a:lnTo>
                    <a:pt x="22" y="300"/>
                  </a:lnTo>
                  <a:lnTo>
                    <a:pt x="16" y="296"/>
                  </a:lnTo>
                  <a:lnTo>
                    <a:pt x="10" y="292"/>
                  </a:lnTo>
                  <a:lnTo>
                    <a:pt x="6" y="286"/>
                  </a:lnTo>
                  <a:lnTo>
                    <a:pt x="2" y="280"/>
                  </a:lnTo>
                  <a:lnTo>
                    <a:pt x="0" y="272"/>
                  </a:lnTo>
                  <a:lnTo>
                    <a:pt x="0" y="264"/>
                  </a:lnTo>
                  <a:lnTo>
                    <a:pt x="0" y="38"/>
                  </a:lnTo>
                  <a:lnTo>
                    <a:pt x="0" y="38"/>
                  </a:lnTo>
                  <a:lnTo>
                    <a:pt x="0" y="30"/>
                  </a:lnTo>
                  <a:lnTo>
                    <a:pt x="2" y="24"/>
                  </a:lnTo>
                  <a:lnTo>
                    <a:pt x="6" y="18"/>
                  </a:lnTo>
                  <a:lnTo>
                    <a:pt x="10" y="12"/>
                  </a:lnTo>
                  <a:lnTo>
                    <a:pt x="16" y="8"/>
                  </a:lnTo>
                  <a:lnTo>
                    <a:pt x="22" y="4"/>
                  </a:lnTo>
                  <a:lnTo>
                    <a:pt x="30" y="2"/>
                  </a:lnTo>
                  <a:lnTo>
                    <a:pt x="38" y="0"/>
                  </a:lnTo>
                  <a:lnTo>
                    <a:pt x="18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306" name="Rectangle 68"/>
            <p:cNvSpPr>
              <a:spLocks noChangeArrowheads="1"/>
            </p:cNvSpPr>
            <p:nvPr/>
          </p:nvSpPr>
          <p:spPr bwMode="auto">
            <a:xfrm>
              <a:off x="4297363" y="2127250"/>
              <a:ext cx="301625" cy="330200"/>
            </a:xfrm>
            <a:prstGeom prst="rect">
              <a:avLst/>
            </a:prstGeom>
            <a:solidFill>
              <a:srgbClr val="9999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307" name="Rectangle 69"/>
            <p:cNvSpPr>
              <a:spLocks noChangeArrowheads="1"/>
            </p:cNvSpPr>
            <p:nvPr/>
          </p:nvSpPr>
          <p:spPr bwMode="auto">
            <a:xfrm>
              <a:off x="4310063" y="2139950"/>
              <a:ext cx="276225" cy="3048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308" name="Freeform 70"/>
            <p:cNvSpPr>
              <a:spLocks/>
            </p:cNvSpPr>
            <p:nvPr/>
          </p:nvSpPr>
          <p:spPr bwMode="auto">
            <a:xfrm>
              <a:off x="4427538" y="2470150"/>
              <a:ext cx="41275" cy="44450"/>
            </a:xfrm>
            <a:custGeom>
              <a:avLst/>
              <a:gdLst>
                <a:gd name="T0" fmla="*/ 26 w 26"/>
                <a:gd name="T1" fmla="*/ 14 h 28"/>
                <a:gd name="T2" fmla="*/ 26 w 26"/>
                <a:gd name="T3" fmla="*/ 14 h 28"/>
                <a:gd name="T4" fmla="*/ 24 w 26"/>
                <a:gd name="T5" fmla="*/ 20 h 28"/>
                <a:gd name="T6" fmla="*/ 22 w 26"/>
                <a:gd name="T7" fmla="*/ 24 h 28"/>
                <a:gd name="T8" fmla="*/ 18 w 26"/>
                <a:gd name="T9" fmla="*/ 26 h 28"/>
                <a:gd name="T10" fmla="*/ 12 w 26"/>
                <a:gd name="T11" fmla="*/ 28 h 28"/>
                <a:gd name="T12" fmla="*/ 12 w 26"/>
                <a:gd name="T13" fmla="*/ 28 h 28"/>
                <a:gd name="T14" fmla="*/ 8 w 26"/>
                <a:gd name="T15" fmla="*/ 26 h 28"/>
                <a:gd name="T16" fmla="*/ 4 w 26"/>
                <a:gd name="T17" fmla="*/ 24 h 28"/>
                <a:gd name="T18" fmla="*/ 0 w 26"/>
                <a:gd name="T19" fmla="*/ 20 h 28"/>
                <a:gd name="T20" fmla="*/ 0 w 26"/>
                <a:gd name="T21" fmla="*/ 14 h 28"/>
                <a:gd name="T22" fmla="*/ 0 w 26"/>
                <a:gd name="T23" fmla="*/ 14 h 28"/>
                <a:gd name="T24" fmla="*/ 0 w 26"/>
                <a:gd name="T25" fmla="*/ 8 h 28"/>
                <a:gd name="T26" fmla="*/ 4 w 26"/>
                <a:gd name="T27" fmla="*/ 4 h 28"/>
                <a:gd name="T28" fmla="*/ 8 w 26"/>
                <a:gd name="T29" fmla="*/ 2 h 28"/>
                <a:gd name="T30" fmla="*/ 12 w 26"/>
                <a:gd name="T31" fmla="*/ 0 h 28"/>
                <a:gd name="T32" fmla="*/ 12 w 26"/>
                <a:gd name="T33" fmla="*/ 0 h 28"/>
                <a:gd name="T34" fmla="*/ 18 w 26"/>
                <a:gd name="T35" fmla="*/ 2 h 28"/>
                <a:gd name="T36" fmla="*/ 22 w 26"/>
                <a:gd name="T37" fmla="*/ 4 h 28"/>
                <a:gd name="T38" fmla="*/ 24 w 26"/>
                <a:gd name="T39" fmla="*/ 8 h 28"/>
                <a:gd name="T40" fmla="*/ 26 w 26"/>
                <a:gd name="T41" fmla="*/ 14 h 28"/>
                <a:gd name="T42" fmla="*/ 26 w 26"/>
                <a:gd name="T43" fmla="*/ 1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 h="28">
                  <a:moveTo>
                    <a:pt x="26" y="14"/>
                  </a:moveTo>
                  <a:lnTo>
                    <a:pt x="26" y="14"/>
                  </a:lnTo>
                  <a:lnTo>
                    <a:pt x="24" y="20"/>
                  </a:lnTo>
                  <a:lnTo>
                    <a:pt x="22" y="24"/>
                  </a:lnTo>
                  <a:lnTo>
                    <a:pt x="18" y="26"/>
                  </a:lnTo>
                  <a:lnTo>
                    <a:pt x="12" y="28"/>
                  </a:lnTo>
                  <a:lnTo>
                    <a:pt x="12" y="28"/>
                  </a:lnTo>
                  <a:lnTo>
                    <a:pt x="8" y="26"/>
                  </a:lnTo>
                  <a:lnTo>
                    <a:pt x="4" y="24"/>
                  </a:lnTo>
                  <a:lnTo>
                    <a:pt x="0" y="20"/>
                  </a:lnTo>
                  <a:lnTo>
                    <a:pt x="0" y="14"/>
                  </a:lnTo>
                  <a:lnTo>
                    <a:pt x="0" y="14"/>
                  </a:lnTo>
                  <a:lnTo>
                    <a:pt x="0" y="8"/>
                  </a:lnTo>
                  <a:lnTo>
                    <a:pt x="4" y="4"/>
                  </a:lnTo>
                  <a:lnTo>
                    <a:pt x="8" y="2"/>
                  </a:lnTo>
                  <a:lnTo>
                    <a:pt x="12" y="0"/>
                  </a:lnTo>
                  <a:lnTo>
                    <a:pt x="12" y="0"/>
                  </a:lnTo>
                  <a:lnTo>
                    <a:pt x="18" y="2"/>
                  </a:lnTo>
                  <a:lnTo>
                    <a:pt x="22" y="4"/>
                  </a:lnTo>
                  <a:lnTo>
                    <a:pt x="24" y="8"/>
                  </a:lnTo>
                  <a:lnTo>
                    <a:pt x="26" y="14"/>
                  </a:lnTo>
                  <a:lnTo>
                    <a:pt x="26" y="14"/>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309" name="Freeform 71"/>
            <p:cNvSpPr>
              <a:spLocks/>
            </p:cNvSpPr>
            <p:nvPr/>
          </p:nvSpPr>
          <p:spPr bwMode="auto">
            <a:xfrm>
              <a:off x="4430713" y="2476500"/>
              <a:ext cx="31750" cy="31750"/>
            </a:xfrm>
            <a:custGeom>
              <a:avLst/>
              <a:gdLst>
                <a:gd name="T0" fmla="*/ 20 w 20"/>
                <a:gd name="T1" fmla="*/ 10 h 20"/>
                <a:gd name="T2" fmla="*/ 20 w 20"/>
                <a:gd name="T3" fmla="*/ 10 h 20"/>
                <a:gd name="T4" fmla="*/ 20 w 20"/>
                <a:gd name="T5" fmla="*/ 14 h 20"/>
                <a:gd name="T6" fmla="*/ 18 w 20"/>
                <a:gd name="T7" fmla="*/ 16 h 20"/>
                <a:gd name="T8" fmla="*/ 14 w 20"/>
                <a:gd name="T9" fmla="*/ 18 h 20"/>
                <a:gd name="T10" fmla="*/ 10 w 20"/>
                <a:gd name="T11" fmla="*/ 20 h 20"/>
                <a:gd name="T12" fmla="*/ 10 w 20"/>
                <a:gd name="T13" fmla="*/ 20 h 20"/>
                <a:gd name="T14" fmla="*/ 6 w 20"/>
                <a:gd name="T15" fmla="*/ 18 h 20"/>
                <a:gd name="T16" fmla="*/ 4 w 20"/>
                <a:gd name="T17" fmla="*/ 16 h 20"/>
                <a:gd name="T18" fmla="*/ 2 w 20"/>
                <a:gd name="T19" fmla="*/ 14 h 20"/>
                <a:gd name="T20" fmla="*/ 0 w 20"/>
                <a:gd name="T21" fmla="*/ 10 h 20"/>
                <a:gd name="T22" fmla="*/ 0 w 20"/>
                <a:gd name="T23" fmla="*/ 10 h 20"/>
                <a:gd name="T24" fmla="*/ 2 w 20"/>
                <a:gd name="T25" fmla="*/ 6 h 20"/>
                <a:gd name="T26" fmla="*/ 4 w 20"/>
                <a:gd name="T27" fmla="*/ 4 h 20"/>
                <a:gd name="T28" fmla="*/ 6 w 20"/>
                <a:gd name="T29" fmla="*/ 2 h 20"/>
                <a:gd name="T30" fmla="*/ 10 w 20"/>
                <a:gd name="T31" fmla="*/ 0 h 20"/>
                <a:gd name="T32" fmla="*/ 10 w 20"/>
                <a:gd name="T33" fmla="*/ 0 h 20"/>
                <a:gd name="T34" fmla="*/ 14 w 20"/>
                <a:gd name="T35" fmla="*/ 2 h 20"/>
                <a:gd name="T36" fmla="*/ 18 w 20"/>
                <a:gd name="T37" fmla="*/ 4 h 20"/>
                <a:gd name="T38" fmla="*/ 20 w 20"/>
                <a:gd name="T39" fmla="*/ 6 h 20"/>
                <a:gd name="T40" fmla="*/ 20 w 20"/>
                <a:gd name="T41" fmla="*/ 10 h 20"/>
                <a:gd name="T42" fmla="*/ 20 w 20"/>
                <a:gd name="T43"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 h="20">
                  <a:moveTo>
                    <a:pt x="20" y="10"/>
                  </a:moveTo>
                  <a:lnTo>
                    <a:pt x="20" y="10"/>
                  </a:lnTo>
                  <a:lnTo>
                    <a:pt x="20" y="14"/>
                  </a:lnTo>
                  <a:lnTo>
                    <a:pt x="18" y="16"/>
                  </a:lnTo>
                  <a:lnTo>
                    <a:pt x="14" y="18"/>
                  </a:lnTo>
                  <a:lnTo>
                    <a:pt x="10" y="20"/>
                  </a:lnTo>
                  <a:lnTo>
                    <a:pt x="10" y="20"/>
                  </a:lnTo>
                  <a:lnTo>
                    <a:pt x="6" y="18"/>
                  </a:lnTo>
                  <a:lnTo>
                    <a:pt x="4" y="16"/>
                  </a:lnTo>
                  <a:lnTo>
                    <a:pt x="2" y="14"/>
                  </a:lnTo>
                  <a:lnTo>
                    <a:pt x="0" y="10"/>
                  </a:lnTo>
                  <a:lnTo>
                    <a:pt x="0" y="10"/>
                  </a:lnTo>
                  <a:lnTo>
                    <a:pt x="2" y="6"/>
                  </a:lnTo>
                  <a:lnTo>
                    <a:pt x="4" y="4"/>
                  </a:lnTo>
                  <a:lnTo>
                    <a:pt x="6" y="2"/>
                  </a:lnTo>
                  <a:lnTo>
                    <a:pt x="10" y="0"/>
                  </a:lnTo>
                  <a:lnTo>
                    <a:pt x="10" y="0"/>
                  </a:lnTo>
                  <a:lnTo>
                    <a:pt x="14" y="2"/>
                  </a:lnTo>
                  <a:lnTo>
                    <a:pt x="18" y="4"/>
                  </a:lnTo>
                  <a:lnTo>
                    <a:pt x="20" y="6"/>
                  </a:lnTo>
                  <a:lnTo>
                    <a:pt x="20" y="10"/>
                  </a:lnTo>
                  <a:lnTo>
                    <a:pt x="20" y="1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310" name="Freeform 72"/>
            <p:cNvSpPr>
              <a:spLocks/>
            </p:cNvSpPr>
            <p:nvPr/>
          </p:nvSpPr>
          <p:spPr bwMode="auto">
            <a:xfrm>
              <a:off x="4310063" y="2139950"/>
              <a:ext cx="85725" cy="85725"/>
            </a:xfrm>
            <a:custGeom>
              <a:avLst/>
              <a:gdLst>
                <a:gd name="T0" fmla="*/ 40 w 54"/>
                <a:gd name="T1" fmla="*/ 0 h 54"/>
                <a:gd name="T2" fmla="*/ 0 w 54"/>
                <a:gd name="T3" fmla="*/ 38 h 54"/>
                <a:gd name="T4" fmla="*/ 0 w 54"/>
                <a:gd name="T5" fmla="*/ 54 h 54"/>
                <a:gd name="T6" fmla="*/ 54 w 54"/>
                <a:gd name="T7" fmla="*/ 0 h 54"/>
                <a:gd name="T8" fmla="*/ 40 w 54"/>
                <a:gd name="T9" fmla="*/ 0 h 54"/>
              </a:gdLst>
              <a:ahLst/>
              <a:cxnLst>
                <a:cxn ang="0">
                  <a:pos x="T0" y="T1"/>
                </a:cxn>
                <a:cxn ang="0">
                  <a:pos x="T2" y="T3"/>
                </a:cxn>
                <a:cxn ang="0">
                  <a:pos x="T4" y="T5"/>
                </a:cxn>
                <a:cxn ang="0">
                  <a:pos x="T6" y="T7"/>
                </a:cxn>
                <a:cxn ang="0">
                  <a:pos x="T8" y="T9"/>
                </a:cxn>
              </a:cxnLst>
              <a:rect l="0" t="0" r="r" b="b"/>
              <a:pathLst>
                <a:path w="54" h="54">
                  <a:moveTo>
                    <a:pt x="40" y="0"/>
                  </a:moveTo>
                  <a:lnTo>
                    <a:pt x="0" y="38"/>
                  </a:lnTo>
                  <a:lnTo>
                    <a:pt x="0" y="54"/>
                  </a:lnTo>
                  <a:lnTo>
                    <a:pt x="54" y="0"/>
                  </a:lnTo>
                  <a:lnTo>
                    <a:pt x="40" y="0"/>
                  </a:lnTo>
                  <a:close/>
                </a:path>
              </a:pathLst>
            </a:custGeom>
            <a:solidFill>
              <a:srgbClr val="EEEE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311" name="Freeform 73"/>
            <p:cNvSpPr>
              <a:spLocks/>
            </p:cNvSpPr>
            <p:nvPr/>
          </p:nvSpPr>
          <p:spPr bwMode="auto">
            <a:xfrm>
              <a:off x="4310063" y="2139950"/>
              <a:ext cx="136525" cy="136525"/>
            </a:xfrm>
            <a:custGeom>
              <a:avLst/>
              <a:gdLst>
                <a:gd name="T0" fmla="*/ 70 w 86"/>
                <a:gd name="T1" fmla="*/ 0 h 86"/>
                <a:gd name="T2" fmla="*/ 0 w 86"/>
                <a:gd name="T3" fmla="*/ 70 h 86"/>
                <a:gd name="T4" fmla="*/ 0 w 86"/>
                <a:gd name="T5" fmla="*/ 86 h 86"/>
                <a:gd name="T6" fmla="*/ 86 w 86"/>
                <a:gd name="T7" fmla="*/ 0 h 86"/>
                <a:gd name="T8" fmla="*/ 70 w 86"/>
                <a:gd name="T9" fmla="*/ 0 h 86"/>
              </a:gdLst>
              <a:ahLst/>
              <a:cxnLst>
                <a:cxn ang="0">
                  <a:pos x="T0" y="T1"/>
                </a:cxn>
                <a:cxn ang="0">
                  <a:pos x="T2" y="T3"/>
                </a:cxn>
                <a:cxn ang="0">
                  <a:pos x="T4" y="T5"/>
                </a:cxn>
                <a:cxn ang="0">
                  <a:pos x="T6" y="T7"/>
                </a:cxn>
                <a:cxn ang="0">
                  <a:pos x="T8" y="T9"/>
                </a:cxn>
              </a:cxnLst>
              <a:rect l="0" t="0" r="r" b="b"/>
              <a:pathLst>
                <a:path w="86" h="86">
                  <a:moveTo>
                    <a:pt x="70" y="0"/>
                  </a:moveTo>
                  <a:lnTo>
                    <a:pt x="0" y="70"/>
                  </a:lnTo>
                  <a:lnTo>
                    <a:pt x="0" y="86"/>
                  </a:lnTo>
                  <a:lnTo>
                    <a:pt x="86" y="0"/>
                  </a:lnTo>
                  <a:lnTo>
                    <a:pt x="70" y="0"/>
                  </a:lnTo>
                  <a:close/>
                </a:path>
              </a:pathLst>
            </a:custGeom>
            <a:solidFill>
              <a:srgbClr val="DBD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grpSp>
      <p:grpSp>
        <p:nvGrpSpPr>
          <p:cNvPr id="1312" name="グループ化 1311"/>
          <p:cNvGrpSpPr/>
          <p:nvPr/>
        </p:nvGrpSpPr>
        <p:grpSpPr>
          <a:xfrm>
            <a:off x="5966230" y="2595509"/>
            <a:ext cx="434926" cy="336995"/>
            <a:chOff x="5405438" y="2705100"/>
            <a:chExt cx="479425" cy="371475"/>
          </a:xfrm>
        </p:grpSpPr>
        <p:sp>
          <p:nvSpPr>
            <p:cNvPr id="1313" name="Freeform 74"/>
            <p:cNvSpPr>
              <a:spLocks/>
            </p:cNvSpPr>
            <p:nvPr/>
          </p:nvSpPr>
          <p:spPr bwMode="auto">
            <a:xfrm>
              <a:off x="5405438" y="2705100"/>
              <a:ext cx="479425" cy="330200"/>
            </a:xfrm>
            <a:custGeom>
              <a:avLst/>
              <a:gdLst>
                <a:gd name="T0" fmla="*/ 264 w 302"/>
                <a:gd name="T1" fmla="*/ 20 h 208"/>
                <a:gd name="T2" fmla="*/ 96 w 302"/>
                <a:gd name="T3" fmla="*/ 20 h 208"/>
                <a:gd name="T4" fmla="*/ 96 w 302"/>
                <a:gd name="T5" fmla="*/ 18 h 208"/>
                <a:gd name="T6" fmla="*/ 96 w 302"/>
                <a:gd name="T7" fmla="*/ 18 h 208"/>
                <a:gd name="T8" fmla="*/ 94 w 302"/>
                <a:gd name="T9" fmla="*/ 10 h 208"/>
                <a:gd name="T10" fmla="*/ 90 w 302"/>
                <a:gd name="T11" fmla="*/ 4 h 208"/>
                <a:gd name="T12" fmla="*/ 84 w 302"/>
                <a:gd name="T13" fmla="*/ 0 h 208"/>
                <a:gd name="T14" fmla="*/ 76 w 302"/>
                <a:gd name="T15" fmla="*/ 0 h 208"/>
                <a:gd name="T16" fmla="*/ 20 w 302"/>
                <a:gd name="T17" fmla="*/ 0 h 208"/>
                <a:gd name="T18" fmla="*/ 20 w 302"/>
                <a:gd name="T19" fmla="*/ 0 h 208"/>
                <a:gd name="T20" fmla="*/ 12 w 302"/>
                <a:gd name="T21" fmla="*/ 0 h 208"/>
                <a:gd name="T22" fmla="*/ 6 w 302"/>
                <a:gd name="T23" fmla="*/ 4 h 208"/>
                <a:gd name="T24" fmla="*/ 2 w 302"/>
                <a:gd name="T25" fmla="*/ 10 h 208"/>
                <a:gd name="T26" fmla="*/ 0 w 302"/>
                <a:gd name="T27" fmla="*/ 18 h 208"/>
                <a:gd name="T28" fmla="*/ 0 w 302"/>
                <a:gd name="T29" fmla="*/ 58 h 208"/>
                <a:gd name="T30" fmla="*/ 0 w 302"/>
                <a:gd name="T31" fmla="*/ 102 h 208"/>
                <a:gd name="T32" fmla="*/ 0 w 302"/>
                <a:gd name="T33" fmla="*/ 170 h 208"/>
                <a:gd name="T34" fmla="*/ 0 w 302"/>
                <a:gd name="T35" fmla="*/ 170 h 208"/>
                <a:gd name="T36" fmla="*/ 2 w 302"/>
                <a:gd name="T37" fmla="*/ 178 h 208"/>
                <a:gd name="T38" fmla="*/ 4 w 302"/>
                <a:gd name="T39" fmla="*/ 184 h 208"/>
                <a:gd name="T40" fmla="*/ 8 w 302"/>
                <a:gd name="T41" fmla="*/ 192 h 208"/>
                <a:gd name="T42" fmla="*/ 12 w 302"/>
                <a:gd name="T43" fmla="*/ 196 h 208"/>
                <a:gd name="T44" fmla="*/ 18 w 302"/>
                <a:gd name="T45" fmla="*/ 202 h 208"/>
                <a:gd name="T46" fmla="*/ 24 w 302"/>
                <a:gd name="T47" fmla="*/ 206 h 208"/>
                <a:gd name="T48" fmla="*/ 30 w 302"/>
                <a:gd name="T49" fmla="*/ 208 h 208"/>
                <a:gd name="T50" fmla="*/ 38 w 302"/>
                <a:gd name="T51" fmla="*/ 208 h 208"/>
                <a:gd name="T52" fmla="*/ 264 w 302"/>
                <a:gd name="T53" fmla="*/ 208 h 208"/>
                <a:gd name="T54" fmla="*/ 264 w 302"/>
                <a:gd name="T55" fmla="*/ 208 h 208"/>
                <a:gd name="T56" fmla="*/ 272 w 302"/>
                <a:gd name="T57" fmla="*/ 208 h 208"/>
                <a:gd name="T58" fmla="*/ 280 w 302"/>
                <a:gd name="T59" fmla="*/ 206 h 208"/>
                <a:gd name="T60" fmla="*/ 286 w 302"/>
                <a:gd name="T61" fmla="*/ 202 h 208"/>
                <a:gd name="T62" fmla="*/ 292 w 302"/>
                <a:gd name="T63" fmla="*/ 196 h 208"/>
                <a:gd name="T64" fmla="*/ 296 w 302"/>
                <a:gd name="T65" fmla="*/ 192 h 208"/>
                <a:gd name="T66" fmla="*/ 300 w 302"/>
                <a:gd name="T67" fmla="*/ 184 h 208"/>
                <a:gd name="T68" fmla="*/ 302 w 302"/>
                <a:gd name="T69" fmla="*/ 178 h 208"/>
                <a:gd name="T70" fmla="*/ 302 w 302"/>
                <a:gd name="T71" fmla="*/ 170 h 208"/>
                <a:gd name="T72" fmla="*/ 302 w 302"/>
                <a:gd name="T73" fmla="*/ 58 h 208"/>
                <a:gd name="T74" fmla="*/ 302 w 302"/>
                <a:gd name="T75" fmla="*/ 58 h 208"/>
                <a:gd name="T76" fmla="*/ 302 w 302"/>
                <a:gd name="T77" fmla="*/ 50 h 208"/>
                <a:gd name="T78" fmla="*/ 300 w 302"/>
                <a:gd name="T79" fmla="*/ 42 h 208"/>
                <a:gd name="T80" fmla="*/ 296 w 302"/>
                <a:gd name="T81" fmla="*/ 36 h 208"/>
                <a:gd name="T82" fmla="*/ 292 w 302"/>
                <a:gd name="T83" fmla="*/ 30 h 208"/>
                <a:gd name="T84" fmla="*/ 286 w 302"/>
                <a:gd name="T85" fmla="*/ 26 h 208"/>
                <a:gd name="T86" fmla="*/ 280 w 302"/>
                <a:gd name="T87" fmla="*/ 22 h 208"/>
                <a:gd name="T88" fmla="*/ 272 w 302"/>
                <a:gd name="T89" fmla="*/ 20 h 208"/>
                <a:gd name="T90" fmla="*/ 264 w 302"/>
                <a:gd name="T91" fmla="*/ 20 h 208"/>
                <a:gd name="T92" fmla="*/ 264 w 302"/>
                <a:gd name="T93" fmla="*/ 2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02" h="208">
                  <a:moveTo>
                    <a:pt x="264" y="20"/>
                  </a:moveTo>
                  <a:lnTo>
                    <a:pt x="96" y="20"/>
                  </a:lnTo>
                  <a:lnTo>
                    <a:pt x="96" y="18"/>
                  </a:lnTo>
                  <a:lnTo>
                    <a:pt x="96" y="18"/>
                  </a:lnTo>
                  <a:lnTo>
                    <a:pt x="94" y="10"/>
                  </a:lnTo>
                  <a:lnTo>
                    <a:pt x="90" y="4"/>
                  </a:lnTo>
                  <a:lnTo>
                    <a:pt x="84" y="0"/>
                  </a:lnTo>
                  <a:lnTo>
                    <a:pt x="76" y="0"/>
                  </a:lnTo>
                  <a:lnTo>
                    <a:pt x="20" y="0"/>
                  </a:lnTo>
                  <a:lnTo>
                    <a:pt x="20" y="0"/>
                  </a:lnTo>
                  <a:lnTo>
                    <a:pt x="12" y="0"/>
                  </a:lnTo>
                  <a:lnTo>
                    <a:pt x="6" y="4"/>
                  </a:lnTo>
                  <a:lnTo>
                    <a:pt x="2" y="10"/>
                  </a:lnTo>
                  <a:lnTo>
                    <a:pt x="0" y="18"/>
                  </a:lnTo>
                  <a:lnTo>
                    <a:pt x="0" y="58"/>
                  </a:lnTo>
                  <a:lnTo>
                    <a:pt x="0" y="102"/>
                  </a:lnTo>
                  <a:lnTo>
                    <a:pt x="0" y="170"/>
                  </a:lnTo>
                  <a:lnTo>
                    <a:pt x="0" y="170"/>
                  </a:lnTo>
                  <a:lnTo>
                    <a:pt x="2" y="178"/>
                  </a:lnTo>
                  <a:lnTo>
                    <a:pt x="4" y="184"/>
                  </a:lnTo>
                  <a:lnTo>
                    <a:pt x="8" y="192"/>
                  </a:lnTo>
                  <a:lnTo>
                    <a:pt x="12" y="196"/>
                  </a:lnTo>
                  <a:lnTo>
                    <a:pt x="18" y="202"/>
                  </a:lnTo>
                  <a:lnTo>
                    <a:pt x="24" y="206"/>
                  </a:lnTo>
                  <a:lnTo>
                    <a:pt x="30" y="208"/>
                  </a:lnTo>
                  <a:lnTo>
                    <a:pt x="38" y="208"/>
                  </a:lnTo>
                  <a:lnTo>
                    <a:pt x="264" y="208"/>
                  </a:lnTo>
                  <a:lnTo>
                    <a:pt x="264" y="208"/>
                  </a:lnTo>
                  <a:lnTo>
                    <a:pt x="272" y="208"/>
                  </a:lnTo>
                  <a:lnTo>
                    <a:pt x="280" y="206"/>
                  </a:lnTo>
                  <a:lnTo>
                    <a:pt x="286" y="202"/>
                  </a:lnTo>
                  <a:lnTo>
                    <a:pt x="292" y="196"/>
                  </a:lnTo>
                  <a:lnTo>
                    <a:pt x="296" y="192"/>
                  </a:lnTo>
                  <a:lnTo>
                    <a:pt x="300" y="184"/>
                  </a:lnTo>
                  <a:lnTo>
                    <a:pt x="302" y="178"/>
                  </a:lnTo>
                  <a:lnTo>
                    <a:pt x="302" y="170"/>
                  </a:lnTo>
                  <a:lnTo>
                    <a:pt x="302" y="58"/>
                  </a:lnTo>
                  <a:lnTo>
                    <a:pt x="302" y="58"/>
                  </a:lnTo>
                  <a:lnTo>
                    <a:pt x="302" y="50"/>
                  </a:lnTo>
                  <a:lnTo>
                    <a:pt x="300" y="42"/>
                  </a:lnTo>
                  <a:lnTo>
                    <a:pt x="296" y="36"/>
                  </a:lnTo>
                  <a:lnTo>
                    <a:pt x="292" y="30"/>
                  </a:lnTo>
                  <a:lnTo>
                    <a:pt x="286" y="26"/>
                  </a:lnTo>
                  <a:lnTo>
                    <a:pt x="280" y="22"/>
                  </a:lnTo>
                  <a:lnTo>
                    <a:pt x="272" y="20"/>
                  </a:lnTo>
                  <a:lnTo>
                    <a:pt x="264" y="20"/>
                  </a:lnTo>
                  <a:lnTo>
                    <a:pt x="264" y="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314" name="Freeform 75"/>
            <p:cNvSpPr>
              <a:spLocks/>
            </p:cNvSpPr>
            <p:nvPr/>
          </p:nvSpPr>
          <p:spPr bwMode="auto">
            <a:xfrm>
              <a:off x="5405438" y="2755900"/>
              <a:ext cx="479425" cy="301625"/>
            </a:xfrm>
            <a:custGeom>
              <a:avLst/>
              <a:gdLst>
                <a:gd name="T0" fmla="*/ 302 w 302"/>
                <a:gd name="T1" fmla="*/ 152 h 190"/>
                <a:gd name="T2" fmla="*/ 302 w 302"/>
                <a:gd name="T3" fmla="*/ 152 h 190"/>
                <a:gd name="T4" fmla="*/ 302 w 302"/>
                <a:gd name="T5" fmla="*/ 160 h 190"/>
                <a:gd name="T6" fmla="*/ 300 w 302"/>
                <a:gd name="T7" fmla="*/ 166 h 190"/>
                <a:gd name="T8" fmla="*/ 296 w 302"/>
                <a:gd name="T9" fmla="*/ 172 h 190"/>
                <a:gd name="T10" fmla="*/ 292 w 302"/>
                <a:gd name="T11" fmla="*/ 178 h 190"/>
                <a:gd name="T12" fmla="*/ 286 w 302"/>
                <a:gd name="T13" fmla="*/ 182 h 190"/>
                <a:gd name="T14" fmla="*/ 280 w 302"/>
                <a:gd name="T15" fmla="*/ 186 h 190"/>
                <a:gd name="T16" fmla="*/ 272 w 302"/>
                <a:gd name="T17" fmla="*/ 188 h 190"/>
                <a:gd name="T18" fmla="*/ 264 w 302"/>
                <a:gd name="T19" fmla="*/ 190 h 190"/>
                <a:gd name="T20" fmla="*/ 38 w 302"/>
                <a:gd name="T21" fmla="*/ 190 h 190"/>
                <a:gd name="T22" fmla="*/ 38 w 302"/>
                <a:gd name="T23" fmla="*/ 190 h 190"/>
                <a:gd name="T24" fmla="*/ 30 w 302"/>
                <a:gd name="T25" fmla="*/ 188 h 190"/>
                <a:gd name="T26" fmla="*/ 24 w 302"/>
                <a:gd name="T27" fmla="*/ 186 h 190"/>
                <a:gd name="T28" fmla="*/ 18 w 302"/>
                <a:gd name="T29" fmla="*/ 182 h 190"/>
                <a:gd name="T30" fmla="*/ 12 w 302"/>
                <a:gd name="T31" fmla="*/ 178 h 190"/>
                <a:gd name="T32" fmla="*/ 8 w 302"/>
                <a:gd name="T33" fmla="*/ 172 h 190"/>
                <a:gd name="T34" fmla="*/ 4 w 302"/>
                <a:gd name="T35" fmla="*/ 166 h 190"/>
                <a:gd name="T36" fmla="*/ 2 w 302"/>
                <a:gd name="T37" fmla="*/ 160 h 190"/>
                <a:gd name="T38" fmla="*/ 0 w 302"/>
                <a:gd name="T39" fmla="*/ 152 h 190"/>
                <a:gd name="T40" fmla="*/ 0 w 302"/>
                <a:gd name="T41" fmla="*/ 38 h 190"/>
                <a:gd name="T42" fmla="*/ 0 w 302"/>
                <a:gd name="T43" fmla="*/ 38 h 190"/>
                <a:gd name="T44" fmla="*/ 2 w 302"/>
                <a:gd name="T45" fmla="*/ 30 h 190"/>
                <a:gd name="T46" fmla="*/ 4 w 302"/>
                <a:gd name="T47" fmla="*/ 24 h 190"/>
                <a:gd name="T48" fmla="*/ 8 w 302"/>
                <a:gd name="T49" fmla="*/ 18 h 190"/>
                <a:gd name="T50" fmla="*/ 12 w 302"/>
                <a:gd name="T51" fmla="*/ 12 h 190"/>
                <a:gd name="T52" fmla="*/ 18 w 302"/>
                <a:gd name="T53" fmla="*/ 8 h 190"/>
                <a:gd name="T54" fmla="*/ 24 w 302"/>
                <a:gd name="T55" fmla="*/ 4 h 190"/>
                <a:gd name="T56" fmla="*/ 30 w 302"/>
                <a:gd name="T57" fmla="*/ 2 h 190"/>
                <a:gd name="T58" fmla="*/ 38 w 302"/>
                <a:gd name="T59" fmla="*/ 0 h 190"/>
                <a:gd name="T60" fmla="*/ 264 w 302"/>
                <a:gd name="T61" fmla="*/ 0 h 190"/>
                <a:gd name="T62" fmla="*/ 264 w 302"/>
                <a:gd name="T63" fmla="*/ 0 h 190"/>
                <a:gd name="T64" fmla="*/ 272 w 302"/>
                <a:gd name="T65" fmla="*/ 2 h 190"/>
                <a:gd name="T66" fmla="*/ 280 w 302"/>
                <a:gd name="T67" fmla="*/ 4 h 190"/>
                <a:gd name="T68" fmla="*/ 286 w 302"/>
                <a:gd name="T69" fmla="*/ 8 h 190"/>
                <a:gd name="T70" fmla="*/ 292 w 302"/>
                <a:gd name="T71" fmla="*/ 12 h 190"/>
                <a:gd name="T72" fmla="*/ 296 w 302"/>
                <a:gd name="T73" fmla="*/ 18 h 190"/>
                <a:gd name="T74" fmla="*/ 300 w 302"/>
                <a:gd name="T75" fmla="*/ 24 h 190"/>
                <a:gd name="T76" fmla="*/ 302 w 302"/>
                <a:gd name="T77" fmla="*/ 30 h 190"/>
                <a:gd name="T78" fmla="*/ 302 w 302"/>
                <a:gd name="T79" fmla="*/ 38 h 190"/>
                <a:gd name="T80" fmla="*/ 302 w 302"/>
                <a:gd name="T81" fmla="*/ 152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02" h="190">
                  <a:moveTo>
                    <a:pt x="302" y="152"/>
                  </a:moveTo>
                  <a:lnTo>
                    <a:pt x="302" y="152"/>
                  </a:lnTo>
                  <a:lnTo>
                    <a:pt x="302" y="160"/>
                  </a:lnTo>
                  <a:lnTo>
                    <a:pt x="300" y="166"/>
                  </a:lnTo>
                  <a:lnTo>
                    <a:pt x="296" y="172"/>
                  </a:lnTo>
                  <a:lnTo>
                    <a:pt x="292" y="178"/>
                  </a:lnTo>
                  <a:lnTo>
                    <a:pt x="286" y="182"/>
                  </a:lnTo>
                  <a:lnTo>
                    <a:pt x="280" y="186"/>
                  </a:lnTo>
                  <a:lnTo>
                    <a:pt x="272" y="188"/>
                  </a:lnTo>
                  <a:lnTo>
                    <a:pt x="264" y="190"/>
                  </a:lnTo>
                  <a:lnTo>
                    <a:pt x="38" y="190"/>
                  </a:lnTo>
                  <a:lnTo>
                    <a:pt x="38" y="190"/>
                  </a:lnTo>
                  <a:lnTo>
                    <a:pt x="30" y="188"/>
                  </a:lnTo>
                  <a:lnTo>
                    <a:pt x="24" y="186"/>
                  </a:lnTo>
                  <a:lnTo>
                    <a:pt x="18" y="182"/>
                  </a:lnTo>
                  <a:lnTo>
                    <a:pt x="12" y="178"/>
                  </a:lnTo>
                  <a:lnTo>
                    <a:pt x="8" y="172"/>
                  </a:lnTo>
                  <a:lnTo>
                    <a:pt x="4" y="166"/>
                  </a:lnTo>
                  <a:lnTo>
                    <a:pt x="2" y="160"/>
                  </a:lnTo>
                  <a:lnTo>
                    <a:pt x="0" y="152"/>
                  </a:lnTo>
                  <a:lnTo>
                    <a:pt x="0" y="38"/>
                  </a:lnTo>
                  <a:lnTo>
                    <a:pt x="0" y="38"/>
                  </a:lnTo>
                  <a:lnTo>
                    <a:pt x="2" y="30"/>
                  </a:lnTo>
                  <a:lnTo>
                    <a:pt x="4" y="24"/>
                  </a:lnTo>
                  <a:lnTo>
                    <a:pt x="8" y="18"/>
                  </a:lnTo>
                  <a:lnTo>
                    <a:pt x="12" y="12"/>
                  </a:lnTo>
                  <a:lnTo>
                    <a:pt x="18" y="8"/>
                  </a:lnTo>
                  <a:lnTo>
                    <a:pt x="24" y="4"/>
                  </a:lnTo>
                  <a:lnTo>
                    <a:pt x="30" y="2"/>
                  </a:lnTo>
                  <a:lnTo>
                    <a:pt x="38" y="0"/>
                  </a:lnTo>
                  <a:lnTo>
                    <a:pt x="264" y="0"/>
                  </a:lnTo>
                  <a:lnTo>
                    <a:pt x="264" y="0"/>
                  </a:lnTo>
                  <a:lnTo>
                    <a:pt x="272" y="2"/>
                  </a:lnTo>
                  <a:lnTo>
                    <a:pt x="280" y="4"/>
                  </a:lnTo>
                  <a:lnTo>
                    <a:pt x="286" y="8"/>
                  </a:lnTo>
                  <a:lnTo>
                    <a:pt x="292" y="12"/>
                  </a:lnTo>
                  <a:lnTo>
                    <a:pt x="296" y="18"/>
                  </a:lnTo>
                  <a:lnTo>
                    <a:pt x="300" y="24"/>
                  </a:lnTo>
                  <a:lnTo>
                    <a:pt x="302" y="30"/>
                  </a:lnTo>
                  <a:lnTo>
                    <a:pt x="302" y="38"/>
                  </a:lnTo>
                  <a:lnTo>
                    <a:pt x="302" y="15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315" name="Freeform 76"/>
            <p:cNvSpPr>
              <a:spLocks/>
            </p:cNvSpPr>
            <p:nvPr/>
          </p:nvSpPr>
          <p:spPr bwMode="auto">
            <a:xfrm>
              <a:off x="5405438" y="2778125"/>
              <a:ext cx="479425" cy="298450"/>
            </a:xfrm>
            <a:custGeom>
              <a:avLst/>
              <a:gdLst>
                <a:gd name="T0" fmla="*/ 302 w 302"/>
                <a:gd name="T1" fmla="*/ 150 h 188"/>
                <a:gd name="T2" fmla="*/ 302 w 302"/>
                <a:gd name="T3" fmla="*/ 150 h 188"/>
                <a:gd name="T4" fmla="*/ 302 w 302"/>
                <a:gd name="T5" fmla="*/ 158 h 188"/>
                <a:gd name="T6" fmla="*/ 300 w 302"/>
                <a:gd name="T7" fmla="*/ 166 h 188"/>
                <a:gd name="T8" fmla="*/ 296 w 302"/>
                <a:gd name="T9" fmla="*/ 172 h 188"/>
                <a:gd name="T10" fmla="*/ 292 w 302"/>
                <a:gd name="T11" fmla="*/ 178 h 188"/>
                <a:gd name="T12" fmla="*/ 286 w 302"/>
                <a:gd name="T13" fmla="*/ 182 h 188"/>
                <a:gd name="T14" fmla="*/ 280 w 302"/>
                <a:gd name="T15" fmla="*/ 186 h 188"/>
                <a:gd name="T16" fmla="*/ 272 w 302"/>
                <a:gd name="T17" fmla="*/ 188 h 188"/>
                <a:gd name="T18" fmla="*/ 264 w 302"/>
                <a:gd name="T19" fmla="*/ 188 h 188"/>
                <a:gd name="T20" fmla="*/ 38 w 302"/>
                <a:gd name="T21" fmla="*/ 188 h 188"/>
                <a:gd name="T22" fmla="*/ 38 w 302"/>
                <a:gd name="T23" fmla="*/ 188 h 188"/>
                <a:gd name="T24" fmla="*/ 30 w 302"/>
                <a:gd name="T25" fmla="*/ 188 h 188"/>
                <a:gd name="T26" fmla="*/ 24 w 302"/>
                <a:gd name="T27" fmla="*/ 186 h 188"/>
                <a:gd name="T28" fmla="*/ 18 w 302"/>
                <a:gd name="T29" fmla="*/ 182 h 188"/>
                <a:gd name="T30" fmla="*/ 12 w 302"/>
                <a:gd name="T31" fmla="*/ 178 h 188"/>
                <a:gd name="T32" fmla="*/ 8 w 302"/>
                <a:gd name="T33" fmla="*/ 172 h 188"/>
                <a:gd name="T34" fmla="*/ 4 w 302"/>
                <a:gd name="T35" fmla="*/ 166 h 188"/>
                <a:gd name="T36" fmla="*/ 2 w 302"/>
                <a:gd name="T37" fmla="*/ 158 h 188"/>
                <a:gd name="T38" fmla="*/ 0 w 302"/>
                <a:gd name="T39" fmla="*/ 150 h 188"/>
                <a:gd name="T40" fmla="*/ 0 w 302"/>
                <a:gd name="T41" fmla="*/ 38 h 188"/>
                <a:gd name="T42" fmla="*/ 0 w 302"/>
                <a:gd name="T43" fmla="*/ 38 h 188"/>
                <a:gd name="T44" fmla="*/ 2 w 302"/>
                <a:gd name="T45" fmla="*/ 30 h 188"/>
                <a:gd name="T46" fmla="*/ 4 w 302"/>
                <a:gd name="T47" fmla="*/ 24 h 188"/>
                <a:gd name="T48" fmla="*/ 8 w 302"/>
                <a:gd name="T49" fmla="*/ 16 h 188"/>
                <a:gd name="T50" fmla="*/ 12 w 302"/>
                <a:gd name="T51" fmla="*/ 12 h 188"/>
                <a:gd name="T52" fmla="*/ 18 w 302"/>
                <a:gd name="T53" fmla="*/ 6 h 188"/>
                <a:gd name="T54" fmla="*/ 24 w 302"/>
                <a:gd name="T55" fmla="*/ 2 h 188"/>
                <a:gd name="T56" fmla="*/ 30 w 302"/>
                <a:gd name="T57" fmla="*/ 0 h 188"/>
                <a:gd name="T58" fmla="*/ 38 w 302"/>
                <a:gd name="T59" fmla="*/ 0 h 188"/>
                <a:gd name="T60" fmla="*/ 264 w 302"/>
                <a:gd name="T61" fmla="*/ 0 h 188"/>
                <a:gd name="T62" fmla="*/ 264 w 302"/>
                <a:gd name="T63" fmla="*/ 0 h 188"/>
                <a:gd name="T64" fmla="*/ 272 w 302"/>
                <a:gd name="T65" fmla="*/ 0 h 188"/>
                <a:gd name="T66" fmla="*/ 280 w 302"/>
                <a:gd name="T67" fmla="*/ 2 h 188"/>
                <a:gd name="T68" fmla="*/ 286 w 302"/>
                <a:gd name="T69" fmla="*/ 6 h 188"/>
                <a:gd name="T70" fmla="*/ 292 w 302"/>
                <a:gd name="T71" fmla="*/ 12 h 188"/>
                <a:gd name="T72" fmla="*/ 296 w 302"/>
                <a:gd name="T73" fmla="*/ 16 h 188"/>
                <a:gd name="T74" fmla="*/ 300 w 302"/>
                <a:gd name="T75" fmla="*/ 24 h 188"/>
                <a:gd name="T76" fmla="*/ 302 w 302"/>
                <a:gd name="T77" fmla="*/ 30 h 188"/>
                <a:gd name="T78" fmla="*/ 302 w 302"/>
                <a:gd name="T79" fmla="*/ 38 h 188"/>
                <a:gd name="T80" fmla="*/ 302 w 302"/>
                <a:gd name="T81" fmla="*/ 15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02" h="188">
                  <a:moveTo>
                    <a:pt x="302" y="150"/>
                  </a:moveTo>
                  <a:lnTo>
                    <a:pt x="302" y="150"/>
                  </a:lnTo>
                  <a:lnTo>
                    <a:pt x="302" y="158"/>
                  </a:lnTo>
                  <a:lnTo>
                    <a:pt x="300" y="166"/>
                  </a:lnTo>
                  <a:lnTo>
                    <a:pt x="296" y="172"/>
                  </a:lnTo>
                  <a:lnTo>
                    <a:pt x="292" y="178"/>
                  </a:lnTo>
                  <a:lnTo>
                    <a:pt x="286" y="182"/>
                  </a:lnTo>
                  <a:lnTo>
                    <a:pt x="280" y="186"/>
                  </a:lnTo>
                  <a:lnTo>
                    <a:pt x="272" y="188"/>
                  </a:lnTo>
                  <a:lnTo>
                    <a:pt x="264" y="188"/>
                  </a:lnTo>
                  <a:lnTo>
                    <a:pt x="38" y="188"/>
                  </a:lnTo>
                  <a:lnTo>
                    <a:pt x="38" y="188"/>
                  </a:lnTo>
                  <a:lnTo>
                    <a:pt x="30" y="188"/>
                  </a:lnTo>
                  <a:lnTo>
                    <a:pt x="24" y="186"/>
                  </a:lnTo>
                  <a:lnTo>
                    <a:pt x="18" y="182"/>
                  </a:lnTo>
                  <a:lnTo>
                    <a:pt x="12" y="178"/>
                  </a:lnTo>
                  <a:lnTo>
                    <a:pt x="8" y="172"/>
                  </a:lnTo>
                  <a:lnTo>
                    <a:pt x="4" y="166"/>
                  </a:lnTo>
                  <a:lnTo>
                    <a:pt x="2" y="158"/>
                  </a:lnTo>
                  <a:lnTo>
                    <a:pt x="0" y="150"/>
                  </a:lnTo>
                  <a:lnTo>
                    <a:pt x="0" y="38"/>
                  </a:lnTo>
                  <a:lnTo>
                    <a:pt x="0" y="38"/>
                  </a:lnTo>
                  <a:lnTo>
                    <a:pt x="2" y="30"/>
                  </a:lnTo>
                  <a:lnTo>
                    <a:pt x="4" y="24"/>
                  </a:lnTo>
                  <a:lnTo>
                    <a:pt x="8" y="16"/>
                  </a:lnTo>
                  <a:lnTo>
                    <a:pt x="12" y="12"/>
                  </a:lnTo>
                  <a:lnTo>
                    <a:pt x="18" y="6"/>
                  </a:lnTo>
                  <a:lnTo>
                    <a:pt x="24" y="2"/>
                  </a:lnTo>
                  <a:lnTo>
                    <a:pt x="30" y="0"/>
                  </a:lnTo>
                  <a:lnTo>
                    <a:pt x="38" y="0"/>
                  </a:lnTo>
                  <a:lnTo>
                    <a:pt x="264" y="0"/>
                  </a:lnTo>
                  <a:lnTo>
                    <a:pt x="264" y="0"/>
                  </a:lnTo>
                  <a:lnTo>
                    <a:pt x="272" y="0"/>
                  </a:lnTo>
                  <a:lnTo>
                    <a:pt x="280" y="2"/>
                  </a:lnTo>
                  <a:lnTo>
                    <a:pt x="286" y="6"/>
                  </a:lnTo>
                  <a:lnTo>
                    <a:pt x="292" y="12"/>
                  </a:lnTo>
                  <a:lnTo>
                    <a:pt x="296" y="16"/>
                  </a:lnTo>
                  <a:lnTo>
                    <a:pt x="300" y="24"/>
                  </a:lnTo>
                  <a:lnTo>
                    <a:pt x="302" y="30"/>
                  </a:lnTo>
                  <a:lnTo>
                    <a:pt x="302" y="38"/>
                  </a:lnTo>
                  <a:lnTo>
                    <a:pt x="302" y="15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grpSp>
      <p:grpSp>
        <p:nvGrpSpPr>
          <p:cNvPr id="1316" name="グループ化 1315"/>
          <p:cNvGrpSpPr/>
          <p:nvPr/>
        </p:nvGrpSpPr>
        <p:grpSpPr>
          <a:xfrm>
            <a:off x="8708983" y="1864234"/>
            <a:ext cx="434926" cy="434926"/>
            <a:chOff x="6005513" y="2051050"/>
            <a:chExt cx="479425" cy="479425"/>
          </a:xfrm>
        </p:grpSpPr>
        <p:sp>
          <p:nvSpPr>
            <p:cNvPr id="1317" name="Freeform 77"/>
            <p:cNvSpPr>
              <a:spLocks noEditPoints="1"/>
            </p:cNvSpPr>
            <p:nvPr/>
          </p:nvSpPr>
          <p:spPr bwMode="auto">
            <a:xfrm>
              <a:off x="6005513" y="2051050"/>
              <a:ext cx="479425" cy="479425"/>
            </a:xfrm>
            <a:custGeom>
              <a:avLst/>
              <a:gdLst>
                <a:gd name="T0" fmla="*/ 302 w 302"/>
                <a:gd name="T1" fmla="*/ 132 h 302"/>
                <a:gd name="T2" fmla="*/ 260 w 302"/>
                <a:gd name="T3" fmla="*/ 122 h 302"/>
                <a:gd name="T4" fmla="*/ 248 w 302"/>
                <a:gd name="T5" fmla="*/ 94 h 302"/>
                <a:gd name="T6" fmla="*/ 244 w 302"/>
                <a:gd name="T7" fmla="*/ 32 h 302"/>
                <a:gd name="T8" fmla="*/ 208 w 302"/>
                <a:gd name="T9" fmla="*/ 54 h 302"/>
                <a:gd name="T10" fmla="*/ 180 w 302"/>
                <a:gd name="T11" fmla="*/ 42 h 302"/>
                <a:gd name="T12" fmla="*/ 132 w 302"/>
                <a:gd name="T13" fmla="*/ 0 h 302"/>
                <a:gd name="T14" fmla="*/ 122 w 302"/>
                <a:gd name="T15" fmla="*/ 42 h 302"/>
                <a:gd name="T16" fmla="*/ 94 w 302"/>
                <a:gd name="T17" fmla="*/ 54 h 302"/>
                <a:gd name="T18" fmla="*/ 32 w 302"/>
                <a:gd name="T19" fmla="*/ 58 h 302"/>
                <a:gd name="T20" fmla="*/ 54 w 302"/>
                <a:gd name="T21" fmla="*/ 94 h 302"/>
                <a:gd name="T22" fmla="*/ 42 w 302"/>
                <a:gd name="T23" fmla="*/ 122 h 302"/>
                <a:gd name="T24" fmla="*/ 0 w 302"/>
                <a:gd name="T25" fmla="*/ 170 h 302"/>
                <a:gd name="T26" fmla="*/ 42 w 302"/>
                <a:gd name="T27" fmla="*/ 180 h 302"/>
                <a:gd name="T28" fmla="*/ 54 w 302"/>
                <a:gd name="T29" fmla="*/ 208 h 302"/>
                <a:gd name="T30" fmla="*/ 58 w 302"/>
                <a:gd name="T31" fmla="*/ 272 h 302"/>
                <a:gd name="T32" fmla="*/ 94 w 302"/>
                <a:gd name="T33" fmla="*/ 250 h 302"/>
                <a:gd name="T34" fmla="*/ 122 w 302"/>
                <a:gd name="T35" fmla="*/ 260 h 302"/>
                <a:gd name="T36" fmla="*/ 170 w 302"/>
                <a:gd name="T37" fmla="*/ 302 h 302"/>
                <a:gd name="T38" fmla="*/ 180 w 302"/>
                <a:gd name="T39" fmla="*/ 260 h 302"/>
                <a:gd name="T40" fmla="*/ 208 w 302"/>
                <a:gd name="T41" fmla="*/ 250 h 302"/>
                <a:gd name="T42" fmla="*/ 270 w 302"/>
                <a:gd name="T43" fmla="*/ 244 h 302"/>
                <a:gd name="T44" fmla="*/ 248 w 302"/>
                <a:gd name="T45" fmla="*/ 208 h 302"/>
                <a:gd name="T46" fmla="*/ 260 w 302"/>
                <a:gd name="T47" fmla="*/ 180 h 302"/>
                <a:gd name="T48" fmla="*/ 150 w 302"/>
                <a:gd name="T49" fmla="*/ 256 h 302"/>
                <a:gd name="T50" fmla="*/ 130 w 302"/>
                <a:gd name="T51" fmla="*/ 254 h 302"/>
                <a:gd name="T52" fmla="*/ 92 w 302"/>
                <a:gd name="T53" fmla="*/ 238 h 302"/>
                <a:gd name="T54" fmla="*/ 64 w 302"/>
                <a:gd name="T55" fmla="*/ 210 h 302"/>
                <a:gd name="T56" fmla="*/ 50 w 302"/>
                <a:gd name="T57" fmla="*/ 172 h 302"/>
                <a:gd name="T58" fmla="*/ 48 w 302"/>
                <a:gd name="T59" fmla="*/ 152 h 302"/>
                <a:gd name="T60" fmla="*/ 56 w 302"/>
                <a:gd name="T61" fmla="*/ 112 h 302"/>
                <a:gd name="T62" fmla="*/ 78 w 302"/>
                <a:gd name="T63" fmla="*/ 78 h 302"/>
                <a:gd name="T64" fmla="*/ 110 w 302"/>
                <a:gd name="T65" fmla="*/ 56 h 302"/>
                <a:gd name="T66" fmla="*/ 150 w 302"/>
                <a:gd name="T67" fmla="*/ 48 h 302"/>
                <a:gd name="T68" fmla="*/ 172 w 302"/>
                <a:gd name="T69" fmla="*/ 50 h 302"/>
                <a:gd name="T70" fmla="*/ 208 w 302"/>
                <a:gd name="T71" fmla="*/ 66 h 302"/>
                <a:gd name="T72" fmla="*/ 236 w 302"/>
                <a:gd name="T73" fmla="*/ 94 h 302"/>
                <a:gd name="T74" fmla="*/ 252 w 302"/>
                <a:gd name="T75" fmla="*/ 130 h 302"/>
                <a:gd name="T76" fmla="*/ 254 w 302"/>
                <a:gd name="T77" fmla="*/ 152 h 302"/>
                <a:gd name="T78" fmla="*/ 246 w 302"/>
                <a:gd name="T79" fmla="*/ 192 h 302"/>
                <a:gd name="T80" fmla="*/ 224 w 302"/>
                <a:gd name="T81" fmla="*/ 224 h 302"/>
                <a:gd name="T82" fmla="*/ 192 w 302"/>
                <a:gd name="T83" fmla="*/ 248 h 302"/>
                <a:gd name="T84" fmla="*/ 150 w 302"/>
                <a:gd name="T85" fmla="*/ 256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02" h="302">
                  <a:moveTo>
                    <a:pt x="302" y="170"/>
                  </a:moveTo>
                  <a:lnTo>
                    <a:pt x="302" y="132"/>
                  </a:lnTo>
                  <a:lnTo>
                    <a:pt x="260" y="122"/>
                  </a:lnTo>
                  <a:lnTo>
                    <a:pt x="260" y="122"/>
                  </a:lnTo>
                  <a:lnTo>
                    <a:pt x="256" y="108"/>
                  </a:lnTo>
                  <a:lnTo>
                    <a:pt x="248" y="94"/>
                  </a:lnTo>
                  <a:lnTo>
                    <a:pt x="270" y="58"/>
                  </a:lnTo>
                  <a:lnTo>
                    <a:pt x="244" y="32"/>
                  </a:lnTo>
                  <a:lnTo>
                    <a:pt x="208" y="54"/>
                  </a:lnTo>
                  <a:lnTo>
                    <a:pt x="208" y="54"/>
                  </a:lnTo>
                  <a:lnTo>
                    <a:pt x="194" y="48"/>
                  </a:lnTo>
                  <a:lnTo>
                    <a:pt x="180" y="42"/>
                  </a:lnTo>
                  <a:lnTo>
                    <a:pt x="170" y="0"/>
                  </a:lnTo>
                  <a:lnTo>
                    <a:pt x="132" y="0"/>
                  </a:lnTo>
                  <a:lnTo>
                    <a:pt x="122" y="42"/>
                  </a:lnTo>
                  <a:lnTo>
                    <a:pt x="122" y="42"/>
                  </a:lnTo>
                  <a:lnTo>
                    <a:pt x="108" y="48"/>
                  </a:lnTo>
                  <a:lnTo>
                    <a:pt x="94" y="54"/>
                  </a:lnTo>
                  <a:lnTo>
                    <a:pt x="58" y="32"/>
                  </a:lnTo>
                  <a:lnTo>
                    <a:pt x="32" y="58"/>
                  </a:lnTo>
                  <a:lnTo>
                    <a:pt x="54" y="94"/>
                  </a:lnTo>
                  <a:lnTo>
                    <a:pt x="54" y="94"/>
                  </a:lnTo>
                  <a:lnTo>
                    <a:pt x="46" y="108"/>
                  </a:lnTo>
                  <a:lnTo>
                    <a:pt x="42" y="122"/>
                  </a:lnTo>
                  <a:lnTo>
                    <a:pt x="0" y="132"/>
                  </a:lnTo>
                  <a:lnTo>
                    <a:pt x="0" y="170"/>
                  </a:lnTo>
                  <a:lnTo>
                    <a:pt x="42" y="180"/>
                  </a:lnTo>
                  <a:lnTo>
                    <a:pt x="42" y="180"/>
                  </a:lnTo>
                  <a:lnTo>
                    <a:pt x="46" y="194"/>
                  </a:lnTo>
                  <a:lnTo>
                    <a:pt x="54" y="208"/>
                  </a:lnTo>
                  <a:lnTo>
                    <a:pt x="32" y="244"/>
                  </a:lnTo>
                  <a:lnTo>
                    <a:pt x="58" y="272"/>
                  </a:lnTo>
                  <a:lnTo>
                    <a:pt x="94" y="250"/>
                  </a:lnTo>
                  <a:lnTo>
                    <a:pt x="94" y="250"/>
                  </a:lnTo>
                  <a:lnTo>
                    <a:pt x="108" y="256"/>
                  </a:lnTo>
                  <a:lnTo>
                    <a:pt x="122" y="260"/>
                  </a:lnTo>
                  <a:lnTo>
                    <a:pt x="132" y="302"/>
                  </a:lnTo>
                  <a:lnTo>
                    <a:pt x="170" y="302"/>
                  </a:lnTo>
                  <a:lnTo>
                    <a:pt x="180" y="260"/>
                  </a:lnTo>
                  <a:lnTo>
                    <a:pt x="180" y="260"/>
                  </a:lnTo>
                  <a:lnTo>
                    <a:pt x="194" y="256"/>
                  </a:lnTo>
                  <a:lnTo>
                    <a:pt x="208" y="250"/>
                  </a:lnTo>
                  <a:lnTo>
                    <a:pt x="244" y="272"/>
                  </a:lnTo>
                  <a:lnTo>
                    <a:pt x="270" y="244"/>
                  </a:lnTo>
                  <a:lnTo>
                    <a:pt x="248" y="208"/>
                  </a:lnTo>
                  <a:lnTo>
                    <a:pt x="248" y="208"/>
                  </a:lnTo>
                  <a:lnTo>
                    <a:pt x="256" y="194"/>
                  </a:lnTo>
                  <a:lnTo>
                    <a:pt x="260" y="180"/>
                  </a:lnTo>
                  <a:lnTo>
                    <a:pt x="302" y="170"/>
                  </a:lnTo>
                  <a:close/>
                  <a:moveTo>
                    <a:pt x="150" y="256"/>
                  </a:moveTo>
                  <a:lnTo>
                    <a:pt x="150" y="256"/>
                  </a:lnTo>
                  <a:lnTo>
                    <a:pt x="130" y="254"/>
                  </a:lnTo>
                  <a:lnTo>
                    <a:pt x="110" y="248"/>
                  </a:lnTo>
                  <a:lnTo>
                    <a:pt x="92" y="238"/>
                  </a:lnTo>
                  <a:lnTo>
                    <a:pt x="78" y="224"/>
                  </a:lnTo>
                  <a:lnTo>
                    <a:pt x="64" y="210"/>
                  </a:lnTo>
                  <a:lnTo>
                    <a:pt x="56" y="192"/>
                  </a:lnTo>
                  <a:lnTo>
                    <a:pt x="50" y="172"/>
                  </a:lnTo>
                  <a:lnTo>
                    <a:pt x="48" y="152"/>
                  </a:lnTo>
                  <a:lnTo>
                    <a:pt x="48" y="152"/>
                  </a:lnTo>
                  <a:lnTo>
                    <a:pt x="50" y="130"/>
                  </a:lnTo>
                  <a:lnTo>
                    <a:pt x="56" y="112"/>
                  </a:lnTo>
                  <a:lnTo>
                    <a:pt x="64" y="94"/>
                  </a:lnTo>
                  <a:lnTo>
                    <a:pt x="78" y="78"/>
                  </a:lnTo>
                  <a:lnTo>
                    <a:pt x="92" y="66"/>
                  </a:lnTo>
                  <a:lnTo>
                    <a:pt x="110" y="56"/>
                  </a:lnTo>
                  <a:lnTo>
                    <a:pt x="130" y="50"/>
                  </a:lnTo>
                  <a:lnTo>
                    <a:pt x="150" y="48"/>
                  </a:lnTo>
                  <a:lnTo>
                    <a:pt x="150" y="48"/>
                  </a:lnTo>
                  <a:lnTo>
                    <a:pt x="172" y="50"/>
                  </a:lnTo>
                  <a:lnTo>
                    <a:pt x="192" y="56"/>
                  </a:lnTo>
                  <a:lnTo>
                    <a:pt x="208" y="66"/>
                  </a:lnTo>
                  <a:lnTo>
                    <a:pt x="224" y="78"/>
                  </a:lnTo>
                  <a:lnTo>
                    <a:pt x="236" y="94"/>
                  </a:lnTo>
                  <a:lnTo>
                    <a:pt x="246" y="112"/>
                  </a:lnTo>
                  <a:lnTo>
                    <a:pt x="252" y="130"/>
                  </a:lnTo>
                  <a:lnTo>
                    <a:pt x="254" y="152"/>
                  </a:lnTo>
                  <a:lnTo>
                    <a:pt x="254" y="152"/>
                  </a:lnTo>
                  <a:lnTo>
                    <a:pt x="252" y="172"/>
                  </a:lnTo>
                  <a:lnTo>
                    <a:pt x="246" y="192"/>
                  </a:lnTo>
                  <a:lnTo>
                    <a:pt x="236" y="210"/>
                  </a:lnTo>
                  <a:lnTo>
                    <a:pt x="224" y="224"/>
                  </a:lnTo>
                  <a:lnTo>
                    <a:pt x="208" y="238"/>
                  </a:lnTo>
                  <a:lnTo>
                    <a:pt x="192" y="248"/>
                  </a:lnTo>
                  <a:lnTo>
                    <a:pt x="172" y="254"/>
                  </a:lnTo>
                  <a:lnTo>
                    <a:pt x="150" y="256"/>
                  </a:lnTo>
                  <a:lnTo>
                    <a:pt x="150" y="25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318" name="Freeform 78"/>
            <p:cNvSpPr>
              <a:spLocks/>
            </p:cNvSpPr>
            <p:nvPr/>
          </p:nvSpPr>
          <p:spPr bwMode="auto">
            <a:xfrm>
              <a:off x="6094413" y="2143125"/>
              <a:ext cx="301625" cy="298450"/>
            </a:xfrm>
            <a:custGeom>
              <a:avLst/>
              <a:gdLst>
                <a:gd name="T0" fmla="*/ 190 w 190"/>
                <a:gd name="T1" fmla="*/ 94 h 188"/>
                <a:gd name="T2" fmla="*/ 190 w 190"/>
                <a:gd name="T3" fmla="*/ 94 h 188"/>
                <a:gd name="T4" fmla="*/ 188 w 190"/>
                <a:gd name="T5" fmla="*/ 112 h 188"/>
                <a:gd name="T6" fmla="*/ 182 w 190"/>
                <a:gd name="T7" fmla="*/ 130 h 188"/>
                <a:gd name="T8" fmla="*/ 174 w 190"/>
                <a:gd name="T9" fmla="*/ 146 h 188"/>
                <a:gd name="T10" fmla="*/ 162 w 190"/>
                <a:gd name="T11" fmla="*/ 160 h 188"/>
                <a:gd name="T12" fmla="*/ 148 w 190"/>
                <a:gd name="T13" fmla="*/ 172 h 188"/>
                <a:gd name="T14" fmla="*/ 132 w 190"/>
                <a:gd name="T15" fmla="*/ 180 h 188"/>
                <a:gd name="T16" fmla="*/ 114 w 190"/>
                <a:gd name="T17" fmla="*/ 186 h 188"/>
                <a:gd name="T18" fmla="*/ 94 w 190"/>
                <a:gd name="T19" fmla="*/ 188 h 188"/>
                <a:gd name="T20" fmla="*/ 94 w 190"/>
                <a:gd name="T21" fmla="*/ 188 h 188"/>
                <a:gd name="T22" fmla="*/ 76 w 190"/>
                <a:gd name="T23" fmla="*/ 186 h 188"/>
                <a:gd name="T24" fmla="*/ 58 w 190"/>
                <a:gd name="T25" fmla="*/ 180 h 188"/>
                <a:gd name="T26" fmla="*/ 42 w 190"/>
                <a:gd name="T27" fmla="*/ 172 h 188"/>
                <a:gd name="T28" fmla="*/ 28 w 190"/>
                <a:gd name="T29" fmla="*/ 160 h 188"/>
                <a:gd name="T30" fmla="*/ 16 w 190"/>
                <a:gd name="T31" fmla="*/ 146 h 188"/>
                <a:gd name="T32" fmla="*/ 8 w 190"/>
                <a:gd name="T33" fmla="*/ 130 h 188"/>
                <a:gd name="T34" fmla="*/ 2 w 190"/>
                <a:gd name="T35" fmla="*/ 112 h 188"/>
                <a:gd name="T36" fmla="*/ 0 w 190"/>
                <a:gd name="T37" fmla="*/ 94 h 188"/>
                <a:gd name="T38" fmla="*/ 0 w 190"/>
                <a:gd name="T39" fmla="*/ 94 h 188"/>
                <a:gd name="T40" fmla="*/ 2 w 190"/>
                <a:gd name="T41" fmla="*/ 74 h 188"/>
                <a:gd name="T42" fmla="*/ 8 w 190"/>
                <a:gd name="T43" fmla="*/ 56 h 188"/>
                <a:gd name="T44" fmla="*/ 16 w 190"/>
                <a:gd name="T45" fmla="*/ 40 h 188"/>
                <a:gd name="T46" fmla="*/ 28 w 190"/>
                <a:gd name="T47" fmla="*/ 26 h 188"/>
                <a:gd name="T48" fmla="*/ 42 w 190"/>
                <a:gd name="T49" fmla="*/ 16 h 188"/>
                <a:gd name="T50" fmla="*/ 58 w 190"/>
                <a:gd name="T51" fmla="*/ 6 h 188"/>
                <a:gd name="T52" fmla="*/ 76 w 190"/>
                <a:gd name="T53" fmla="*/ 2 h 188"/>
                <a:gd name="T54" fmla="*/ 94 w 190"/>
                <a:gd name="T55" fmla="*/ 0 h 188"/>
                <a:gd name="T56" fmla="*/ 94 w 190"/>
                <a:gd name="T57" fmla="*/ 0 h 188"/>
                <a:gd name="T58" fmla="*/ 114 w 190"/>
                <a:gd name="T59" fmla="*/ 2 h 188"/>
                <a:gd name="T60" fmla="*/ 132 w 190"/>
                <a:gd name="T61" fmla="*/ 6 h 188"/>
                <a:gd name="T62" fmla="*/ 148 w 190"/>
                <a:gd name="T63" fmla="*/ 16 h 188"/>
                <a:gd name="T64" fmla="*/ 162 w 190"/>
                <a:gd name="T65" fmla="*/ 26 h 188"/>
                <a:gd name="T66" fmla="*/ 174 w 190"/>
                <a:gd name="T67" fmla="*/ 40 h 188"/>
                <a:gd name="T68" fmla="*/ 182 w 190"/>
                <a:gd name="T69" fmla="*/ 56 h 188"/>
                <a:gd name="T70" fmla="*/ 188 w 190"/>
                <a:gd name="T71" fmla="*/ 74 h 188"/>
                <a:gd name="T72" fmla="*/ 190 w 190"/>
                <a:gd name="T73" fmla="*/ 94 h 188"/>
                <a:gd name="T74" fmla="*/ 190 w 190"/>
                <a:gd name="T75" fmla="*/ 94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90" h="188">
                  <a:moveTo>
                    <a:pt x="190" y="94"/>
                  </a:moveTo>
                  <a:lnTo>
                    <a:pt x="190" y="94"/>
                  </a:lnTo>
                  <a:lnTo>
                    <a:pt x="188" y="112"/>
                  </a:lnTo>
                  <a:lnTo>
                    <a:pt x="182" y="130"/>
                  </a:lnTo>
                  <a:lnTo>
                    <a:pt x="174" y="146"/>
                  </a:lnTo>
                  <a:lnTo>
                    <a:pt x="162" y="160"/>
                  </a:lnTo>
                  <a:lnTo>
                    <a:pt x="148" y="172"/>
                  </a:lnTo>
                  <a:lnTo>
                    <a:pt x="132" y="180"/>
                  </a:lnTo>
                  <a:lnTo>
                    <a:pt x="114" y="186"/>
                  </a:lnTo>
                  <a:lnTo>
                    <a:pt x="94" y="188"/>
                  </a:lnTo>
                  <a:lnTo>
                    <a:pt x="94" y="188"/>
                  </a:lnTo>
                  <a:lnTo>
                    <a:pt x="76" y="186"/>
                  </a:lnTo>
                  <a:lnTo>
                    <a:pt x="58" y="180"/>
                  </a:lnTo>
                  <a:lnTo>
                    <a:pt x="42" y="172"/>
                  </a:lnTo>
                  <a:lnTo>
                    <a:pt x="28" y="160"/>
                  </a:lnTo>
                  <a:lnTo>
                    <a:pt x="16" y="146"/>
                  </a:lnTo>
                  <a:lnTo>
                    <a:pt x="8" y="130"/>
                  </a:lnTo>
                  <a:lnTo>
                    <a:pt x="2" y="112"/>
                  </a:lnTo>
                  <a:lnTo>
                    <a:pt x="0" y="94"/>
                  </a:lnTo>
                  <a:lnTo>
                    <a:pt x="0" y="94"/>
                  </a:lnTo>
                  <a:lnTo>
                    <a:pt x="2" y="74"/>
                  </a:lnTo>
                  <a:lnTo>
                    <a:pt x="8" y="56"/>
                  </a:lnTo>
                  <a:lnTo>
                    <a:pt x="16" y="40"/>
                  </a:lnTo>
                  <a:lnTo>
                    <a:pt x="28" y="26"/>
                  </a:lnTo>
                  <a:lnTo>
                    <a:pt x="42" y="16"/>
                  </a:lnTo>
                  <a:lnTo>
                    <a:pt x="58" y="6"/>
                  </a:lnTo>
                  <a:lnTo>
                    <a:pt x="76" y="2"/>
                  </a:lnTo>
                  <a:lnTo>
                    <a:pt x="94" y="0"/>
                  </a:lnTo>
                  <a:lnTo>
                    <a:pt x="94" y="0"/>
                  </a:lnTo>
                  <a:lnTo>
                    <a:pt x="114" y="2"/>
                  </a:lnTo>
                  <a:lnTo>
                    <a:pt x="132" y="6"/>
                  </a:lnTo>
                  <a:lnTo>
                    <a:pt x="148" y="16"/>
                  </a:lnTo>
                  <a:lnTo>
                    <a:pt x="162" y="26"/>
                  </a:lnTo>
                  <a:lnTo>
                    <a:pt x="174" y="40"/>
                  </a:lnTo>
                  <a:lnTo>
                    <a:pt x="182" y="56"/>
                  </a:lnTo>
                  <a:lnTo>
                    <a:pt x="188" y="74"/>
                  </a:lnTo>
                  <a:lnTo>
                    <a:pt x="190" y="94"/>
                  </a:lnTo>
                  <a:lnTo>
                    <a:pt x="190" y="9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319" name="Freeform 79"/>
            <p:cNvSpPr>
              <a:spLocks/>
            </p:cNvSpPr>
            <p:nvPr/>
          </p:nvSpPr>
          <p:spPr bwMode="auto">
            <a:xfrm>
              <a:off x="6154738" y="2200275"/>
              <a:ext cx="180975" cy="180975"/>
            </a:xfrm>
            <a:custGeom>
              <a:avLst/>
              <a:gdLst>
                <a:gd name="T0" fmla="*/ 114 w 114"/>
                <a:gd name="T1" fmla="*/ 58 h 114"/>
                <a:gd name="T2" fmla="*/ 114 w 114"/>
                <a:gd name="T3" fmla="*/ 58 h 114"/>
                <a:gd name="T4" fmla="*/ 112 w 114"/>
                <a:gd name="T5" fmla="*/ 68 h 114"/>
                <a:gd name="T6" fmla="*/ 110 w 114"/>
                <a:gd name="T7" fmla="*/ 80 h 114"/>
                <a:gd name="T8" fmla="*/ 104 w 114"/>
                <a:gd name="T9" fmla="*/ 90 h 114"/>
                <a:gd name="T10" fmla="*/ 96 w 114"/>
                <a:gd name="T11" fmla="*/ 98 h 114"/>
                <a:gd name="T12" fmla="*/ 88 w 114"/>
                <a:gd name="T13" fmla="*/ 104 h 114"/>
                <a:gd name="T14" fmla="*/ 78 w 114"/>
                <a:gd name="T15" fmla="*/ 110 h 114"/>
                <a:gd name="T16" fmla="*/ 68 w 114"/>
                <a:gd name="T17" fmla="*/ 114 h 114"/>
                <a:gd name="T18" fmla="*/ 56 w 114"/>
                <a:gd name="T19" fmla="*/ 114 h 114"/>
                <a:gd name="T20" fmla="*/ 56 w 114"/>
                <a:gd name="T21" fmla="*/ 114 h 114"/>
                <a:gd name="T22" fmla="*/ 46 w 114"/>
                <a:gd name="T23" fmla="*/ 114 h 114"/>
                <a:gd name="T24" fmla="*/ 34 w 114"/>
                <a:gd name="T25" fmla="*/ 110 h 114"/>
                <a:gd name="T26" fmla="*/ 26 w 114"/>
                <a:gd name="T27" fmla="*/ 104 h 114"/>
                <a:gd name="T28" fmla="*/ 16 w 114"/>
                <a:gd name="T29" fmla="*/ 98 h 114"/>
                <a:gd name="T30" fmla="*/ 10 w 114"/>
                <a:gd name="T31" fmla="*/ 90 h 114"/>
                <a:gd name="T32" fmla="*/ 4 w 114"/>
                <a:gd name="T33" fmla="*/ 80 h 114"/>
                <a:gd name="T34" fmla="*/ 2 w 114"/>
                <a:gd name="T35" fmla="*/ 68 h 114"/>
                <a:gd name="T36" fmla="*/ 0 w 114"/>
                <a:gd name="T37" fmla="*/ 58 h 114"/>
                <a:gd name="T38" fmla="*/ 0 w 114"/>
                <a:gd name="T39" fmla="*/ 58 h 114"/>
                <a:gd name="T40" fmla="*/ 2 w 114"/>
                <a:gd name="T41" fmla="*/ 46 h 114"/>
                <a:gd name="T42" fmla="*/ 4 w 114"/>
                <a:gd name="T43" fmla="*/ 36 h 114"/>
                <a:gd name="T44" fmla="*/ 10 w 114"/>
                <a:gd name="T45" fmla="*/ 26 h 114"/>
                <a:gd name="T46" fmla="*/ 16 w 114"/>
                <a:gd name="T47" fmla="*/ 18 h 114"/>
                <a:gd name="T48" fmla="*/ 26 w 114"/>
                <a:gd name="T49" fmla="*/ 10 h 114"/>
                <a:gd name="T50" fmla="*/ 34 w 114"/>
                <a:gd name="T51" fmla="*/ 6 h 114"/>
                <a:gd name="T52" fmla="*/ 46 w 114"/>
                <a:gd name="T53" fmla="*/ 2 h 114"/>
                <a:gd name="T54" fmla="*/ 56 w 114"/>
                <a:gd name="T55" fmla="*/ 0 h 114"/>
                <a:gd name="T56" fmla="*/ 56 w 114"/>
                <a:gd name="T57" fmla="*/ 0 h 114"/>
                <a:gd name="T58" fmla="*/ 68 w 114"/>
                <a:gd name="T59" fmla="*/ 2 h 114"/>
                <a:gd name="T60" fmla="*/ 78 w 114"/>
                <a:gd name="T61" fmla="*/ 6 h 114"/>
                <a:gd name="T62" fmla="*/ 88 w 114"/>
                <a:gd name="T63" fmla="*/ 10 h 114"/>
                <a:gd name="T64" fmla="*/ 96 w 114"/>
                <a:gd name="T65" fmla="*/ 18 h 114"/>
                <a:gd name="T66" fmla="*/ 104 w 114"/>
                <a:gd name="T67" fmla="*/ 26 h 114"/>
                <a:gd name="T68" fmla="*/ 110 w 114"/>
                <a:gd name="T69" fmla="*/ 36 h 114"/>
                <a:gd name="T70" fmla="*/ 112 w 114"/>
                <a:gd name="T71" fmla="*/ 46 h 114"/>
                <a:gd name="T72" fmla="*/ 114 w 114"/>
                <a:gd name="T73" fmla="*/ 58 h 114"/>
                <a:gd name="T74" fmla="*/ 114 w 114"/>
                <a:gd name="T75" fmla="*/ 58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4" h="114">
                  <a:moveTo>
                    <a:pt x="114" y="58"/>
                  </a:moveTo>
                  <a:lnTo>
                    <a:pt x="114" y="58"/>
                  </a:lnTo>
                  <a:lnTo>
                    <a:pt x="112" y="68"/>
                  </a:lnTo>
                  <a:lnTo>
                    <a:pt x="110" y="80"/>
                  </a:lnTo>
                  <a:lnTo>
                    <a:pt x="104" y="90"/>
                  </a:lnTo>
                  <a:lnTo>
                    <a:pt x="96" y="98"/>
                  </a:lnTo>
                  <a:lnTo>
                    <a:pt x="88" y="104"/>
                  </a:lnTo>
                  <a:lnTo>
                    <a:pt x="78" y="110"/>
                  </a:lnTo>
                  <a:lnTo>
                    <a:pt x="68" y="114"/>
                  </a:lnTo>
                  <a:lnTo>
                    <a:pt x="56" y="114"/>
                  </a:lnTo>
                  <a:lnTo>
                    <a:pt x="56" y="114"/>
                  </a:lnTo>
                  <a:lnTo>
                    <a:pt x="46" y="114"/>
                  </a:lnTo>
                  <a:lnTo>
                    <a:pt x="34" y="110"/>
                  </a:lnTo>
                  <a:lnTo>
                    <a:pt x="26" y="104"/>
                  </a:lnTo>
                  <a:lnTo>
                    <a:pt x="16" y="98"/>
                  </a:lnTo>
                  <a:lnTo>
                    <a:pt x="10" y="90"/>
                  </a:lnTo>
                  <a:lnTo>
                    <a:pt x="4" y="80"/>
                  </a:lnTo>
                  <a:lnTo>
                    <a:pt x="2" y="68"/>
                  </a:lnTo>
                  <a:lnTo>
                    <a:pt x="0" y="58"/>
                  </a:lnTo>
                  <a:lnTo>
                    <a:pt x="0" y="58"/>
                  </a:lnTo>
                  <a:lnTo>
                    <a:pt x="2" y="46"/>
                  </a:lnTo>
                  <a:lnTo>
                    <a:pt x="4" y="36"/>
                  </a:lnTo>
                  <a:lnTo>
                    <a:pt x="10" y="26"/>
                  </a:lnTo>
                  <a:lnTo>
                    <a:pt x="16" y="18"/>
                  </a:lnTo>
                  <a:lnTo>
                    <a:pt x="26" y="10"/>
                  </a:lnTo>
                  <a:lnTo>
                    <a:pt x="34" y="6"/>
                  </a:lnTo>
                  <a:lnTo>
                    <a:pt x="46" y="2"/>
                  </a:lnTo>
                  <a:lnTo>
                    <a:pt x="56" y="0"/>
                  </a:lnTo>
                  <a:lnTo>
                    <a:pt x="56" y="0"/>
                  </a:lnTo>
                  <a:lnTo>
                    <a:pt x="68" y="2"/>
                  </a:lnTo>
                  <a:lnTo>
                    <a:pt x="78" y="6"/>
                  </a:lnTo>
                  <a:lnTo>
                    <a:pt x="88" y="10"/>
                  </a:lnTo>
                  <a:lnTo>
                    <a:pt x="96" y="18"/>
                  </a:lnTo>
                  <a:lnTo>
                    <a:pt x="104" y="26"/>
                  </a:lnTo>
                  <a:lnTo>
                    <a:pt x="110" y="36"/>
                  </a:lnTo>
                  <a:lnTo>
                    <a:pt x="112" y="46"/>
                  </a:lnTo>
                  <a:lnTo>
                    <a:pt x="114" y="58"/>
                  </a:lnTo>
                  <a:lnTo>
                    <a:pt x="114" y="58"/>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grpSp>
      <p:sp>
        <p:nvSpPr>
          <p:cNvPr id="1320" name="Freeform 80"/>
          <p:cNvSpPr>
            <a:spLocks/>
          </p:cNvSpPr>
          <p:nvPr/>
        </p:nvSpPr>
        <p:spPr bwMode="auto">
          <a:xfrm>
            <a:off x="9246130" y="3250048"/>
            <a:ext cx="432045" cy="400362"/>
          </a:xfrm>
          <a:custGeom>
            <a:avLst/>
            <a:gdLst>
              <a:gd name="T0" fmla="*/ 250 w 300"/>
              <a:gd name="T1" fmla="*/ 276 h 278"/>
              <a:gd name="T2" fmla="*/ 228 w 300"/>
              <a:gd name="T3" fmla="*/ 266 h 278"/>
              <a:gd name="T4" fmla="*/ 48 w 300"/>
              <a:gd name="T5" fmla="*/ 82 h 278"/>
              <a:gd name="T6" fmla="*/ 48 w 300"/>
              <a:gd name="T7" fmla="*/ 60 h 278"/>
              <a:gd name="T8" fmla="*/ 62 w 300"/>
              <a:gd name="T9" fmla="*/ 46 h 278"/>
              <a:gd name="T10" fmla="*/ 72 w 300"/>
              <a:gd name="T11" fmla="*/ 44 h 278"/>
              <a:gd name="T12" fmla="*/ 92 w 300"/>
              <a:gd name="T13" fmla="*/ 52 h 278"/>
              <a:gd name="T14" fmla="*/ 222 w 300"/>
              <a:gd name="T15" fmla="*/ 184 h 278"/>
              <a:gd name="T16" fmla="*/ 220 w 300"/>
              <a:gd name="T17" fmla="*/ 192 h 278"/>
              <a:gd name="T18" fmla="*/ 216 w 300"/>
              <a:gd name="T19" fmla="*/ 196 h 278"/>
              <a:gd name="T20" fmla="*/ 80 w 300"/>
              <a:gd name="T21" fmla="*/ 64 h 278"/>
              <a:gd name="T22" fmla="*/ 72 w 300"/>
              <a:gd name="T23" fmla="*/ 60 h 278"/>
              <a:gd name="T24" fmla="*/ 72 w 300"/>
              <a:gd name="T25" fmla="*/ 60 h 278"/>
              <a:gd name="T26" fmla="*/ 64 w 300"/>
              <a:gd name="T27" fmla="*/ 64 h 278"/>
              <a:gd name="T28" fmla="*/ 62 w 300"/>
              <a:gd name="T29" fmla="*/ 72 h 278"/>
              <a:gd name="T30" fmla="*/ 240 w 300"/>
              <a:gd name="T31" fmla="*/ 254 h 278"/>
              <a:gd name="T32" fmla="*/ 258 w 300"/>
              <a:gd name="T33" fmla="*/ 260 h 278"/>
              <a:gd name="T34" fmla="*/ 276 w 300"/>
              <a:gd name="T35" fmla="*/ 254 h 278"/>
              <a:gd name="T36" fmla="*/ 282 w 300"/>
              <a:gd name="T37" fmla="*/ 236 h 278"/>
              <a:gd name="T38" fmla="*/ 84 w 300"/>
              <a:gd name="T39" fmla="*/ 28 h 278"/>
              <a:gd name="T40" fmla="*/ 72 w 300"/>
              <a:gd name="T41" fmla="*/ 20 h 278"/>
              <a:gd name="T42" fmla="*/ 48 w 300"/>
              <a:gd name="T43" fmla="*/ 18 h 278"/>
              <a:gd name="T44" fmla="*/ 28 w 300"/>
              <a:gd name="T45" fmla="*/ 28 h 278"/>
              <a:gd name="T46" fmla="*/ 20 w 300"/>
              <a:gd name="T47" fmla="*/ 40 h 278"/>
              <a:gd name="T48" fmla="*/ 18 w 300"/>
              <a:gd name="T49" fmla="*/ 54 h 278"/>
              <a:gd name="T50" fmla="*/ 24 w 300"/>
              <a:gd name="T51" fmla="*/ 76 h 278"/>
              <a:gd name="T52" fmla="*/ 174 w 300"/>
              <a:gd name="T53" fmla="*/ 228 h 278"/>
              <a:gd name="T54" fmla="*/ 176 w 300"/>
              <a:gd name="T55" fmla="*/ 236 h 278"/>
              <a:gd name="T56" fmla="*/ 172 w 300"/>
              <a:gd name="T57" fmla="*/ 242 h 278"/>
              <a:gd name="T58" fmla="*/ 162 w 300"/>
              <a:gd name="T59" fmla="*/ 240 h 278"/>
              <a:gd name="T60" fmla="*/ 10 w 300"/>
              <a:gd name="T61" fmla="*/ 86 h 278"/>
              <a:gd name="T62" fmla="*/ 0 w 300"/>
              <a:gd name="T63" fmla="*/ 54 h 278"/>
              <a:gd name="T64" fmla="*/ 6 w 300"/>
              <a:gd name="T65" fmla="*/ 34 h 278"/>
              <a:gd name="T66" fmla="*/ 18 w 300"/>
              <a:gd name="T67" fmla="*/ 16 h 278"/>
              <a:gd name="T68" fmla="*/ 46 w 300"/>
              <a:gd name="T69" fmla="*/ 0 h 278"/>
              <a:gd name="T70" fmla="*/ 68 w 300"/>
              <a:gd name="T71" fmla="*/ 0 h 278"/>
              <a:gd name="T72" fmla="*/ 96 w 300"/>
              <a:gd name="T73" fmla="*/ 16 h 278"/>
              <a:gd name="T74" fmla="*/ 292 w 300"/>
              <a:gd name="T75" fmla="*/ 214 h 278"/>
              <a:gd name="T76" fmla="*/ 300 w 300"/>
              <a:gd name="T77" fmla="*/ 236 h 278"/>
              <a:gd name="T78" fmla="*/ 296 w 300"/>
              <a:gd name="T79" fmla="*/ 252 h 278"/>
              <a:gd name="T80" fmla="*/ 286 w 300"/>
              <a:gd name="T81" fmla="*/ 266 h 278"/>
              <a:gd name="T82" fmla="*/ 266 w 300"/>
              <a:gd name="T83" fmla="*/ 276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00" h="278">
                <a:moveTo>
                  <a:pt x="258" y="278"/>
                </a:moveTo>
                <a:lnTo>
                  <a:pt x="258" y="278"/>
                </a:lnTo>
                <a:lnTo>
                  <a:pt x="250" y="276"/>
                </a:lnTo>
                <a:lnTo>
                  <a:pt x="242" y="274"/>
                </a:lnTo>
                <a:lnTo>
                  <a:pt x="234" y="270"/>
                </a:lnTo>
                <a:lnTo>
                  <a:pt x="228" y="266"/>
                </a:lnTo>
                <a:lnTo>
                  <a:pt x="54" y="90"/>
                </a:lnTo>
                <a:lnTo>
                  <a:pt x="54" y="90"/>
                </a:lnTo>
                <a:lnTo>
                  <a:pt x="48" y="82"/>
                </a:lnTo>
                <a:lnTo>
                  <a:pt x="46" y="72"/>
                </a:lnTo>
                <a:lnTo>
                  <a:pt x="46" y="72"/>
                </a:lnTo>
                <a:lnTo>
                  <a:pt x="48" y="60"/>
                </a:lnTo>
                <a:lnTo>
                  <a:pt x="54" y="52"/>
                </a:lnTo>
                <a:lnTo>
                  <a:pt x="54" y="52"/>
                </a:lnTo>
                <a:lnTo>
                  <a:pt x="62" y="46"/>
                </a:lnTo>
                <a:lnTo>
                  <a:pt x="72" y="44"/>
                </a:lnTo>
                <a:lnTo>
                  <a:pt x="72" y="44"/>
                </a:lnTo>
                <a:lnTo>
                  <a:pt x="72" y="44"/>
                </a:lnTo>
                <a:lnTo>
                  <a:pt x="72" y="44"/>
                </a:lnTo>
                <a:lnTo>
                  <a:pt x="82" y="46"/>
                </a:lnTo>
                <a:lnTo>
                  <a:pt x="92" y="52"/>
                </a:lnTo>
                <a:lnTo>
                  <a:pt x="220" y="182"/>
                </a:lnTo>
                <a:lnTo>
                  <a:pt x="220" y="182"/>
                </a:lnTo>
                <a:lnTo>
                  <a:pt x="222" y="184"/>
                </a:lnTo>
                <a:lnTo>
                  <a:pt x="224" y="186"/>
                </a:lnTo>
                <a:lnTo>
                  <a:pt x="222" y="190"/>
                </a:lnTo>
                <a:lnTo>
                  <a:pt x="220" y="192"/>
                </a:lnTo>
                <a:lnTo>
                  <a:pt x="220" y="192"/>
                </a:lnTo>
                <a:lnTo>
                  <a:pt x="218" y="194"/>
                </a:lnTo>
                <a:lnTo>
                  <a:pt x="216" y="196"/>
                </a:lnTo>
                <a:lnTo>
                  <a:pt x="212" y="194"/>
                </a:lnTo>
                <a:lnTo>
                  <a:pt x="210" y="192"/>
                </a:lnTo>
                <a:lnTo>
                  <a:pt x="80" y="64"/>
                </a:lnTo>
                <a:lnTo>
                  <a:pt x="80" y="64"/>
                </a:lnTo>
                <a:lnTo>
                  <a:pt x="76" y="62"/>
                </a:lnTo>
                <a:lnTo>
                  <a:pt x="72" y="60"/>
                </a:lnTo>
                <a:lnTo>
                  <a:pt x="72" y="60"/>
                </a:lnTo>
                <a:lnTo>
                  <a:pt x="72" y="60"/>
                </a:lnTo>
                <a:lnTo>
                  <a:pt x="72" y="60"/>
                </a:lnTo>
                <a:lnTo>
                  <a:pt x="68" y="62"/>
                </a:lnTo>
                <a:lnTo>
                  <a:pt x="64" y="64"/>
                </a:lnTo>
                <a:lnTo>
                  <a:pt x="64" y="64"/>
                </a:lnTo>
                <a:lnTo>
                  <a:pt x="62" y="66"/>
                </a:lnTo>
                <a:lnTo>
                  <a:pt x="62" y="72"/>
                </a:lnTo>
                <a:lnTo>
                  <a:pt x="62" y="72"/>
                </a:lnTo>
                <a:lnTo>
                  <a:pt x="62" y="76"/>
                </a:lnTo>
                <a:lnTo>
                  <a:pt x="64" y="78"/>
                </a:lnTo>
                <a:lnTo>
                  <a:pt x="240" y="254"/>
                </a:lnTo>
                <a:lnTo>
                  <a:pt x="240" y="254"/>
                </a:lnTo>
                <a:lnTo>
                  <a:pt x="248" y="260"/>
                </a:lnTo>
                <a:lnTo>
                  <a:pt x="258" y="260"/>
                </a:lnTo>
                <a:lnTo>
                  <a:pt x="268" y="260"/>
                </a:lnTo>
                <a:lnTo>
                  <a:pt x="276" y="254"/>
                </a:lnTo>
                <a:lnTo>
                  <a:pt x="276" y="254"/>
                </a:lnTo>
                <a:lnTo>
                  <a:pt x="280" y="246"/>
                </a:lnTo>
                <a:lnTo>
                  <a:pt x="282" y="236"/>
                </a:lnTo>
                <a:lnTo>
                  <a:pt x="282" y="236"/>
                </a:lnTo>
                <a:lnTo>
                  <a:pt x="280" y="226"/>
                </a:lnTo>
                <a:lnTo>
                  <a:pt x="276" y="218"/>
                </a:lnTo>
                <a:lnTo>
                  <a:pt x="84" y="28"/>
                </a:lnTo>
                <a:lnTo>
                  <a:pt x="84" y="28"/>
                </a:lnTo>
                <a:lnTo>
                  <a:pt x="78" y="22"/>
                </a:lnTo>
                <a:lnTo>
                  <a:pt x="72" y="20"/>
                </a:lnTo>
                <a:lnTo>
                  <a:pt x="64" y="18"/>
                </a:lnTo>
                <a:lnTo>
                  <a:pt x="56" y="16"/>
                </a:lnTo>
                <a:lnTo>
                  <a:pt x="48" y="18"/>
                </a:lnTo>
                <a:lnTo>
                  <a:pt x="42" y="20"/>
                </a:lnTo>
                <a:lnTo>
                  <a:pt x="34" y="22"/>
                </a:lnTo>
                <a:lnTo>
                  <a:pt x="28" y="28"/>
                </a:lnTo>
                <a:lnTo>
                  <a:pt x="28" y="28"/>
                </a:lnTo>
                <a:lnTo>
                  <a:pt x="24" y="34"/>
                </a:lnTo>
                <a:lnTo>
                  <a:pt x="20" y="40"/>
                </a:lnTo>
                <a:lnTo>
                  <a:pt x="18" y="48"/>
                </a:lnTo>
                <a:lnTo>
                  <a:pt x="18" y="54"/>
                </a:lnTo>
                <a:lnTo>
                  <a:pt x="18" y="54"/>
                </a:lnTo>
                <a:lnTo>
                  <a:pt x="18" y="62"/>
                </a:lnTo>
                <a:lnTo>
                  <a:pt x="20" y="70"/>
                </a:lnTo>
                <a:lnTo>
                  <a:pt x="24" y="76"/>
                </a:lnTo>
                <a:lnTo>
                  <a:pt x="28" y="82"/>
                </a:lnTo>
                <a:lnTo>
                  <a:pt x="174" y="228"/>
                </a:lnTo>
                <a:lnTo>
                  <a:pt x="174" y="228"/>
                </a:lnTo>
                <a:lnTo>
                  <a:pt x="176" y="230"/>
                </a:lnTo>
                <a:lnTo>
                  <a:pt x="176" y="234"/>
                </a:lnTo>
                <a:lnTo>
                  <a:pt x="176" y="236"/>
                </a:lnTo>
                <a:lnTo>
                  <a:pt x="174" y="240"/>
                </a:lnTo>
                <a:lnTo>
                  <a:pt x="174" y="240"/>
                </a:lnTo>
                <a:lnTo>
                  <a:pt x="172" y="242"/>
                </a:lnTo>
                <a:lnTo>
                  <a:pt x="168" y="242"/>
                </a:lnTo>
                <a:lnTo>
                  <a:pt x="166" y="242"/>
                </a:lnTo>
                <a:lnTo>
                  <a:pt x="162" y="240"/>
                </a:lnTo>
                <a:lnTo>
                  <a:pt x="18" y="94"/>
                </a:lnTo>
                <a:lnTo>
                  <a:pt x="18" y="94"/>
                </a:lnTo>
                <a:lnTo>
                  <a:pt x="10" y="86"/>
                </a:lnTo>
                <a:lnTo>
                  <a:pt x="6" y="76"/>
                </a:lnTo>
                <a:lnTo>
                  <a:pt x="2" y="66"/>
                </a:lnTo>
                <a:lnTo>
                  <a:pt x="0" y="54"/>
                </a:lnTo>
                <a:lnTo>
                  <a:pt x="0" y="54"/>
                </a:lnTo>
                <a:lnTo>
                  <a:pt x="2" y="44"/>
                </a:lnTo>
                <a:lnTo>
                  <a:pt x="6" y="34"/>
                </a:lnTo>
                <a:lnTo>
                  <a:pt x="10" y="24"/>
                </a:lnTo>
                <a:lnTo>
                  <a:pt x="18" y="16"/>
                </a:lnTo>
                <a:lnTo>
                  <a:pt x="18" y="16"/>
                </a:lnTo>
                <a:lnTo>
                  <a:pt x="26" y="8"/>
                </a:lnTo>
                <a:lnTo>
                  <a:pt x="36" y="4"/>
                </a:lnTo>
                <a:lnTo>
                  <a:pt x="46" y="0"/>
                </a:lnTo>
                <a:lnTo>
                  <a:pt x="56" y="0"/>
                </a:lnTo>
                <a:lnTo>
                  <a:pt x="56" y="0"/>
                </a:lnTo>
                <a:lnTo>
                  <a:pt x="68" y="0"/>
                </a:lnTo>
                <a:lnTo>
                  <a:pt x="78" y="4"/>
                </a:lnTo>
                <a:lnTo>
                  <a:pt x="88" y="8"/>
                </a:lnTo>
                <a:lnTo>
                  <a:pt x="96" y="16"/>
                </a:lnTo>
                <a:lnTo>
                  <a:pt x="286" y="208"/>
                </a:lnTo>
                <a:lnTo>
                  <a:pt x="286" y="208"/>
                </a:lnTo>
                <a:lnTo>
                  <a:pt x="292" y="214"/>
                </a:lnTo>
                <a:lnTo>
                  <a:pt x="296" y="220"/>
                </a:lnTo>
                <a:lnTo>
                  <a:pt x="298" y="228"/>
                </a:lnTo>
                <a:lnTo>
                  <a:pt x="300" y="236"/>
                </a:lnTo>
                <a:lnTo>
                  <a:pt x="300" y="236"/>
                </a:lnTo>
                <a:lnTo>
                  <a:pt x="298" y="244"/>
                </a:lnTo>
                <a:lnTo>
                  <a:pt x="296" y="252"/>
                </a:lnTo>
                <a:lnTo>
                  <a:pt x="292" y="260"/>
                </a:lnTo>
                <a:lnTo>
                  <a:pt x="286" y="266"/>
                </a:lnTo>
                <a:lnTo>
                  <a:pt x="286" y="266"/>
                </a:lnTo>
                <a:lnTo>
                  <a:pt x="280" y="270"/>
                </a:lnTo>
                <a:lnTo>
                  <a:pt x="274" y="274"/>
                </a:lnTo>
                <a:lnTo>
                  <a:pt x="266" y="276"/>
                </a:lnTo>
                <a:lnTo>
                  <a:pt x="258" y="278"/>
                </a:lnTo>
                <a:lnTo>
                  <a:pt x="258" y="27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grpSp>
        <p:nvGrpSpPr>
          <p:cNvPr id="1321" name="グループ化 1320"/>
          <p:cNvGrpSpPr/>
          <p:nvPr/>
        </p:nvGrpSpPr>
        <p:grpSpPr>
          <a:xfrm>
            <a:off x="3250105" y="1315753"/>
            <a:ext cx="434926" cy="334115"/>
            <a:chOff x="3608388" y="942975"/>
            <a:chExt cx="479425" cy="368300"/>
          </a:xfrm>
        </p:grpSpPr>
        <p:sp>
          <p:nvSpPr>
            <p:cNvPr id="1322" name="Freeform 81"/>
            <p:cNvSpPr>
              <a:spLocks/>
            </p:cNvSpPr>
            <p:nvPr/>
          </p:nvSpPr>
          <p:spPr bwMode="auto">
            <a:xfrm>
              <a:off x="3608388" y="942975"/>
              <a:ext cx="479425" cy="368300"/>
            </a:xfrm>
            <a:custGeom>
              <a:avLst/>
              <a:gdLst>
                <a:gd name="T0" fmla="*/ 152 w 302"/>
                <a:gd name="T1" fmla="*/ 0 h 232"/>
                <a:gd name="T2" fmla="*/ 92 w 302"/>
                <a:gd name="T3" fmla="*/ 8 h 232"/>
                <a:gd name="T4" fmla="*/ 44 w 302"/>
                <a:gd name="T5" fmla="*/ 28 h 232"/>
                <a:gd name="T6" fmla="*/ 18 w 302"/>
                <a:gd name="T7" fmla="*/ 50 h 232"/>
                <a:gd name="T8" fmla="*/ 8 w 302"/>
                <a:gd name="T9" fmla="*/ 66 h 232"/>
                <a:gd name="T10" fmla="*/ 2 w 302"/>
                <a:gd name="T11" fmla="*/ 86 h 232"/>
                <a:gd name="T12" fmla="*/ 0 w 302"/>
                <a:gd name="T13" fmla="*/ 94 h 232"/>
                <a:gd name="T14" fmla="*/ 6 w 302"/>
                <a:gd name="T15" fmla="*/ 118 h 232"/>
                <a:gd name="T16" fmla="*/ 18 w 302"/>
                <a:gd name="T17" fmla="*/ 140 h 232"/>
                <a:gd name="T18" fmla="*/ 38 w 302"/>
                <a:gd name="T19" fmla="*/ 158 h 232"/>
                <a:gd name="T20" fmla="*/ 66 w 302"/>
                <a:gd name="T21" fmla="*/ 172 h 232"/>
                <a:gd name="T22" fmla="*/ 62 w 302"/>
                <a:gd name="T23" fmla="*/ 188 h 232"/>
                <a:gd name="T24" fmla="*/ 52 w 302"/>
                <a:gd name="T25" fmla="*/ 204 h 232"/>
                <a:gd name="T26" fmla="*/ 38 w 302"/>
                <a:gd name="T27" fmla="*/ 220 h 232"/>
                <a:gd name="T28" fmla="*/ 14 w 302"/>
                <a:gd name="T29" fmla="*/ 232 h 232"/>
                <a:gd name="T30" fmla="*/ 24 w 302"/>
                <a:gd name="T31" fmla="*/ 230 h 232"/>
                <a:gd name="T32" fmla="*/ 46 w 302"/>
                <a:gd name="T33" fmla="*/ 226 h 232"/>
                <a:gd name="T34" fmla="*/ 72 w 302"/>
                <a:gd name="T35" fmla="*/ 212 h 232"/>
                <a:gd name="T36" fmla="*/ 100 w 302"/>
                <a:gd name="T37" fmla="*/ 184 h 232"/>
                <a:gd name="T38" fmla="*/ 126 w 302"/>
                <a:gd name="T39" fmla="*/ 188 h 232"/>
                <a:gd name="T40" fmla="*/ 152 w 302"/>
                <a:gd name="T41" fmla="*/ 190 h 232"/>
                <a:gd name="T42" fmla="*/ 210 w 302"/>
                <a:gd name="T43" fmla="*/ 182 h 232"/>
                <a:gd name="T44" fmla="*/ 258 w 302"/>
                <a:gd name="T45" fmla="*/ 162 h 232"/>
                <a:gd name="T46" fmla="*/ 284 w 302"/>
                <a:gd name="T47" fmla="*/ 140 h 232"/>
                <a:gd name="T48" fmla="*/ 296 w 302"/>
                <a:gd name="T49" fmla="*/ 122 h 232"/>
                <a:gd name="T50" fmla="*/ 302 w 302"/>
                <a:gd name="T51" fmla="*/ 104 h 232"/>
                <a:gd name="T52" fmla="*/ 302 w 302"/>
                <a:gd name="T53" fmla="*/ 94 h 232"/>
                <a:gd name="T54" fmla="*/ 300 w 302"/>
                <a:gd name="T55" fmla="*/ 76 h 232"/>
                <a:gd name="T56" fmla="*/ 290 w 302"/>
                <a:gd name="T57" fmla="*/ 58 h 232"/>
                <a:gd name="T58" fmla="*/ 276 w 302"/>
                <a:gd name="T59" fmla="*/ 42 h 232"/>
                <a:gd name="T60" fmla="*/ 236 w 302"/>
                <a:gd name="T61" fmla="*/ 16 h 232"/>
                <a:gd name="T62" fmla="*/ 182 w 302"/>
                <a:gd name="T63" fmla="*/ 2 h 232"/>
                <a:gd name="T64" fmla="*/ 152 w 302"/>
                <a:gd name="T65" fmla="*/ 0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02" h="232">
                  <a:moveTo>
                    <a:pt x="152" y="0"/>
                  </a:moveTo>
                  <a:lnTo>
                    <a:pt x="152" y="0"/>
                  </a:lnTo>
                  <a:lnTo>
                    <a:pt x="122" y="2"/>
                  </a:lnTo>
                  <a:lnTo>
                    <a:pt x="92" y="8"/>
                  </a:lnTo>
                  <a:lnTo>
                    <a:pt x="68" y="16"/>
                  </a:lnTo>
                  <a:lnTo>
                    <a:pt x="44" y="28"/>
                  </a:lnTo>
                  <a:lnTo>
                    <a:pt x="26" y="42"/>
                  </a:lnTo>
                  <a:lnTo>
                    <a:pt x="18" y="50"/>
                  </a:lnTo>
                  <a:lnTo>
                    <a:pt x="12" y="58"/>
                  </a:lnTo>
                  <a:lnTo>
                    <a:pt x="8" y="66"/>
                  </a:lnTo>
                  <a:lnTo>
                    <a:pt x="4" y="76"/>
                  </a:lnTo>
                  <a:lnTo>
                    <a:pt x="2" y="86"/>
                  </a:lnTo>
                  <a:lnTo>
                    <a:pt x="0" y="94"/>
                  </a:lnTo>
                  <a:lnTo>
                    <a:pt x="0" y="94"/>
                  </a:lnTo>
                  <a:lnTo>
                    <a:pt x="2" y="106"/>
                  </a:lnTo>
                  <a:lnTo>
                    <a:pt x="6" y="118"/>
                  </a:lnTo>
                  <a:lnTo>
                    <a:pt x="10" y="130"/>
                  </a:lnTo>
                  <a:lnTo>
                    <a:pt x="18" y="140"/>
                  </a:lnTo>
                  <a:lnTo>
                    <a:pt x="28" y="148"/>
                  </a:lnTo>
                  <a:lnTo>
                    <a:pt x="38" y="158"/>
                  </a:lnTo>
                  <a:lnTo>
                    <a:pt x="52" y="166"/>
                  </a:lnTo>
                  <a:lnTo>
                    <a:pt x="66" y="172"/>
                  </a:lnTo>
                  <a:lnTo>
                    <a:pt x="66" y="172"/>
                  </a:lnTo>
                  <a:lnTo>
                    <a:pt x="62" y="188"/>
                  </a:lnTo>
                  <a:lnTo>
                    <a:pt x="58" y="196"/>
                  </a:lnTo>
                  <a:lnTo>
                    <a:pt x="52" y="204"/>
                  </a:lnTo>
                  <a:lnTo>
                    <a:pt x="46" y="212"/>
                  </a:lnTo>
                  <a:lnTo>
                    <a:pt x="38" y="220"/>
                  </a:lnTo>
                  <a:lnTo>
                    <a:pt x="28" y="226"/>
                  </a:lnTo>
                  <a:lnTo>
                    <a:pt x="14" y="232"/>
                  </a:lnTo>
                  <a:lnTo>
                    <a:pt x="14" y="232"/>
                  </a:lnTo>
                  <a:lnTo>
                    <a:pt x="24" y="230"/>
                  </a:lnTo>
                  <a:lnTo>
                    <a:pt x="34" y="228"/>
                  </a:lnTo>
                  <a:lnTo>
                    <a:pt x="46" y="226"/>
                  </a:lnTo>
                  <a:lnTo>
                    <a:pt x="58" y="220"/>
                  </a:lnTo>
                  <a:lnTo>
                    <a:pt x="72" y="212"/>
                  </a:lnTo>
                  <a:lnTo>
                    <a:pt x="88" y="200"/>
                  </a:lnTo>
                  <a:lnTo>
                    <a:pt x="100" y="184"/>
                  </a:lnTo>
                  <a:lnTo>
                    <a:pt x="100" y="184"/>
                  </a:lnTo>
                  <a:lnTo>
                    <a:pt x="126" y="188"/>
                  </a:lnTo>
                  <a:lnTo>
                    <a:pt x="152" y="190"/>
                  </a:lnTo>
                  <a:lnTo>
                    <a:pt x="152" y="190"/>
                  </a:lnTo>
                  <a:lnTo>
                    <a:pt x="182" y="188"/>
                  </a:lnTo>
                  <a:lnTo>
                    <a:pt x="210" y="182"/>
                  </a:lnTo>
                  <a:lnTo>
                    <a:pt x="236" y="174"/>
                  </a:lnTo>
                  <a:lnTo>
                    <a:pt x="258" y="162"/>
                  </a:lnTo>
                  <a:lnTo>
                    <a:pt x="276" y="148"/>
                  </a:lnTo>
                  <a:lnTo>
                    <a:pt x="284" y="140"/>
                  </a:lnTo>
                  <a:lnTo>
                    <a:pt x="290" y="132"/>
                  </a:lnTo>
                  <a:lnTo>
                    <a:pt x="296" y="122"/>
                  </a:lnTo>
                  <a:lnTo>
                    <a:pt x="300" y="114"/>
                  </a:lnTo>
                  <a:lnTo>
                    <a:pt x="302" y="104"/>
                  </a:lnTo>
                  <a:lnTo>
                    <a:pt x="302" y="94"/>
                  </a:lnTo>
                  <a:lnTo>
                    <a:pt x="302" y="94"/>
                  </a:lnTo>
                  <a:lnTo>
                    <a:pt x="302" y="86"/>
                  </a:lnTo>
                  <a:lnTo>
                    <a:pt x="300" y="76"/>
                  </a:lnTo>
                  <a:lnTo>
                    <a:pt x="296" y="66"/>
                  </a:lnTo>
                  <a:lnTo>
                    <a:pt x="290" y="58"/>
                  </a:lnTo>
                  <a:lnTo>
                    <a:pt x="284" y="50"/>
                  </a:lnTo>
                  <a:lnTo>
                    <a:pt x="276" y="42"/>
                  </a:lnTo>
                  <a:lnTo>
                    <a:pt x="258" y="28"/>
                  </a:lnTo>
                  <a:lnTo>
                    <a:pt x="236" y="16"/>
                  </a:lnTo>
                  <a:lnTo>
                    <a:pt x="210" y="8"/>
                  </a:lnTo>
                  <a:lnTo>
                    <a:pt x="182" y="2"/>
                  </a:lnTo>
                  <a:lnTo>
                    <a:pt x="152" y="0"/>
                  </a:lnTo>
                  <a:lnTo>
                    <a:pt x="15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323" name="Freeform 82"/>
            <p:cNvSpPr>
              <a:spLocks/>
            </p:cNvSpPr>
            <p:nvPr/>
          </p:nvSpPr>
          <p:spPr bwMode="auto">
            <a:xfrm>
              <a:off x="3817938" y="1063625"/>
              <a:ext cx="60325" cy="60325"/>
            </a:xfrm>
            <a:custGeom>
              <a:avLst/>
              <a:gdLst>
                <a:gd name="T0" fmla="*/ 38 w 38"/>
                <a:gd name="T1" fmla="*/ 18 h 38"/>
                <a:gd name="T2" fmla="*/ 38 w 38"/>
                <a:gd name="T3" fmla="*/ 18 h 38"/>
                <a:gd name="T4" fmla="*/ 36 w 38"/>
                <a:gd name="T5" fmla="*/ 26 h 38"/>
                <a:gd name="T6" fmla="*/ 32 w 38"/>
                <a:gd name="T7" fmla="*/ 32 h 38"/>
                <a:gd name="T8" fmla="*/ 26 w 38"/>
                <a:gd name="T9" fmla="*/ 36 h 38"/>
                <a:gd name="T10" fmla="*/ 20 w 38"/>
                <a:gd name="T11" fmla="*/ 38 h 38"/>
                <a:gd name="T12" fmla="*/ 20 w 38"/>
                <a:gd name="T13" fmla="*/ 38 h 38"/>
                <a:gd name="T14" fmla="*/ 12 w 38"/>
                <a:gd name="T15" fmla="*/ 36 h 38"/>
                <a:gd name="T16" fmla="*/ 6 w 38"/>
                <a:gd name="T17" fmla="*/ 32 h 38"/>
                <a:gd name="T18" fmla="*/ 2 w 38"/>
                <a:gd name="T19" fmla="*/ 26 h 38"/>
                <a:gd name="T20" fmla="*/ 0 w 38"/>
                <a:gd name="T21" fmla="*/ 18 h 38"/>
                <a:gd name="T22" fmla="*/ 0 w 38"/>
                <a:gd name="T23" fmla="*/ 18 h 38"/>
                <a:gd name="T24" fmla="*/ 2 w 38"/>
                <a:gd name="T25" fmla="*/ 12 h 38"/>
                <a:gd name="T26" fmla="*/ 6 w 38"/>
                <a:gd name="T27" fmla="*/ 6 h 38"/>
                <a:gd name="T28" fmla="*/ 12 w 38"/>
                <a:gd name="T29" fmla="*/ 2 h 38"/>
                <a:gd name="T30" fmla="*/ 20 w 38"/>
                <a:gd name="T31" fmla="*/ 0 h 38"/>
                <a:gd name="T32" fmla="*/ 20 w 38"/>
                <a:gd name="T33" fmla="*/ 0 h 38"/>
                <a:gd name="T34" fmla="*/ 26 w 38"/>
                <a:gd name="T35" fmla="*/ 2 h 38"/>
                <a:gd name="T36" fmla="*/ 32 w 38"/>
                <a:gd name="T37" fmla="*/ 6 h 38"/>
                <a:gd name="T38" fmla="*/ 36 w 38"/>
                <a:gd name="T39" fmla="*/ 12 h 38"/>
                <a:gd name="T40" fmla="*/ 38 w 38"/>
                <a:gd name="T41" fmla="*/ 18 h 38"/>
                <a:gd name="T42" fmla="*/ 38 w 38"/>
                <a:gd name="T43" fmla="*/ 1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8" h="38">
                  <a:moveTo>
                    <a:pt x="38" y="18"/>
                  </a:moveTo>
                  <a:lnTo>
                    <a:pt x="38" y="18"/>
                  </a:lnTo>
                  <a:lnTo>
                    <a:pt x="36" y="26"/>
                  </a:lnTo>
                  <a:lnTo>
                    <a:pt x="32" y="32"/>
                  </a:lnTo>
                  <a:lnTo>
                    <a:pt x="26" y="36"/>
                  </a:lnTo>
                  <a:lnTo>
                    <a:pt x="20" y="38"/>
                  </a:lnTo>
                  <a:lnTo>
                    <a:pt x="20" y="38"/>
                  </a:lnTo>
                  <a:lnTo>
                    <a:pt x="12" y="36"/>
                  </a:lnTo>
                  <a:lnTo>
                    <a:pt x="6" y="32"/>
                  </a:lnTo>
                  <a:lnTo>
                    <a:pt x="2" y="26"/>
                  </a:lnTo>
                  <a:lnTo>
                    <a:pt x="0" y="18"/>
                  </a:lnTo>
                  <a:lnTo>
                    <a:pt x="0" y="18"/>
                  </a:lnTo>
                  <a:lnTo>
                    <a:pt x="2" y="12"/>
                  </a:lnTo>
                  <a:lnTo>
                    <a:pt x="6" y="6"/>
                  </a:lnTo>
                  <a:lnTo>
                    <a:pt x="12" y="2"/>
                  </a:lnTo>
                  <a:lnTo>
                    <a:pt x="20" y="0"/>
                  </a:lnTo>
                  <a:lnTo>
                    <a:pt x="20" y="0"/>
                  </a:lnTo>
                  <a:lnTo>
                    <a:pt x="26" y="2"/>
                  </a:lnTo>
                  <a:lnTo>
                    <a:pt x="32" y="6"/>
                  </a:lnTo>
                  <a:lnTo>
                    <a:pt x="36" y="12"/>
                  </a:lnTo>
                  <a:lnTo>
                    <a:pt x="38" y="18"/>
                  </a:lnTo>
                  <a:lnTo>
                    <a:pt x="38" y="1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324" name="Freeform 83"/>
            <p:cNvSpPr>
              <a:spLocks/>
            </p:cNvSpPr>
            <p:nvPr/>
          </p:nvSpPr>
          <p:spPr bwMode="auto">
            <a:xfrm>
              <a:off x="3713163" y="1063625"/>
              <a:ext cx="60325" cy="60325"/>
            </a:xfrm>
            <a:custGeom>
              <a:avLst/>
              <a:gdLst>
                <a:gd name="T0" fmla="*/ 38 w 38"/>
                <a:gd name="T1" fmla="*/ 18 h 38"/>
                <a:gd name="T2" fmla="*/ 38 w 38"/>
                <a:gd name="T3" fmla="*/ 18 h 38"/>
                <a:gd name="T4" fmla="*/ 36 w 38"/>
                <a:gd name="T5" fmla="*/ 26 h 38"/>
                <a:gd name="T6" fmla="*/ 32 w 38"/>
                <a:gd name="T7" fmla="*/ 32 h 38"/>
                <a:gd name="T8" fmla="*/ 26 w 38"/>
                <a:gd name="T9" fmla="*/ 36 h 38"/>
                <a:gd name="T10" fmla="*/ 20 w 38"/>
                <a:gd name="T11" fmla="*/ 38 h 38"/>
                <a:gd name="T12" fmla="*/ 20 w 38"/>
                <a:gd name="T13" fmla="*/ 38 h 38"/>
                <a:gd name="T14" fmla="*/ 12 w 38"/>
                <a:gd name="T15" fmla="*/ 36 h 38"/>
                <a:gd name="T16" fmla="*/ 6 w 38"/>
                <a:gd name="T17" fmla="*/ 32 h 38"/>
                <a:gd name="T18" fmla="*/ 2 w 38"/>
                <a:gd name="T19" fmla="*/ 26 h 38"/>
                <a:gd name="T20" fmla="*/ 0 w 38"/>
                <a:gd name="T21" fmla="*/ 18 h 38"/>
                <a:gd name="T22" fmla="*/ 0 w 38"/>
                <a:gd name="T23" fmla="*/ 18 h 38"/>
                <a:gd name="T24" fmla="*/ 2 w 38"/>
                <a:gd name="T25" fmla="*/ 12 h 38"/>
                <a:gd name="T26" fmla="*/ 6 w 38"/>
                <a:gd name="T27" fmla="*/ 6 h 38"/>
                <a:gd name="T28" fmla="*/ 12 w 38"/>
                <a:gd name="T29" fmla="*/ 2 h 38"/>
                <a:gd name="T30" fmla="*/ 20 w 38"/>
                <a:gd name="T31" fmla="*/ 0 h 38"/>
                <a:gd name="T32" fmla="*/ 20 w 38"/>
                <a:gd name="T33" fmla="*/ 0 h 38"/>
                <a:gd name="T34" fmla="*/ 26 w 38"/>
                <a:gd name="T35" fmla="*/ 2 h 38"/>
                <a:gd name="T36" fmla="*/ 32 w 38"/>
                <a:gd name="T37" fmla="*/ 6 h 38"/>
                <a:gd name="T38" fmla="*/ 36 w 38"/>
                <a:gd name="T39" fmla="*/ 12 h 38"/>
                <a:gd name="T40" fmla="*/ 38 w 38"/>
                <a:gd name="T41" fmla="*/ 18 h 38"/>
                <a:gd name="T42" fmla="*/ 38 w 38"/>
                <a:gd name="T43" fmla="*/ 1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8" h="38">
                  <a:moveTo>
                    <a:pt x="38" y="18"/>
                  </a:moveTo>
                  <a:lnTo>
                    <a:pt x="38" y="18"/>
                  </a:lnTo>
                  <a:lnTo>
                    <a:pt x="36" y="26"/>
                  </a:lnTo>
                  <a:lnTo>
                    <a:pt x="32" y="32"/>
                  </a:lnTo>
                  <a:lnTo>
                    <a:pt x="26" y="36"/>
                  </a:lnTo>
                  <a:lnTo>
                    <a:pt x="20" y="38"/>
                  </a:lnTo>
                  <a:lnTo>
                    <a:pt x="20" y="38"/>
                  </a:lnTo>
                  <a:lnTo>
                    <a:pt x="12" y="36"/>
                  </a:lnTo>
                  <a:lnTo>
                    <a:pt x="6" y="32"/>
                  </a:lnTo>
                  <a:lnTo>
                    <a:pt x="2" y="26"/>
                  </a:lnTo>
                  <a:lnTo>
                    <a:pt x="0" y="18"/>
                  </a:lnTo>
                  <a:lnTo>
                    <a:pt x="0" y="18"/>
                  </a:lnTo>
                  <a:lnTo>
                    <a:pt x="2" y="12"/>
                  </a:lnTo>
                  <a:lnTo>
                    <a:pt x="6" y="6"/>
                  </a:lnTo>
                  <a:lnTo>
                    <a:pt x="12" y="2"/>
                  </a:lnTo>
                  <a:lnTo>
                    <a:pt x="20" y="0"/>
                  </a:lnTo>
                  <a:lnTo>
                    <a:pt x="20" y="0"/>
                  </a:lnTo>
                  <a:lnTo>
                    <a:pt x="26" y="2"/>
                  </a:lnTo>
                  <a:lnTo>
                    <a:pt x="32" y="6"/>
                  </a:lnTo>
                  <a:lnTo>
                    <a:pt x="36" y="12"/>
                  </a:lnTo>
                  <a:lnTo>
                    <a:pt x="38" y="18"/>
                  </a:lnTo>
                  <a:lnTo>
                    <a:pt x="38" y="1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325" name="Freeform 84"/>
            <p:cNvSpPr>
              <a:spLocks/>
            </p:cNvSpPr>
            <p:nvPr/>
          </p:nvSpPr>
          <p:spPr bwMode="auto">
            <a:xfrm>
              <a:off x="3925888" y="1063625"/>
              <a:ext cx="57150" cy="60325"/>
            </a:xfrm>
            <a:custGeom>
              <a:avLst/>
              <a:gdLst>
                <a:gd name="T0" fmla="*/ 0 w 36"/>
                <a:gd name="T1" fmla="*/ 18 h 38"/>
                <a:gd name="T2" fmla="*/ 0 w 36"/>
                <a:gd name="T3" fmla="*/ 18 h 38"/>
                <a:gd name="T4" fmla="*/ 0 w 36"/>
                <a:gd name="T5" fmla="*/ 26 h 38"/>
                <a:gd name="T6" fmla="*/ 4 w 36"/>
                <a:gd name="T7" fmla="*/ 32 h 38"/>
                <a:gd name="T8" fmla="*/ 10 w 36"/>
                <a:gd name="T9" fmla="*/ 36 h 38"/>
                <a:gd name="T10" fmla="*/ 18 w 36"/>
                <a:gd name="T11" fmla="*/ 38 h 38"/>
                <a:gd name="T12" fmla="*/ 18 w 36"/>
                <a:gd name="T13" fmla="*/ 38 h 38"/>
                <a:gd name="T14" fmla="*/ 26 w 36"/>
                <a:gd name="T15" fmla="*/ 36 h 38"/>
                <a:gd name="T16" fmla="*/ 32 w 36"/>
                <a:gd name="T17" fmla="*/ 32 h 38"/>
                <a:gd name="T18" fmla="*/ 36 w 36"/>
                <a:gd name="T19" fmla="*/ 26 h 38"/>
                <a:gd name="T20" fmla="*/ 36 w 36"/>
                <a:gd name="T21" fmla="*/ 18 h 38"/>
                <a:gd name="T22" fmla="*/ 36 w 36"/>
                <a:gd name="T23" fmla="*/ 18 h 38"/>
                <a:gd name="T24" fmla="*/ 36 w 36"/>
                <a:gd name="T25" fmla="*/ 12 h 38"/>
                <a:gd name="T26" fmla="*/ 32 w 36"/>
                <a:gd name="T27" fmla="*/ 6 h 38"/>
                <a:gd name="T28" fmla="*/ 26 w 36"/>
                <a:gd name="T29" fmla="*/ 2 h 38"/>
                <a:gd name="T30" fmla="*/ 18 w 36"/>
                <a:gd name="T31" fmla="*/ 0 h 38"/>
                <a:gd name="T32" fmla="*/ 18 w 36"/>
                <a:gd name="T33" fmla="*/ 0 h 38"/>
                <a:gd name="T34" fmla="*/ 10 w 36"/>
                <a:gd name="T35" fmla="*/ 2 h 38"/>
                <a:gd name="T36" fmla="*/ 4 w 36"/>
                <a:gd name="T37" fmla="*/ 6 h 38"/>
                <a:gd name="T38" fmla="*/ 0 w 36"/>
                <a:gd name="T39" fmla="*/ 12 h 38"/>
                <a:gd name="T40" fmla="*/ 0 w 36"/>
                <a:gd name="T41" fmla="*/ 18 h 38"/>
                <a:gd name="T42" fmla="*/ 0 w 36"/>
                <a:gd name="T43" fmla="*/ 1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 h="38">
                  <a:moveTo>
                    <a:pt x="0" y="18"/>
                  </a:moveTo>
                  <a:lnTo>
                    <a:pt x="0" y="18"/>
                  </a:lnTo>
                  <a:lnTo>
                    <a:pt x="0" y="26"/>
                  </a:lnTo>
                  <a:lnTo>
                    <a:pt x="4" y="32"/>
                  </a:lnTo>
                  <a:lnTo>
                    <a:pt x="10" y="36"/>
                  </a:lnTo>
                  <a:lnTo>
                    <a:pt x="18" y="38"/>
                  </a:lnTo>
                  <a:lnTo>
                    <a:pt x="18" y="38"/>
                  </a:lnTo>
                  <a:lnTo>
                    <a:pt x="26" y="36"/>
                  </a:lnTo>
                  <a:lnTo>
                    <a:pt x="32" y="32"/>
                  </a:lnTo>
                  <a:lnTo>
                    <a:pt x="36" y="26"/>
                  </a:lnTo>
                  <a:lnTo>
                    <a:pt x="36" y="18"/>
                  </a:lnTo>
                  <a:lnTo>
                    <a:pt x="36" y="18"/>
                  </a:lnTo>
                  <a:lnTo>
                    <a:pt x="36" y="12"/>
                  </a:lnTo>
                  <a:lnTo>
                    <a:pt x="32" y="6"/>
                  </a:lnTo>
                  <a:lnTo>
                    <a:pt x="26" y="2"/>
                  </a:lnTo>
                  <a:lnTo>
                    <a:pt x="18" y="0"/>
                  </a:lnTo>
                  <a:lnTo>
                    <a:pt x="18" y="0"/>
                  </a:lnTo>
                  <a:lnTo>
                    <a:pt x="10" y="2"/>
                  </a:lnTo>
                  <a:lnTo>
                    <a:pt x="4" y="6"/>
                  </a:lnTo>
                  <a:lnTo>
                    <a:pt x="0" y="12"/>
                  </a:lnTo>
                  <a:lnTo>
                    <a:pt x="0" y="18"/>
                  </a:lnTo>
                  <a:lnTo>
                    <a:pt x="0" y="1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grpSp>
      <p:grpSp>
        <p:nvGrpSpPr>
          <p:cNvPr id="1326" name="グループ化 1325"/>
          <p:cNvGrpSpPr/>
          <p:nvPr/>
        </p:nvGrpSpPr>
        <p:grpSpPr>
          <a:xfrm>
            <a:off x="3794482" y="1278309"/>
            <a:ext cx="434926" cy="377320"/>
            <a:chOff x="4208463" y="901700"/>
            <a:chExt cx="479425" cy="415925"/>
          </a:xfrm>
        </p:grpSpPr>
        <p:sp>
          <p:nvSpPr>
            <p:cNvPr id="1327" name="Freeform 85"/>
            <p:cNvSpPr>
              <a:spLocks/>
            </p:cNvSpPr>
            <p:nvPr/>
          </p:nvSpPr>
          <p:spPr bwMode="auto">
            <a:xfrm>
              <a:off x="4389438" y="1028700"/>
              <a:ext cx="298450" cy="288925"/>
            </a:xfrm>
            <a:custGeom>
              <a:avLst/>
              <a:gdLst>
                <a:gd name="T0" fmla="*/ 144 w 188"/>
                <a:gd name="T1" fmla="*/ 128 h 182"/>
                <a:gd name="T2" fmla="*/ 144 w 188"/>
                <a:gd name="T3" fmla="*/ 128 h 182"/>
                <a:gd name="T4" fmla="*/ 162 w 188"/>
                <a:gd name="T5" fmla="*/ 116 h 182"/>
                <a:gd name="T6" fmla="*/ 170 w 188"/>
                <a:gd name="T7" fmla="*/ 110 h 182"/>
                <a:gd name="T8" fmla="*/ 176 w 188"/>
                <a:gd name="T9" fmla="*/ 104 h 182"/>
                <a:gd name="T10" fmla="*/ 182 w 188"/>
                <a:gd name="T11" fmla="*/ 96 h 182"/>
                <a:gd name="T12" fmla="*/ 184 w 188"/>
                <a:gd name="T13" fmla="*/ 88 h 182"/>
                <a:gd name="T14" fmla="*/ 188 w 188"/>
                <a:gd name="T15" fmla="*/ 78 h 182"/>
                <a:gd name="T16" fmla="*/ 188 w 188"/>
                <a:gd name="T17" fmla="*/ 70 h 182"/>
                <a:gd name="T18" fmla="*/ 188 w 188"/>
                <a:gd name="T19" fmla="*/ 70 h 182"/>
                <a:gd name="T20" fmla="*/ 186 w 188"/>
                <a:gd name="T21" fmla="*/ 56 h 182"/>
                <a:gd name="T22" fmla="*/ 180 w 188"/>
                <a:gd name="T23" fmla="*/ 42 h 182"/>
                <a:gd name="T24" fmla="*/ 172 w 188"/>
                <a:gd name="T25" fmla="*/ 30 h 182"/>
                <a:gd name="T26" fmla="*/ 160 w 188"/>
                <a:gd name="T27" fmla="*/ 20 h 182"/>
                <a:gd name="T28" fmla="*/ 146 w 188"/>
                <a:gd name="T29" fmla="*/ 12 h 182"/>
                <a:gd name="T30" fmla="*/ 130 w 188"/>
                <a:gd name="T31" fmla="*/ 4 h 182"/>
                <a:gd name="T32" fmla="*/ 112 w 188"/>
                <a:gd name="T33" fmla="*/ 0 h 182"/>
                <a:gd name="T34" fmla="*/ 94 w 188"/>
                <a:gd name="T35" fmla="*/ 0 h 182"/>
                <a:gd name="T36" fmla="*/ 94 w 188"/>
                <a:gd name="T37" fmla="*/ 0 h 182"/>
                <a:gd name="T38" fmla="*/ 74 w 188"/>
                <a:gd name="T39" fmla="*/ 0 h 182"/>
                <a:gd name="T40" fmla="*/ 56 w 188"/>
                <a:gd name="T41" fmla="*/ 4 h 182"/>
                <a:gd name="T42" fmla="*/ 40 w 188"/>
                <a:gd name="T43" fmla="*/ 12 h 182"/>
                <a:gd name="T44" fmla="*/ 26 w 188"/>
                <a:gd name="T45" fmla="*/ 20 h 182"/>
                <a:gd name="T46" fmla="*/ 16 w 188"/>
                <a:gd name="T47" fmla="*/ 30 h 182"/>
                <a:gd name="T48" fmla="*/ 6 w 188"/>
                <a:gd name="T49" fmla="*/ 42 h 182"/>
                <a:gd name="T50" fmla="*/ 2 w 188"/>
                <a:gd name="T51" fmla="*/ 56 h 182"/>
                <a:gd name="T52" fmla="*/ 0 w 188"/>
                <a:gd name="T53" fmla="*/ 70 h 182"/>
                <a:gd name="T54" fmla="*/ 0 w 188"/>
                <a:gd name="T55" fmla="*/ 70 h 182"/>
                <a:gd name="T56" fmla="*/ 2 w 188"/>
                <a:gd name="T57" fmla="*/ 84 h 182"/>
                <a:gd name="T58" fmla="*/ 6 w 188"/>
                <a:gd name="T59" fmla="*/ 96 h 182"/>
                <a:gd name="T60" fmla="*/ 16 w 188"/>
                <a:gd name="T61" fmla="*/ 108 h 182"/>
                <a:gd name="T62" fmla="*/ 26 w 188"/>
                <a:gd name="T63" fmla="*/ 118 h 182"/>
                <a:gd name="T64" fmla="*/ 40 w 188"/>
                <a:gd name="T65" fmla="*/ 128 h 182"/>
                <a:gd name="T66" fmla="*/ 56 w 188"/>
                <a:gd name="T67" fmla="*/ 134 h 182"/>
                <a:gd name="T68" fmla="*/ 74 w 188"/>
                <a:gd name="T69" fmla="*/ 138 h 182"/>
                <a:gd name="T70" fmla="*/ 94 w 188"/>
                <a:gd name="T71" fmla="*/ 140 h 182"/>
                <a:gd name="T72" fmla="*/ 94 w 188"/>
                <a:gd name="T73" fmla="*/ 140 h 182"/>
                <a:gd name="T74" fmla="*/ 112 w 188"/>
                <a:gd name="T75" fmla="*/ 138 h 182"/>
                <a:gd name="T76" fmla="*/ 188 w 188"/>
                <a:gd name="T77" fmla="*/ 182 h 182"/>
                <a:gd name="T78" fmla="*/ 144 w 188"/>
                <a:gd name="T79" fmla="*/ 128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88" h="182">
                  <a:moveTo>
                    <a:pt x="144" y="128"/>
                  </a:moveTo>
                  <a:lnTo>
                    <a:pt x="144" y="128"/>
                  </a:lnTo>
                  <a:lnTo>
                    <a:pt x="162" y="116"/>
                  </a:lnTo>
                  <a:lnTo>
                    <a:pt x="170" y="110"/>
                  </a:lnTo>
                  <a:lnTo>
                    <a:pt x="176" y="104"/>
                  </a:lnTo>
                  <a:lnTo>
                    <a:pt x="182" y="96"/>
                  </a:lnTo>
                  <a:lnTo>
                    <a:pt x="184" y="88"/>
                  </a:lnTo>
                  <a:lnTo>
                    <a:pt x="188" y="78"/>
                  </a:lnTo>
                  <a:lnTo>
                    <a:pt x="188" y="70"/>
                  </a:lnTo>
                  <a:lnTo>
                    <a:pt x="188" y="70"/>
                  </a:lnTo>
                  <a:lnTo>
                    <a:pt x="186" y="56"/>
                  </a:lnTo>
                  <a:lnTo>
                    <a:pt x="180" y="42"/>
                  </a:lnTo>
                  <a:lnTo>
                    <a:pt x="172" y="30"/>
                  </a:lnTo>
                  <a:lnTo>
                    <a:pt x="160" y="20"/>
                  </a:lnTo>
                  <a:lnTo>
                    <a:pt x="146" y="12"/>
                  </a:lnTo>
                  <a:lnTo>
                    <a:pt x="130" y="4"/>
                  </a:lnTo>
                  <a:lnTo>
                    <a:pt x="112" y="0"/>
                  </a:lnTo>
                  <a:lnTo>
                    <a:pt x="94" y="0"/>
                  </a:lnTo>
                  <a:lnTo>
                    <a:pt x="94" y="0"/>
                  </a:lnTo>
                  <a:lnTo>
                    <a:pt x="74" y="0"/>
                  </a:lnTo>
                  <a:lnTo>
                    <a:pt x="56" y="4"/>
                  </a:lnTo>
                  <a:lnTo>
                    <a:pt x="40" y="12"/>
                  </a:lnTo>
                  <a:lnTo>
                    <a:pt x="26" y="20"/>
                  </a:lnTo>
                  <a:lnTo>
                    <a:pt x="16" y="30"/>
                  </a:lnTo>
                  <a:lnTo>
                    <a:pt x="6" y="42"/>
                  </a:lnTo>
                  <a:lnTo>
                    <a:pt x="2" y="56"/>
                  </a:lnTo>
                  <a:lnTo>
                    <a:pt x="0" y="70"/>
                  </a:lnTo>
                  <a:lnTo>
                    <a:pt x="0" y="70"/>
                  </a:lnTo>
                  <a:lnTo>
                    <a:pt x="2" y="84"/>
                  </a:lnTo>
                  <a:lnTo>
                    <a:pt x="6" y="96"/>
                  </a:lnTo>
                  <a:lnTo>
                    <a:pt x="16" y="108"/>
                  </a:lnTo>
                  <a:lnTo>
                    <a:pt x="26" y="118"/>
                  </a:lnTo>
                  <a:lnTo>
                    <a:pt x="40" y="128"/>
                  </a:lnTo>
                  <a:lnTo>
                    <a:pt x="56" y="134"/>
                  </a:lnTo>
                  <a:lnTo>
                    <a:pt x="74" y="138"/>
                  </a:lnTo>
                  <a:lnTo>
                    <a:pt x="94" y="140"/>
                  </a:lnTo>
                  <a:lnTo>
                    <a:pt x="94" y="140"/>
                  </a:lnTo>
                  <a:lnTo>
                    <a:pt x="112" y="138"/>
                  </a:lnTo>
                  <a:lnTo>
                    <a:pt x="188" y="182"/>
                  </a:lnTo>
                  <a:lnTo>
                    <a:pt x="144" y="128"/>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328" name="Freeform 86"/>
            <p:cNvSpPr>
              <a:spLocks/>
            </p:cNvSpPr>
            <p:nvPr/>
          </p:nvSpPr>
          <p:spPr bwMode="auto">
            <a:xfrm>
              <a:off x="4433888" y="1127125"/>
              <a:ext cx="209550" cy="22225"/>
            </a:xfrm>
            <a:custGeom>
              <a:avLst/>
              <a:gdLst>
                <a:gd name="T0" fmla="*/ 124 w 132"/>
                <a:gd name="T1" fmla="*/ 14 h 14"/>
                <a:gd name="T2" fmla="*/ 6 w 132"/>
                <a:gd name="T3" fmla="*/ 14 h 14"/>
                <a:gd name="T4" fmla="*/ 6 w 132"/>
                <a:gd name="T5" fmla="*/ 14 h 14"/>
                <a:gd name="T6" fmla="*/ 2 w 132"/>
                <a:gd name="T7" fmla="*/ 12 h 14"/>
                <a:gd name="T8" fmla="*/ 0 w 132"/>
                <a:gd name="T9" fmla="*/ 8 h 14"/>
                <a:gd name="T10" fmla="*/ 0 w 132"/>
                <a:gd name="T11" fmla="*/ 8 h 14"/>
                <a:gd name="T12" fmla="*/ 2 w 132"/>
                <a:gd name="T13" fmla="*/ 2 h 14"/>
                <a:gd name="T14" fmla="*/ 6 w 132"/>
                <a:gd name="T15" fmla="*/ 0 h 14"/>
                <a:gd name="T16" fmla="*/ 124 w 132"/>
                <a:gd name="T17" fmla="*/ 0 h 14"/>
                <a:gd name="T18" fmla="*/ 124 w 132"/>
                <a:gd name="T19" fmla="*/ 0 h 14"/>
                <a:gd name="T20" fmla="*/ 130 w 132"/>
                <a:gd name="T21" fmla="*/ 2 h 14"/>
                <a:gd name="T22" fmla="*/ 132 w 132"/>
                <a:gd name="T23" fmla="*/ 8 h 14"/>
                <a:gd name="T24" fmla="*/ 132 w 132"/>
                <a:gd name="T25" fmla="*/ 8 h 14"/>
                <a:gd name="T26" fmla="*/ 130 w 132"/>
                <a:gd name="T27" fmla="*/ 12 h 14"/>
                <a:gd name="T28" fmla="*/ 124 w 132"/>
                <a:gd name="T29" fmla="*/ 14 h 14"/>
                <a:gd name="T30" fmla="*/ 124 w 132"/>
                <a:gd name="T31"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2" h="14">
                  <a:moveTo>
                    <a:pt x="124" y="14"/>
                  </a:moveTo>
                  <a:lnTo>
                    <a:pt x="6" y="14"/>
                  </a:lnTo>
                  <a:lnTo>
                    <a:pt x="6" y="14"/>
                  </a:lnTo>
                  <a:lnTo>
                    <a:pt x="2" y="12"/>
                  </a:lnTo>
                  <a:lnTo>
                    <a:pt x="0" y="8"/>
                  </a:lnTo>
                  <a:lnTo>
                    <a:pt x="0" y="8"/>
                  </a:lnTo>
                  <a:lnTo>
                    <a:pt x="2" y="2"/>
                  </a:lnTo>
                  <a:lnTo>
                    <a:pt x="6" y="0"/>
                  </a:lnTo>
                  <a:lnTo>
                    <a:pt x="124" y="0"/>
                  </a:lnTo>
                  <a:lnTo>
                    <a:pt x="124" y="0"/>
                  </a:lnTo>
                  <a:lnTo>
                    <a:pt x="130" y="2"/>
                  </a:lnTo>
                  <a:lnTo>
                    <a:pt x="132" y="8"/>
                  </a:lnTo>
                  <a:lnTo>
                    <a:pt x="132" y="8"/>
                  </a:lnTo>
                  <a:lnTo>
                    <a:pt x="130" y="12"/>
                  </a:lnTo>
                  <a:lnTo>
                    <a:pt x="124" y="14"/>
                  </a:lnTo>
                  <a:lnTo>
                    <a:pt x="124"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329" name="Freeform 87"/>
            <p:cNvSpPr>
              <a:spLocks/>
            </p:cNvSpPr>
            <p:nvPr/>
          </p:nvSpPr>
          <p:spPr bwMode="auto">
            <a:xfrm>
              <a:off x="4456113" y="1076325"/>
              <a:ext cx="161925" cy="22225"/>
            </a:xfrm>
            <a:custGeom>
              <a:avLst/>
              <a:gdLst>
                <a:gd name="T0" fmla="*/ 96 w 102"/>
                <a:gd name="T1" fmla="*/ 14 h 14"/>
                <a:gd name="T2" fmla="*/ 8 w 102"/>
                <a:gd name="T3" fmla="*/ 14 h 14"/>
                <a:gd name="T4" fmla="*/ 8 w 102"/>
                <a:gd name="T5" fmla="*/ 14 h 14"/>
                <a:gd name="T6" fmla="*/ 2 w 102"/>
                <a:gd name="T7" fmla="*/ 12 h 14"/>
                <a:gd name="T8" fmla="*/ 0 w 102"/>
                <a:gd name="T9" fmla="*/ 8 h 14"/>
                <a:gd name="T10" fmla="*/ 0 w 102"/>
                <a:gd name="T11" fmla="*/ 8 h 14"/>
                <a:gd name="T12" fmla="*/ 2 w 102"/>
                <a:gd name="T13" fmla="*/ 2 h 14"/>
                <a:gd name="T14" fmla="*/ 8 w 102"/>
                <a:gd name="T15" fmla="*/ 0 h 14"/>
                <a:gd name="T16" fmla="*/ 96 w 102"/>
                <a:gd name="T17" fmla="*/ 0 h 14"/>
                <a:gd name="T18" fmla="*/ 96 w 102"/>
                <a:gd name="T19" fmla="*/ 0 h 14"/>
                <a:gd name="T20" fmla="*/ 100 w 102"/>
                <a:gd name="T21" fmla="*/ 2 h 14"/>
                <a:gd name="T22" fmla="*/ 102 w 102"/>
                <a:gd name="T23" fmla="*/ 8 h 14"/>
                <a:gd name="T24" fmla="*/ 102 w 102"/>
                <a:gd name="T25" fmla="*/ 8 h 14"/>
                <a:gd name="T26" fmla="*/ 100 w 102"/>
                <a:gd name="T27" fmla="*/ 12 h 14"/>
                <a:gd name="T28" fmla="*/ 96 w 102"/>
                <a:gd name="T29" fmla="*/ 14 h 14"/>
                <a:gd name="T30" fmla="*/ 96 w 102"/>
                <a:gd name="T31"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2" h="14">
                  <a:moveTo>
                    <a:pt x="96" y="14"/>
                  </a:moveTo>
                  <a:lnTo>
                    <a:pt x="8" y="14"/>
                  </a:lnTo>
                  <a:lnTo>
                    <a:pt x="8" y="14"/>
                  </a:lnTo>
                  <a:lnTo>
                    <a:pt x="2" y="12"/>
                  </a:lnTo>
                  <a:lnTo>
                    <a:pt x="0" y="8"/>
                  </a:lnTo>
                  <a:lnTo>
                    <a:pt x="0" y="8"/>
                  </a:lnTo>
                  <a:lnTo>
                    <a:pt x="2" y="2"/>
                  </a:lnTo>
                  <a:lnTo>
                    <a:pt x="8" y="0"/>
                  </a:lnTo>
                  <a:lnTo>
                    <a:pt x="96" y="0"/>
                  </a:lnTo>
                  <a:lnTo>
                    <a:pt x="96" y="0"/>
                  </a:lnTo>
                  <a:lnTo>
                    <a:pt x="100" y="2"/>
                  </a:lnTo>
                  <a:lnTo>
                    <a:pt x="102" y="8"/>
                  </a:lnTo>
                  <a:lnTo>
                    <a:pt x="102" y="8"/>
                  </a:lnTo>
                  <a:lnTo>
                    <a:pt x="100" y="12"/>
                  </a:lnTo>
                  <a:lnTo>
                    <a:pt x="96" y="14"/>
                  </a:lnTo>
                  <a:lnTo>
                    <a:pt x="96"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330" name="Freeform 88"/>
            <p:cNvSpPr>
              <a:spLocks/>
            </p:cNvSpPr>
            <p:nvPr/>
          </p:nvSpPr>
          <p:spPr bwMode="auto">
            <a:xfrm>
              <a:off x="4456113" y="1177925"/>
              <a:ext cx="161925" cy="22225"/>
            </a:xfrm>
            <a:custGeom>
              <a:avLst/>
              <a:gdLst>
                <a:gd name="T0" fmla="*/ 96 w 102"/>
                <a:gd name="T1" fmla="*/ 14 h 14"/>
                <a:gd name="T2" fmla="*/ 8 w 102"/>
                <a:gd name="T3" fmla="*/ 14 h 14"/>
                <a:gd name="T4" fmla="*/ 8 w 102"/>
                <a:gd name="T5" fmla="*/ 14 h 14"/>
                <a:gd name="T6" fmla="*/ 2 w 102"/>
                <a:gd name="T7" fmla="*/ 12 h 14"/>
                <a:gd name="T8" fmla="*/ 0 w 102"/>
                <a:gd name="T9" fmla="*/ 8 h 14"/>
                <a:gd name="T10" fmla="*/ 0 w 102"/>
                <a:gd name="T11" fmla="*/ 8 h 14"/>
                <a:gd name="T12" fmla="*/ 2 w 102"/>
                <a:gd name="T13" fmla="*/ 2 h 14"/>
                <a:gd name="T14" fmla="*/ 8 w 102"/>
                <a:gd name="T15" fmla="*/ 0 h 14"/>
                <a:gd name="T16" fmla="*/ 96 w 102"/>
                <a:gd name="T17" fmla="*/ 0 h 14"/>
                <a:gd name="T18" fmla="*/ 96 w 102"/>
                <a:gd name="T19" fmla="*/ 0 h 14"/>
                <a:gd name="T20" fmla="*/ 100 w 102"/>
                <a:gd name="T21" fmla="*/ 2 h 14"/>
                <a:gd name="T22" fmla="*/ 102 w 102"/>
                <a:gd name="T23" fmla="*/ 8 h 14"/>
                <a:gd name="T24" fmla="*/ 102 w 102"/>
                <a:gd name="T25" fmla="*/ 8 h 14"/>
                <a:gd name="T26" fmla="*/ 100 w 102"/>
                <a:gd name="T27" fmla="*/ 12 h 14"/>
                <a:gd name="T28" fmla="*/ 96 w 102"/>
                <a:gd name="T29" fmla="*/ 14 h 14"/>
                <a:gd name="T30" fmla="*/ 96 w 102"/>
                <a:gd name="T31"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2" h="14">
                  <a:moveTo>
                    <a:pt x="96" y="14"/>
                  </a:moveTo>
                  <a:lnTo>
                    <a:pt x="8" y="14"/>
                  </a:lnTo>
                  <a:lnTo>
                    <a:pt x="8" y="14"/>
                  </a:lnTo>
                  <a:lnTo>
                    <a:pt x="2" y="12"/>
                  </a:lnTo>
                  <a:lnTo>
                    <a:pt x="0" y="8"/>
                  </a:lnTo>
                  <a:lnTo>
                    <a:pt x="0" y="8"/>
                  </a:lnTo>
                  <a:lnTo>
                    <a:pt x="2" y="2"/>
                  </a:lnTo>
                  <a:lnTo>
                    <a:pt x="8" y="0"/>
                  </a:lnTo>
                  <a:lnTo>
                    <a:pt x="96" y="0"/>
                  </a:lnTo>
                  <a:lnTo>
                    <a:pt x="96" y="0"/>
                  </a:lnTo>
                  <a:lnTo>
                    <a:pt x="100" y="2"/>
                  </a:lnTo>
                  <a:lnTo>
                    <a:pt x="102" y="8"/>
                  </a:lnTo>
                  <a:lnTo>
                    <a:pt x="102" y="8"/>
                  </a:lnTo>
                  <a:lnTo>
                    <a:pt x="100" y="12"/>
                  </a:lnTo>
                  <a:lnTo>
                    <a:pt x="96" y="14"/>
                  </a:lnTo>
                  <a:lnTo>
                    <a:pt x="96"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331" name="Freeform 89"/>
            <p:cNvSpPr>
              <a:spLocks/>
            </p:cNvSpPr>
            <p:nvPr/>
          </p:nvSpPr>
          <p:spPr bwMode="auto">
            <a:xfrm>
              <a:off x="4208463" y="901700"/>
              <a:ext cx="358775" cy="292100"/>
            </a:xfrm>
            <a:custGeom>
              <a:avLst/>
              <a:gdLst>
                <a:gd name="T0" fmla="*/ 114 w 226"/>
                <a:gd name="T1" fmla="*/ 0 h 184"/>
                <a:gd name="T2" fmla="*/ 114 w 226"/>
                <a:gd name="T3" fmla="*/ 0 h 184"/>
                <a:gd name="T4" fmla="*/ 90 w 226"/>
                <a:gd name="T5" fmla="*/ 0 h 184"/>
                <a:gd name="T6" fmla="*/ 70 w 226"/>
                <a:gd name="T7" fmla="*/ 4 h 184"/>
                <a:gd name="T8" fmla="*/ 50 w 226"/>
                <a:gd name="T9" fmla="*/ 12 h 184"/>
                <a:gd name="T10" fmla="*/ 34 w 226"/>
                <a:gd name="T11" fmla="*/ 20 h 184"/>
                <a:gd name="T12" fmla="*/ 20 w 226"/>
                <a:gd name="T13" fmla="*/ 32 h 184"/>
                <a:gd name="T14" fmla="*/ 8 w 226"/>
                <a:gd name="T15" fmla="*/ 44 h 184"/>
                <a:gd name="T16" fmla="*/ 2 w 226"/>
                <a:gd name="T17" fmla="*/ 58 h 184"/>
                <a:gd name="T18" fmla="*/ 0 w 226"/>
                <a:gd name="T19" fmla="*/ 74 h 184"/>
                <a:gd name="T20" fmla="*/ 0 w 226"/>
                <a:gd name="T21" fmla="*/ 74 h 184"/>
                <a:gd name="T22" fmla="*/ 0 w 226"/>
                <a:gd name="T23" fmla="*/ 82 h 184"/>
                <a:gd name="T24" fmla="*/ 2 w 226"/>
                <a:gd name="T25" fmla="*/ 90 h 184"/>
                <a:gd name="T26" fmla="*/ 6 w 226"/>
                <a:gd name="T27" fmla="*/ 98 h 184"/>
                <a:gd name="T28" fmla="*/ 12 w 226"/>
                <a:gd name="T29" fmla="*/ 106 h 184"/>
                <a:gd name="T30" fmla="*/ 24 w 226"/>
                <a:gd name="T31" fmla="*/ 120 h 184"/>
                <a:gd name="T32" fmla="*/ 42 w 226"/>
                <a:gd name="T33" fmla="*/ 130 h 184"/>
                <a:gd name="T34" fmla="*/ 0 w 226"/>
                <a:gd name="T35" fmla="*/ 184 h 184"/>
                <a:gd name="T36" fmla="*/ 72 w 226"/>
                <a:gd name="T37" fmla="*/ 142 h 184"/>
                <a:gd name="T38" fmla="*/ 72 w 226"/>
                <a:gd name="T39" fmla="*/ 142 h 184"/>
                <a:gd name="T40" fmla="*/ 92 w 226"/>
                <a:gd name="T41" fmla="*/ 146 h 184"/>
                <a:gd name="T42" fmla="*/ 114 w 226"/>
                <a:gd name="T43" fmla="*/ 148 h 184"/>
                <a:gd name="T44" fmla="*/ 114 w 226"/>
                <a:gd name="T45" fmla="*/ 148 h 184"/>
                <a:gd name="T46" fmla="*/ 136 w 226"/>
                <a:gd name="T47" fmla="*/ 146 h 184"/>
                <a:gd name="T48" fmla="*/ 158 w 226"/>
                <a:gd name="T49" fmla="*/ 142 h 184"/>
                <a:gd name="T50" fmla="*/ 176 w 226"/>
                <a:gd name="T51" fmla="*/ 134 h 184"/>
                <a:gd name="T52" fmla="*/ 194 w 226"/>
                <a:gd name="T53" fmla="*/ 126 h 184"/>
                <a:gd name="T54" fmla="*/ 208 w 226"/>
                <a:gd name="T55" fmla="*/ 114 h 184"/>
                <a:gd name="T56" fmla="*/ 218 w 226"/>
                <a:gd name="T57" fmla="*/ 102 h 184"/>
                <a:gd name="T58" fmla="*/ 224 w 226"/>
                <a:gd name="T59" fmla="*/ 88 h 184"/>
                <a:gd name="T60" fmla="*/ 226 w 226"/>
                <a:gd name="T61" fmla="*/ 74 h 184"/>
                <a:gd name="T62" fmla="*/ 226 w 226"/>
                <a:gd name="T63" fmla="*/ 74 h 184"/>
                <a:gd name="T64" fmla="*/ 224 w 226"/>
                <a:gd name="T65" fmla="*/ 58 h 184"/>
                <a:gd name="T66" fmla="*/ 218 w 226"/>
                <a:gd name="T67" fmla="*/ 44 h 184"/>
                <a:gd name="T68" fmla="*/ 208 w 226"/>
                <a:gd name="T69" fmla="*/ 32 h 184"/>
                <a:gd name="T70" fmla="*/ 194 w 226"/>
                <a:gd name="T71" fmla="*/ 20 h 184"/>
                <a:gd name="T72" fmla="*/ 176 w 226"/>
                <a:gd name="T73" fmla="*/ 12 h 184"/>
                <a:gd name="T74" fmla="*/ 158 w 226"/>
                <a:gd name="T75" fmla="*/ 4 h 184"/>
                <a:gd name="T76" fmla="*/ 136 w 226"/>
                <a:gd name="T77" fmla="*/ 0 h 184"/>
                <a:gd name="T78" fmla="*/ 114 w 226"/>
                <a:gd name="T79" fmla="*/ 0 h 184"/>
                <a:gd name="T80" fmla="*/ 114 w 226"/>
                <a:gd name="T81" fmla="*/ 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26" h="184">
                  <a:moveTo>
                    <a:pt x="114" y="0"/>
                  </a:moveTo>
                  <a:lnTo>
                    <a:pt x="114" y="0"/>
                  </a:lnTo>
                  <a:lnTo>
                    <a:pt x="90" y="0"/>
                  </a:lnTo>
                  <a:lnTo>
                    <a:pt x="70" y="4"/>
                  </a:lnTo>
                  <a:lnTo>
                    <a:pt x="50" y="12"/>
                  </a:lnTo>
                  <a:lnTo>
                    <a:pt x="34" y="20"/>
                  </a:lnTo>
                  <a:lnTo>
                    <a:pt x="20" y="32"/>
                  </a:lnTo>
                  <a:lnTo>
                    <a:pt x="8" y="44"/>
                  </a:lnTo>
                  <a:lnTo>
                    <a:pt x="2" y="58"/>
                  </a:lnTo>
                  <a:lnTo>
                    <a:pt x="0" y="74"/>
                  </a:lnTo>
                  <a:lnTo>
                    <a:pt x="0" y="74"/>
                  </a:lnTo>
                  <a:lnTo>
                    <a:pt x="0" y="82"/>
                  </a:lnTo>
                  <a:lnTo>
                    <a:pt x="2" y="90"/>
                  </a:lnTo>
                  <a:lnTo>
                    <a:pt x="6" y="98"/>
                  </a:lnTo>
                  <a:lnTo>
                    <a:pt x="12" y="106"/>
                  </a:lnTo>
                  <a:lnTo>
                    <a:pt x="24" y="120"/>
                  </a:lnTo>
                  <a:lnTo>
                    <a:pt x="42" y="130"/>
                  </a:lnTo>
                  <a:lnTo>
                    <a:pt x="0" y="184"/>
                  </a:lnTo>
                  <a:lnTo>
                    <a:pt x="72" y="142"/>
                  </a:lnTo>
                  <a:lnTo>
                    <a:pt x="72" y="142"/>
                  </a:lnTo>
                  <a:lnTo>
                    <a:pt x="92" y="146"/>
                  </a:lnTo>
                  <a:lnTo>
                    <a:pt x="114" y="148"/>
                  </a:lnTo>
                  <a:lnTo>
                    <a:pt x="114" y="148"/>
                  </a:lnTo>
                  <a:lnTo>
                    <a:pt x="136" y="146"/>
                  </a:lnTo>
                  <a:lnTo>
                    <a:pt x="158" y="142"/>
                  </a:lnTo>
                  <a:lnTo>
                    <a:pt x="176" y="134"/>
                  </a:lnTo>
                  <a:lnTo>
                    <a:pt x="194" y="126"/>
                  </a:lnTo>
                  <a:lnTo>
                    <a:pt x="208" y="114"/>
                  </a:lnTo>
                  <a:lnTo>
                    <a:pt x="218" y="102"/>
                  </a:lnTo>
                  <a:lnTo>
                    <a:pt x="224" y="88"/>
                  </a:lnTo>
                  <a:lnTo>
                    <a:pt x="226" y="74"/>
                  </a:lnTo>
                  <a:lnTo>
                    <a:pt x="226" y="74"/>
                  </a:lnTo>
                  <a:lnTo>
                    <a:pt x="224" y="58"/>
                  </a:lnTo>
                  <a:lnTo>
                    <a:pt x="218" y="44"/>
                  </a:lnTo>
                  <a:lnTo>
                    <a:pt x="208" y="32"/>
                  </a:lnTo>
                  <a:lnTo>
                    <a:pt x="194" y="20"/>
                  </a:lnTo>
                  <a:lnTo>
                    <a:pt x="176" y="12"/>
                  </a:lnTo>
                  <a:lnTo>
                    <a:pt x="158" y="4"/>
                  </a:lnTo>
                  <a:lnTo>
                    <a:pt x="136" y="0"/>
                  </a:lnTo>
                  <a:lnTo>
                    <a:pt x="114" y="0"/>
                  </a:lnTo>
                  <a:lnTo>
                    <a:pt x="11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332" name="Freeform 90"/>
            <p:cNvSpPr>
              <a:spLocks/>
            </p:cNvSpPr>
            <p:nvPr/>
          </p:nvSpPr>
          <p:spPr bwMode="auto">
            <a:xfrm>
              <a:off x="4367213" y="996950"/>
              <a:ext cx="44450" cy="44450"/>
            </a:xfrm>
            <a:custGeom>
              <a:avLst/>
              <a:gdLst>
                <a:gd name="T0" fmla="*/ 28 w 28"/>
                <a:gd name="T1" fmla="*/ 14 h 28"/>
                <a:gd name="T2" fmla="*/ 28 w 28"/>
                <a:gd name="T3" fmla="*/ 14 h 28"/>
                <a:gd name="T4" fmla="*/ 26 w 28"/>
                <a:gd name="T5" fmla="*/ 18 h 28"/>
                <a:gd name="T6" fmla="*/ 24 w 28"/>
                <a:gd name="T7" fmla="*/ 24 h 28"/>
                <a:gd name="T8" fmla="*/ 18 w 28"/>
                <a:gd name="T9" fmla="*/ 26 h 28"/>
                <a:gd name="T10" fmla="*/ 14 w 28"/>
                <a:gd name="T11" fmla="*/ 28 h 28"/>
                <a:gd name="T12" fmla="*/ 14 w 28"/>
                <a:gd name="T13" fmla="*/ 28 h 28"/>
                <a:gd name="T14" fmla="*/ 8 w 28"/>
                <a:gd name="T15" fmla="*/ 26 h 28"/>
                <a:gd name="T16" fmla="*/ 4 w 28"/>
                <a:gd name="T17" fmla="*/ 24 h 28"/>
                <a:gd name="T18" fmla="*/ 0 w 28"/>
                <a:gd name="T19" fmla="*/ 18 h 28"/>
                <a:gd name="T20" fmla="*/ 0 w 28"/>
                <a:gd name="T21" fmla="*/ 14 h 28"/>
                <a:gd name="T22" fmla="*/ 0 w 28"/>
                <a:gd name="T23" fmla="*/ 14 h 28"/>
                <a:gd name="T24" fmla="*/ 0 w 28"/>
                <a:gd name="T25" fmla="*/ 8 h 28"/>
                <a:gd name="T26" fmla="*/ 4 w 28"/>
                <a:gd name="T27" fmla="*/ 4 h 28"/>
                <a:gd name="T28" fmla="*/ 8 w 28"/>
                <a:gd name="T29" fmla="*/ 0 h 28"/>
                <a:gd name="T30" fmla="*/ 14 w 28"/>
                <a:gd name="T31" fmla="*/ 0 h 28"/>
                <a:gd name="T32" fmla="*/ 14 w 28"/>
                <a:gd name="T33" fmla="*/ 0 h 28"/>
                <a:gd name="T34" fmla="*/ 18 w 28"/>
                <a:gd name="T35" fmla="*/ 0 h 28"/>
                <a:gd name="T36" fmla="*/ 24 w 28"/>
                <a:gd name="T37" fmla="*/ 4 h 28"/>
                <a:gd name="T38" fmla="*/ 26 w 28"/>
                <a:gd name="T39" fmla="*/ 8 h 28"/>
                <a:gd name="T40" fmla="*/ 28 w 28"/>
                <a:gd name="T41" fmla="*/ 14 h 28"/>
                <a:gd name="T42" fmla="*/ 28 w 28"/>
                <a:gd name="T43" fmla="*/ 1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8" h="28">
                  <a:moveTo>
                    <a:pt x="28" y="14"/>
                  </a:moveTo>
                  <a:lnTo>
                    <a:pt x="28" y="14"/>
                  </a:lnTo>
                  <a:lnTo>
                    <a:pt x="26" y="18"/>
                  </a:lnTo>
                  <a:lnTo>
                    <a:pt x="24" y="24"/>
                  </a:lnTo>
                  <a:lnTo>
                    <a:pt x="18" y="26"/>
                  </a:lnTo>
                  <a:lnTo>
                    <a:pt x="14" y="28"/>
                  </a:lnTo>
                  <a:lnTo>
                    <a:pt x="14" y="28"/>
                  </a:lnTo>
                  <a:lnTo>
                    <a:pt x="8" y="26"/>
                  </a:lnTo>
                  <a:lnTo>
                    <a:pt x="4" y="24"/>
                  </a:lnTo>
                  <a:lnTo>
                    <a:pt x="0" y="18"/>
                  </a:lnTo>
                  <a:lnTo>
                    <a:pt x="0" y="14"/>
                  </a:lnTo>
                  <a:lnTo>
                    <a:pt x="0" y="14"/>
                  </a:lnTo>
                  <a:lnTo>
                    <a:pt x="0" y="8"/>
                  </a:lnTo>
                  <a:lnTo>
                    <a:pt x="4" y="4"/>
                  </a:lnTo>
                  <a:lnTo>
                    <a:pt x="8" y="0"/>
                  </a:lnTo>
                  <a:lnTo>
                    <a:pt x="14" y="0"/>
                  </a:lnTo>
                  <a:lnTo>
                    <a:pt x="14" y="0"/>
                  </a:lnTo>
                  <a:lnTo>
                    <a:pt x="18" y="0"/>
                  </a:lnTo>
                  <a:lnTo>
                    <a:pt x="24" y="4"/>
                  </a:lnTo>
                  <a:lnTo>
                    <a:pt x="26" y="8"/>
                  </a:lnTo>
                  <a:lnTo>
                    <a:pt x="28" y="14"/>
                  </a:lnTo>
                  <a:lnTo>
                    <a:pt x="28"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333" name="Freeform 91"/>
            <p:cNvSpPr>
              <a:spLocks/>
            </p:cNvSpPr>
            <p:nvPr/>
          </p:nvSpPr>
          <p:spPr bwMode="auto">
            <a:xfrm>
              <a:off x="4284663" y="996950"/>
              <a:ext cx="44450" cy="44450"/>
            </a:xfrm>
            <a:custGeom>
              <a:avLst/>
              <a:gdLst>
                <a:gd name="T0" fmla="*/ 28 w 28"/>
                <a:gd name="T1" fmla="*/ 14 h 28"/>
                <a:gd name="T2" fmla="*/ 28 w 28"/>
                <a:gd name="T3" fmla="*/ 14 h 28"/>
                <a:gd name="T4" fmla="*/ 26 w 28"/>
                <a:gd name="T5" fmla="*/ 18 h 28"/>
                <a:gd name="T6" fmla="*/ 24 w 28"/>
                <a:gd name="T7" fmla="*/ 24 h 28"/>
                <a:gd name="T8" fmla="*/ 20 w 28"/>
                <a:gd name="T9" fmla="*/ 26 h 28"/>
                <a:gd name="T10" fmla="*/ 14 w 28"/>
                <a:gd name="T11" fmla="*/ 28 h 28"/>
                <a:gd name="T12" fmla="*/ 14 w 28"/>
                <a:gd name="T13" fmla="*/ 28 h 28"/>
                <a:gd name="T14" fmla="*/ 8 w 28"/>
                <a:gd name="T15" fmla="*/ 26 h 28"/>
                <a:gd name="T16" fmla="*/ 4 w 28"/>
                <a:gd name="T17" fmla="*/ 24 h 28"/>
                <a:gd name="T18" fmla="*/ 0 w 28"/>
                <a:gd name="T19" fmla="*/ 18 h 28"/>
                <a:gd name="T20" fmla="*/ 0 w 28"/>
                <a:gd name="T21" fmla="*/ 14 h 28"/>
                <a:gd name="T22" fmla="*/ 0 w 28"/>
                <a:gd name="T23" fmla="*/ 14 h 28"/>
                <a:gd name="T24" fmla="*/ 0 w 28"/>
                <a:gd name="T25" fmla="*/ 8 h 28"/>
                <a:gd name="T26" fmla="*/ 4 w 28"/>
                <a:gd name="T27" fmla="*/ 4 h 28"/>
                <a:gd name="T28" fmla="*/ 8 w 28"/>
                <a:gd name="T29" fmla="*/ 0 h 28"/>
                <a:gd name="T30" fmla="*/ 14 w 28"/>
                <a:gd name="T31" fmla="*/ 0 h 28"/>
                <a:gd name="T32" fmla="*/ 14 w 28"/>
                <a:gd name="T33" fmla="*/ 0 h 28"/>
                <a:gd name="T34" fmla="*/ 20 w 28"/>
                <a:gd name="T35" fmla="*/ 0 h 28"/>
                <a:gd name="T36" fmla="*/ 24 w 28"/>
                <a:gd name="T37" fmla="*/ 4 h 28"/>
                <a:gd name="T38" fmla="*/ 26 w 28"/>
                <a:gd name="T39" fmla="*/ 8 h 28"/>
                <a:gd name="T40" fmla="*/ 28 w 28"/>
                <a:gd name="T41" fmla="*/ 14 h 28"/>
                <a:gd name="T42" fmla="*/ 28 w 28"/>
                <a:gd name="T43" fmla="*/ 1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8" h="28">
                  <a:moveTo>
                    <a:pt x="28" y="14"/>
                  </a:moveTo>
                  <a:lnTo>
                    <a:pt x="28" y="14"/>
                  </a:lnTo>
                  <a:lnTo>
                    <a:pt x="26" y="18"/>
                  </a:lnTo>
                  <a:lnTo>
                    <a:pt x="24" y="24"/>
                  </a:lnTo>
                  <a:lnTo>
                    <a:pt x="20" y="26"/>
                  </a:lnTo>
                  <a:lnTo>
                    <a:pt x="14" y="28"/>
                  </a:lnTo>
                  <a:lnTo>
                    <a:pt x="14" y="28"/>
                  </a:lnTo>
                  <a:lnTo>
                    <a:pt x="8" y="26"/>
                  </a:lnTo>
                  <a:lnTo>
                    <a:pt x="4" y="24"/>
                  </a:lnTo>
                  <a:lnTo>
                    <a:pt x="0" y="18"/>
                  </a:lnTo>
                  <a:lnTo>
                    <a:pt x="0" y="14"/>
                  </a:lnTo>
                  <a:lnTo>
                    <a:pt x="0" y="14"/>
                  </a:lnTo>
                  <a:lnTo>
                    <a:pt x="0" y="8"/>
                  </a:lnTo>
                  <a:lnTo>
                    <a:pt x="4" y="4"/>
                  </a:lnTo>
                  <a:lnTo>
                    <a:pt x="8" y="0"/>
                  </a:lnTo>
                  <a:lnTo>
                    <a:pt x="14" y="0"/>
                  </a:lnTo>
                  <a:lnTo>
                    <a:pt x="14" y="0"/>
                  </a:lnTo>
                  <a:lnTo>
                    <a:pt x="20" y="0"/>
                  </a:lnTo>
                  <a:lnTo>
                    <a:pt x="24" y="4"/>
                  </a:lnTo>
                  <a:lnTo>
                    <a:pt x="26" y="8"/>
                  </a:lnTo>
                  <a:lnTo>
                    <a:pt x="28" y="14"/>
                  </a:lnTo>
                  <a:lnTo>
                    <a:pt x="28"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334" name="Freeform 92"/>
            <p:cNvSpPr>
              <a:spLocks/>
            </p:cNvSpPr>
            <p:nvPr/>
          </p:nvSpPr>
          <p:spPr bwMode="auto">
            <a:xfrm>
              <a:off x="4446588" y="996950"/>
              <a:ext cx="44450" cy="44450"/>
            </a:xfrm>
            <a:custGeom>
              <a:avLst/>
              <a:gdLst>
                <a:gd name="T0" fmla="*/ 0 w 28"/>
                <a:gd name="T1" fmla="*/ 14 h 28"/>
                <a:gd name="T2" fmla="*/ 0 w 28"/>
                <a:gd name="T3" fmla="*/ 14 h 28"/>
                <a:gd name="T4" fmla="*/ 2 w 28"/>
                <a:gd name="T5" fmla="*/ 18 h 28"/>
                <a:gd name="T6" fmla="*/ 4 w 28"/>
                <a:gd name="T7" fmla="*/ 24 h 28"/>
                <a:gd name="T8" fmla="*/ 10 w 28"/>
                <a:gd name="T9" fmla="*/ 26 h 28"/>
                <a:gd name="T10" fmla="*/ 14 w 28"/>
                <a:gd name="T11" fmla="*/ 28 h 28"/>
                <a:gd name="T12" fmla="*/ 14 w 28"/>
                <a:gd name="T13" fmla="*/ 28 h 28"/>
                <a:gd name="T14" fmla="*/ 20 w 28"/>
                <a:gd name="T15" fmla="*/ 26 h 28"/>
                <a:gd name="T16" fmla="*/ 24 w 28"/>
                <a:gd name="T17" fmla="*/ 24 h 28"/>
                <a:gd name="T18" fmla="*/ 28 w 28"/>
                <a:gd name="T19" fmla="*/ 18 h 28"/>
                <a:gd name="T20" fmla="*/ 28 w 28"/>
                <a:gd name="T21" fmla="*/ 14 h 28"/>
                <a:gd name="T22" fmla="*/ 28 w 28"/>
                <a:gd name="T23" fmla="*/ 14 h 28"/>
                <a:gd name="T24" fmla="*/ 28 w 28"/>
                <a:gd name="T25" fmla="*/ 8 h 28"/>
                <a:gd name="T26" fmla="*/ 24 w 28"/>
                <a:gd name="T27" fmla="*/ 4 h 28"/>
                <a:gd name="T28" fmla="*/ 20 w 28"/>
                <a:gd name="T29" fmla="*/ 0 h 28"/>
                <a:gd name="T30" fmla="*/ 14 w 28"/>
                <a:gd name="T31" fmla="*/ 0 h 28"/>
                <a:gd name="T32" fmla="*/ 14 w 28"/>
                <a:gd name="T33" fmla="*/ 0 h 28"/>
                <a:gd name="T34" fmla="*/ 10 w 28"/>
                <a:gd name="T35" fmla="*/ 0 h 28"/>
                <a:gd name="T36" fmla="*/ 4 w 28"/>
                <a:gd name="T37" fmla="*/ 4 h 28"/>
                <a:gd name="T38" fmla="*/ 2 w 28"/>
                <a:gd name="T39" fmla="*/ 8 h 28"/>
                <a:gd name="T40" fmla="*/ 0 w 28"/>
                <a:gd name="T41" fmla="*/ 14 h 28"/>
                <a:gd name="T42" fmla="*/ 0 w 28"/>
                <a:gd name="T43" fmla="*/ 1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8" h="28">
                  <a:moveTo>
                    <a:pt x="0" y="14"/>
                  </a:moveTo>
                  <a:lnTo>
                    <a:pt x="0" y="14"/>
                  </a:lnTo>
                  <a:lnTo>
                    <a:pt x="2" y="18"/>
                  </a:lnTo>
                  <a:lnTo>
                    <a:pt x="4" y="24"/>
                  </a:lnTo>
                  <a:lnTo>
                    <a:pt x="10" y="26"/>
                  </a:lnTo>
                  <a:lnTo>
                    <a:pt x="14" y="28"/>
                  </a:lnTo>
                  <a:lnTo>
                    <a:pt x="14" y="28"/>
                  </a:lnTo>
                  <a:lnTo>
                    <a:pt x="20" y="26"/>
                  </a:lnTo>
                  <a:lnTo>
                    <a:pt x="24" y="24"/>
                  </a:lnTo>
                  <a:lnTo>
                    <a:pt x="28" y="18"/>
                  </a:lnTo>
                  <a:lnTo>
                    <a:pt x="28" y="14"/>
                  </a:lnTo>
                  <a:lnTo>
                    <a:pt x="28" y="14"/>
                  </a:lnTo>
                  <a:lnTo>
                    <a:pt x="28" y="8"/>
                  </a:lnTo>
                  <a:lnTo>
                    <a:pt x="24" y="4"/>
                  </a:lnTo>
                  <a:lnTo>
                    <a:pt x="20" y="0"/>
                  </a:lnTo>
                  <a:lnTo>
                    <a:pt x="14" y="0"/>
                  </a:lnTo>
                  <a:lnTo>
                    <a:pt x="14" y="0"/>
                  </a:lnTo>
                  <a:lnTo>
                    <a:pt x="10" y="0"/>
                  </a:lnTo>
                  <a:lnTo>
                    <a:pt x="4" y="4"/>
                  </a:lnTo>
                  <a:lnTo>
                    <a:pt x="2" y="8"/>
                  </a:lnTo>
                  <a:lnTo>
                    <a:pt x="0" y="14"/>
                  </a:lnTo>
                  <a:lnTo>
                    <a:pt x="0"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grpSp>
      <p:grpSp>
        <p:nvGrpSpPr>
          <p:cNvPr id="1335" name="グループ化 1334"/>
          <p:cNvGrpSpPr/>
          <p:nvPr/>
        </p:nvGrpSpPr>
        <p:grpSpPr>
          <a:xfrm>
            <a:off x="5427613" y="1909599"/>
            <a:ext cx="434926" cy="362918"/>
            <a:chOff x="2411413" y="2095500"/>
            <a:chExt cx="479425" cy="400050"/>
          </a:xfrm>
        </p:grpSpPr>
        <p:sp>
          <p:nvSpPr>
            <p:cNvPr id="1336" name="Rectangle 93"/>
            <p:cNvSpPr>
              <a:spLocks noChangeArrowheads="1"/>
            </p:cNvSpPr>
            <p:nvPr/>
          </p:nvSpPr>
          <p:spPr bwMode="auto">
            <a:xfrm>
              <a:off x="2605088" y="2374900"/>
              <a:ext cx="92075" cy="120650"/>
            </a:xfrm>
            <a:prstGeom prst="rect">
              <a:avLst/>
            </a:prstGeom>
            <a:solidFill>
              <a:srgbClr val="7170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337" name="Freeform 94"/>
            <p:cNvSpPr>
              <a:spLocks/>
            </p:cNvSpPr>
            <p:nvPr/>
          </p:nvSpPr>
          <p:spPr bwMode="auto">
            <a:xfrm>
              <a:off x="2411413" y="2095500"/>
              <a:ext cx="479425" cy="317500"/>
            </a:xfrm>
            <a:custGeom>
              <a:avLst/>
              <a:gdLst>
                <a:gd name="T0" fmla="*/ 302 w 302"/>
                <a:gd name="T1" fmla="*/ 162 h 200"/>
                <a:gd name="T2" fmla="*/ 302 w 302"/>
                <a:gd name="T3" fmla="*/ 162 h 200"/>
                <a:gd name="T4" fmla="*/ 302 w 302"/>
                <a:gd name="T5" fmla="*/ 168 h 200"/>
                <a:gd name="T6" fmla="*/ 298 w 302"/>
                <a:gd name="T7" fmla="*/ 176 h 200"/>
                <a:gd name="T8" fmla="*/ 296 w 302"/>
                <a:gd name="T9" fmla="*/ 182 h 200"/>
                <a:gd name="T10" fmla="*/ 290 w 302"/>
                <a:gd name="T11" fmla="*/ 188 h 200"/>
                <a:gd name="T12" fmla="*/ 286 w 302"/>
                <a:gd name="T13" fmla="*/ 192 h 200"/>
                <a:gd name="T14" fmla="*/ 278 w 302"/>
                <a:gd name="T15" fmla="*/ 196 h 200"/>
                <a:gd name="T16" fmla="*/ 272 w 302"/>
                <a:gd name="T17" fmla="*/ 198 h 200"/>
                <a:gd name="T18" fmla="*/ 264 w 302"/>
                <a:gd name="T19" fmla="*/ 200 h 200"/>
                <a:gd name="T20" fmla="*/ 38 w 302"/>
                <a:gd name="T21" fmla="*/ 200 h 200"/>
                <a:gd name="T22" fmla="*/ 38 w 302"/>
                <a:gd name="T23" fmla="*/ 200 h 200"/>
                <a:gd name="T24" fmla="*/ 30 w 302"/>
                <a:gd name="T25" fmla="*/ 198 h 200"/>
                <a:gd name="T26" fmla="*/ 24 w 302"/>
                <a:gd name="T27" fmla="*/ 196 h 200"/>
                <a:gd name="T28" fmla="*/ 16 w 302"/>
                <a:gd name="T29" fmla="*/ 192 h 200"/>
                <a:gd name="T30" fmla="*/ 12 w 302"/>
                <a:gd name="T31" fmla="*/ 188 h 200"/>
                <a:gd name="T32" fmla="*/ 6 w 302"/>
                <a:gd name="T33" fmla="*/ 182 h 200"/>
                <a:gd name="T34" fmla="*/ 2 w 302"/>
                <a:gd name="T35" fmla="*/ 176 h 200"/>
                <a:gd name="T36" fmla="*/ 0 w 302"/>
                <a:gd name="T37" fmla="*/ 168 h 200"/>
                <a:gd name="T38" fmla="*/ 0 w 302"/>
                <a:gd name="T39" fmla="*/ 162 h 200"/>
                <a:gd name="T40" fmla="*/ 0 w 302"/>
                <a:gd name="T41" fmla="*/ 36 h 200"/>
                <a:gd name="T42" fmla="*/ 0 w 302"/>
                <a:gd name="T43" fmla="*/ 36 h 200"/>
                <a:gd name="T44" fmla="*/ 0 w 302"/>
                <a:gd name="T45" fmla="*/ 30 h 200"/>
                <a:gd name="T46" fmla="*/ 2 w 302"/>
                <a:gd name="T47" fmla="*/ 22 h 200"/>
                <a:gd name="T48" fmla="*/ 6 w 302"/>
                <a:gd name="T49" fmla="*/ 16 h 200"/>
                <a:gd name="T50" fmla="*/ 12 w 302"/>
                <a:gd name="T51" fmla="*/ 10 h 200"/>
                <a:gd name="T52" fmla="*/ 16 w 302"/>
                <a:gd name="T53" fmla="*/ 6 h 200"/>
                <a:gd name="T54" fmla="*/ 24 w 302"/>
                <a:gd name="T55" fmla="*/ 2 h 200"/>
                <a:gd name="T56" fmla="*/ 30 w 302"/>
                <a:gd name="T57" fmla="*/ 0 h 200"/>
                <a:gd name="T58" fmla="*/ 38 w 302"/>
                <a:gd name="T59" fmla="*/ 0 h 200"/>
                <a:gd name="T60" fmla="*/ 264 w 302"/>
                <a:gd name="T61" fmla="*/ 0 h 200"/>
                <a:gd name="T62" fmla="*/ 264 w 302"/>
                <a:gd name="T63" fmla="*/ 0 h 200"/>
                <a:gd name="T64" fmla="*/ 272 w 302"/>
                <a:gd name="T65" fmla="*/ 0 h 200"/>
                <a:gd name="T66" fmla="*/ 278 w 302"/>
                <a:gd name="T67" fmla="*/ 2 h 200"/>
                <a:gd name="T68" fmla="*/ 286 w 302"/>
                <a:gd name="T69" fmla="*/ 6 h 200"/>
                <a:gd name="T70" fmla="*/ 290 w 302"/>
                <a:gd name="T71" fmla="*/ 10 h 200"/>
                <a:gd name="T72" fmla="*/ 296 w 302"/>
                <a:gd name="T73" fmla="*/ 16 h 200"/>
                <a:gd name="T74" fmla="*/ 298 w 302"/>
                <a:gd name="T75" fmla="*/ 22 h 200"/>
                <a:gd name="T76" fmla="*/ 302 w 302"/>
                <a:gd name="T77" fmla="*/ 30 h 200"/>
                <a:gd name="T78" fmla="*/ 302 w 302"/>
                <a:gd name="T79" fmla="*/ 36 h 200"/>
                <a:gd name="T80" fmla="*/ 302 w 302"/>
                <a:gd name="T81" fmla="*/ 162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02" h="200">
                  <a:moveTo>
                    <a:pt x="302" y="162"/>
                  </a:moveTo>
                  <a:lnTo>
                    <a:pt x="302" y="162"/>
                  </a:lnTo>
                  <a:lnTo>
                    <a:pt x="302" y="168"/>
                  </a:lnTo>
                  <a:lnTo>
                    <a:pt x="298" y="176"/>
                  </a:lnTo>
                  <a:lnTo>
                    <a:pt x="296" y="182"/>
                  </a:lnTo>
                  <a:lnTo>
                    <a:pt x="290" y="188"/>
                  </a:lnTo>
                  <a:lnTo>
                    <a:pt x="286" y="192"/>
                  </a:lnTo>
                  <a:lnTo>
                    <a:pt x="278" y="196"/>
                  </a:lnTo>
                  <a:lnTo>
                    <a:pt x="272" y="198"/>
                  </a:lnTo>
                  <a:lnTo>
                    <a:pt x="264" y="200"/>
                  </a:lnTo>
                  <a:lnTo>
                    <a:pt x="38" y="200"/>
                  </a:lnTo>
                  <a:lnTo>
                    <a:pt x="38" y="200"/>
                  </a:lnTo>
                  <a:lnTo>
                    <a:pt x="30" y="198"/>
                  </a:lnTo>
                  <a:lnTo>
                    <a:pt x="24" y="196"/>
                  </a:lnTo>
                  <a:lnTo>
                    <a:pt x="16" y="192"/>
                  </a:lnTo>
                  <a:lnTo>
                    <a:pt x="12" y="188"/>
                  </a:lnTo>
                  <a:lnTo>
                    <a:pt x="6" y="182"/>
                  </a:lnTo>
                  <a:lnTo>
                    <a:pt x="2" y="176"/>
                  </a:lnTo>
                  <a:lnTo>
                    <a:pt x="0" y="168"/>
                  </a:lnTo>
                  <a:lnTo>
                    <a:pt x="0" y="162"/>
                  </a:lnTo>
                  <a:lnTo>
                    <a:pt x="0" y="36"/>
                  </a:lnTo>
                  <a:lnTo>
                    <a:pt x="0" y="36"/>
                  </a:lnTo>
                  <a:lnTo>
                    <a:pt x="0" y="30"/>
                  </a:lnTo>
                  <a:lnTo>
                    <a:pt x="2" y="22"/>
                  </a:lnTo>
                  <a:lnTo>
                    <a:pt x="6" y="16"/>
                  </a:lnTo>
                  <a:lnTo>
                    <a:pt x="12" y="10"/>
                  </a:lnTo>
                  <a:lnTo>
                    <a:pt x="16" y="6"/>
                  </a:lnTo>
                  <a:lnTo>
                    <a:pt x="24" y="2"/>
                  </a:lnTo>
                  <a:lnTo>
                    <a:pt x="30" y="0"/>
                  </a:lnTo>
                  <a:lnTo>
                    <a:pt x="38" y="0"/>
                  </a:lnTo>
                  <a:lnTo>
                    <a:pt x="264" y="0"/>
                  </a:lnTo>
                  <a:lnTo>
                    <a:pt x="264" y="0"/>
                  </a:lnTo>
                  <a:lnTo>
                    <a:pt x="272" y="0"/>
                  </a:lnTo>
                  <a:lnTo>
                    <a:pt x="278" y="2"/>
                  </a:lnTo>
                  <a:lnTo>
                    <a:pt x="286" y="6"/>
                  </a:lnTo>
                  <a:lnTo>
                    <a:pt x="290" y="10"/>
                  </a:lnTo>
                  <a:lnTo>
                    <a:pt x="296" y="16"/>
                  </a:lnTo>
                  <a:lnTo>
                    <a:pt x="298" y="22"/>
                  </a:lnTo>
                  <a:lnTo>
                    <a:pt x="302" y="30"/>
                  </a:lnTo>
                  <a:lnTo>
                    <a:pt x="302" y="36"/>
                  </a:lnTo>
                  <a:lnTo>
                    <a:pt x="302" y="16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338" name="Freeform 95"/>
            <p:cNvSpPr>
              <a:spLocks/>
            </p:cNvSpPr>
            <p:nvPr/>
          </p:nvSpPr>
          <p:spPr bwMode="auto">
            <a:xfrm>
              <a:off x="2439988" y="2124075"/>
              <a:ext cx="419100" cy="238125"/>
            </a:xfrm>
            <a:custGeom>
              <a:avLst/>
              <a:gdLst>
                <a:gd name="T0" fmla="*/ 20 w 264"/>
                <a:gd name="T1" fmla="*/ 150 h 150"/>
                <a:gd name="T2" fmla="*/ 20 w 264"/>
                <a:gd name="T3" fmla="*/ 150 h 150"/>
                <a:gd name="T4" fmla="*/ 12 w 264"/>
                <a:gd name="T5" fmla="*/ 150 h 150"/>
                <a:gd name="T6" fmla="*/ 6 w 264"/>
                <a:gd name="T7" fmla="*/ 146 h 150"/>
                <a:gd name="T8" fmla="*/ 2 w 264"/>
                <a:gd name="T9" fmla="*/ 140 h 150"/>
                <a:gd name="T10" fmla="*/ 0 w 264"/>
                <a:gd name="T11" fmla="*/ 132 h 150"/>
                <a:gd name="T12" fmla="*/ 0 w 264"/>
                <a:gd name="T13" fmla="*/ 18 h 150"/>
                <a:gd name="T14" fmla="*/ 0 w 264"/>
                <a:gd name="T15" fmla="*/ 18 h 150"/>
                <a:gd name="T16" fmla="*/ 2 w 264"/>
                <a:gd name="T17" fmla="*/ 12 h 150"/>
                <a:gd name="T18" fmla="*/ 6 w 264"/>
                <a:gd name="T19" fmla="*/ 6 h 150"/>
                <a:gd name="T20" fmla="*/ 12 w 264"/>
                <a:gd name="T21" fmla="*/ 2 h 150"/>
                <a:gd name="T22" fmla="*/ 20 w 264"/>
                <a:gd name="T23" fmla="*/ 0 h 150"/>
                <a:gd name="T24" fmla="*/ 246 w 264"/>
                <a:gd name="T25" fmla="*/ 0 h 150"/>
                <a:gd name="T26" fmla="*/ 246 w 264"/>
                <a:gd name="T27" fmla="*/ 0 h 150"/>
                <a:gd name="T28" fmla="*/ 254 w 264"/>
                <a:gd name="T29" fmla="*/ 2 h 150"/>
                <a:gd name="T30" fmla="*/ 260 w 264"/>
                <a:gd name="T31" fmla="*/ 6 h 150"/>
                <a:gd name="T32" fmla="*/ 264 w 264"/>
                <a:gd name="T33" fmla="*/ 12 h 150"/>
                <a:gd name="T34" fmla="*/ 264 w 264"/>
                <a:gd name="T35" fmla="*/ 18 h 150"/>
                <a:gd name="T36" fmla="*/ 264 w 264"/>
                <a:gd name="T37" fmla="*/ 132 h 150"/>
                <a:gd name="T38" fmla="*/ 264 w 264"/>
                <a:gd name="T39" fmla="*/ 132 h 150"/>
                <a:gd name="T40" fmla="*/ 264 w 264"/>
                <a:gd name="T41" fmla="*/ 140 h 150"/>
                <a:gd name="T42" fmla="*/ 260 w 264"/>
                <a:gd name="T43" fmla="*/ 146 h 150"/>
                <a:gd name="T44" fmla="*/ 254 w 264"/>
                <a:gd name="T45" fmla="*/ 150 h 150"/>
                <a:gd name="T46" fmla="*/ 246 w 264"/>
                <a:gd name="T47" fmla="*/ 150 h 150"/>
                <a:gd name="T48" fmla="*/ 20 w 264"/>
                <a:gd name="T49"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64" h="150">
                  <a:moveTo>
                    <a:pt x="20" y="150"/>
                  </a:moveTo>
                  <a:lnTo>
                    <a:pt x="20" y="150"/>
                  </a:lnTo>
                  <a:lnTo>
                    <a:pt x="12" y="150"/>
                  </a:lnTo>
                  <a:lnTo>
                    <a:pt x="6" y="146"/>
                  </a:lnTo>
                  <a:lnTo>
                    <a:pt x="2" y="140"/>
                  </a:lnTo>
                  <a:lnTo>
                    <a:pt x="0" y="132"/>
                  </a:lnTo>
                  <a:lnTo>
                    <a:pt x="0" y="18"/>
                  </a:lnTo>
                  <a:lnTo>
                    <a:pt x="0" y="18"/>
                  </a:lnTo>
                  <a:lnTo>
                    <a:pt x="2" y="12"/>
                  </a:lnTo>
                  <a:lnTo>
                    <a:pt x="6" y="6"/>
                  </a:lnTo>
                  <a:lnTo>
                    <a:pt x="12" y="2"/>
                  </a:lnTo>
                  <a:lnTo>
                    <a:pt x="20" y="0"/>
                  </a:lnTo>
                  <a:lnTo>
                    <a:pt x="246" y="0"/>
                  </a:lnTo>
                  <a:lnTo>
                    <a:pt x="246" y="0"/>
                  </a:lnTo>
                  <a:lnTo>
                    <a:pt x="254" y="2"/>
                  </a:lnTo>
                  <a:lnTo>
                    <a:pt x="260" y="6"/>
                  </a:lnTo>
                  <a:lnTo>
                    <a:pt x="264" y="12"/>
                  </a:lnTo>
                  <a:lnTo>
                    <a:pt x="264" y="18"/>
                  </a:lnTo>
                  <a:lnTo>
                    <a:pt x="264" y="132"/>
                  </a:lnTo>
                  <a:lnTo>
                    <a:pt x="264" y="132"/>
                  </a:lnTo>
                  <a:lnTo>
                    <a:pt x="264" y="140"/>
                  </a:lnTo>
                  <a:lnTo>
                    <a:pt x="260" y="146"/>
                  </a:lnTo>
                  <a:lnTo>
                    <a:pt x="254" y="150"/>
                  </a:lnTo>
                  <a:lnTo>
                    <a:pt x="246" y="150"/>
                  </a:lnTo>
                  <a:lnTo>
                    <a:pt x="20" y="150"/>
                  </a:ln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339" name="Freeform 96"/>
            <p:cNvSpPr>
              <a:spLocks/>
            </p:cNvSpPr>
            <p:nvPr/>
          </p:nvSpPr>
          <p:spPr bwMode="auto">
            <a:xfrm>
              <a:off x="2452688" y="2136775"/>
              <a:ext cx="396875" cy="215900"/>
            </a:xfrm>
            <a:custGeom>
              <a:avLst/>
              <a:gdLst>
                <a:gd name="T0" fmla="*/ 12 w 250"/>
                <a:gd name="T1" fmla="*/ 136 h 136"/>
                <a:gd name="T2" fmla="*/ 12 w 250"/>
                <a:gd name="T3" fmla="*/ 136 h 136"/>
                <a:gd name="T4" fmla="*/ 8 w 250"/>
                <a:gd name="T5" fmla="*/ 134 h 136"/>
                <a:gd name="T6" fmla="*/ 4 w 250"/>
                <a:gd name="T7" fmla="*/ 132 h 136"/>
                <a:gd name="T8" fmla="*/ 2 w 250"/>
                <a:gd name="T9" fmla="*/ 128 h 136"/>
                <a:gd name="T10" fmla="*/ 0 w 250"/>
                <a:gd name="T11" fmla="*/ 124 h 136"/>
                <a:gd name="T12" fmla="*/ 0 w 250"/>
                <a:gd name="T13" fmla="*/ 10 h 136"/>
                <a:gd name="T14" fmla="*/ 0 w 250"/>
                <a:gd name="T15" fmla="*/ 10 h 136"/>
                <a:gd name="T16" fmla="*/ 2 w 250"/>
                <a:gd name="T17" fmla="*/ 6 h 136"/>
                <a:gd name="T18" fmla="*/ 4 w 250"/>
                <a:gd name="T19" fmla="*/ 2 h 136"/>
                <a:gd name="T20" fmla="*/ 8 w 250"/>
                <a:gd name="T21" fmla="*/ 0 h 136"/>
                <a:gd name="T22" fmla="*/ 12 w 250"/>
                <a:gd name="T23" fmla="*/ 0 h 136"/>
                <a:gd name="T24" fmla="*/ 238 w 250"/>
                <a:gd name="T25" fmla="*/ 0 h 136"/>
                <a:gd name="T26" fmla="*/ 238 w 250"/>
                <a:gd name="T27" fmla="*/ 0 h 136"/>
                <a:gd name="T28" fmla="*/ 242 w 250"/>
                <a:gd name="T29" fmla="*/ 0 h 136"/>
                <a:gd name="T30" fmla="*/ 246 w 250"/>
                <a:gd name="T31" fmla="*/ 2 h 136"/>
                <a:gd name="T32" fmla="*/ 248 w 250"/>
                <a:gd name="T33" fmla="*/ 6 h 136"/>
                <a:gd name="T34" fmla="*/ 250 w 250"/>
                <a:gd name="T35" fmla="*/ 10 h 136"/>
                <a:gd name="T36" fmla="*/ 250 w 250"/>
                <a:gd name="T37" fmla="*/ 124 h 136"/>
                <a:gd name="T38" fmla="*/ 250 w 250"/>
                <a:gd name="T39" fmla="*/ 124 h 136"/>
                <a:gd name="T40" fmla="*/ 248 w 250"/>
                <a:gd name="T41" fmla="*/ 128 h 136"/>
                <a:gd name="T42" fmla="*/ 246 w 250"/>
                <a:gd name="T43" fmla="*/ 132 h 136"/>
                <a:gd name="T44" fmla="*/ 242 w 250"/>
                <a:gd name="T45" fmla="*/ 134 h 136"/>
                <a:gd name="T46" fmla="*/ 238 w 250"/>
                <a:gd name="T47" fmla="*/ 136 h 136"/>
                <a:gd name="T48" fmla="*/ 12 w 250"/>
                <a:gd name="T49" fmla="*/ 136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50" h="136">
                  <a:moveTo>
                    <a:pt x="12" y="136"/>
                  </a:moveTo>
                  <a:lnTo>
                    <a:pt x="12" y="136"/>
                  </a:lnTo>
                  <a:lnTo>
                    <a:pt x="8" y="134"/>
                  </a:lnTo>
                  <a:lnTo>
                    <a:pt x="4" y="132"/>
                  </a:lnTo>
                  <a:lnTo>
                    <a:pt x="2" y="128"/>
                  </a:lnTo>
                  <a:lnTo>
                    <a:pt x="0" y="124"/>
                  </a:lnTo>
                  <a:lnTo>
                    <a:pt x="0" y="10"/>
                  </a:lnTo>
                  <a:lnTo>
                    <a:pt x="0" y="10"/>
                  </a:lnTo>
                  <a:lnTo>
                    <a:pt x="2" y="6"/>
                  </a:lnTo>
                  <a:lnTo>
                    <a:pt x="4" y="2"/>
                  </a:lnTo>
                  <a:lnTo>
                    <a:pt x="8" y="0"/>
                  </a:lnTo>
                  <a:lnTo>
                    <a:pt x="12" y="0"/>
                  </a:lnTo>
                  <a:lnTo>
                    <a:pt x="238" y="0"/>
                  </a:lnTo>
                  <a:lnTo>
                    <a:pt x="238" y="0"/>
                  </a:lnTo>
                  <a:lnTo>
                    <a:pt x="242" y="0"/>
                  </a:lnTo>
                  <a:lnTo>
                    <a:pt x="246" y="2"/>
                  </a:lnTo>
                  <a:lnTo>
                    <a:pt x="248" y="6"/>
                  </a:lnTo>
                  <a:lnTo>
                    <a:pt x="250" y="10"/>
                  </a:lnTo>
                  <a:lnTo>
                    <a:pt x="250" y="124"/>
                  </a:lnTo>
                  <a:lnTo>
                    <a:pt x="250" y="124"/>
                  </a:lnTo>
                  <a:lnTo>
                    <a:pt x="248" y="128"/>
                  </a:lnTo>
                  <a:lnTo>
                    <a:pt x="246" y="132"/>
                  </a:lnTo>
                  <a:lnTo>
                    <a:pt x="242" y="134"/>
                  </a:lnTo>
                  <a:lnTo>
                    <a:pt x="238" y="136"/>
                  </a:lnTo>
                  <a:lnTo>
                    <a:pt x="12" y="13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340" name="Freeform 97"/>
            <p:cNvSpPr>
              <a:spLocks/>
            </p:cNvSpPr>
            <p:nvPr/>
          </p:nvSpPr>
          <p:spPr bwMode="auto">
            <a:xfrm>
              <a:off x="2452688" y="2136775"/>
              <a:ext cx="88900" cy="85725"/>
            </a:xfrm>
            <a:custGeom>
              <a:avLst/>
              <a:gdLst>
                <a:gd name="T0" fmla="*/ 40 w 56"/>
                <a:gd name="T1" fmla="*/ 0 h 54"/>
                <a:gd name="T2" fmla="*/ 0 w 56"/>
                <a:gd name="T3" fmla="*/ 38 h 54"/>
                <a:gd name="T4" fmla="*/ 0 w 56"/>
                <a:gd name="T5" fmla="*/ 54 h 54"/>
                <a:gd name="T6" fmla="*/ 56 w 56"/>
                <a:gd name="T7" fmla="*/ 0 h 54"/>
                <a:gd name="T8" fmla="*/ 40 w 56"/>
                <a:gd name="T9" fmla="*/ 0 h 54"/>
              </a:gdLst>
              <a:ahLst/>
              <a:cxnLst>
                <a:cxn ang="0">
                  <a:pos x="T0" y="T1"/>
                </a:cxn>
                <a:cxn ang="0">
                  <a:pos x="T2" y="T3"/>
                </a:cxn>
                <a:cxn ang="0">
                  <a:pos x="T4" y="T5"/>
                </a:cxn>
                <a:cxn ang="0">
                  <a:pos x="T6" y="T7"/>
                </a:cxn>
                <a:cxn ang="0">
                  <a:pos x="T8" y="T9"/>
                </a:cxn>
              </a:cxnLst>
              <a:rect l="0" t="0" r="r" b="b"/>
              <a:pathLst>
                <a:path w="56" h="54">
                  <a:moveTo>
                    <a:pt x="40" y="0"/>
                  </a:moveTo>
                  <a:lnTo>
                    <a:pt x="0" y="38"/>
                  </a:lnTo>
                  <a:lnTo>
                    <a:pt x="0" y="54"/>
                  </a:lnTo>
                  <a:lnTo>
                    <a:pt x="56" y="0"/>
                  </a:lnTo>
                  <a:lnTo>
                    <a:pt x="40" y="0"/>
                  </a:lnTo>
                  <a:close/>
                </a:path>
              </a:pathLst>
            </a:custGeom>
            <a:solidFill>
              <a:srgbClr val="EEEE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341" name="Freeform 98"/>
            <p:cNvSpPr>
              <a:spLocks/>
            </p:cNvSpPr>
            <p:nvPr/>
          </p:nvSpPr>
          <p:spPr bwMode="auto">
            <a:xfrm>
              <a:off x="2452688" y="2136775"/>
              <a:ext cx="136525" cy="136525"/>
            </a:xfrm>
            <a:custGeom>
              <a:avLst/>
              <a:gdLst>
                <a:gd name="T0" fmla="*/ 72 w 86"/>
                <a:gd name="T1" fmla="*/ 0 h 86"/>
                <a:gd name="T2" fmla="*/ 0 w 86"/>
                <a:gd name="T3" fmla="*/ 70 h 86"/>
                <a:gd name="T4" fmla="*/ 0 w 86"/>
                <a:gd name="T5" fmla="*/ 86 h 86"/>
                <a:gd name="T6" fmla="*/ 86 w 86"/>
                <a:gd name="T7" fmla="*/ 0 h 86"/>
                <a:gd name="T8" fmla="*/ 72 w 86"/>
                <a:gd name="T9" fmla="*/ 0 h 86"/>
              </a:gdLst>
              <a:ahLst/>
              <a:cxnLst>
                <a:cxn ang="0">
                  <a:pos x="T0" y="T1"/>
                </a:cxn>
                <a:cxn ang="0">
                  <a:pos x="T2" y="T3"/>
                </a:cxn>
                <a:cxn ang="0">
                  <a:pos x="T4" y="T5"/>
                </a:cxn>
                <a:cxn ang="0">
                  <a:pos x="T6" y="T7"/>
                </a:cxn>
                <a:cxn ang="0">
                  <a:pos x="T8" y="T9"/>
                </a:cxn>
              </a:cxnLst>
              <a:rect l="0" t="0" r="r" b="b"/>
              <a:pathLst>
                <a:path w="86" h="86">
                  <a:moveTo>
                    <a:pt x="72" y="0"/>
                  </a:moveTo>
                  <a:lnTo>
                    <a:pt x="0" y="70"/>
                  </a:lnTo>
                  <a:lnTo>
                    <a:pt x="0" y="86"/>
                  </a:lnTo>
                  <a:lnTo>
                    <a:pt x="86" y="0"/>
                  </a:lnTo>
                  <a:lnTo>
                    <a:pt x="72" y="0"/>
                  </a:lnTo>
                  <a:close/>
                </a:path>
              </a:pathLst>
            </a:custGeom>
            <a:solidFill>
              <a:srgbClr val="DBD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342" name="Freeform 99"/>
            <p:cNvSpPr>
              <a:spLocks/>
            </p:cNvSpPr>
            <p:nvPr/>
          </p:nvSpPr>
          <p:spPr bwMode="auto">
            <a:xfrm>
              <a:off x="2560638" y="2451100"/>
              <a:ext cx="180975" cy="44450"/>
            </a:xfrm>
            <a:custGeom>
              <a:avLst/>
              <a:gdLst>
                <a:gd name="T0" fmla="*/ 114 w 114"/>
                <a:gd name="T1" fmla="*/ 10 h 28"/>
                <a:gd name="T2" fmla="*/ 114 w 114"/>
                <a:gd name="T3" fmla="*/ 10 h 28"/>
                <a:gd name="T4" fmla="*/ 112 w 114"/>
                <a:gd name="T5" fmla="*/ 6 h 28"/>
                <a:gd name="T6" fmla="*/ 110 w 114"/>
                <a:gd name="T7" fmla="*/ 2 h 28"/>
                <a:gd name="T8" fmla="*/ 106 w 114"/>
                <a:gd name="T9" fmla="*/ 0 h 28"/>
                <a:gd name="T10" fmla="*/ 102 w 114"/>
                <a:gd name="T11" fmla="*/ 0 h 28"/>
                <a:gd name="T12" fmla="*/ 12 w 114"/>
                <a:gd name="T13" fmla="*/ 0 h 28"/>
                <a:gd name="T14" fmla="*/ 12 w 114"/>
                <a:gd name="T15" fmla="*/ 0 h 28"/>
                <a:gd name="T16" fmla="*/ 8 w 114"/>
                <a:gd name="T17" fmla="*/ 0 h 28"/>
                <a:gd name="T18" fmla="*/ 4 w 114"/>
                <a:gd name="T19" fmla="*/ 2 h 28"/>
                <a:gd name="T20" fmla="*/ 2 w 114"/>
                <a:gd name="T21" fmla="*/ 6 h 28"/>
                <a:gd name="T22" fmla="*/ 0 w 114"/>
                <a:gd name="T23" fmla="*/ 10 h 28"/>
                <a:gd name="T24" fmla="*/ 0 w 114"/>
                <a:gd name="T25" fmla="*/ 16 h 28"/>
                <a:gd name="T26" fmla="*/ 0 w 114"/>
                <a:gd name="T27" fmla="*/ 16 h 28"/>
                <a:gd name="T28" fmla="*/ 2 w 114"/>
                <a:gd name="T29" fmla="*/ 20 h 28"/>
                <a:gd name="T30" fmla="*/ 4 w 114"/>
                <a:gd name="T31" fmla="*/ 24 h 28"/>
                <a:gd name="T32" fmla="*/ 8 w 114"/>
                <a:gd name="T33" fmla="*/ 26 h 28"/>
                <a:gd name="T34" fmla="*/ 12 w 114"/>
                <a:gd name="T35" fmla="*/ 28 h 28"/>
                <a:gd name="T36" fmla="*/ 102 w 114"/>
                <a:gd name="T37" fmla="*/ 28 h 28"/>
                <a:gd name="T38" fmla="*/ 102 w 114"/>
                <a:gd name="T39" fmla="*/ 28 h 28"/>
                <a:gd name="T40" fmla="*/ 106 w 114"/>
                <a:gd name="T41" fmla="*/ 26 h 28"/>
                <a:gd name="T42" fmla="*/ 110 w 114"/>
                <a:gd name="T43" fmla="*/ 24 h 28"/>
                <a:gd name="T44" fmla="*/ 112 w 114"/>
                <a:gd name="T45" fmla="*/ 20 h 28"/>
                <a:gd name="T46" fmla="*/ 114 w 114"/>
                <a:gd name="T47" fmla="*/ 16 h 28"/>
                <a:gd name="T48" fmla="*/ 114 w 114"/>
                <a:gd name="T49" fmla="*/ 1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4" h="28">
                  <a:moveTo>
                    <a:pt x="114" y="10"/>
                  </a:moveTo>
                  <a:lnTo>
                    <a:pt x="114" y="10"/>
                  </a:lnTo>
                  <a:lnTo>
                    <a:pt x="112" y="6"/>
                  </a:lnTo>
                  <a:lnTo>
                    <a:pt x="110" y="2"/>
                  </a:lnTo>
                  <a:lnTo>
                    <a:pt x="106" y="0"/>
                  </a:lnTo>
                  <a:lnTo>
                    <a:pt x="102" y="0"/>
                  </a:lnTo>
                  <a:lnTo>
                    <a:pt x="12" y="0"/>
                  </a:lnTo>
                  <a:lnTo>
                    <a:pt x="12" y="0"/>
                  </a:lnTo>
                  <a:lnTo>
                    <a:pt x="8" y="0"/>
                  </a:lnTo>
                  <a:lnTo>
                    <a:pt x="4" y="2"/>
                  </a:lnTo>
                  <a:lnTo>
                    <a:pt x="2" y="6"/>
                  </a:lnTo>
                  <a:lnTo>
                    <a:pt x="0" y="10"/>
                  </a:lnTo>
                  <a:lnTo>
                    <a:pt x="0" y="16"/>
                  </a:lnTo>
                  <a:lnTo>
                    <a:pt x="0" y="16"/>
                  </a:lnTo>
                  <a:lnTo>
                    <a:pt x="2" y="20"/>
                  </a:lnTo>
                  <a:lnTo>
                    <a:pt x="4" y="24"/>
                  </a:lnTo>
                  <a:lnTo>
                    <a:pt x="8" y="26"/>
                  </a:lnTo>
                  <a:lnTo>
                    <a:pt x="12" y="28"/>
                  </a:lnTo>
                  <a:lnTo>
                    <a:pt x="102" y="28"/>
                  </a:lnTo>
                  <a:lnTo>
                    <a:pt x="102" y="28"/>
                  </a:lnTo>
                  <a:lnTo>
                    <a:pt x="106" y="26"/>
                  </a:lnTo>
                  <a:lnTo>
                    <a:pt x="110" y="24"/>
                  </a:lnTo>
                  <a:lnTo>
                    <a:pt x="112" y="20"/>
                  </a:lnTo>
                  <a:lnTo>
                    <a:pt x="114" y="16"/>
                  </a:lnTo>
                  <a:lnTo>
                    <a:pt x="114"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343" name="Freeform 100"/>
            <p:cNvSpPr>
              <a:spLocks/>
            </p:cNvSpPr>
            <p:nvPr/>
          </p:nvSpPr>
          <p:spPr bwMode="auto">
            <a:xfrm>
              <a:off x="2640013" y="2374900"/>
              <a:ext cx="22225" cy="25400"/>
            </a:xfrm>
            <a:custGeom>
              <a:avLst/>
              <a:gdLst>
                <a:gd name="T0" fmla="*/ 14 w 14"/>
                <a:gd name="T1" fmla="*/ 8 h 16"/>
                <a:gd name="T2" fmla="*/ 14 w 14"/>
                <a:gd name="T3" fmla="*/ 8 h 16"/>
                <a:gd name="T4" fmla="*/ 12 w 14"/>
                <a:gd name="T5" fmla="*/ 14 h 16"/>
                <a:gd name="T6" fmla="*/ 6 w 14"/>
                <a:gd name="T7" fmla="*/ 16 h 16"/>
                <a:gd name="T8" fmla="*/ 6 w 14"/>
                <a:gd name="T9" fmla="*/ 16 h 16"/>
                <a:gd name="T10" fmla="*/ 6 w 14"/>
                <a:gd name="T11" fmla="*/ 16 h 16"/>
                <a:gd name="T12" fmla="*/ 2 w 14"/>
                <a:gd name="T13" fmla="*/ 14 h 16"/>
                <a:gd name="T14" fmla="*/ 0 w 14"/>
                <a:gd name="T15" fmla="*/ 8 h 16"/>
                <a:gd name="T16" fmla="*/ 0 w 14"/>
                <a:gd name="T17" fmla="*/ 8 h 16"/>
                <a:gd name="T18" fmla="*/ 0 w 14"/>
                <a:gd name="T19" fmla="*/ 8 h 16"/>
                <a:gd name="T20" fmla="*/ 2 w 14"/>
                <a:gd name="T21" fmla="*/ 2 h 16"/>
                <a:gd name="T22" fmla="*/ 6 w 14"/>
                <a:gd name="T23" fmla="*/ 0 h 16"/>
                <a:gd name="T24" fmla="*/ 6 w 14"/>
                <a:gd name="T25" fmla="*/ 0 h 16"/>
                <a:gd name="T26" fmla="*/ 6 w 14"/>
                <a:gd name="T27" fmla="*/ 0 h 16"/>
                <a:gd name="T28" fmla="*/ 12 w 14"/>
                <a:gd name="T29" fmla="*/ 2 h 16"/>
                <a:gd name="T30" fmla="*/ 14 w 14"/>
                <a:gd name="T31" fmla="*/ 8 h 16"/>
                <a:gd name="T32" fmla="*/ 14 w 14"/>
                <a:gd name="T33" fmla="*/ 8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4" h="16">
                  <a:moveTo>
                    <a:pt x="14" y="8"/>
                  </a:moveTo>
                  <a:lnTo>
                    <a:pt x="14" y="8"/>
                  </a:lnTo>
                  <a:lnTo>
                    <a:pt x="12" y="14"/>
                  </a:lnTo>
                  <a:lnTo>
                    <a:pt x="6" y="16"/>
                  </a:lnTo>
                  <a:lnTo>
                    <a:pt x="6" y="16"/>
                  </a:lnTo>
                  <a:lnTo>
                    <a:pt x="6" y="16"/>
                  </a:lnTo>
                  <a:lnTo>
                    <a:pt x="2" y="14"/>
                  </a:lnTo>
                  <a:lnTo>
                    <a:pt x="0" y="8"/>
                  </a:lnTo>
                  <a:lnTo>
                    <a:pt x="0" y="8"/>
                  </a:lnTo>
                  <a:lnTo>
                    <a:pt x="0" y="8"/>
                  </a:lnTo>
                  <a:lnTo>
                    <a:pt x="2" y="2"/>
                  </a:lnTo>
                  <a:lnTo>
                    <a:pt x="6" y="0"/>
                  </a:lnTo>
                  <a:lnTo>
                    <a:pt x="6" y="0"/>
                  </a:lnTo>
                  <a:lnTo>
                    <a:pt x="6" y="0"/>
                  </a:lnTo>
                  <a:lnTo>
                    <a:pt x="12" y="2"/>
                  </a:lnTo>
                  <a:lnTo>
                    <a:pt x="14" y="8"/>
                  </a:lnTo>
                  <a:lnTo>
                    <a:pt x="14" y="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grpSp>
      <p:grpSp>
        <p:nvGrpSpPr>
          <p:cNvPr id="1344" name="グループ化 1343"/>
          <p:cNvGrpSpPr/>
          <p:nvPr/>
        </p:nvGrpSpPr>
        <p:grpSpPr>
          <a:xfrm>
            <a:off x="7615056" y="1222977"/>
            <a:ext cx="411883" cy="434926"/>
            <a:chOff x="2424113" y="1454150"/>
            <a:chExt cx="454025" cy="479425"/>
          </a:xfrm>
        </p:grpSpPr>
        <p:sp>
          <p:nvSpPr>
            <p:cNvPr id="1345" name="Freeform 101"/>
            <p:cNvSpPr>
              <a:spLocks/>
            </p:cNvSpPr>
            <p:nvPr/>
          </p:nvSpPr>
          <p:spPr bwMode="auto">
            <a:xfrm>
              <a:off x="2424113" y="1644650"/>
              <a:ext cx="454025" cy="288925"/>
            </a:xfrm>
            <a:custGeom>
              <a:avLst/>
              <a:gdLst>
                <a:gd name="T0" fmla="*/ 258 w 286"/>
                <a:gd name="T1" fmla="*/ 30 h 182"/>
                <a:gd name="T2" fmla="*/ 142 w 286"/>
                <a:gd name="T3" fmla="*/ 0 h 182"/>
                <a:gd name="T4" fmla="*/ 26 w 286"/>
                <a:gd name="T5" fmla="*/ 30 h 182"/>
                <a:gd name="T6" fmla="*/ 26 w 286"/>
                <a:gd name="T7" fmla="*/ 30 h 182"/>
                <a:gd name="T8" fmla="*/ 20 w 286"/>
                <a:gd name="T9" fmla="*/ 32 h 182"/>
                <a:gd name="T10" fmla="*/ 14 w 286"/>
                <a:gd name="T11" fmla="*/ 36 h 182"/>
                <a:gd name="T12" fmla="*/ 8 w 286"/>
                <a:gd name="T13" fmla="*/ 42 h 182"/>
                <a:gd name="T14" fmla="*/ 2 w 286"/>
                <a:gd name="T15" fmla="*/ 50 h 182"/>
                <a:gd name="T16" fmla="*/ 0 w 286"/>
                <a:gd name="T17" fmla="*/ 62 h 182"/>
                <a:gd name="T18" fmla="*/ 0 w 286"/>
                <a:gd name="T19" fmla="*/ 76 h 182"/>
                <a:gd name="T20" fmla="*/ 6 w 286"/>
                <a:gd name="T21" fmla="*/ 96 h 182"/>
                <a:gd name="T22" fmla="*/ 6 w 286"/>
                <a:gd name="T23" fmla="*/ 96 h 182"/>
                <a:gd name="T24" fmla="*/ 32 w 286"/>
                <a:gd name="T25" fmla="*/ 154 h 182"/>
                <a:gd name="T26" fmla="*/ 32 w 286"/>
                <a:gd name="T27" fmla="*/ 154 h 182"/>
                <a:gd name="T28" fmla="*/ 34 w 286"/>
                <a:gd name="T29" fmla="*/ 158 h 182"/>
                <a:gd name="T30" fmla="*/ 40 w 286"/>
                <a:gd name="T31" fmla="*/ 168 h 182"/>
                <a:gd name="T32" fmla="*/ 46 w 286"/>
                <a:gd name="T33" fmla="*/ 172 h 182"/>
                <a:gd name="T34" fmla="*/ 52 w 286"/>
                <a:gd name="T35" fmla="*/ 178 h 182"/>
                <a:gd name="T36" fmla="*/ 58 w 286"/>
                <a:gd name="T37" fmla="*/ 180 h 182"/>
                <a:gd name="T38" fmla="*/ 68 w 286"/>
                <a:gd name="T39" fmla="*/ 182 h 182"/>
                <a:gd name="T40" fmla="*/ 68 w 286"/>
                <a:gd name="T41" fmla="*/ 182 h 182"/>
                <a:gd name="T42" fmla="*/ 142 w 286"/>
                <a:gd name="T43" fmla="*/ 182 h 182"/>
                <a:gd name="T44" fmla="*/ 142 w 286"/>
                <a:gd name="T45" fmla="*/ 182 h 182"/>
                <a:gd name="T46" fmla="*/ 218 w 286"/>
                <a:gd name="T47" fmla="*/ 182 h 182"/>
                <a:gd name="T48" fmla="*/ 218 w 286"/>
                <a:gd name="T49" fmla="*/ 182 h 182"/>
                <a:gd name="T50" fmla="*/ 228 w 286"/>
                <a:gd name="T51" fmla="*/ 180 h 182"/>
                <a:gd name="T52" fmla="*/ 234 w 286"/>
                <a:gd name="T53" fmla="*/ 178 h 182"/>
                <a:gd name="T54" fmla="*/ 240 w 286"/>
                <a:gd name="T55" fmla="*/ 172 h 182"/>
                <a:gd name="T56" fmla="*/ 246 w 286"/>
                <a:gd name="T57" fmla="*/ 168 h 182"/>
                <a:gd name="T58" fmla="*/ 252 w 286"/>
                <a:gd name="T59" fmla="*/ 158 h 182"/>
                <a:gd name="T60" fmla="*/ 254 w 286"/>
                <a:gd name="T61" fmla="*/ 154 h 182"/>
                <a:gd name="T62" fmla="*/ 254 w 286"/>
                <a:gd name="T63" fmla="*/ 154 h 182"/>
                <a:gd name="T64" fmla="*/ 278 w 286"/>
                <a:gd name="T65" fmla="*/ 96 h 182"/>
                <a:gd name="T66" fmla="*/ 278 w 286"/>
                <a:gd name="T67" fmla="*/ 96 h 182"/>
                <a:gd name="T68" fmla="*/ 286 w 286"/>
                <a:gd name="T69" fmla="*/ 76 h 182"/>
                <a:gd name="T70" fmla="*/ 286 w 286"/>
                <a:gd name="T71" fmla="*/ 62 h 182"/>
                <a:gd name="T72" fmla="*/ 284 w 286"/>
                <a:gd name="T73" fmla="*/ 50 h 182"/>
                <a:gd name="T74" fmla="*/ 278 w 286"/>
                <a:gd name="T75" fmla="*/ 42 h 182"/>
                <a:gd name="T76" fmla="*/ 272 w 286"/>
                <a:gd name="T77" fmla="*/ 36 h 182"/>
                <a:gd name="T78" fmla="*/ 266 w 286"/>
                <a:gd name="T79" fmla="*/ 32 h 182"/>
                <a:gd name="T80" fmla="*/ 258 w 286"/>
                <a:gd name="T81" fmla="*/ 30 h 182"/>
                <a:gd name="T82" fmla="*/ 258 w 286"/>
                <a:gd name="T83" fmla="*/ 30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6" h="182">
                  <a:moveTo>
                    <a:pt x="258" y="30"/>
                  </a:moveTo>
                  <a:lnTo>
                    <a:pt x="142" y="0"/>
                  </a:lnTo>
                  <a:lnTo>
                    <a:pt x="26" y="30"/>
                  </a:lnTo>
                  <a:lnTo>
                    <a:pt x="26" y="30"/>
                  </a:lnTo>
                  <a:lnTo>
                    <a:pt x="20" y="32"/>
                  </a:lnTo>
                  <a:lnTo>
                    <a:pt x="14" y="36"/>
                  </a:lnTo>
                  <a:lnTo>
                    <a:pt x="8" y="42"/>
                  </a:lnTo>
                  <a:lnTo>
                    <a:pt x="2" y="50"/>
                  </a:lnTo>
                  <a:lnTo>
                    <a:pt x="0" y="62"/>
                  </a:lnTo>
                  <a:lnTo>
                    <a:pt x="0" y="76"/>
                  </a:lnTo>
                  <a:lnTo>
                    <a:pt x="6" y="96"/>
                  </a:lnTo>
                  <a:lnTo>
                    <a:pt x="6" y="96"/>
                  </a:lnTo>
                  <a:lnTo>
                    <a:pt x="32" y="154"/>
                  </a:lnTo>
                  <a:lnTo>
                    <a:pt x="32" y="154"/>
                  </a:lnTo>
                  <a:lnTo>
                    <a:pt x="34" y="158"/>
                  </a:lnTo>
                  <a:lnTo>
                    <a:pt x="40" y="168"/>
                  </a:lnTo>
                  <a:lnTo>
                    <a:pt x="46" y="172"/>
                  </a:lnTo>
                  <a:lnTo>
                    <a:pt x="52" y="178"/>
                  </a:lnTo>
                  <a:lnTo>
                    <a:pt x="58" y="180"/>
                  </a:lnTo>
                  <a:lnTo>
                    <a:pt x="68" y="182"/>
                  </a:lnTo>
                  <a:lnTo>
                    <a:pt x="68" y="182"/>
                  </a:lnTo>
                  <a:lnTo>
                    <a:pt x="142" y="182"/>
                  </a:lnTo>
                  <a:lnTo>
                    <a:pt x="142" y="182"/>
                  </a:lnTo>
                  <a:lnTo>
                    <a:pt x="218" y="182"/>
                  </a:lnTo>
                  <a:lnTo>
                    <a:pt x="218" y="182"/>
                  </a:lnTo>
                  <a:lnTo>
                    <a:pt x="228" y="180"/>
                  </a:lnTo>
                  <a:lnTo>
                    <a:pt x="234" y="178"/>
                  </a:lnTo>
                  <a:lnTo>
                    <a:pt x="240" y="172"/>
                  </a:lnTo>
                  <a:lnTo>
                    <a:pt x="246" y="168"/>
                  </a:lnTo>
                  <a:lnTo>
                    <a:pt x="252" y="158"/>
                  </a:lnTo>
                  <a:lnTo>
                    <a:pt x="254" y="154"/>
                  </a:lnTo>
                  <a:lnTo>
                    <a:pt x="254" y="154"/>
                  </a:lnTo>
                  <a:lnTo>
                    <a:pt x="278" y="96"/>
                  </a:lnTo>
                  <a:lnTo>
                    <a:pt x="278" y="96"/>
                  </a:lnTo>
                  <a:lnTo>
                    <a:pt x="286" y="76"/>
                  </a:lnTo>
                  <a:lnTo>
                    <a:pt x="286" y="62"/>
                  </a:lnTo>
                  <a:lnTo>
                    <a:pt x="284" y="50"/>
                  </a:lnTo>
                  <a:lnTo>
                    <a:pt x="278" y="42"/>
                  </a:lnTo>
                  <a:lnTo>
                    <a:pt x="272" y="36"/>
                  </a:lnTo>
                  <a:lnTo>
                    <a:pt x="266" y="32"/>
                  </a:lnTo>
                  <a:lnTo>
                    <a:pt x="258" y="30"/>
                  </a:lnTo>
                  <a:lnTo>
                    <a:pt x="258"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346" name="Freeform 102"/>
            <p:cNvSpPr>
              <a:spLocks/>
            </p:cNvSpPr>
            <p:nvPr/>
          </p:nvSpPr>
          <p:spPr bwMode="auto">
            <a:xfrm>
              <a:off x="2509838" y="1676400"/>
              <a:ext cx="139700" cy="190500"/>
            </a:xfrm>
            <a:custGeom>
              <a:avLst/>
              <a:gdLst>
                <a:gd name="T0" fmla="*/ 88 w 88"/>
                <a:gd name="T1" fmla="*/ 120 h 120"/>
                <a:gd name="T2" fmla="*/ 14 w 88"/>
                <a:gd name="T3" fmla="*/ 0 h 120"/>
                <a:gd name="T4" fmla="*/ 4 w 88"/>
                <a:gd name="T5" fmla="*/ 2 h 120"/>
                <a:gd name="T6" fmla="*/ 0 w 88"/>
                <a:gd name="T7" fmla="*/ 40 h 120"/>
                <a:gd name="T8" fmla="*/ 24 w 88"/>
                <a:gd name="T9" fmla="*/ 50 h 120"/>
                <a:gd name="T10" fmla="*/ 8 w 88"/>
                <a:gd name="T11" fmla="*/ 76 h 120"/>
                <a:gd name="T12" fmla="*/ 88 w 88"/>
                <a:gd name="T13" fmla="*/ 120 h 120"/>
              </a:gdLst>
              <a:ahLst/>
              <a:cxnLst>
                <a:cxn ang="0">
                  <a:pos x="T0" y="T1"/>
                </a:cxn>
                <a:cxn ang="0">
                  <a:pos x="T2" y="T3"/>
                </a:cxn>
                <a:cxn ang="0">
                  <a:pos x="T4" y="T5"/>
                </a:cxn>
                <a:cxn ang="0">
                  <a:pos x="T6" y="T7"/>
                </a:cxn>
                <a:cxn ang="0">
                  <a:pos x="T8" y="T9"/>
                </a:cxn>
                <a:cxn ang="0">
                  <a:pos x="T10" y="T11"/>
                </a:cxn>
                <a:cxn ang="0">
                  <a:pos x="T12" y="T13"/>
                </a:cxn>
              </a:cxnLst>
              <a:rect l="0" t="0" r="r" b="b"/>
              <a:pathLst>
                <a:path w="88" h="120">
                  <a:moveTo>
                    <a:pt x="88" y="120"/>
                  </a:moveTo>
                  <a:lnTo>
                    <a:pt x="14" y="0"/>
                  </a:lnTo>
                  <a:lnTo>
                    <a:pt x="4" y="2"/>
                  </a:lnTo>
                  <a:lnTo>
                    <a:pt x="0" y="40"/>
                  </a:lnTo>
                  <a:lnTo>
                    <a:pt x="24" y="50"/>
                  </a:lnTo>
                  <a:lnTo>
                    <a:pt x="8" y="76"/>
                  </a:lnTo>
                  <a:lnTo>
                    <a:pt x="88" y="120"/>
                  </a:lnTo>
                  <a:close/>
                </a:path>
              </a:pathLst>
            </a:custGeom>
            <a:solidFill>
              <a:srgbClr val="5957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347" name="Freeform 103"/>
            <p:cNvSpPr>
              <a:spLocks/>
            </p:cNvSpPr>
            <p:nvPr/>
          </p:nvSpPr>
          <p:spPr bwMode="auto">
            <a:xfrm>
              <a:off x="2649538" y="1676400"/>
              <a:ext cx="142875" cy="190500"/>
            </a:xfrm>
            <a:custGeom>
              <a:avLst/>
              <a:gdLst>
                <a:gd name="T0" fmla="*/ 0 w 90"/>
                <a:gd name="T1" fmla="*/ 120 h 120"/>
                <a:gd name="T2" fmla="*/ 76 w 90"/>
                <a:gd name="T3" fmla="*/ 0 h 120"/>
                <a:gd name="T4" fmla="*/ 86 w 90"/>
                <a:gd name="T5" fmla="*/ 2 h 120"/>
                <a:gd name="T6" fmla="*/ 90 w 90"/>
                <a:gd name="T7" fmla="*/ 40 h 120"/>
                <a:gd name="T8" fmla="*/ 66 w 90"/>
                <a:gd name="T9" fmla="*/ 50 h 120"/>
                <a:gd name="T10" fmla="*/ 82 w 90"/>
                <a:gd name="T11" fmla="*/ 76 h 120"/>
                <a:gd name="T12" fmla="*/ 0 w 90"/>
                <a:gd name="T13" fmla="*/ 120 h 120"/>
              </a:gdLst>
              <a:ahLst/>
              <a:cxnLst>
                <a:cxn ang="0">
                  <a:pos x="T0" y="T1"/>
                </a:cxn>
                <a:cxn ang="0">
                  <a:pos x="T2" y="T3"/>
                </a:cxn>
                <a:cxn ang="0">
                  <a:pos x="T4" y="T5"/>
                </a:cxn>
                <a:cxn ang="0">
                  <a:pos x="T6" y="T7"/>
                </a:cxn>
                <a:cxn ang="0">
                  <a:pos x="T8" y="T9"/>
                </a:cxn>
                <a:cxn ang="0">
                  <a:pos x="T10" y="T11"/>
                </a:cxn>
                <a:cxn ang="0">
                  <a:pos x="T12" y="T13"/>
                </a:cxn>
              </a:cxnLst>
              <a:rect l="0" t="0" r="r" b="b"/>
              <a:pathLst>
                <a:path w="90" h="120">
                  <a:moveTo>
                    <a:pt x="0" y="120"/>
                  </a:moveTo>
                  <a:lnTo>
                    <a:pt x="76" y="0"/>
                  </a:lnTo>
                  <a:lnTo>
                    <a:pt x="86" y="2"/>
                  </a:lnTo>
                  <a:lnTo>
                    <a:pt x="90" y="40"/>
                  </a:lnTo>
                  <a:lnTo>
                    <a:pt x="66" y="50"/>
                  </a:lnTo>
                  <a:lnTo>
                    <a:pt x="82" y="76"/>
                  </a:lnTo>
                  <a:lnTo>
                    <a:pt x="0" y="120"/>
                  </a:lnTo>
                  <a:close/>
                </a:path>
              </a:pathLst>
            </a:custGeom>
            <a:solidFill>
              <a:srgbClr val="5957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348" name="Freeform 104"/>
            <p:cNvSpPr>
              <a:spLocks/>
            </p:cNvSpPr>
            <p:nvPr/>
          </p:nvSpPr>
          <p:spPr bwMode="auto">
            <a:xfrm>
              <a:off x="2532063" y="1644650"/>
              <a:ext cx="238125" cy="222250"/>
            </a:xfrm>
            <a:custGeom>
              <a:avLst/>
              <a:gdLst>
                <a:gd name="T0" fmla="*/ 96 w 150"/>
                <a:gd name="T1" fmla="*/ 0 h 140"/>
                <a:gd name="T2" fmla="*/ 74 w 150"/>
                <a:gd name="T3" fmla="*/ 0 h 140"/>
                <a:gd name="T4" fmla="*/ 54 w 150"/>
                <a:gd name="T5" fmla="*/ 0 h 140"/>
                <a:gd name="T6" fmla="*/ 0 w 150"/>
                <a:gd name="T7" fmla="*/ 20 h 140"/>
                <a:gd name="T8" fmla="*/ 74 w 150"/>
                <a:gd name="T9" fmla="*/ 140 h 140"/>
                <a:gd name="T10" fmla="*/ 150 w 150"/>
                <a:gd name="T11" fmla="*/ 20 h 140"/>
                <a:gd name="T12" fmla="*/ 96 w 150"/>
                <a:gd name="T13" fmla="*/ 0 h 140"/>
              </a:gdLst>
              <a:ahLst/>
              <a:cxnLst>
                <a:cxn ang="0">
                  <a:pos x="T0" y="T1"/>
                </a:cxn>
                <a:cxn ang="0">
                  <a:pos x="T2" y="T3"/>
                </a:cxn>
                <a:cxn ang="0">
                  <a:pos x="T4" y="T5"/>
                </a:cxn>
                <a:cxn ang="0">
                  <a:pos x="T6" y="T7"/>
                </a:cxn>
                <a:cxn ang="0">
                  <a:pos x="T8" y="T9"/>
                </a:cxn>
                <a:cxn ang="0">
                  <a:pos x="T10" y="T11"/>
                </a:cxn>
                <a:cxn ang="0">
                  <a:pos x="T12" y="T13"/>
                </a:cxn>
              </a:cxnLst>
              <a:rect l="0" t="0" r="r" b="b"/>
              <a:pathLst>
                <a:path w="150" h="140">
                  <a:moveTo>
                    <a:pt x="96" y="0"/>
                  </a:moveTo>
                  <a:lnTo>
                    <a:pt x="74" y="0"/>
                  </a:lnTo>
                  <a:lnTo>
                    <a:pt x="54" y="0"/>
                  </a:lnTo>
                  <a:lnTo>
                    <a:pt x="0" y="20"/>
                  </a:lnTo>
                  <a:lnTo>
                    <a:pt x="74" y="140"/>
                  </a:lnTo>
                  <a:lnTo>
                    <a:pt x="150" y="20"/>
                  </a:lnTo>
                  <a:lnTo>
                    <a:pt x="9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349" name="Freeform 105"/>
            <p:cNvSpPr>
              <a:spLocks/>
            </p:cNvSpPr>
            <p:nvPr/>
          </p:nvSpPr>
          <p:spPr bwMode="auto">
            <a:xfrm>
              <a:off x="2544763" y="1454150"/>
              <a:ext cx="209550" cy="209550"/>
            </a:xfrm>
            <a:custGeom>
              <a:avLst/>
              <a:gdLst>
                <a:gd name="T0" fmla="*/ 132 w 132"/>
                <a:gd name="T1" fmla="*/ 66 h 132"/>
                <a:gd name="T2" fmla="*/ 132 w 132"/>
                <a:gd name="T3" fmla="*/ 66 h 132"/>
                <a:gd name="T4" fmla="*/ 132 w 132"/>
                <a:gd name="T5" fmla="*/ 78 h 132"/>
                <a:gd name="T6" fmla="*/ 128 w 132"/>
                <a:gd name="T7" fmla="*/ 92 h 132"/>
                <a:gd name="T8" fmla="*/ 122 w 132"/>
                <a:gd name="T9" fmla="*/ 102 h 132"/>
                <a:gd name="T10" fmla="*/ 114 w 132"/>
                <a:gd name="T11" fmla="*/ 112 h 132"/>
                <a:gd name="T12" fmla="*/ 104 w 132"/>
                <a:gd name="T13" fmla="*/ 120 h 132"/>
                <a:gd name="T14" fmla="*/ 92 w 132"/>
                <a:gd name="T15" fmla="*/ 126 h 132"/>
                <a:gd name="T16" fmla="*/ 80 w 132"/>
                <a:gd name="T17" fmla="*/ 130 h 132"/>
                <a:gd name="T18" fmla="*/ 66 w 132"/>
                <a:gd name="T19" fmla="*/ 132 h 132"/>
                <a:gd name="T20" fmla="*/ 66 w 132"/>
                <a:gd name="T21" fmla="*/ 132 h 132"/>
                <a:gd name="T22" fmla="*/ 54 w 132"/>
                <a:gd name="T23" fmla="*/ 130 h 132"/>
                <a:gd name="T24" fmla="*/ 42 w 132"/>
                <a:gd name="T25" fmla="*/ 126 h 132"/>
                <a:gd name="T26" fmla="*/ 30 w 132"/>
                <a:gd name="T27" fmla="*/ 120 h 132"/>
                <a:gd name="T28" fmla="*/ 20 w 132"/>
                <a:gd name="T29" fmla="*/ 112 h 132"/>
                <a:gd name="T30" fmla="*/ 12 w 132"/>
                <a:gd name="T31" fmla="*/ 102 h 132"/>
                <a:gd name="T32" fmla="*/ 6 w 132"/>
                <a:gd name="T33" fmla="*/ 92 h 132"/>
                <a:gd name="T34" fmla="*/ 2 w 132"/>
                <a:gd name="T35" fmla="*/ 78 h 132"/>
                <a:gd name="T36" fmla="*/ 0 w 132"/>
                <a:gd name="T37" fmla="*/ 66 h 132"/>
                <a:gd name="T38" fmla="*/ 0 w 132"/>
                <a:gd name="T39" fmla="*/ 66 h 132"/>
                <a:gd name="T40" fmla="*/ 2 w 132"/>
                <a:gd name="T41" fmla="*/ 52 h 132"/>
                <a:gd name="T42" fmla="*/ 6 w 132"/>
                <a:gd name="T43" fmla="*/ 40 h 132"/>
                <a:gd name="T44" fmla="*/ 12 w 132"/>
                <a:gd name="T45" fmla="*/ 28 h 132"/>
                <a:gd name="T46" fmla="*/ 20 w 132"/>
                <a:gd name="T47" fmla="*/ 18 h 132"/>
                <a:gd name="T48" fmla="*/ 30 w 132"/>
                <a:gd name="T49" fmla="*/ 10 h 132"/>
                <a:gd name="T50" fmla="*/ 42 w 132"/>
                <a:gd name="T51" fmla="*/ 4 h 132"/>
                <a:gd name="T52" fmla="*/ 54 w 132"/>
                <a:gd name="T53" fmla="*/ 0 h 132"/>
                <a:gd name="T54" fmla="*/ 66 w 132"/>
                <a:gd name="T55" fmla="*/ 0 h 132"/>
                <a:gd name="T56" fmla="*/ 66 w 132"/>
                <a:gd name="T57" fmla="*/ 0 h 132"/>
                <a:gd name="T58" fmla="*/ 80 w 132"/>
                <a:gd name="T59" fmla="*/ 0 h 132"/>
                <a:gd name="T60" fmla="*/ 92 w 132"/>
                <a:gd name="T61" fmla="*/ 4 h 132"/>
                <a:gd name="T62" fmla="*/ 104 w 132"/>
                <a:gd name="T63" fmla="*/ 10 h 132"/>
                <a:gd name="T64" fmla="*/ 114 w 132"/>
                <a:gd name="T65" fmla="*/ 18 h 132"/>
                <a:gd name="T66" fmla="*/ 122 w 132"/>
                <a:gd name="T67" fmla="*/ 28 h 132"/>
                <a:gd name="T68" fmla="*/ 128 w 132"/>
                <a:gd name="T69" fmla="*/ 40 h 132"/>
                <a:gd name="T70" fmla="*/ 132 w 132"/>
                <a:gd name="T71" fmla="*/ 52 h 132"/>
                <a:gd name="T72" fmla="*/ 132 w 132"/>
                <a:gd name="T73" fmla="*/ 66 h 132"/>
                <a:gd name="T74" fmla="*/ 132 w 132"/>
                <a:gd name="T75" fmla="*/ 66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2" h="132">
                  <a:moveTo>
                    <a:pt x="132" y="66"/>
                  </a:moveTo>
                  <a:lnTo>
                    <a:pt x="132" y="66"/>
                  </a:lnTo>
                  <a:lnTo>
                    <a:pt x="132" y="78"/>
                  </a:lnTo>
                  <a:lnTo>
                    <a:pt x="128" y="92"/>
                  </a:lnTo>
                  <a:lnTo>
                    <a:pt x="122" y="102"/>
                  </a:lnTo>
                  <a:lnTo>
                    <a:pt x="114" y="112"/>
                  </a:lnTo>
                  <a:lnTo>
                    <a:pt x="104" y="120"/>
                  </a:lnTo>
                  <a:lnTo>
                    <a:pt x="92" y="126"/>
                  </a:lnTo>
                  <a:lnTo>
                    <a:pt x="80" y="130"/>
                  </a:lnTo>
                  <a:lnTo>
                    <a:pt x="66" y="132"/>
                  </a:lnTo>
                  <a:lnTo>
                    <a:pt x="66" y="132"/>
                  </a:lnTo>
                  <a:lnTo>
                    <a:pt x="54" y="130"/>
                  </a:lnTo>
                  <a:lnTo>
                    <a:pt x="42" y="126"/>
                  </a:lnTo>
                  <a:lnTo>
                    <a:pt x="30" y="120"/>
                  </a:lnTo>
                  <a:lnTo>
                    <a:pt x="20" y="112"/>
                  </a:lnTo>
                  <a:lnTo>
                    <a:pt x="12" y="102"/>
                  </a:lnTo>
                  <a:lnTo>
                    <a:pt x="6" y="92"/>
                  </a:lnTo>
                  <a:lnTo>
                    <a:pt x="2" y="78"/>
                  </a:lnTo>
                  <a:lnTo>
                    <a:pt x="0" y="66"/>
                  </a:lnTo>
                  <a:lnTo>
                    <a:pt x="0" y="66"/>
                  </a:lnTo>
                  <a:lnTo>
                    <a:pt x="2" y="52"/>
                  </a:lnTo>
                  <a:lnTo>
                    <a:pt x="6" y="40"/>
                  </a:lnTo>
                  <a:lnTo>
                    <a:pt x="12" y="28"/>
                  </a:lnTo>
                  <a:lnTo>
                    <a:pt x="20" y="18"/>
                  </a:lnTo>
                  <a:lnTo>
                    <a:pt x="30" y="10"/>
                  </a:lnTo>
                  <a:lnTo>
                    <a:pt x="42" y="4"/>
                  </a:lnTo>
                  <a:lnTo>
                    <a:pt x="54" y="0"/>
                  </a:lnTo>
                  <a:lnTo>
                    <a:pt x="66" y="0"/>
                  </a:lnTo>
                  <a:lnTo>
                    <a:pt x="66" y="0"/>
                  </a:lnTo>
                  <a:lnTo>
                    <a:pt x="80" y="0"/>
                  </a:lnTo>
                  <a:lnTo>
                    <a:pt x="92" y="4"/>
                  </a:lnTo>
                  <a:lnTo>
                    <a:pt x="104" y="10"/>
                  </a:lnTo>
                  <a:lnTo>
                    <a:pt x="114" y="18"/>
                  </a:lnTo>
                  <a:lnTo>
                    <a:pt x="122" y="28"/>
                  </a:lnTo>
                  <a:lnTo>
                    <a:pt x="128" y="40"/>
                  </a:lnTo>
                  <a:lnTo>
                    <a:pt x="132" y="52"/>
                  </a:lnTo>
                  <a:lnTo>
                    <a:pt x="132" y="66"/>
                  </a:lnTo>
                  <a:lnTo>
                    <a:pt x="132" y="6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350" name="Freeform 106"/>
            <p:cNvSpPr>
              <a:spLocks/>
            </p:cNvSpPr>
            <p:nvPr/>
          </p:nvSpPr>
          <p:spPr bwMode="auto">
            <a:xfrm>
              <a:off x="2611438" y="1676400"/>
              <a:ext cx="79375" cy="190500"/>
            </a:xfrm>
            <a:custGeom>
              <a:avLst/>
              <a:gdLst>
                <a:gd name="T0" fmla="*/ 36 w 50"/>
                <a:gd name="T1" fmla="*/ 30 h 120"/>
                <a:gd name="T2" fmla="*/ 36 w 50"/>
                <a:gd name="T3" fmla="*/ 30 h 120"/>
                <a:gd name="T4" fmla="*/ 42 w 50"/>
                <a:gd name="T5" fmla="*/ 26 h 120"/>
                <a:gd name="T6" fmla="*/ 46 w 50"/>
                <a:gd name="T7" fmla="*/ 24 h 120"/>
                <a:gd name="T8" fmla="*/ 36 w 50"/>
                <a:gd name="T9" fmla="*/ 0 h 120"/>
                <a:gd name="T10" fmla="*/ 24 w 50"/>
                <a:gd name="T11" fmla="*/ 0 h 120"/>
                <a:gd name="T12" fmla="*/ 12 w 50"/>
                <a:gd name="T13" fmla="*/ 0 h 120"/>
                <a:gd name="T14" fmla="*/ 4 w 50"/>
                <a:gd name="T15" fmla="*/ 24 h 120"/>
                <a:gd name="T16" fmla="*/ 4 w 50"/>
                <a:gd name="T17" fmla="*/ 24 h 120"/>
                <a:gd name="T18" fmla="*/ 6 w 50"/>
                <a:gd name="T19" fmla="*/ 26 h 120"/>
                <a:gd name="T20" fmla="*/ 14 w 50"/>
                <a:gd name="T21" fmla="*/ 30 h 120"/>
                <a:gd name="T22" fmla="*/ 0 w 50"/>
                <a:gd name="T23" fmla="*/ 80 h 120"/>
                <a:gd name="T24" fmla="*/ 24 w 50"/>
                <a:gd name="T25" fmla="*/ 120 h 120"/>
                <a:gd name="T26" fmla="*/ 50 w 50"/>
                <a:gd name="T27" fmla="*/ 80 h 120"/>
                <a:gd name="T28" fmla="*/ 36 w 50"/>
                <a:gd name="T29" fmla="*/ 3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 h="120">
                  <a:moveTo>
                    <a:pt x="36" y="30"/>
                  </a:moveTo>
                  <a:lnTo>
                    <a:pt x="36" y="30"/>
                  </a:lnTo>
                  <a:lnTo>
                    <a:pt x="42" y="26"/>
                  </a:lnTo>
                  <a:lnTo>
                    <a:pt x="46" y="24"/>
                  </a:lnTo>
                  <a:lnTo>
                    <a:pt x="36" y="0"/>
                  </a:lnTo>
                  <a:lnTo>
                    <a:pt x="24" y="0"/>
                  </a:lnTo>
                  <a:lnTo>
                    <a:pt x="12" y="0"/>
                  </a:lnTo>
                  <a:lnTo>
                    <a:pt x="4" y="24"/>
                  </a:lnTo>
                  <a:lnTo>
                    <a:pt x="4" y="24"/>
                  </a:lnTo>
                  <a:lnTo>
                    <a:pt x="6" y="26"/>
                  </a:lnTo>
                  <a:lnTo>
                    <a:pt x="14" y="30"/>
                  </a:lnTo>
                  <a:lnTo>
                    <a:pt x="0" y="80"/>
                  </a:lnTo>
                  <a:lnTo>
                    <a:pt x="24" y="120"/>
                  </a:lnTo>
                  <a:lnTo>
                    <a:pt x="50" y="80"/>
                  </a:lnTo>
                  <a:lnTo>
                    <a:pt x="36"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grpSp>
      <p:grpSp>
        <p:nvGrpSpPr>
          <p:cNvPr id="1351" name="グループ化 1350"/>
          <p:cNvGrpSpPr/>
          <p:nvPr/>
        </p:nvGrpSpPr>
        <p:grpSpPr>
          <a:xfrm>
            <a:off x="8700929" y="1222977"/>
            <a:ext cx="414764" cy="434926"/>
            <a:chOff x="3621088" y="1454150"/>
            <a:chExt cx="457200" cy="479425"/>
          </a:xfrm>
        </p:grpSpPr>
        <p:sp>
          <p:nvSpPr>
            <p:cNvPr id="1352" name="Freeform 107"/>
            <p:cNvSpPr>
              <a:spLocks/>
            </p:cNvSpPr>
            <p:nvPr/>
          </p:nvSpPr>
          <p:spPr bwMode="auto">
            <a:xfrm>
              <a:off x="3621088" y="1644650"/>
              <a:ext cx="457200" cy="288925"/>
            </a:xfrm>
            <a:custGeom>
              <a:avLst/>
              <a:gdLst>
                <a:gd name="T0" fmla="*/ 260 w 288"/>
                <a:gd name="T1" fmla="*/ 30 h 182"/>
                <a:gd name="T2" fmla="*/ 218 w 288"/>
                <a:gd name="T3" fmla="*/ 20 h 182"/>
                <a:gd name="T4" fmla="*/ 164 w 288"/>
                <a:gd name="T5" fmla="*/ 0 h 182"/>
                <a:gd name="T6" fmla="*/ 144 w 288"/>
                <a:gd name="T7" fmla="*/ 0 h 182"/>
                <a:gd name="T8" fmla="*/ 124 w 288"/>
                <a:gd name="T9" fmla="*/ 0 h 182"/>
                <a:gd name="T10" fmla="*/ 68 w 288"/>
                <a:gd name="T11" fmla="*/ 20 h 182"/>
                <a:gd name="T12" fmla="*/ 28 w 288"/>
                <a:gd name="T13" fmla="*/ 30 h 182"/>
                <a:gd name="T14" fmla="*/ 28 w 288"/>
                <a:gd name="T15" fmla="*/ 30 h 182"/>
                <a:gd name="T16" fmla="*/ 20 w 288"/>
                <a:gd name="T17" fmla="*/ 32 h 182"/>
                <a:gd name="T18" fmla="*/ 14 w 288"/>
                <a:gd name="T19" fmla="*/ 36 h 182"/>
                <a:gd name="T20" fmla="*/ 8 w 288"/>
                <a:gd name="T21" fmla="*/ 42 h 182"/>
                <a:gd name="T22" fmla="*/ 2 w 288"/>
                <a:gd name="T23" fmla="*/ 50 h 182"/>
                <a:gd name="T24" fmla="*/ 0 w 288"/>
                <a:gd name="T25" fmla="*/ 62 h 182"/>
                <a:gd name="T26" fmla="*/ 2 w 288"/>
                <a:gd name="T27" fmla="*/ 76 h 182"/>
                <a:gd name="T28" fmla="*/ 8 w 288"/>
                <a:gd name="T29" fmla="*/ 96 h 182"/>
                <a:gd name="T30" fmla="*/ 8 w 288"/>
                <a:gd name="T31" fmla="*/ 96 h 182"/>
                <a:gd name="T32" fmla="*/ 34 w 288"/>
                <a:gd name="T33" fmla="*/ 154 h 182"/>
                <a:gd name="T34" fmla="*/ 34 w 288"/>
                <a:gd name="T35" fmla="*/ 154 h 182"/>
                <a:gd name="T36" fmla="*/ 34 w 288"/>
                <a:gd name="T37" fmla="*/ 158 h 182"/>
                <a:gd name="T38" fmla="*/ 42 w 288"/>
                <a:gd name="T39" fmla="*/ 168 h 182"/>
                <a:gd name="T40" fmla="*/ 46 w 288"/>
                <a:gd name="T41" fmla="*/ 172 h 182"/>
                <a:gd name="T42" fmla="*/ 52 w 288"/>
                <a:gd name="T43" fmla="*/ 178 h 182"/>
                <a:gd name="T44" fmla="*/ 60 w 288"/>
                <a:gd name="T45" fmla="*/ 180 h 182"/>
                <a:gd name="T46" fmla="*/ 68 w 288"/>
                <a:gd name="T47" fmla="*/ 182 h 182"/>
                <a:gd name="T48" fmla="*/ 68 w 288"/>
                <a:gd name="T49" fmla="*/ 182 h 182"/>
                <a:gd name="T50" fmla="*/ 144 w 288"/>
                <a:gd name="T51" fmla="*/ 182 h 182"/>
                <a:gd name="T52" fmla="*/ 144 w 288"/>
                <a:gd name="T53" fmla="*/ 182 h 182"/>
                <a:gd name="T54" fmla="*/ 220 w 288"/>
                <a:gd name="T55" fmla="*/ 182 h 182"/>
                <a:gd name="T56" fmla="*/ 220 w 288"/>
                <a:gd name="T57" fmla="*/ 182 h 182"/>
                <a:gd name="T58" fmla="*/ 228 w 288"/>
                <a:gd name="T59" fmla="*/ 180 h 182"/>
                <a:gd name="T60" fmla="*/ 236 w 288"/>
                <a:gd name="T61" fmla="*/ 178 h 182"/>
                <a:gd name="T62" fmla="*/ 242 w 288"/>
                <a:gd name="T63" fmla="*/ 172 h 182"/>
                <a:gd name="T64" fmla="*/ 246 w 288"/>
                <a:gd name="T65" fmla="*/ 168 h 182"/>
                <a:gd name="T66" fmla="*/ 252 w 288"/>
                <a:gd name="T67" fmla="*/ 158 h 182"/>
                <a:gd name="T68" fmla="*/ 254 w 288"/>
                <a:gd name="T69" fmla="*/ 154 h 182"/>
                <a:gd name="T70" fmla="*/ 254 w 288"/>
                <a:gd name="T71" fmla="*/ 154 h 182"/>
                <a:gd name="T72" fmla="*/ 280 w 288"/>
                <a:gd name="T73" fmla="*/ 96 h 182"/>
                <a:gd name="T74" fmla="*/ 280 w 288"/>
                <a:gd name="T75" fmla="*/ 96 h 182"/>
                <a:gd name="T76" fmla="*/ 286 w 288"/>
                <a:gd name="T77" fmla="*/ 76 h 182"/>
                <a:gd name="T78" fmla="*/ 288 w 288"/>
                <a:gd name="T79" fmla="*/ 62 h 182"/>
                <a:gd name="T80" fmla="*/ 284 w 288"/>
                <a:gd name="T81" fmla="*/ 50 h 182"/>
                <a:gd name="T82" fmla="*/ 280 w 288"/>
                <a:gd name="T83" fmla="*/ 42 h 182"/>
                <a:gd name="T84" fmla="*/ 272 w 288"/>
                <a:gd name="T85" fmla="*/ 36 h 182"/>
                <a:gd name="T86" fmla="*/ 266 w 288"/>
                <a:gd name="T87" fmla="*/ 32 h 182"/>
                <a:gd name="T88" fmla="*/ 260 w 288"/>
                <a:gd name="T89" fmla="*/ 30 h 182"/>
                <a:gd name="T90" fmla="*/ 260 w 288"/>
                <a:gd name="T91" fmla="*/ 30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88" h="182">
                  <a:moveTo>
                    <a:pt x="260" y="30"/>
                  </a:moveTo>
                  <a:lnTo>
                    <a:pt x="218" y="20"/>
                  </a:lnTo>
                  <a:lnTo>
                    <a:pt x="164" y="0"/>
                  </a:lnTo>
                  <a:lnTo>
                    <a:pt x="144" y="0"/>
                  </a:lnTo>
                  <a:lnTo>
                    <a:pt x="124" y="0"/>
                  </a:lnTo>
                  <a:lnTo>
                    <a:pt x="68" y="20"/>
                  </a:lnTo>
                  <a:lnTo>
                    <a:pt x="28" y="30"/>
                  </a:lnTo>
                  <a:lnTo>
                    <a:pt x="28" y="30"/>
                  </a:lnTo>
                  <a:lnTo>
                    <a:pt x="20" y="32"/>
                  </a:lnTo>
                  <a:lnTo>
                    <a:pt x="14" y="36"/>
                  </a:lnTo>
                  <a:lnTo>
                    <a:pt x="8" y="42"/>
                  </a:lnTo>
                  <a:lnTo>
                    <a:pt x="2" y="50"/>
                  </a:lnTo>
                  <a:lnTo>
                    <a:pt x="0" y="62"/>
                  </a:lnTo>
                  <a:lnTo>
                    <a:pt x="2" y="76"/>
                  </a:lnTo>
                  <a:lnTo>
                    <a:pt x="8" y="96"/>
                  </a:lnTo>
                  <a:lnTo>
                    <a:pt x="8" y="96"/>
                  </a:lnTo>
                  <a:lnTo>
                    <a:pt x="34" y="154"/>
                  </a:lnTo>
                  <a:lnTo>
                    <a:pt x="34" y="154"/>
                  </a:lnTo>
                  <a:lnTo>
                    <a:pt x="34" y="158"/>
                  </a:lnTo>
                  <a:lnTo>
                    <a:pt x="42" y="168"/>
                  </a:lnTo>
                  <a:lnTo>
                    <a:pt x="46" y="172"/>
                  </a:lnTo>
                  <a:lnTo>
                    <a:pt x="52" y="178"/>
                  </a:lnTo>
                  <a:lnTo>
                    <a:pt x="60" y="180"/>
                  </a:lnTo>
                  <a:lnTo>
                    <a:pt x="68" y="182"/>
                  </a:lnTo>
                  <a:lnTo>
                    <a:pt x="68" y="182"/>
                  </a:lnTo>
                  <a:lnTo>
                    <a:pt x="144" y="182"/>
                  </a:lnTo>
                  <a:lnTo>
                    <a:pt x="144" y="182"/>
                  </a:lnTo>
                  <a:lnTo>
                    <a:pt x="220" y="182"/>
                  </a:lnTo>
                  <a:lnTo>
                    <a:pt x="220" y="182"/>
                  </a:lnTo>
                  <a:lnTo>
                    <a:pt x="228" y="180"/>
                  </a:lnTo>
                  <a:lnTo>
                    <a:pt x="236" y="178"/>
                  </a:lnTo>
                  <a:lnTo>
                    <a:pt x="242" y="172"/>
                  </a:lnTo>
                  <a:lnTo>
                    <a:pt x="246" y="168"/>
                  </a:lnTo>
                  <a:lnTo>
                    <a:pt x="252" y="158"/>
                  </a:lnTo>
                  <a:lnTo>
                    <a:pt x="254" y="154"/>
                  </a:lnTo>
                  <a:lnTo>
                    <a:pt x="254" y="154"/>
                  </a:lnTo>
                  <a:lnTo>
                    <a:pt x="280" y="96"/>
                  </a:lnTo>
                  <a:lnTo>
                    <a:pt x="280" y="96"/>
                  </a:lnTo>
                  <a:lnTo>
                    <a:pt x="286" y="76"/>
                  </a:lnTo>
                  <a:lnTo>
                    <a:pt x="288" y="62"/>
                  </a:lnTo>
                  <a:lnTo>
                    <a:pt x="284" y="50"/>
                  </a:lnTo>
                  <a:lnTo>
                    <a:pt x="280" y="42"/>
                  </a:lnTo>
                  <a:lnTo>
                    <a:pt x="272" y="36"/>
                  </a:lnTo>
                  <a:lnTo>
                    <a:pt x="266" y="32"/>
                  </a:lnTo>
                  <a:lnTo>
                    <a:pt x="260" y="30"/>
                  </a:lnTo>
                  <a:lnTo>
                    <a:pt x="26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353" name="Freeform 108"/>
            <p:cNvSpPr>
              <a:spLocks/>
            </p:cNvSpPr>
            <p:nvPr/>
          </p:nvSpPr>
          <p:spPr bwMode="auto">
            <a:xfrm>
              <a:off x="3751263" y="1657350"/>
              <a:ext cx="69850" cy="69850"/>
            </a:xfrm>
            <a:custGeom>
              <a:avLst/>
              <a:gdLst>
                <a:gd name="T0" fmla="*/ 20 w 44"/>
                <a:gd name="T1" fmla="*/ 0 h 44"/>
                <a:gd name="T2" fmla="*/ 44 w 44"/>
                <a:gd name="T3" fmla="*/ 20 h 44"/>
                <a:gd name="T4" fmla="*/ 22 w 44"/>
                <a:gd name="T5" fmla="*/ 44 h 44"/>
                <a:gd name="T6" fmla="*/ 0 w 44"/>
                <a:gd name="T7" fmla="*/ 6 h 44"/>
                <a:gd name="T8" fmla="*/ 20 w 44"/>
                <a:gd name="T9" fmla="*/ 0 h 44"/>
              </a:gdLst>
              <a:ahLst/>
              <a:cxnLst>
                <a:cxn ang="0">
                  <a:pos x="T0" y="T1"/>
                </a:cxn>
                <a:cxn ang="0">
                  <a:pos x="T2" y="T3"/>
                </a:cxn>
                <a:cxn ang="0">
                  <a:pos x="T4" y="T5"/>
                </a:cxn>
                <a:cxn ang="0">
                  <a:pos x="T6" y="T7"/>
                </a:cxn>
                <a:cxn ang="0">
                  <a:pos x="T8" y="T9"/>
                </a:cxn>
              </a:cxnLst>
              <a:rect l="0" t="0" r="r" b="b"/>
              <a:pathLst>
                <a:path w="44" h="44">
                  <a:moveTo>
                    <a:pt x="20" y="0"/>
                  </a:moveTo>
                  <a:lnTo>
                    <a:pt x="44" y="20"/>
                  </a:lnTo>
                  <a:lnTo>
                    <a:pt x="22" y="44"/>
                  </a:lnTo>
                  <a:lnTo>
                    <a:pt x="0" y="6"/>
                  </a:lnTo>
                  <a:lnTo>
                    <a:pt x="2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354" name="Freeform 109"/>
            <p:cNvSpPr>
              <a:spLocks/>
            </p:cNvSpPr>
            <p:nvPr/>
          </p:nvSpPr>
          <p:spPr bwMode="auto">
            <a:xfrm>
              <a:off x="3875088" y="1657350"/>
              <a:ext cx="73025" cy="69850"/>
            </a:xfrm>
            <a:custGeom>
              <a:avLst/>
              <a:gdLst>
                <a:gd name="T0" fmla="*/ 26 w 46"/>
                <a:gd name="T1" fmla="*/ 0 h 44"/>
                <a:gd name="T2" fmla="*/ 0 w 46"/>
                <a:gd name="T3" fmla="*/ 20 h 44"/>
                <a:gd name="T4" fmla="*/ 24 w 46"/>
                <a:gd name="T5" fmla="*/ 44 h 44"/>
                <a:gd name="T6" fmla="*/ 46 w 46"/>
                <a:gd name="T7" fmla="*/ 6 h 44"/>
                <a:gd name="T8" fmla="*/ 26 w 46"/>
                <a:gd name="T9" fmla="*/ 0 h 44"/>
              </a:gdLst>
              <a:ahLst/>
              <a:cxnLst>
                <a:cxn ang="0">
                  <a:pos x="T0" y="T1"/>
                </a:cxn>
                <a:cxn ang="0">
                  <a:pos x="T2" y="T3"/>
                </a:cxn>
                <a:cxn ang="0">
                  <a:pos x="T4" y="T5"/>
                </a:cxn>
                <a:cxn ang="0">
                  <a:pos x="T6" y="T7"/>
                </a:cxn>
                <a:cxn ang="0">
                  <a:pos x="T8" y="T9"/>
                </a:cxn>
              </a:cxnLst>
              <a:rect l="0" t="0" r="r" b="b"/>
              <a:pathLst>
                <a:path w="46" h="44">
                  <a:moveTo>
                    <a:pt x="26" y="0"/>
                  </a:moveTo>
                  <a:lnTo>
                    <a:pt x="0" y="20"/>
                  </a:lnTo>
                  <a:lnTo>
                    <a:pt x="24" y="44"/>
                  </a:lnTo>
                  <a:lnTo>
                    <a:pt x="46" y="6"/>
                  </a:lnTo>
                  <a:lnTo>
                    <a:pt x="26"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355" name="Freeform 110"/>
            <p:cNvSpPr>
              <a:spLocks/>
            </p:cNvSpPr>
            <p:nvPr/>
          </p:nvSpPr>
          <p:spPr bwMode="auto">
            <a:xfrm>
              <a:off x="3783013" y="1644650"/>
              <a:ext cx="133350" cy="123825"/>
            </a:xfrm>
            <a:custGeom>
              <a:avLst/>
              <a:gdLst>
                <a:gd name="T0" fmla="*/ 42 w 84"/>
                <a:gd name="T1" fmla="*/ 0 h 78"/>
                <a:gd name="T2" fmla="*/ 62 w 84"/>
                <a:gd name="T3" fmla="*/ 0 h 78"/>
                <a:gd name="T4" fmla="*/ 84 w 84"/>
                <a:gd name="T5" fmla="*/ 8 h 78"/>
                <a:gd name="T6" fmla="*/ 58 w 84"/>
                <a:gd name="T7" fmla="*/ 28 h 78"/>
                <a:gd name="T8" fmla="*/ 42 w 84"/>
                <a:gd name="T9" fmla="*/ 78 h 78"/>
                <a:gd name="T10" fmla="*/ 24 w 84"/>
                <a:gd name="T11" fmla="*/ 28 h 78"/>
                <a:gd name="T12" fmla="*/ 0 w 84"/>
                <a:gd name="T13" fmla="*/ 8 h 78"/>
                <a:gd name="T14" fmla="*/ 22 w 84"/>
                <a:gd name="T15" fmla="*/ 0 h 78"/>
                <a:gd name="T16" fmla="*/ 42 w 84"/>
                <a:gd name="T17"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4" h="78">
                  <a:moveTo>
                    <a:pt x="42" y="0"/>
                  </a:moveTo>
                  <a:lnTo>
                    <a:pt x="62" y="0"/>
                  </a:lnTo>
                  <a:lnTo>
                    <a:pt x="84" y="8"/>
                  </a:lnTo>
                  <a:lnTo>
                    <a:pt x="58" y="28"/>
                  </a:lnTo>
                  <a:lnTo>
                    <a:pt x="42" y="78"/>
                  </a:lnTo>
                  <a:lnTo>
                    <a:pt x="24" y="28"/>
                  </a:lnTo>
                  <a:lnTo>
                    <a:pt x="0" y="8"/>
                  </a:lnTo>
                  <a:lnTo>
                    <a:pt x="22" y="0"/>
                  </a:lnTo>
                  <a:lnTo>
                    <a:pt x="4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356" name="Freeform 111"/>
            <p:cNvSpPr>
              <a:spLocks/>
            </p:cNvSpPr>
            <p:nvPr/>
          </p:nvSpPr>
          <p:spPr bwMode="auto">
            <a:xfrm>
              <a:off x="3744913" y="1454150"/>
              <a:ext cx="209550" cy="209550"/>
            </a:xfrm>
            <a:custGeom>
              <a:avLst/>
              <a:gdLst>
                <a:gd name="T0" fmla="*/ 132 w 132"/>
                <a:gd name="T1" fmla="*/ 66 h 132"/>
                <a:gd name="T2" fmla="*/ 132 w 132"/>
                <a:gd name="T3" fmla="*/ 66 h 132"/>
                <a:gd name="T4" fmla="*/ 130 w 132"/>
                <a:gd name="T5" fmla="*/ 78 h 132"/>
                <a:gd name="T6" fmla="*/ 126 w 132"/>
                <a:gd name="T7" fmla="*/ 92 h 132"/>
                <a:gd name="T8" fmla="*/ 120 w 132"/>
                <a:gd name="T9" fmla="*/ 102 h 132"/>
                <a:gd name="T10" fmla="*/ 112 w 132"/>
                <a:gd name="T11" fmla="*/ 112 h 132"/>
                <a:gd name="T12" fmla="*/ 102 w 132"/>
                <a:gd name="T13" fmla="*/ 120 h 132"/>
                <a:gd name="T14" fmla="*/ 92 w 132"/>
                <a:gd name="T15" fmla="*/ 126 h 132"/>
                <a:gd name="T16" fmla="*/ 78 w 132"/>
                <a:gd name="T17" fmla="*/ 130 h 132"/>
                <a:gd name="T18" fmla="*/ 66 w 132"/>
                <a:gd name="T19" fmla="*/ 132 h 132"/>
                <a:gd name="T20" fmla="*/ 66 w 132"/>
                <a:gd name="T21" fmla="*/ 132 h 132"/>
                <a:gd name="T22" fmla="*/ 52 w 132"/>
                <a:gd name="T23" fmla="*/ 130 h 132"/>
                <a:gd name="T24" fmla="*/ 40 w 132"/>
                <a:gd name="T25" fmla="*/ 126 h 132"/>
                <a:gd name="T26" fmla="*/ 28 w 132"/>
                <a:gd name="T27" fmla="*/ 120 h 132"/>
                <a:gd name="T28" fmla="*/ 18 w 132"/>
                <a:gd name="T29" fmla="*/ 112 h 132"/>
                <a:gd name="T30" fmla="*/ 10 w 132"/>
                <a:gd name="T31" fmla="*/ 102 h 132"/>
                <a:gd name="T32" fmla="*/ 4 w 132"/>
                <a:gd name="T33" fmla="*/ 92 h 132"/>
                <a:gd name="T34" fmla="*/ 0 w 132"/>
                <a:gd name="T35" fmla="*/ 78 h 132"/>
                <a:gd name="T36" fmla="*/ 0 w 132"/>
                <a:gd name="T37" fmla="*/ 66 h 132"/>
                <a:gd name="T38" fmla="*/ 0 w 132"/>
                <a:gd name="T39" fmla="*/ 66 h 132"/>
                <a:gd name="T40" fmla="*/ 0 w 132"/>
                <a:gd name="T41" fmla="*/ 52 h 132"/>
                <a:gd name="T42" fmla="*/ 4 w 132"/>
                <a:gd name="T43" fmla="*/ 40 h 132"/>
                <a:gd name="T44" fmla="*/ 10 w 132"/>
                <a:gd name="T45" fmla="*/ 28 h 132"/>
                <a:gd name="T46" fmla="*/ 18 w 132"/>
                <a:gd name="T47" fmla="*/ 18 h 132"/>
                <a:gd name="T48" fmla="*/ 28 w 132"/>
                <a:gd name="T49" fmla="*/ 10 h 132"/>
                <a:gd name="T50" fmla="*/ 40 w 132"/>
                <a:gd name="T51" fmla="*/ 4 h 132"/>
                <a:gd name="T52" fmla="*/ 52 w 132"/>
                <a:gd name="T53" fmla="*/ 0 h 132"/>
                <a:gd name="T54" fmla="*/ 66 w 132"/>
                <a:gd name="T55" fmla="*/ 0 h 132"/>
                <a:gd name="T56" fmla="*/ 66 w 132"/>
                <a:gd name="T57" fmla="*/ 0 h 132"/>
                <a:gd name="T58" fmla="*/ 78 w 132"/>
                <a:gd name="T59" fmla="*/ 0 h 132"/>
                <a:gd name="T60" fmla="*/ 92 w 132"/>
                <a:gd name="T61" fmla="*/ 4 h 132"/>
                <a:gd name="T62" fmla="*/ 102 w 132"/>
                <a:gd name="T63" fmla="*/ 10 h 132"/>
                <a:gd name="T64" fmla="*/ 112 w 132"/>
                <a:gd name="T65" fmla="*/ 18 h 132"/>
                <a:gd name="T66" fmla="*/ 120 w 132"/>
                <a:gd name="T67" fmla="*/ 28 h 132"/>
                <a:gd name="T68" fmla="*/ 126 w 132"/>
                <a:gd name="T69" fmla="*/ 40 h 132"/>
                <a:gd name="T70" fmla="*/ 130 w 132"/>
                <a:gd name="T71" fmla="*/ 52 h 132"/>
                <a:gd name="T72" fmla="*/ 132 w 132"/>
                <a:gd name="T73" fmla="*/ 66 h 132"/>
                <a:gd name="T74" fmla="*/ 132 w 132"/>
                <a:gd name="T75" fmla="*/ 66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2" h="132">
                  <a:moveTo>
                    <a:pt x="132" y="66"/>
                  </a:moveTo>
                  <a:lnTo>
                    <a:pt x="132" y="66"/>
                  </a:lnTo>
                  <a:lnTo>
                    <a:pt x="130" y="78"/>
                  </a:lnTo>
                  <a:lnTo>
                    <a:pt x="126" y="92"/>
                  </a:lnTo>
                  <a:lnTo>
                    <a:pt x="120" y="102"/>
                  </a:lnTo>
                  <a:lnTo>
                    <a:pt x="112" y="112"/>
                  </a:lnTo>
                  <a:lnTo>
                    <a:pt x="102" y="120"/>
                  </a:lnTo>
                  <a:lnTo>
                    <a:pt x="92" y="126"/>
                  </a:lnTo>
                  <a:lnTo>
                    <a:pt x="78" y="130"/>
                  </a:lnTo>
                  <a:lnTo>
                    <a:pt x="66" y="132"/>
                  </a:lnTo>
                  <a:lnTo>
                    <a:pt x="66" y="132"/>
                  </a:lnTo>
                  <a:lnTo>
                    <a:pt x="52" y="130"/>
                  </a:lnTo>
                  <a:lnTo>
                    <a:pt x="40" y="126"/>
                  </a:lnTo>
                  <a:lnTo>
                    <a:pt x="28" y="120"/>
                  </a:lnTo>
                  <a:lnTo>
                    <a:pt x="18" y="112"/>
                  </a:lnTo>
                  <a:lnTo>
                    <a:pt x="10" y="102"/>
                  </a:lnTo>
                  <a:lnTo>
                    <a:pt x="4" y="92"/>
                  </a:lnTo>
                  <a:lnTo>
                    <a:pt x="0" y="78"/>
                  </a:lnTo>
                  <a:lnTo>
                    <a:pt x="0" y="66"/>
                  </a:lnTo>
                  <a:lnTo>
                    <a:pt x="0" y="66"/>
                  </a:lnTo>
                  <a:lnTo>
                    <a:pt x="0" y="52"/>
                  </a:lnTo>
                  <a:lnTo>
                    <a:pt x="4" y="40"/>
                  </a:lnTo>
                  <a:lnTo>
                    <a:pt x="10" y="28"/>
                  </a:lnTo>
                  <a:lnTo>
                    <a:pt x="18" y="18"/>
                  </a:lnTo>
                  <a:lnTo>
                    <a:pt x="28" y="10"/>
                  </a:lnTo>
                  <a:lnTo>
                    <a:pt x="40" y="4"/>
                  </a:lnTo>
                  <a:lnTo>
                    <a:pt x="52" y="0"/>
                  </a:lnTo>
                  <a:lnTo>
                    <a:pt x="66" y="0"/>
                  </a:lnTo>
                  <a:lnTo>
                    <a:pt x="66" y="0"/>
                  </a:lnTo>
                  <a:lnTo>
                    <a:pt x="78" y="0"/>
                  </a:lnTo>
                  <a:lnTo>
                    <a:pt x="92" y="4"/>
                  </a:lnTo>
                  <a:lnTo>
                    <a:pt x="102" y="10"/>
                  </a:lnTo>
                  <a:lnTo>
                    <a:pt x="112" y="18"/>
                  </a:lnTo>
                  <a:lnTo>
                    <a:pt x="120" y="28"/>
                  </a:lnTo>
                  <a:lnTo>
                    <a:pt x="126" y="40"/>
                  </a:lnTo>
                  <a:lnTo>
                    <a:pt x="130" y="52"/>
                  </a:lnTo>
                  <a:lnTo>
                    <a:pt x="132" y="66"/>
                  </a:lnTo>
                  <a:lnTo>
                    <a:pt x="132" y="6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grpSp>
      <p:grpSp>
        <p:nvGrpSpPr>
          <p:cNvPr id="1357" name="グループ化 1356"/>
          <p:cNvGrpSpPr/>
          <p:nvPr/>
        </p:nvGrpSpPr>
        <p:grpSpPr>
          <a:xfrm>
            <a:off x="2720128" y="1856200"/>
            <a:ext cx="414764" cy="463729"/>
            <a:chOff x="5418138" y="1422400"/>
            <a:chExt cx="457200" cy="511175"/>
          </a:xfrm>
        </p:grpSpPr>
        <p:sp>
          <p:nvSpPr>
            <p:cNvPr id="1358" name="Freeform 112"/>
            <p:cNvSpPr>
              <a:spLocks/>
            </p:cNvSpPr>
            <p:nvPr/>
          </p:nvSpPr>
          <p:spPr bwMode="auto">
            <a:xfrm>
              <a:off x="5418138" y="1644650"/>
              <a:ext cx="457200" cy="288925"/>
            </a:xfrm>
            <a:custGeom>
              <a:avLst/>
              <a:gdLst>
                <a:gd name="T0" fmla="*/ 260 w 288"/>
                <a:gd name="T1" fmla="*/ 30 h 182"/>
                <a:gd name="T2" fmla="*/ 218 w 288"/>
                <a:gd name="T3" fmla="*/ 20 h 182"/>
                <a:gd name="T4" fmla="*/ 164 w 288"/>
                <a:gd name="T5" fmla="*/ 0 h 182"/>
                <a:gd name="T6" fmla="*/ 144 w 288"/>
                <a:gd name="T7" fmla="*/ 0 h 182"/>
                <a:gd name="T8" fmla="*/ 124 w 288"/>
                <a:gd name="T9" fmla="*/ 0 h 182"/>
                <a:gd name="T10" fmla="*/ 68 w 288"/>
                <a:gd name="T11" fmla="*/ 20 h 182"/>
                <a:gd name="T12" fmla="*/ 28 w 288"/>
                <a:gd name="T13" fmla="*/ 30 h 182"/>
                <a:gd name="T14" fmla="*/ 28 w 288"/>
                <a:gd name="T15" fmla="*/ 30 h 182"/>
                <a:gd name="T16" fmla="*/ 20 w 288"/>
                <a:gd name="T17" fmla="*/ 32 h 182"/>
                <a:gd name="T18" fmla="*/ 14 w 288"/>
                <a:gd name="T19" fmla="*/ 36 h 182"/>
                <a:gd name="T20" fmla="*/ 8 w 288"/>
                <a:gd name="T21" fmla="*/ 42 h 182"/>
                <a:gd name="T22" fmla="*/ 2 w 288"/>
                <a:gd name="T23" fmla="*/ 50 h 182"/>
                <a:gd name="T24" fmla="*/ 0 w 288"/>
                <a:gd name="T25" fmla="*/ 62 h 182"/>
                <a:gd name="T26" fmla="*/ 2 w 288"/>
                <a:gd name="T27" fmla="*/ 76 h 182"/>
                <a:gd name="T28" fmla="*/ 8 w 288"/>
                <a:gd name="T29" fmla="*/ 96 h 182"/>
                <a:gd name="T30" fmla="*/ 8 w 288"/>
                <a:gd name="T31" fmla="*/ 96 h 182"/>
                <a:gd name="T32" fmla="*/ 34 w 288"/>
                <a:gd name="T33" fmla="*/ 154 h 182"/>
                <a:gd name="T34" fmla="*/ 34 w 288"/>
                <a:gd name="T35" fmla="*/ 154 h 182"/>
                <a:gd name="T36" fmla="*/ 34 w 288"/>
                <a:gd name="T37" fmla="*/ 158 h 182"/>
                <a:gd name="T38" fmla="*/ 42 w 288"/>
                <a:gd name="T39" fmla="*/ 168 h 182"/>
                <a:gd name="T40" fmla="*/ 46 w 288"/>
                <a:gd name="T41" fmla="*/ 172 h 182"/>
                <a:gd name="T42" fmla="*/ 52 w 288"/>
                <a:gd name="T43" fmla="*/ 178 h 182"/>
                <a:gd name="T44" fmla="*/ 60 w 288"/>
                <a:gd name="T45" fmla="*/ 180 h 182"/>
                <a:gd name="T46" fmla="*/ 68 w 288"/>
                <a:gd name="T47" fmla="*/ 182 h 182"/>
                <a:gd name="T48" fmla="*/ 68 w 288"/>
                <a:gd name="T49" fmla="*/ 182 h 182"/>
                <a:gd name="T50" fmla="*/ 144 w 288"/>
                <a:gd name="T51" fmla="*/ 182 h 182"/>
                <a:gd name="T52" fmla="*/ 144 w 288"/>
                <a:gd name="T53" fmla="*/ 182 h 182"/>
                <a:gd name="T54" fmla="*/ 220 w 288"/>
                <a:gd name="T55" fmla="*/ 182 h 182"/>
                <a:gd name="T56" fmla="*/ 220 w 288"/>
                <a:gd name="T57" fmla="*/ 182 h 182"/>
                <a:gd name="T58" fmla="*/ 228 w 288"/>
                <a:gd name="T59" fmla="*/ 180 h 182"/>
                <a:gd name="T60" fmla="*/ 236 w 288"/>
                <a:gd name="T61" fmla="*/ 178 h 182"/>
                <a:gd name="T62" fmla="*/ 242 w 288"/>
                <a:gd name="T63" fmla="*/ 172 h 182"/>
                <a:gd name="T64" fmla="*/ 246 w 288"/>
                <a:gd name="T65" fmla="*/ 168 h 182"/>
                <a:gd name="T66" fmla="*/ 252 w 288"/>
                <a:gd name="T67" fmla="*/ 158 h 182"/>
                <a:gd name="T68" fmla="*/ 254 w 288"/>
                <a:gd name="T69" fmla="*/ 154 h 182"/>
                <a:gd name="T70" fmla="*/ 254 w 288"/>
                <a:gd name="T71" fmla="*/ 154 h 182"/>
                <a:gd name="T72" fmla="*/ 280 w 288"/>
                <a:gd name="T73" fmla="*/ 96 h 182"/>
                <a:gd name="T74" fmla="*/ 280 w 288"/>
                <a:gd name="T75" fmla="*/ 96 h 182"/>
                <a:gd name="T76" fmla="*/ 286 w 288"/>
                <a:gd name="T77" fmla="*/ 76 h 182"/>
                <a:gd name="T78" fmla="*/ 288 w 288"/>
                <a:gd name="T79" fmla="*/ 62 h 182"/>
                <a:gd name="T80" fmla="*/ 284 w 288"/>
                <a:gd name="T81" fmla="*/ 50 h 182"/>
                <a:gd name="T82" fmla="*/ 280 w 288"/>
                <a:gd name="T83" fmla="*/ 42 h 182"/>
                <a:gd name="T84" fmla="*/ 272 w 288"/>
                <a:gd name="T85" fmla="*/ 36 h 182"/>
                <a:gd name="T86" fmla="*/ 266 w 288"/>
                <a:gd name="T87" fmla="*/ 32 h 182"/>
                <a:gd name="T88" fmla="*/ 260 w 288"/>
                <a:gd name="T89" fmla="*/ 30 h 182"/>
                <a:gd name="T90" fmla="*/ 260 w 288"/>
                <a:gd name="T91" fmla="*/ 30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88" h="182">
                  <a:moveTo>
                    <a:pt x="260" y="30"/>
                  </a:moveTo>
                  <a:lnTo>
                    <a:pt x="218" y="20"/>
                  </a:lnTo>
                  <a:lnTo>
                    <a:pt x="164" y="0"/>
                  </a:lnTo>
                  <a:lnTo>
                    <a:pt x="144" y="0"/>
                  </a:lnTo>
                  <a:lnTo>
                    <a:pt x="124" y="0"/>
                  </a:lnTo>
                  <a:lnTo>
                    <a:pt x="68" y="20"/>
                  </a:lnTo>
                  <a:lnTo>
                    <a:pt x="28" y="30"/>
                  </a:lnTo>
                  <a:lnTo>
                    <a:pt x="28" y="30"/>
                  </a:lnTo>
                  <a:lnTo>
                    <a:pt x="20" y="32"/>
                  </a:lnTo>
                  <a:lnTo>
                    <a:pt x="14" y="36"/>
                  </a:lnTo>
                  <a:lnTo>
                    <a:pt x="8" y="42"/>
                  </a:lnTo>
                  <a:lnTo>
                    <a:pt x="2" y="50"/>
                  </a:lnTo>
                  <a:lnTo>
                    <a:pt x="0" y="62"/>
                  </a:lnTo>
                  <a:lnTo>
                    <a:pt x="2" y="76"/>
                  </a:lnTo>
                  <a:lnTo>
                    <a:pt x="8" y="96"/>
                  </a:lnTo>
                  <a:lnTo>
                    <a:pt x="8" y="96"/>
                  </a:lnTo>
                  <a:lnTo>
                    <a:pt x="34" y="154"/>
                  </a:lnTo>
                  <a:lnTo>
                    <a:pt x="34" y="154"/>
                  </a:lnTo>
                  <a:lnTo>
                    <a:pt x="34" y="158"/>
                  </a:lnTo>
                  <a:lnTo>
                    <a:pt x="42" y="168"/>
                  </a:lnTo>
                  <a:lnTo>
                    <a:pt x="46" y="172"/>
                  </a:lnTo>
                  <a:lnTo>
                    <a:pt x="52" y="178"/>
                  </a:lnTo>
                  <a:lnTo>
                    <a:pt x="60" y="180"/>
                  </a:lnTo>
                  <a:lnTo>
                    <a:pt x="68" y="182"/>
                  </a:lnTo>
                  <a:lnTo>
                    <a:pt x="68" y="182"/>
                  </a:lnTo>
                  <a:lnTo>
                    <a:pt x="144" y="182"/>
                  </a:lnTo>
                  <a:lnTo>
                    <a:pt x="144" y="182"/>
                  </a:lnTo>
                  <a:lnTo>
                    <a:pt x="220" y="182"/>
                  </a:lnTo>
                  <a:lnTo>
                    <a:pt x="220" y="182"/>
                  </a:lnTo>
                  <a:lnTo>
                    <a:pt x="228" y="180"/>
                  </a:lnTo>
                  <a:lnTo>
                    <a:pt x="236" y="178"/>
                  </a:lnTo>
                  <a:lnTo>
                    <a:pt x="242" y="172"/>
                  </a:lnTo>
                  <a:lnTo>
                    <a:pt x="246" y="168"/>
                  </a:lnTo>
                  <a:lnTo>
                    <a:pt x="252" y="158"/>
                  </a:lnTo>
                  <a:lnTo>
                    <a:pt x="254" y="154"/>
                  </a:lnTo>
                  <a:lnTo>
                    <a:pt x="254" y="154"/>
                  </a:lnTo>
                  <a:lnTo>
                    <a:pt x="280" y="96"/>
                  </a:lnTo>
                  <a:lnTo>
                    <a:pt x="280" y="96"/>
                  </a:lnTo>
                  <a:lnTo>
                    <a:pt x="286" y="76"/>
                  </a:lnTo>
                  <a:lnTo>
                    <a:pt x="288" y="62"/>
                  </a:lnTo>
                  <a:lnTo>
                    <a:pt x="284" y="50"/>
                  </a:lnTo>
                  <a:lnTo>
                    <a:pt x="280" y="42"/>
                  </a:lnTo>
                  <a:lnTo>
                    <a:pt x="272" y="36"/>
                  </a:lnTo>
                  <a:lnTo>
                    <a:pt x="266" y="32"/>
                  </a:lnTo>
                  <a:lnTo>
                    <a:pt x="260" y="30"/>
                  </a:lnTo>
                  <a:lnTo>
                    <a:pt x="260"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359" name="Freeform 113"/>
            <p:cNvSpPr>
              <a:spLocks/>
            </p:cNvSpPr>
            <p:nvPr/>
          </p:nvSpPr>
          <p:spPr bwMode="auto">
            <a:xfrm>
              <a:off x="5548313" y="1657350"/>
              <a:ext cx="69850" cy="69850"/>
            </a:xfrm>
            <a:custGeom>
              <a:avLst/>
              <a:gdLst>
                <a:gd name="T0" fmla="*/ 20 w 44"/>
                <a:gd name="T1" fmla="*/ 0 h 44"/>
                <a:gd name="T2" fmla="*/ 44 w 44"/>
                <a:gd name="T3" fmla="*/ 20 h 44"/>
                <a:gd name="T4" fmla="*/ 22 w 44"/>
                <a:gd name="T5" fmla="*/ 44 h 44"/>
                <a:gd name="T6" fmla="*/ 0 w 44"/>
                <a:gd name="T7" fmla="*/ 6 h 44"/>
                <a:gd name="T8" fmla="*/ 20 w 44"/>
                <a:gd name="T9" fmla="*/ 0 h 44"/>
              </a:gdLst>
              <a:ahLst/>
              <a:cxnLst>
                <a:cxn ang="0">
                  <a:pos x="T0" y="T1"/>
                </a:cxn>
                <a:cxn ang="0">
                  <a:pos x="T2" y="T3"/>
                </a:cxn>
                <a:cxn ang="0">
                  <a:pos x="T4" y="T5"/>
                </a:cxn>
                <a:cxn ang="0">
                  <a:pos x="T6" y="T7"/>
                </a:cxn>
                <a:cxn ang="0">
                  <a:pos x="T8" y="T9"/>
                </a:cxn>
              </a:cxnLst>
              <a:rect l="0" t="0" r="r" b="b"/>
              <a:pathLst>
                <a:path w="44" h="44">
                  <a:moveTo>
                    <a:pt x="20" y="0"/>
                  </a:moveTo>
                  <a:lnTo>
                    <a:pt x="44" y="20"/>
                  </a:lnTo>
                  <a:lnTo>
                    <a:pt x="22" y="44"/>
                  </a:lnTo>
                  <a:lnTo>
                    <a:pt x="0" y="6"/>
                  </a:lnTo>
                  <a:lnTo>
                    <a:pt x="20" y="0"/>
                  </a:lnTo>
                  <a:close/>
                </a:path>
              </a:pathLst>
            </a:custGeom>
            <a:solidFill>
              <a:srgbClr val="8888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360" name="Freeform 114"/>
            <p:cNvSpPr>
              <a:spLocks/>
            </p:cNvSpPr>
            <p:nvPr/>
          </p:nvSpPr>
          <p:spPr bwMode="auto">
            <a:xfrm>
              <a:off x="5672138" y="1657350"/>
              <a:ext cx="73025" cy="69850"/>
            </a:xfrm>
            <a:custGeom>
              <a:avLst/>
              <a:gdLst>
                <a:gd name="T0" fmla="*/ 26 w 46"/>
                <a:gd name="T1" fmla="*/ 0 h 44"/>
                <a:gd name="T2" fmla="*/ 0 w 46"/>
                <a:gd name="T3" fmla="*/ 20 h 44"/>
                <a:gd name="T4" fmla="*/ 24 w 46"/>
                <a:gd name="T5" fmla="*/ 44 h 44"/>
                <a:gd name="T6" fmla="*/ 46 w 46"/>
                <a:gd name="T7" fmla="*/ 6 h 44"/>
                <a:gd name="T8" fmla="*/ 26 w 46"/>
                <a:gd name="T9" fmla="*/ 0 h 44"/>
              </a:gdLst>
              <a:ahLst/>
              <a:cxnLst>
                <a:cxn ang="0">
                  <a:pos x="T0" y="T1"/>
                </a:cxn>
                <a:cxn ang="0">
                  <a:pos x="T2" y="T3"/>
                </a:cxn>
                <a:cxn ang="0">
                  <a:pos x="T4" y="T5"/>
                </a:cxn>
                <a:cxn ang="0">
                  <a:pos x="T6" y="T7"/>
                </a:cxn>
                <a:cxn ang="0">
                  <a:pos x="T8" y="T9"/>
                </a:cxn>
              </a:cxnLst>
              <a:rect l="0" t="0" r="r" b="b"/>
              <a:pathLst>
                <a:path w="46" h="44">
                  <a:moveTo>
                    <a:pt x="26" y="0"/>
                  </a:moveTo>
                  <a:lnTo>
                    <a:pt x="0" y="20"/>
                  </a:lnTo>
                  <a:lnTo>
                    <a:pt x="24" y="44"/>
                  </a:lnTo>
                  <a:lnTo>
                    <a:pt x="46" y="6"/>
                  </a:lnTo>
                  <a:lnTo>
                    <a:pt x="26" y="0"/>
                  </a:lnTo>
                  <a:close/>
                </a:path>
              </a:pathLst>
            </a:custGeom>
            <a:solidFill>
              <a:srgbClr val="8888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361" name="Freeform 115"/>
            <p:cNvSpPr>
              <a:spLocks/>
            </p:cNvSpPr>
            <p:nvPr/>
          </p:nvSpPr>
          <p:spPr bwMode="auto">
            <a:xfrm>
              <a:off x="5580063" y="1644650"/>
              <a:ext cx="133350" cy="123825"/>
            </a:xfrm>
            <a:custGeom>
              <a:avLst/>
              <a:gdLst>
                <a:gd name="T0" fmla="*/ 42 w 84"/>
                <a:gd name="T1" fmla="*/ 0 h 78"/>
                <a:gd name="T2" fmla="*/ 62 w 84"/>
                <a:gd name="T3" fmla="*/ 0 h 78"/>
                <a:gd name="T4" fmla="*/ 84 w 84"/>
                <a:gd name="T5" fmla="*/ 8 h 78"/>
                <a:gd name="T6" fmla="*/ 58 w 84"/>
                <a:gd name="T7" fmla="*/ 28 h 78"/>
                <a:gd name="T8" fmla="*/ 42 w 84"/>
                <a:gd name="T9" fmla="*/ 78 h 78"/>
                <a:gd name="T10" fmla="*/ 24 w 84"/>
                <a:gd name="T11" fmla="*/ 28 h 78"/>
                <a:gd name="T12" fmla="*/ 0 w 84"/>
                <a:gd name="T13" fmla="*/ 8 h 78"/>
                <a:gd name="T14" fmla="*/ 22 w 84"/>
                <a:gd name="T15" fmla="*/ 0 h 78"/>
                <a:gd name="T16" fmla="*/ 42 w 84"/>
                <a:gd name="T17"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4" h="78">
                  <a:moveTo>
                    <a:pt x="42" y="0"/>
                  </a:moveTo>
                  <a:lnTo>
                    <a:pt x="62" y="0"/>
                  </a:lnTo>
                  <a:lnTo>
                    <a:pt x="84" y="8"/>
                  </a:lnTo>
                  <a:lnTo>
                    <a:pt x="58" y="28"/>
                  </a:lnTo>
                  <a:lnTo>
                    <a:pt x="42" y="78"/>
                  </a:lnTo>
                  <a:lnTo>
                    <a:pt x="24" y="28"/>
                  </a:lnTo>
                  <a:lnTo>
                    <a:pt x="0" y="8"/>
                  </a:lnTo>
                  <a:lnTo>
                    <a:pt x="22" y="0"/>
                  </a:lnTo>
                  <a:lnTo>
                    <a:pt x="4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362" name="Freeform 116"/>
            <p:cNvSpPr>
              <a:spLocks/>
            </p:cNvSpPr>
            <p:nvPr/>
          </p:nvSpPr>
          <p:spPr bwMode="auto">
            <a:xfrm>
              <a:off x="5541963" y="1422400"/>
              <a:ext cx="209550" cy="241300"/>
            </a:xfrm>
            <a:custGeom>
              <a:avLst/>
              <a:gdLst>
                <a:gd name="T0" fmla="*/ 130 w 132"/>
                <a:gd name="T1" fmla="*/ 72 h 152"/>
                <a:gd name="T2" fmla="*/ 130 w 132"/>
                <a:gd name="T3" fmla="*/ 72 h 152"/>
                <a:gd name="T4" fmla="*/ 130 w 132"/>
                <a:gd name="T5" fmla="*/ 72 h 152"/>
                <a:gd name="T6" fmla="*/ 130 w 132"/>
                <a:gd name="T7" fmla="*/ 52 h 152"/>
                <a:gd name="T8" fmla="*/ 128 w 132"/>
                <a:gd name="T9" fmla="*/ 36 h 152"/>
                <a:gd name="T10" fmla="*/ 124 w 132"/>
                <a:gd name="T11" fmla="*/ 30 h 152"/>
                <a:gd name="T12" fmla="*/ 122 w 132"/>
                <a:gd name="T13" fmla="*/ 24 h 152"/>
                <a:gd name="T14" fmla="*/ 122 w 132"/>
                <a:gd name="T15" fmla="*/ 24 h 152"/>
                <a:gd name="T16" fmla="*/ 112 w 132"/>
                <a:gd name="T17" fmla="*/ 16 h 152"/>
                <a:gd name="T18" fmla="*/ 100 w 132"/>
                <a:gd name="T19" fmla="*/ 8 h 152"/>
                <a:gd name="T20" fmla="*/ 86 w 132"/>
                <a:gd name="T21" fmla="*/ 2 h 152"/>
                <a:gd name="T22" fmla="*/ 66 w 132"/>
                <a:gd name="T23" fmla="*/ 0 h 152"/>
                <a:gd name="T24" fmla="*/ 66 w 132"/>
                <a:gd name="T25" fmla="*/ 0 h 152"/>
                <a:gd name="T26" fmla="*/ 46 w 132"/>
                <a:gd name="T27" fmla="*/ 2 h 152"/>
                <a:gd name="T28" fmla="*/ 30 w 132"/>
                <a:gd name="T29" fmla="*/ 8 h 152"/>
                <a:gd name="T30" fmla="*/ 18 w 132"/>
                <a:gd name="T31" fmla="*/ 16 h 152"/>
                <a:gd name="T32" fmla="*/ 10 w 132"/>
                <a:gd name="T33" fmla="*/ 24 h 152"/>
                <a:gd name="T34" fmla="*/ 10 w 132"/>
                <a:gd name="T35" fmla="*/ 24 h 152"/>
                <a:gd name="T36" fmla="*/ 6 w 132"/>
                <a:gd name="T37" fmla="*/ 30 h 152"/>
                <a:gd name="T38" fmla="*/ 4 w 132"/>
                <a:gd name="T39" fmla="*/ 36 h 152"/>
                <a:gd name="T40" fmla="*/ 2 w 132"/>
                <a:gd name="T41" fmla="*/ 52 h 152"/>
                <a:gd name="T42" fmla="*/ 0 w 132"/>
                <a:gd name="T43" fmla="*/ 72 h 152"/>
                <a:gd name="T44" fmla="*/ 0 w 132"/>
                <a:gd name="T45" fmla="*/ 72 h 152"/>
                <a:gd name="T46" fmla="*/ 0 w 132"/>
                <a:gd name="T47" fmla="*/ 72 h 152"/>
                <a:gd name="T48" fmla="*/ 0 w 132"/>
                <a:gd name="T49" fmla="*/ 86 h 152"/>
                <a:gd name="T50" fmla="*/ 0 w 132"/>
                <a:gd name="T51" fmla="*/ 86 h 152"/>
                <a:gd name="T52" fmla="*/ 0 w 132"/>
                <a:gd name="T53" fmla="*/ 98 h 152"/>
                <a:gd name="T54" fmla="*/ 4 w 132"/>
                <a:gd name="T55" fmla="*/ 112 h 152"/>
                <a:gd name="T56" fmla="*/ 10 w 132"/>
                <a:gd name="T57" fmla="*/ 122 h 152"/>
                <a:gd name="T58" fmla="*/ 18 w 132"/>
                <a:gd name="T59" fmla="*/ 132 h 152"/>
                <a:gd name="T60" fmla="*/ 28 w 132"/>
                <a:gd name="T61" fmla="*/ 140 h 152"/>
                <a:gd name="T62" fmla="*/ 40 w 132"/>
                <a:gd name="T63" fmla="*/ 146 h 152"/>
                <a:gd name="T64" fmla="*/ 52 w 132"/>
                <a:gd name="T65" fmla="*/ 150 h 152"/>
                <a:gd name="T66" fmla="*/ 66 w 132"/>
                <a:gd name="T67" fmla="*/ 152 h 152"/>
                <a:gd name="T68" fmla="*/ 66 w 132"/>
                <a:gd name="T69" fmla="*/ 152 h 152"/>
                <a:gd name="T70" fmla="*/ 78 w 132"/>
                <a:gd name="T71" fmla="*/ 150 h 152"/>
                <a:gd name="T72" fmla="*/ 92 w 132"/>
                <a:gd name="T73" fmla="*/ 146 h 152"/>
                <a:gd name="T74" fmla="*/ 102 w 132"/>
                <a:gd name="T75" fmla="*/ 140 h 152"/>
                <a:gd name="T76" fmla="*/ 112 w 132"/>
                <a:gd name="T77" fmla="*/ 132 h 152"/>
                <a:gd name="T78" fmla="*/ 120 w 132"/>
                <a:gd name="T79" fmla="*/ 122 h 152"/>
                <a:gd name="T80" fmla="*/ 126 w 132"/>
                <a:gd name="T81" fmla="*/ 112 h 152"/>
                <a:gd name="T82" fmla="*/ 130 w 132"/>
                <a:gd name="T83" fmla="*/ 98 h 152"/>
                <a:gd name="T84" fmla="*/ 132 w 132"/>
                <a:gd name="T85" fmla="*/ 86 h 152"/>
                <a:gd name="T86" fmla="*/ 132 w 132"/>
                <a:gd name="T87" fmla="*/ 86 h 152"/>
                <a:gd name="T88" fmla="*/ 130 w 132"/>
                <a:gd name="T89" fmla="*/ 72 h 152"/>
                <a:gd name="T90" fmla="*/ 130 w 132"/>
                <a:gd name="T91" fmla="*/ 7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32" h="152">
                  <a:moveTo>
                    <a:pt x="130" y="72"/>
                  </a:moveTo>
                  <a:lnTo>
                    <a:pt x="130" y="72"/>
                  </a:lnTo>
                  <a:lnTo>
                    <a:pt x="130" y="72"/>
                  </a:lnTo>
                  <a:lnTo>
                    <a:pt x="130" y="52"/>
                  </a:lnTo>
                  <a:lnTo>
                    <a:pt x="128" y="36"/>
                  </a:lnTo>
                  <a:lnTo>
                    <a:pt x="124" y="30"/>
                  </a:lnTo>
                  <a:lnTo>
                    <a:pt x="122" y="24"/>
                  </a:lnTo>
                  <a:lnTo>
                    <a:pt x="122" y="24"/>
                  </a:lnTo>
                  <a:lnTo>
                    <a:pt x="112" y="16"/>
                  </a:lnTo>
                  <a:lnTo>
                    <a:pt x="100" y="8"/>
                  </a:lnTo>
                  <a:lnTo>
                    <a:pt x="86" y="2"/>
                  </a:lnTo>
                  <a:lnTo>
                    <a:pt x="66" y="0"/>
                  </a:lnTo>
                  <a:lnTo>
                    <a:pt x="66" y="0"/>
                  </a:lnTo>
                  <a:lnTo>
                    <a:pt x="46" y="2"/>
                  </a:lnTo>
                  <a:lnTo>
                    <a:pt x="30" y="8"/>
                  </a:lnTo>
                  <a:lnTo>
                    <a:pt x="18" y="16"/>
                  </a:lnTo>
                  <a:lnTo>
                    <a:pt x="10" y="24"/>
                  </a:lnTo>
                  <a:lnTo>
                    <a:pt x="10" y="24"/>
                  </a:lnTo>
                  <a:lnTo>
                    <a:pt x="6" y="30"/>
                  </a:lnTo>
                  <a:lnTo>
                    <a:pt x="4" y="36"/>
                  </a:lnTo>
                  <a:lnTo>
                    <a:pt x="2" y="52"/>
                  </a:lnTo>
                  <a:lnTo>
                    <a:pt x="0" y="72"/>
                  </a:lnTo>
                  <a:lnTo>
                    <a:pt x="0" y="72"/>
                  </a:lnTo>
                  <a:lnTo>
                    <a:pt x="0" y="72"/>
                  </a:lnTo>
                  <a:lnTo>
                    <a:pt x="0" y="86"/>
                  </a:lnTo>
                  <a:lnTo>
                    <a:pt x="0" y="86"/>
                  </a:lnTo>
                  <a:lnTo>
                    <a:pt x="0" y="98"/>
                  </a:lnTo>
                  <a:lnTo>
                    <a:pt x="4" y="112"/>
                  </a:lnTo>
                  <a:lnTo>
                    <a:pt x="10" y="122"/>
                  </a:lnTo>
                  <a:lnTo>
                    <a:pt x="18" y="132"/>
                  </a:lnTo>
                  <a:lnTo>
                    <a:pt x="28" y="140"/>
                  </a:lnTo>
                  <a:lnTo>
                    <a:pt x="40" y="146"/>
                  </a:lnTo>
                  <a:lnTo>
                    <a:pt x="52" y="150"/>
                  </a:lnTo>
                  <a:lnTo>
                    <a:pt x="66" y="152"/>
                  </a:lnTo>
                  <a:lnTo>
                    <a:pt x="66" y="152"/>
                  </a:lnTo>
                  <a:lnTo>
                    <a:pt x="78" y="150"/>
                  </a:lnTo>
                  <a:lnTo>
                    <a:pt x="92" y="146"/>
                  </a:lnTo>
                  <a:lnTo>
                    <a:pt x="102" y="140"/>
                  </a:lnTo>
                  <a:lnTo>
                    <a:pt x="112" y="132"/>
                  </a:lnTo>
                  <a:lnTo>
                    <a:pt x="120" y="122"/>
                  </a:lnTo>
                  <a:lnTo>
                    <a:pt x="126" y="112"/>
                  </a:lnTo>
                  <a:lnTo>
                    <a:pt x="130" y="98"/>
                  </a:lnTo>
                  <a:lnTo>
                    <a:pt x="132" y="86"/>
                  </a:lnTo>
                  <a:lnTo>
                    <a:pt x="132" y="86"/>
                  </a:lnTo>
                  <a:lnTo>
                    <a:pt x="130" y="72"/>
                  </a:lnTo>
                  <a:lnTo>
                    <a:pt x="130" y="7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363" name="Freeform 117"/>
            <p:cNvSpPr>
              <a:spLocks/>
            </p:cNvSpPr>
            <p:nvPr/>
          </p:nvSpPr>
          <p:spPr bwMode="auto">
            <a:xfrm>
              <a:off x="5541963" y="1498600"/>
              <a:ext cx="206375" cy="38100"/>
            </a:xfrm>
            <a:custGeom>
              <a:avLst/>
              <a:gdLst>
                <a:gd name="T0" fmla="*/ 66 w 130"/>
                <a:gd name="T1" fmla="*/ 18 h 24"/>
                <a:gd name="T2" fmla="*/ 66 w 130"/>
                <a:gd name="T3" fmla="*/ 18 h 24"/>
                <a:gd name="T4" fmla="*/ 96 w 130"/>
                <a:gd name="T5" fmla="*/ 18 h 24"/>
                <a:gd name="T6" fmla="*/ 114 w 130"/>
                <a:gd name="T7" fmla="*/ 20 h 24"/>
                <a:gd name="T8" fmla="*/ 130 w 130"/>
                <a:gd name="T9" fmla="*/ 24 h 24"/>
                <a:gd name="T10" fmla="*/ 130 w 130"/>
                <a:gd name="T11" fmla="*/ 24 h 24"/>
                <a:gd name="T12" fmla="*/ 128 w 130"/>
                <a:gd name="T13" fmla="*/ 20 h 24"/>
                <a:gd name="T14" fmla="*/ 124 w 130"/>
                <a:gd name="T15" fmla="*/ 16 h 24"/>
                <a:gd name="T16" fmla="*/ 118 w 130"/>
                <a:gd name="T17" fmla="*/ 12 h 24"/>
                <a:gd name="T18" fmla="*/ 110 w 130"/>
                <a:gd name="T19" fmla="*/ 8 h 24"/>
                <a:gd name="T20" fmla="*/ 100 w 130"/>
                <a:gd name="T21" fmla="*/ 4 h 24"/>
                <a:gd name="T22" fmla="*/ 84 w 130"/>
                <a:gd name="T23" fmla="*/ 0 h 24"/>
                <a:gd name="T24" fmla="*/ 66 w 130"/>
                <a:gd name="T25" fmla="*/ 0 h 24"/>
                <a:gd name="T26" fmla="*/ 66 w 130"/>
                <a:gd name="T27" fmla="*/ 0 h 24"/>
                <a:gd name="T28" fmla="*/ 46 w 130"/>
                <a:gd name="T29" fmla="*/ 0 h 24"/>
                <a:gd name="T30" fmla="*/ 32 w 130"/>
                <a:gd name="T31" fmla="*/ 4 h 24"/>
                <a:gd name="T32" fmla="*/ 20 w 130"/>
                <a:gd name="T33" fmla="*/ 8 h 24"/>
                <a:gd name="T34" fmla="*/ 12 w 130"/>
                <a:gd name="T35" fmla="*/ 12 h 24"/>
                <a:gd name="T36" fmla="*/ 6 w 130"/>
                <a:gd name="T37" fmla="*/ 16 h 24"/>
                <a:gd name="T38" fmla="*/ 4 w 130"/>
                <a:gd name="T39" fmla="*/ 20 h 24"/>
                <a:gd name="T40" fmla="*/ 0 w 130"/>
                <a:gd name="T41" fmla="*/ 24 h 24"/>
                <a:gd name="T42" fmla="*/ 0 w 130"/>
                <a:gd name="T43" fmla="*/ 24 h 24"/>
                <a:gd name="T44" fmla="*/ 16 w 130"/>
                <a:gd name="T45" fmla="*/ 20 h 24"/>
                <a:gd name="T46" fmla="*/ 36 w 130"/>
                <a:gd name="T47" fmla="*/ 18 h 24"/>
                <a:gd name="T48" fmla="*/ 66 w 130"/>
                <a:gd name="T49" fmla="*/ 18 h 24"/>
                <a:gd name="T50" fmla="*/ 66 w 130"/>
                <a:gd name="T51" fmla="*/ 18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0" h="24">
                  <a:moveTo>
                    <a:pt x="66" y="18"/>
                  </a:moveTo>
                  <a:lnTo>
                    <a:pt x="66" y="18"/>
                  </a:lnTo>
                  <a:lnTo>
                    <a:pt x="96" y="18"/>
                  </a:lnTo>
                  <a:lnTo>
                    <a:pt x="114" y="20"/>
                  </a:lnTo>
                  <a:lnTo>
                    <a:pt x="130" y="24"/>
                  </a:lnTo>
                  <a:lnTo>
                    <a:pt x="130" y="24"/>
                  </a:lnTo>
                  <a:lnTo>
                    <a:pt x="128" y="20"/>
                  </a:lnTo>
                  <a:lnTo>
                    <a:pt x="124" y="16"/>
                  </a:lnTo>
                  <a:lnTo>
                    <a:pt x="118" y="12"/>
                  </a:lnTo>
                  <a:lnTo>
                    <a:pt x="110" y="8"/>
                  </a:lnTo>
                  <a:lnTo>
                    <a:pt x="100" y="4"/>
                  </a:lnTo>
                  <a:lnTo>
                    <a:pt x="84" y="0"/>
                  </a:lnTo>
                  <a:lnTo>
                    <a:pt x="66" y="0"/>
                  </a:lnTo>
                  <a:lnTo>
                    <a:pt x="66" y="0"/>
                  </a:lnTo>
                  <a:lnTo>
                    <a:pt x="46" y="0"/>
                  </a:lnTo>
                  <a:lnTo>
                    <a:pt x="32" y="4"/>
                  </a:lnTo>
                  <a:lnTo>
                    <a:pt x="20" y="8"/>
                  </a:lnTo>
                  <a:lnTo>
                    <a:pt x="12" y="12"/>
                  </a:lnTo>
                  <a:lnTo>
                    <a:pt x="6" y="16"/>
                  </a:lnTo>
                  <a:lnTo>
                    <a:pt x="4" y="20"/>
                  </a:lnTo>
                  <a:lnTo>
                    <a:pt x="0" y="24"/>
                  </a:lnTo>
                  <a:lnTo>
                    <a:pt x="0" y="24"/>
                  </a:lnTo>
                  <a:lnTo>
                    <a:pt x="16" y="20"/>
                  </a:lnTo>
                  <a:lnTo>
                    <a:pt x="36" y="18"/>
                  </a:lnTo>
                  <a:lnTo>
                    <a:pt x="66" y="18"/>
                  </a:lnTo>
                  <a:lnTo>
                    <a:pt x="66" y="18"/>
                  </a:lnTo>
                  <a:close/>
                </a:path>
              </a:pathLst>
            </a:custGeom>
            <a:solidFill>
              <a:srgbClr val="8888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grpSp>
      <p:grpSp>
        <p:nvGrpSpPr>
          <p:cNvPr id="1364" name="グループ化 1363"/>
          <p:cNvGrpSpPr/>
          <p:nvPr/>
        </p:nvGrpSpPr>
        <p:grpSpPr>
          <a:xfrm>
            <a:off x="6510607" y="1315753"/>
            <a:ext cx="434926" cy="273629"/>
            <a:chOff x="7202488" y="942975"/>
            <a:chExt cx="479425" cy="301625"/>
          </a:xfrm>
        </p:grpSpPr>
        <p:sp>
          <p:nvSpPr>
            <p:cNvPr id="1365" name="Freeform 118"/>
            <p:cNvSpPr>
              <a:spLocks/>
            </p:cNvSpPr>
            <p:nvPr/>
          </p:nvSpPr>
          <p:spPr bwMode="auto">
            <a:xfrm>
              <a:off x="7202488" y="942975"/>
              <a:ext cx="479425" cy="301625"/>
            </a:xfrm>
            <a:custGeom>
              <a:avLst/>
              <a:gdLst>
                <a:gd name="T0" fmla="*/ 302 w 302"/>
                <a:gd name="T1" fmla="*/ 152 h 190"/>
                <a:gd name="T2" fmla="*/ 302 w 302"/>
                <a:gd name="T3" fmla="*/ 152 h 190"/>
                <a:gd name="T4" fmla="*/ 302 w 302"/>
                <a:gd name="T5" fmla="*/ 160 h 190"/>
                <a:gd name="T6" fmla="*/ 300 w 302"/>
                <a:gd name="T7" fmla="*/ 166 h 190"/>
                <a:gd name="T8" fmla="*/ 296 w 302"/>
                <a:gd name="T9" fmla="*/ 172 h 190"/>
                <a:gd name="T10" fmla="*/ 292 w 302"/>
                <a:gd name="T11" fmla="*/ 178 h 190"/>
                <a:gd name="T12" fmla="*/ 286 w 302"/>
                <a:gd name="T13" fmla="*/ 182 h 190"/>
                <a:gd name="T14" fmla="*/ 280 w 302"/>
                <a:gd name="T15" fmla="*/ 186 h 190"/>
                <a:gd name="T16" fmla="*/ 272 w 302"/>
                <a:gd name="T17" fmla="*/ 188 h 190"/>
                <a:gd name="T18" fmla="*/ 264 w 302"/>
                <a:gd name="T19" fmla="*/ 190 h 190"/>
                <a:gd name="T20" fmla="*/ 38 w 302"/>
                <a:gd name="T21" fmla="*/ 190 h 190"/>
                <a:gd name="T22" fmla="*/ 38 w 302"/>
                <a:gd name="T23" fmla="*/ 190 h 190"/>
                <a:gd name="T24" fmla="*/ 30 w 302"/>
                <a:gd name="T25" fmla="*/ 188 h 190"/>
                <a:gd name="T26" fmla="*/ 24 w 302"/>
                <a:gd name="T27" fmla="*/ 186 h 190"/>
                <a:gd name="T28" fmla="*/ 18 w 302"/>
                <a:gd name="T29" fmla="*/ 182 h 190"/>
                <a:gd name="T30" fmla="*/ 12 w 302"/>
                <a:gd name="T31" fmla="*/ 178 h 190"/>
                <a:gd name="T32" fmla="*/ 8 w 302"/>
                <a:gd name="T33" fmla="*/ 172 h 190"/>
                <a:gd name="T34" fmla="*/ 4 w 302"/>
                <a:gd name="T35" fmla="*/ 166 h 190"/>
                <a:gd name="T36" fmla="*/ 2 w 302"/>
                <a:gd name="T37" fmla="*/ 160 h 190"/>
                <a:gd name="T38" fmla="*/ 0 w 302"/>
                <a:gd name="T39" fmla="*/ 152 h 190"/>
                <a:gd name="T40" fmla="*/ 0 w 302"/>
                <a:gd name="T41" fmla="*/ 38 h 190"/>
                <a:gd name="T42" fmla="*/ 0 w 302"/>
                <a:gd name="T43" fmla="*/ 38 h 190"/>
                <a:gd name="T44" fmla="*/ 2 w 302"/>
                <a:gd name="T45" fmla="*/ 30 h 190"/>
                <a:gd name="T46" fmla="*/ 4 w 302"/>
                <a:gd name="T47" fmla="*/ 24 h 190"/>
                <a:gd name="T48" fmla="*/ 8 w 302"/>
                <a:gd name="T49" fmla="*/ 18 h 190"/>
                <a:gd name="T50" fmla="*/ 12 w 302"/>
                <a:gd name="T51" fmla="*/ 12 h 190"/>
                <a:gd name="T52" fmla="*/ 18 w 302"/>
                <a:gd name="T53" fmla="*/ 8 h 190"/>
                <a:gd name="T54" fmla="*/ 24 w 302"/>
                <a:gd name="T55" fmla="*/ 4 h 190"/>
                <a:gd name="T56" fmla="*/ 30 w 302"/>
                <a:gd name="T57" fmla="*/ 2 h 190"/>
                <a:gd name="T58" fmla="*/ 38 w 302"/>
                <a:gd name="T59" fmla="*/ 0 h 190"/>
                <a:gd name="T60" fmla="*/ 264 w 302"/>
                <a:gd name="T61" fmla="*/ 0 h 190"/>
                <a:gd name="T62" fmla="*/ 264 w 302"/>
                <a:gd name="T63" fmla="*/ 0 h 190"/>
                <a:gd name="T64" fmla="*/ 272 w 302"/>
                <a:gd name="T65" fmla="*/ 2 h 190"/>
                <a:gd name="T66" fmla="*/ 280 w 302"/>
                <a:gd name="T67" fmla="*/ 4 h 190"/>
                <a:gd name="T68" fmla="*/ 286 w 302"/>
                <a:gd name="T69" fmla="*/ 8 h 190"/>
                <a:gd name="T70" fmla="*/ 292 w 302"/>
                <a:gd name="T71" fmla="*/ 12 h 190"/>
                <a:gd name="T72" fmla="*/ 296 w 302"/>
                <a:gd name="T73" fmla="*/ 18 h 190"/>
                <a:gd name="T74" fmla="*/ 300 w 302"/>
                <a:gd name="T75" fmla="*/ 24 h 190"/>
                <a:gd name="T76" fmla="*/ 302 w 302"/>
                <a:gd name="T77" fmla="*/ 30 h 190"/>
                <a:gd name="T78" fmla="*/ 302 w 302"/>
                <a:gd name="T79" fmla="*/ 38 h 190"/>
                <a:gd name="T80" fmla="*/ 302 w 302"/>
                <a:gd name="T81" fmla="*/ 152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02" h="190">
                  <a:moveTo>
                    <a:pt x="302" y="152"/>
                  </a:moveTo>
                  <a:lnTo>
                    <a:pt x="302" y="152"/>
                  </a:lnTo>
                  <a:lnTo>
                    <a:pt x="302" y="160"/>
                  </a:lnTo>
                  <a:lnTo>
                    <a:pt x="300" y="166"/>
                  </a:lnTo>
                  <a:lnTo>
                    <a:pt x="296" y="172"/>
                  </a:lnTo>
                  <a:lnTo>
                    <a:pt x="292" y="178"/>
                  </a:lnTo>
                  <a:lnTo>
                    <a:pt x="286" y="182"/>
                  </a:lnTo>
                  <a:lnTo>
                    <a:pt x="280" y="186"/>
                  </a:lnTo>
                  <a:lnTo>
                    <a:pt x="272" y="188"/>
                  </a:lnTo>
                  <a:lnTo>
                    <a:pt x="264" y="190"/>
                  </a:lnTo>
                  <a:lnTo>
                    <a:pt x="38" y="190"/>
                  </a:lnTo>
                  <a:lnTo>
                    <a:pt x="38" y="190"/>
                  </a:lnTo>
                  <a:lnTo>
                    <a:pt x="30" y="188"/>
                  </a:lnTo>
                  <a:lnTo>
                    <a:pt x="24" y="186"/>
                  </a:lnTo>
                  <a:lnTo>
                    <a:pt x="18" y="182"/>
                  </a:lnTo>
                  <a:lnTo>
                    <a:pt x="12" y="178"/>
                  </a:lnTo>
                  <a:lnTo>
                    <a:pt x="8" y="172"/>
                  </a:lnTo>
                  <a:lnTo>
                    <a:pt x="4" y="166"/>
                  </a:lnTo>
                  <a:lnTo>
                    <a:pt x="2" y="160"/>
                  </a:lnTo>
                  <a:lnTo>
                    <a:pt x="0" y="152"/>
                  </a:lnTo>
                  <a:lnTo>
                    <a:pt x="0" y="38"/>
                  </a:lnTo>
                  <a:lnTo>
                    <a:pt x="0" y="38"/>
                  </a:lnTo>
                  <a:lnTo>
                    <a:pt x="2" y="30"/>
                  </a:lnTo>
                  <a:lnTo>
                    <a:pt x="4" y="24"/>
                  </a:lnTo>
                  <a:lnTo>
                    <a:pt x="8" y="18"/>
                  </a:lnTo>
                  <a:lnTo>
                    <a:pt x="12" y="12"/>
                  </a:lnTo>
                  <a:lnTo>
                    <a:pt x="18" y="8"/>
                  </a:lnTo>
                  <a:lnTo>
                    <a:pt x="24" y="4"/>
                  </a:lnTo>
                  <a:lnTo>
                    <a:pt x="30" y="2"/>
                  </a:lnTo>
                  <a:lnTo>
                    <a:pt x="38" y="0"/>
                  </a:lnTo>
                  <a:lnTo>
                    <a:pt x="264" y="0"/>
                  </a:lnTo>
                  <a:lnTo>
                    <a:pt x="264" y="0"/>
                  </a:lnTo>
                  <a:lnTo>
                    <a:pt x="272" y="2"/>
                  </a:lnTo>
                  <a:lnTo>
                    <a:pt x="280" y="4"/>
                  </a:lnTo>
                  <a:lnTo>
                    <a:pt x="286" y="8"/>
                  </a:lnTo>
                  <a:lnTo>
                    <a:pt x="292" y="12"/>
                  </a:lnTo>
                  <a:lnTo>
                    <a:pt x="296" y="18"/>
                  </a:lnTo>
                  <a:lnTo>
                    <a:pt x="300" y="24"/>
                  </a:lnTo>
                  <a:lnTo>
                    <a:pt x="302" y="30"/>
                  </a:lnTo>
                  <a:lnTo>
                    <a:pt x="302" y="38"/>
                  </a:lnTo>
                  <a:lnTo>
                    <a:pt x="302" y="15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366" name="Freeform 119"/>
            <p:cNvSpPr>
              <a:spLocks/>
            </p:cNvSpPr>
            <p:nvPr/>
          </p:nvSpPr>
          <p:spPr bwMode="auto">
            <a:xfrm>
              <a:off x="7202488" y="942975"/>
              <a:ext cx="479425" cy="301625"/>
            </a:xfrm>
            <a:custGeom>
              <a:avLst/>
              <a:gdLst>
                <a:gd name="T0" fmla="*/ 302 w 302"/>
                <a:gd name="T1" fmla="*/ 152 h 190"/>
                <a:gd name="T2" fmla="*/ 302 w 302"/>
                <a:gd name="T3" fmla="*/ 152 h 190"/>
                <a:gd name="T4" fmla="*/ 302 w 302"/>
                <a:gd name="T5" fmla="*/ 160 h 190"/>
                <a:gd name="T6" fmla="*/ 300 w 302"/>
                <a:gd name="T7" fmla="*/ 166 h 190"/>
                <a:gd name="T8" fmla="*/ 296 w 302"/>
                <a:gd name="T9" fmla="*/ 172 h 190"/>
                <a:gd name="T10" fmla="*/ 292 w 302"/>
                <a:gd name="T11" fmla="*/ 178 h 190"/>
                <a:gd name="T12" fmla="*/ 286 w 302"/>
                <a:gd name="T13" fmla="*/ 182 h 190"/>
                <a:gd name="T14" fmla="*/ 280 w 302"/>
                <a:gd name="T15" fmla="*/ 186 h 190"/>
                <a:gd name="T16" fmla="*/ 272 w 302"/>
                <a:gd name="T17" fmla="*/ 188 h 190"/>
                <a:gd name="T18" fmla="*/ 264 w 302"/>
                <a:gd name="T19" fmla="*/ 190 h 190"/>
                <a:gd name="T20" fmla="*/ 38 w 302"/>
                <a:gd name="T21" fmla="*/ 190 h 190"/>
                <a:gd name="T22" fmla="*/ 38 w 302"/>
                <a:gd name="T23" fmla="*/ 190 h 190"/>
                <a:gd name="T24" fmla="*/ 30 w 302"/>
                <a:gd name="T25" fmla="*/ 188 h 190"/>
                <a:gd name="T26" fmla="*/ 24 w 302"/>
                <a:gd name="T27" fmla="*/ 186 h 190"/>
                <a:gd name="T28" fmla="*/ 18 w 302"/>
                <a:gd name="T29" fmla="*/ 182 h 190"/>
                <a:gd name="T30" fmla="*/ 12 w 302"/>
                <a:gd name="T31" fmla="*/ 178 h 190"/>
                <a:gd name="T32" fmla="*/ 8 w 302"/>
                <a:gd name="T33" fmla="*/ 172 h 190"/>
                <a:gd name="T34" fmla="*/ 4 w 302"/>
                <a:gd name="T35" fmla="*/ 166 h 190"/>
                <a:gd name="T36" fmla="*/ 2 w 302"/>
                <a:gd name="T37" fmla="*/ 160 h 190"/>
                <a:gd name="T38" fmla="*/ 0 w 302"/>
                <a:gd name="T39" fmla="*/ 152 h 190"/>
                <a:gd name="T40" fmla="*/ 0 w 302"/>
                <a:gd name="T41" fmla="*/ 38 h 190"/>
                <a:gd name="T42" fmla="*/ 0 w 302"/>
                <a:gd name="T43" fmla="*/ 38 h 190"/>
                <a:gd name="T44" fmla="*/ 2 w 302"/>
                <a:gd name="T45" fmla="*/ 30 h 190"/>
                <a:gd name="T46" fmla="*/ 4 w 302"/>
                <a:gd name="T47" fmla="*/ 24 h 190"/>
                <a:gd name="T48" fmla="*/ 8 w 302"/>
                <a:gd name="T49" fmla="*/ 18 h 190"/>
                <a:gd name="T50" fmla="*/ 12 w 302"/>
                <a:gd name="T51" fmla="*/ 12 h 190"/>
                <a:gd name="T52" fmla="*/ 18 w 302"/>
                <a:gd name="T53" fmla="*/ 8 h 190"/>
                <a:gd name="T54" fmla="*/ 24 w 302"/>
                <a:gd name="T55" fmla="*/ 4 h 190"/>
                <a:gd name="T56" fmla="*/ 30 w 302"/>
                <a:gd name="T57" fmla="*/ 2 h 190"/>
                <a:gd name="T58" fmla="*/ 38 w 302"/>
                <a:gd name="T59" fmla="*/ 0 h 190"/>
                <a:gd name="T60" fmla="*/ 264 w 302"/>
                <a:gd name="T61" fmla="*/ 0 h 190"/>
                <a:gd name="T62" fmla="*/ 264 w 302"/>
                <a:gd name="T63" fmla="*/ 0 h 190"/>
                <a:gd name="T64" fmla="*/ 272 w 302"/>
                <a:gd name="T65" fmla="*/ 2 h 190"/>
                <a:gd name="T66" fmla="*/ 280 w 302"/>
                <a:gd name="T67" fmla="*/ 4 h 190"/>
                <a:gd name="T68" fmla="*/ 286 w 302"/>
                <a:gd name="T69" fmla="*/ 8 h 190"/>
                <a:gd name="T70" fmla="*/ 292 w 302"/>
                <a:gd name="T71" fmla="*/ 12 h 190"/>
                <a:gd name="T72" fmla="*/ 296 w 302"/>
                <a:gd name="T73" fmla="*/ 18 h 190"/>
                <a:gd name="T74" fmla="*/ 300 w 302"/>
                <a:gd name="T75" fmla="*/ 24 h 190"/>
                <a:gd name="T76" fmla="*/ 302 w 302"/>
                <a:gd name="T77" fmla="*/ 30 h 190"/>
                <a:gd name="T78" fmla="*/ 302 w 302"/>
                <a:gd name="T79" fmla="*/ 38 h 190"/>
                <a:gd name="T80" fmla="*/ 302 w 302"/>
                <a:gd name="T81" fmla="*/ 152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02" h="190">
                  <a:moveTo>
                    <a:pt x="302" y="152"/>
                  </a:moveTo>
                  <a:lnTo>
                    <a:pt x="302" y="152"/>
                  </a:lnTo>
                  <a:lnTo>
                    <a:pt x="302" y="160"/>
                  </a:lnTo>
                  <a:lnTo>
                    <a:pt x="300" y="166"/>
                  </a:lnTo>
                  <a:lnTo>
                    <a:pt x="296" y="172"/>
                  </a:lnTo>
                  <a:lnTo>
                    <a:pt x="292" y="178"/>
                  </a:lnTo>
                  <a:lnTo>
                    <a:pt x="286" y="182"/>
                  </a:lnTo>
                  <a:lnTo>
                    <a:pt x="280" y="186"/>
                  </a:lnTo>
                  <a:lnTo>
                    <a:pt x="272" y="188"/>
                  </a:lnTo>
                  <a:lnTo>
                    <a:pt x="264" y="190"/>
                  </a:lnTo>
                  <a:lnTo>
                    <a:pt x="38" y="190"/>
                  </a:lnTo>
                  <a:lnTo>
                    <a:pt x="38" y="190"/>
                  </a:lnTo>
                  <a:lnTo>
                    <a:pt x="30" y="188"/>
                  </a:lnTo>
                  <a:lnTo>
                    <a:pt x="24" y="186"/>
                  </a:lnTo>
                  <a:lnTo>
                    <a:pt x="18" y="182"/>
                  </a:lnTo>
                  <a:lnTo>
                    <a:pt x="12" y="178"/>
                  </a:lnTo>
                  <a:lnTo>
                    <a:pt x="8" y="172"/>
                  </a:lnTo>
                  <a:lnTo>
                    <a:pt x="4" y="166"/>
                  </a:lnTo>
                  <a:lnTo>
                    <a:pt x="2" y="160"/>
                  </a:lnTo>
                  <a:lnTo>
                    <a:pt x="0" y="152"/>
                  </a:lnTo>
                  <a:lnTo>
                    <a:pt x="0" y="38"/>
                  </a:lnTo>
                  <a:lnTo>
                    <a:pt x="0" y="38"/>
                  </a:lnTo>
                  <a:lnTo>
                    <a:pt x="2" y="30"/>
                  </a:lnTo>
                  <a:lnTo>
                    <a:pt x="4" y="24"/>
                  </a:lnTo>
                  <a:lnTo>
                    <a:pt x="8" y="18"/>
                  </a:lnTo>
                  <a:lnTo>
                    <a:pt x="12" y="12"/>
                  </a:lnTo>
                  <a:lnTo>
                    <a:pt x="18" y="8"/>
                  </a:lnTo>
                  <a:lnTo>
                    <a:pt x="24" y="4"/>
                  </a:lnTo>
                  <a:lnTo>
                    <a:pt x="30" y="2"/>
                  </a:lnTo>
                  <a:lnTo>
                    <a:pt x="38" y="0"/>
                  </a:lnTo>
                  <a:lnTo>
                    <a:pt x="264" y="0"/>
                  </a:lnTo>
                  <a:lnTo>
                    <a:pt x="264" y="0"/>
                  </a:lnTo>
                  <a:lnTo>
                    <a:pt x="272" y="2"/>
                  </a:lnTo>
                  <a:lnTo>
                    <a:pt x="280" y="4"/>
                  </a:lnTo>
                  <a:lnTo>
                    <a:pt x="286" y="8"/>
                  </a:lnTo>
                  <a:lnTo>
                    <a:pt x="292" y="12"/>
                  </a:lnTo>
                  <a:lnTo>
                    <a:pt x="296" y="18"/>
                  </a:lnTo>
                  <a:lnTo>
                    <a:pt x="300" y="24"/>
                  </a:lnTo>
                  <a:lnTo>
                    <a:pt x="302" y="30"/>
                  </a:lnTo>
                  <a:lnTo>
                    <a:pt x="302" y="38"/>
                  </a:lnTo>
                  <a:lnTo>
                    <a:pt x="302" y="15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367" name="Freeform 120"/>
            <p:cNvSpPr>
              <a:spLocks/>
            </p:cNvSpPr>
            <p:nvPr/>
          </p:nvSpPr>
          <p:spPr bwMode="auto">
            <a:xfrm>
              <a:off x="7234238" y="974725"/>
              <a:ext cx="419100" cy="238125"/>
            </a:xfrm>
            <a:custGeom>
              <a:avLst/>
              <a:gdLst>
                <a:gd name="T0" fmla="*/ 18 w 264"/>
                <a:gd name="T1" fmla="*/ 150 h 150"/>
                <a:gd name="T2" fmla="*/ 18 w 264"/>
                <a:gd name="T3" fmla="*/ 150 h 150"/>
                <a:gd name="T4" fmla="*/ 12 w 264"/>
                <a:gd name="T5" fmla="*/ 148 h 150"/>
                <a:gd name="T6" fmla="*/ 6 w 264"/>
                <a:gd name="T7" fmla="*/ 144 h 150"/>
                <a:gd name="T8" fmla="*/ 2 w 264"/>
                <a:gd name="T9" fmla="*/ 138 h 150"/>
                <a:gd name="T10" fmla="*/ 0 w 264"/>
                <a:gd name="T11" fmla="*/ 132 h 150"/>
                <a:gd name="T12" fmla="*/ 0 w 264"/>
                <a:gd name="T13" fmla="*/ 18 h 150"/>
                <a:gd name="T14" fmla="*/ 0 w 264"/>
                <a:gd name="T15" fmla="*/ 18 h 150"/>
                <a:gd name="T16" fmla="*/ 2 w 264"/>
                <a:gd name="T17" fmla="*/ 10 h 150"/>
                <a:gd name="T18" fmla="*/ 6 w 264"/>
                <a:gd name="T19" fmla="*/ 4 h 150"/>
                <a:gd name="T20" fmla="*/ 12 w 264"/>
                <a:gd name="T21" fmla="*/ 0 h 150"/>
                <a:gd name="T22" fmla="*/ 18 w 264"/>
                <a:gd name="T23" fmla="*/ 0 h 150"/>
                <a:gd name="T24" fmla="*/ 244 w 264"/>
                <a:gd name="T25" fmla="*/ 0 h 150"/>
                <a:gd name="T26" fmla="*/ 244 w 264"/>
                <a:gd name="T27" fmla="*/ 0 h 150"/>
                <a:gd name="T28" fmla="*/ 252 w 264"/>
                <a:gd name="T29" fmla="*/ 0 h 150"/>
                <a:gd name="T30" fmla="*/ 258 w 264"/>
                <a:gd name="T31" fmla="*/ 4 h 150"/>
                <a:gd name="T32" fmla="*/ 262 w 264"/>
                <a:gd name="T33" fmla="*/ 10 h 150"/>
                <a:gd name="T34" fmla="*/ 264 w 264"/>
                <a:gd name="T35" fmla="*/ 18 h 150"/>
                <a:gd name="T36" fmla="*/ 264 w 264"/>
                <a:gd name="T37" fmla="*/ 132 h 150"/>
                <a:gd name="T38" fmla="*/ 264 w 264"/>
                <a:gd name="T39" fmla="*/ 132 h 150"/>
                <a:gd name="T40" fmla="*/ 262 w 264"/>
                <a:gd name="T41" fmla="*/ 138 h 150"/>
                <a:gd name="T42" fmla="*/ 258 w 264"/>
                <a:gd name="T43" fmla="*/ 144 h 150"/>
                <a:gd name="T44" fmla="*/ 252 w 264"/>
                <a:gd name="T45" fmla="*/ 148 h 150"/>
                <a:gd name="T46" fmla="*/ 244 w 264"/>
                <a:gd name="T47" fmla="*/ 150 h 150"/>
                <a:gd name="T48" fmla="*/ 18 w 264"/>
                <a:gd name="T49"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64" h="150">
                  <a:moveTo>
                    <a:pt x="18" y="150"/>
                  </a:moveTo>
                  <a:lnTo>
                    <a:pt x="18" y="150"/>
                  </a:lnTo>
                  <a:lnTo>
                    <a:pt x="12" y="148"/>
                  </a:lnTo>
                  <a:lnTo>
                    <a:pt x="6" y="144"/>
                  </a:lnTo>
                  <a:lnTo>
                    <a:pt x="2" y="138"/>
                  </a:lnTo>
                  <a:lnTo>
                    <a:pt x="0" y="132"/>
                  </a:lnTo>
                  <a:lnTo>
                    <a:pt x="0" y="18"/>
                  </a:lnTo>
                  <a:lnTo>
                    <a:pt x="0" y="18"/>
                  </a:lnTo>
                  <a:lnTo>
                    <a:pt x="2" y="10"/>
                  </a:lnTo>
                  <a:lnTo>
                    <a:pt x="6" y="4"/>
                  </a:lnTo>
                  <a:lnTo>
                    <a:pt x="12" y="0"/>
                  </a:lnTo>
                  <a:lnTo>
                    <a:pt x="18" y="0"/>
                  </a:lnTo>
                  <a:lnTo>
                    <a:pt x="244" y="0"/>
                  </a:lnTo>
                  <a:lnTo>
                    <a:pt x="244" y="0"/>
                  </a:lnTo>
                  <a:lnTo>
                    <a:pt x="252" y="0"/>
                  </a:lnTo>
                  <a:lnTo>
                    <a:pt x="258" y="4"/>
                  </a:lnTo>
                  <a:lnTo>
                    <a:pt x="262" y="10"/>
                  </a:lnTo>
                  <a:lnTo>
                    <a:pt x="264" y="18"/>
                  </a:lnTo>
                  <a:lnTo>
                    <a:pt x="264" y="132"/>
                  </a:lnTo>
                  <a:lnTo>
                    <a:pt x="264" y="132"/>
                  </a:lnTo>
                  <a:lnTo>
                    <a:pt x="262" y="138"/>
                  </a:lnTo>
                  <a:lnTo>
                    <a:pt x="258" y="144"/>
                  </a:lnTo>
                  <a:lnTo>
                    <a:pt x="252" y="148"/>
                  </a:lnTo>
                  <a:lnTo>
                    <a:pt x="244" y="150"/>
                  </a:lnTo>
                  <a:lnTo>
                    <a:pt x="18" y="15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368" name="Rectangle 121"/>
            <p:cNvSpPr>
              <a:spLocks noChangeArrowheads="1"/>
            </p:cNvSpPr>
            <p:nvPr/>
          </p:nvSpPr>
          <p:spPr bwMode="auto">
            <a:xfrm>
              <a:off x="7523163" y="984250"/>
              <a:ext cx="98425" cy="476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369" name="Rectangle 122"/>
            <p:cNvSpPr>
              <a:spLocks noChangeArrowheads="1"/>
            </p:cNvSpPr>
            <p:nvPr/>
          </p:nvSpPr>
          <p:spPr bwMode="auto">
            <a:xfrm>
              <a:off x="7246938" y="1044575"/>
              <a:ext cx="393700" cy="98425"/>
            </a:xfrm>
            <a:prstGeom prst="rect">
              <a:avLst/>
            </a:prstGeom>
            <a:solidFill>
              <a:srgbClr val="7170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370" name="Freeform 123"/>
            <p:cNvSpPr>
              <a:spLocks/>
            </p:cNvSpPr>
            <p:nvPr/>
          </p:nvSpPr>
          <p:spPr bwMode="auto">
            <a:xfrm>
              <a:off x="7265988" y="1181100"/>
              <a:ext cx="187325" cy="19050"/>
            </a:xfrm>
            <a:custGeom>
              <a:avLst/>
              <a:gdLst>
                <a:gd name="T0" fmla="*/ 112 w 118"/>
                <a:gd name="T1" fmla="*/ 12 h 12"/>
                <a:gd name="T2" fmla="*/ 6 w 118"/>
                <a:gd name="T3" fmla="*/ 12 h 12"/>
                <a:gd name="T4" fmla="*/ 6 w 118"/>
                <a:gd name="T5" fmla="*/ 12 h 12"/>
                <a:gd name="T6" fmla="*/ 2 w 118"/>
                <a:gd name="T7" fmla="*/ 10 h 12"/>
                <a:gd name="T8" fmla="*/ 0 w 118"/>
                <a:gd name="T9" fmla="*/ 6 h 12"/>
                <a:gd name="T10" fmla="*/ 0 w 118"/>
                <a:gd name="T11" fmla="*/ 6 h 12"/>
                <a:gd name="T12" fmla="*/ 2 w 118"/>
                <a:gd name="T13" fmla="*/ 2 h 12"/>
                <a:gd name="T14" fmla="*/ 6 w 118"/>
                <a:gd name="T15" fmla="*/ 0 h 12"/>
                <a:gd name="T16" fmla="*/ 112 w 118"/>
                <a:gd name="T17" fmla="*/ 0 h 12"/>
                <a:gd name="T18" fmla="*/ 112 w 118"/>
                <a:gd name="T19" fmla="*/ 0 h 12"/>
                <a:gd name="T20" fmla="*/ 116 w 118"/>
                <a:gd name="T21" fmla="*/ 2 h 12"/>
                <a:gd name="T22" fmla="*/ 118 w 118"/>
                <a:gd name="T23" fmla="*/ 6 h 12"/>
                <a:gd name="T24" fmla="*/ 118 w 118"/>
                <a:gd name="T25" fmla="*/ 6 h 12"/>
                <a:gd name="T26" fmla="*/ 116 w 118"/>
                <a:gd name="T27" fmla="*/ 10 h 12"/>
                <a:gd name="T28" fmla="*/ 112 w 118"/>
                <a:gd name="T29" fmla="*/ 12 h 12"/>
                <a:gd name="T30" fmla="*/ 112 w 118"/>
                <a:gd name="T31"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8" h="12">
                  <a:moveTo>
                    <a:pt x="112" y="12"/>
                  </a:moveTo>
                  <a:lnTo>
                    <a:pt x="6" y="12"/>
                  </a:lnTo>
                  <a:lnTo>
                    <a:pt x="6" y="12"/>
                  </a:lnTo>
                  <a:lnTo>
                    <a:pt x="2" y="10"/>
                  </a:lnTo>
                  <a:lnTo>
                    <a:pt x="0" y="6"/>
                  </a:lnTo>
                  <a:lnTo>
                    <a:pt x="0" y="6"/>
                  </a:lnTo>
                  <a:lnTo>
                    <a:pt x="2" y="2"/>
                  </a:lnTo>
                  <a:lnTo>
                    <a:pt x="6" y="0"/>
                  </a:lnTo>
                  <a:lnTo>
                    <a:pt x="112" y="0"/>
                  </a:lnTo>
                  <a:lnTo>
                    <a:pt x="112" y="0"/>
                  </a:lnTo>
                  <a:lnTo>
                    <a:pt x="116" y="2"/>
                  </a:lnTo>
                  <a:lnTo>
                    <a:pt x="118" y="6"/>
                  </a:lnTo>
                  <a:lnTo>
                    <a:pt x="118" y="6"/>
                  </a:lnTo>
                  <a:lnTo>
                    <a:pt x="116" y="10"/>
                  </a:lnTo>
                  <a:lnTo>
                    <a:pt x="112" y="12"/>
                  </a:lnTo>
                  <a:lnTo>
                    <a:pt x="112" y="12"/>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371" name="Freeform 124"/>
            <p:cNvSpPr>
              <a:spLocks/>
            </p:cNvSpPr>
            <p:nvPr/>
          </p:nvSpPr>
          <p:spPr bwMode="auto">
            <a:xfrm>
              <a:off x="7265988" y="1149350"/>
              <a:ext cx="187325" cy="22225"/>
            </a:xfrm>
            <a:custGeom>
              <a:avLst/>
              <a:gdLst>
                <a:gd name="T0" fmla="*/ 112 w 118"/>
                <a:gd name="T1" fmla="*/ 14 h 14"/>
                <a:gd name="T2" fmla="*/ 6 w 118"/>
                <a:gd name="T3" fmla="*/ 14 h 14"/>
                <a:gd name="T4" fmla="*/ 6 w 118"/>
                <a:gd name="T5" fmla="*/ 14 h 14"/>
                <a:gd name="T6" fmla="*/ 2 w 118"/>
                <a:gd name="T7" fmla="*/ 12 h 14"/>
                <a:gd name="T8" fmla="*/ 0 w 118"/>
                <a:gd name="T9" fmla="*/ 8 h 14"/>
                <a:gd name="T10" fmla="*/ 0 w 118"/>
                <a:gd name="T11" fmla="*/ 8 h 14"/>
                <a:gd name="T12" fmla="*/ 2 w 118"/>
                <a:gd name="T13" fmla="*/ 2 h 14"/>
                <a:gd name="T14" fmla="*/ 6 w 118"/>
                <a:gd name="T15" fmla="*/ 0 h 14"/>
                <a:gd name="T16" fmla="*/ 112 w 118"/>
                <a:gd name="T17" fmla="*/ 0 h 14"/>
                <a:gd name="T18" fmla="*/ 112 w 118"/>
                <a:gd name="T19" fmla="*/ 0 h 14"/>
                <a:gd name="T20" fmla="*/ 116 w 118"/>
                <a:gd name="T21" fmla="*/ 2 h 14"/>
                <a:gd name="T22" fmla="*/ 118 w 118"/>
                <a:gd name="T23" fmla="*/ 8 h 14"/>
                <a:gd name="T24" fmla="*/ 118 w 118"/>
                <a:gd name="T25" fmla="*/ 8 h 14"/>
                <a:gd name="T26" fmla="*/ 116 w 118"/>
                <a:gd name="T27" fmla="*/ 12 h 14"/>
                <a:gd name="T28" fmla="*/ 112 w 118"/>
                <a:gd name="T29" fmla="*/ 14 h 14"/>
                <a:gd name="T30" fmla="*/ 112 w 118"/>
                <a:gd name="T31"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8" h="14">
                  <a:moveTo>
                    <a:pt x="112" y="14"/>
                  </a:moveTo>
                  <a:lnTo>
                    <a:pt x="6" y="14"/>
                  </a:lnTo>
                  <a:lnTo>
                    <a:pt x="6" y="14"/>
                  </a:lnTo>
                  <a:lnTo>
                    <a:pt x="2" y="12"/>
                  </a:lnTo>
                  <a:lnTo>
                    <a:pt x="0" y="8"/>
                  </a:lnTo>
                  <a:lnTo>
                    <a:pt x="0" y="8"/>
                  </a:lnTo>
                  <a:lnTo>
                    <a:pt x="2" y="2"/>
                  </a:lnTo>
                  <a:lnTo>
                    <a:pt x="6" y="0"/>
                  </a:lnTo>
                  <a:lnTo>
                    <a:pt x="112" y="0"/>
                  </a:lnTo>
                  <a:lnTo>
                    <a:pt x="112" y="0"/>
                  </a:lnTo>
                  <a:lnTo>
                    <a:pt x="116" y="2"/>
                  </a:lnTo>
                  <a:lnTo>
                    <a:pt x="118" y="8"/>
                  </a:lnTo>
                  <a:lnTo>
                    <a:pt x="118" y="8"/>
                  </a:lnTo>
                  <a:lnTo>
                    <a:pt x="116" y="12"/>
                  </a:lnTo>
                  <a:lnTo>
                    <a:pt x="112" y="14"/>
                  </a:lnTo>
                  <a:lnTo>
                    <a:pt x="112" y="14"/>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grpSp>
      <p:grpSp>
        <p:nvGrpSpPr>
          <p:cNvPr id="1372" name="グループ化 1371"/>
          <p:cNvGrpSpPr/>
          <p:nvPr/>
        </p:nvGrpSpPr>
        <p:grpSpPr>
          <a:xfrm>
            <a:off x="5828996" y="3909984"/>
            <a:ext cx="434926" cy="434926"/>
            <a:chOff x="4808538" y="4448175"/>
            <a:chExt cx="479425" cy="479425"/>
          </a:xfrm>
        </p:grpSpPr>
        <p:sp>
          <p:nvSpPr>
            <p:cNvPr id="1373" name="Freeform 125"/>
            <p:cNvSpPr>
              <a:spLocks/>
            </p:cNvSpPr>
            <p:nvPr/>
          </p:nvSpPr>
          <p:spPr bwMode="auto">
            <a:xfrm>
              <a:off x="4808538" y="4448175"/>
              <a:ext cx="479425" cy="479425"/>
            </a:xfrm>
            <a:custGeom>
              <a:avLst/>
              <a:gdLst>
                <a:gd name="T0" fmla="*/ 302 w 302"/>
                <a:gd name="T1" fmla="*/ 150 h 302"/>
                <a:gd name="T2" fmla="*/ 298 w 302"/>
                <a:gd name="T3" fmla="*/ 182 h 302"/>
                <a:gd name="T4" fmla="*/ 290 w 302"/>
                <a:gd name="T5" fmla="*/ 210 h 302"/>
                <a:gd name="T6" fmla="*/ 276 w 302"/>
                <a:gd name="T7" fmla="*/ 236 h 302"/>
                <a:gd name="T8" fmla="*/ 256 w 302"/>
                <a:gd name="T9" fmla="*/ 258 h 302"/>
                <a:gd name="T10" fmla="*/ 234 w 302"/>
                <a:gd name="T11" fmla="*/ 276 h 302"/>
                <a:gd name="T12" fmla="*/ 210 w 302"/>
                <a:gd name="T13" fmla="*/ 290 h 302"/>
                <a:gd name="T14" fmla="*/ 180 w 302"/>
                <a:gd name="T15" fmla="*/ 298 h 302"/>
                <a:gd name="T16" fmla="*/ 150 w 302"/>
                <a:gd name="T17" fmla="*/ 302 h 302"/>
                <a:gd name="T18" fmla="*/ 134 w 302"/>
                <a:gd name="T19" fmla="*/ 302 h 302"/>
                <a:gd name="T20" fmla="*/ 106 w 302"/>
                <a:gd name="T21" fmla="*/ 296 h 302"/>
                <a:gd name="T22" fmla="*/ 78 w 302"/>
                <a:gd name="T23" fmla="*/ 284 h 302"/>
                <a:gd name="T24" fmla="*/ 54 w 302"/>
                <a:gd name="T25" fmla="*/ 268 h 302"/>
                <a:gd name="T26" fmla="*/ 34 w 302"/>
                <a:gd name="T27" fmla="*/ 246 h 302"/>
                <a:gd name="T28" fmla="*/ 18 w 302"/>
                <a:gd name="T29" fmla="*/ 222 h 302"/>
                <a:gd name="T30" fmla="*/ 6 w 302"/>
                <a:gd name="T31" fmla="*/ 196 h 302"/>
                <a:gd name="T32" fmla="*/ 0 w 302"/>
                <a:gd name="T33" fmla="*/ 166 h 302"/>
                <a:gd name="T34" fmla="*/ 0 w 302"/>
                <a:gd name="T35" fmla="*/ 150 h 302"/>
                <a:gd name="T36" fmla="*/ 2 w 302"/>
                <a:gd name="T37" fmla="*/ 120 h 302"/>
                <a:gd name="T38" fmla="*/ 12 w 302"/>
                <a:gd name="T39" fmla="*/ 92 h 302"/>
                <a:gd name="T40" fmla="*/ 26 w 302"/>
                <a:gd name="T41" fmla="*/ 66 h 302"/>
                <a:gd name="T42" fmla="*/ 44 w 302"/>
                <a:gd name="T43" fmla="*/ 44 h 302"/>
                <a:gd name="T44" fmla="*/ 66 w 302"/>
                <a:gd name="T45" fmla="*/ 26 h 302"/>
                <a:gd name="T46" fmla="*/ 92 w 302"/>
                <a:gd name="T47" fmla="*/ 12 h 302"/>
                <a:gd name="T48" fmla="*/ 120 w 302"/>
                <a:gd name="T49" fmla="*/ 4 h 302"/>
                <a:gd name="T50" fmla="*/ 150 w 302"/>
                <a:gd name="T51" fmla="*/ 0 h 302"/>
                <a:gd name="T52" fmla="*/ 166 w 302"/>
                <a:gd name="T53" fmla="*/ 0 h 302"/>
                <a:gd name="T54" fmla="*/ 196 w 302"/>
                <a:gd name="T55" fmla="*/ 6 h 302"/>
                <a:gd name="T56" fmla="*/ 222 w 302"/>
                <a:gd name="T57" fmla="*/ 18 h 302"/>
                <a:gd name="T58" fmla="*/ 246 w 302"/>
                <a:gd name="T59" fmla="*/ 34 h 302"/>
                <a:gd name="T60" fmla="*/ 266 w 302"/>
                <a:gd name="T61" fmla="*/ 54 h 302"/>
                <a:gd name="T62" fmla="*/ 282 w 302"/>
                <a:gd name="T63" fmla="*/ 78 h 302"/>
                <a:gd name="T64" fmla="*/ 294 w 302"/>
                <a:gd name="T65" fmla="*/ 106 h 302"/>
                <a:gd name="T66" fmla="*/ 300 w 302"/>
                <a:gd name="T67" fmla="*/ 136 h 302"/>
                <a:gd name="T68" fmla="*/ 302 w 302"/>
                <a:gd name="T69" fmla="*/ 150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02" h="302">
                  <a:moveTo>
                    <a:pt x="302" y="150"/>
                  </a:moveTo>
                  <a:lnTo>
                    <a:pt x="302" y="150"/>
                  </a:lnTo>
                  <a:lnTo>
                    <a:pt x="300" y="166"/>
                  </a:lnTo>
                  <a:lnTo>
                    <a:pt x="298" y="182"/>
                  </a:lnTo>
                  <a:lnTo>
                    <a:pt x="294" y="196"/>
                  </a:lnTo>
                  <a:lnTo>
                    <a:pt x="290" y="210"/>
                  </a:lnTo>
                  <a:lnTo>
                    <a:pt x="282" y="222"/>
                  </a:lnTo>
                  <a:lnTo>
                    <a:pt x="276" y="236"/>
                  </a:lnTo>
                  <a:lnTo>
                    <a:pt x="266" y="246"/>
                  </a:lnTo>
                  <a:lnTo>
                    <a:pt x="256" y="258"/>
                  </a:lnTo>
                  <a:lnTo>
                    <a:pt x="246" y="268"/>
                  </a:lnTo>
                  <a:lnTo>
                    <a:pt x="234" y="276"/>
                  </a:lnTo>
                  <a:lnTo>
                    <a:pt x="222" y="284"/>
                  </a:lnTo>
                  <a:lnTo>
                    <a:pt x="210" y="290"/>
                  </a:lnTo>
                  <a:lnTo>
                    <a:pt x="196" y="296"/>
                  </a:lnTo>
                  <a:lnTo>
                    <a:pt x="180" y="298"/>
                  </a:lnTo>
                  <a:lnTo>
                    <a:pt x="166" y="302"/>
                  </a:lnTo>
                  <a:lnTo>
                    <a:pt x="150" y="302"/>
                  </a:lnTo>
                  <a:lnTo>
                    <a:pt x="150" y="302"/>
                  </a:lnTo>
                  <a:lnTo>
                    <a:pt x="134" y="302"/>
                  </a:lnTo>
                  <a:lnTo>
                    <a:pt x="120" y="298"/>
                  </a:lnTo>
                  <a:lnTo>
                    <a:pt x="106" y="296"/>
                  </a:lnTo>
                  <a:lnTo>
                    <a:pt x="92" y="290"/>
                  </a:lnTo>
                  <a:lnTo>
                    <a:pt x="78" y="284"/>
                  </a:lnTo>
                  <a:lnTo>
                    <a:pt x="66" y="276"/>
                  </a:lnTo>
                  <a:lnTo>
                    <a:pt x="54" y="268"/>
                  </a:lnTo>
                  <a:lnTo>
                    <a:pt x="44" y="258"/>
                  </a:lnTo>
                  <a:lnTo>
                    <a:pt x="34" y="246"/>
                  </a:lnTo>
                  <a:lnTo>
                    <a:pt x="26" y="236"/>
                  </a:lnTo>
                  <a:lnTo>
                    <a:pt x="18" y="222"/>
                  </a:lnTo>
                  <a:lnTo>
                    <a:pt x="12" y="210"/>
                  </a:lnTo>
                  <a:lnTo>
                    <a:pt x="6" y="196"/>
                  </a:lnTo>
                  <a:lnTo>
                    <a:pt x="2" y="182"/>
                  </a:lnTo>
                  <a:lnTo>
                    <a:pt x="0" y="166"/>
                  </a:lnTo>
                  <a:lnTo>
                    <a:pt x="0" y="150"/>
                  </a:lnTo>
                  <a:lnTo>
                    <a:pt x="0" y="150"/>
                  </a:lnTo>
                  <a:lnTo>
                    <a:pt x="0" y="136"/>
                  </a:lnTo>
                  <a:lnTo>
                    <a:pt x="2" y="120"/>
                  </a:lnTo>
                  <a:lnTo>
                    <a:pt x="6" y="106"/>
                  </a:lnTo>
                  <a:lnTo>
                    <a:pt x="12" y="92"/>
                  </a:lnTo>
                  <a:lnTo>
                    <a:pt x="18" y="78"/>
                  </a:lnTo>
                  <a:lnTo>
                    <a:pt x="26" y="66"/>
                  </a:lnTo>
                  <a:lnTo>
                    <a:pt x="34" y="54"/>
                  </a:lnTo>
                  <a:lnTo>
                    <a:pt x="44" y="44"/>
                  </a:lnTo>
                  <a:lnTo>
                    <a:pt x="54" y="34"/>
                  </a:lnTo>
                  <a:lnTo>
                    <a:pt x="66" y="26"/>
                  </a:lnTo>
                  <a:lnTo>
                    <a:pt x="78" y="18"/>
                  </a:lnTo>
                  <a:lnTo>
                    <a:pt x="92" y="12"/>
                  </a:lnTo>
                  <a:lnTo>
                    <a:pt x="106" y="6"/>
                  </a:lnTo>
                  <a:lnTo>
                    <a:pt x="120" y="4"/>
                  </a:lnTo>
                  <a:lnTo>
                    <a:pt x="134" y="0"/>
                  </a:lnTo>
                  <a:lnTo>
                    <a:pt x="150" y="0"/>
                  </a:lnTo>
                  <a:lnTo>
                    <a:pt x="150" y="0"/>
                  </a:lnTo>
                  <a:lnTo>
                    <a:pt x="166" y="0"/>
                  </a:lnTo>
                  <a:lnTo>
                    <a:pt x="180" y="4"/>
                  </a:lnTo>
                  <a:lnTo>
                    <a:pt x="196" y="6"/>
                  </a:lnTo>
                  <a:lnTo>
                    <a:pt x="210" y="12"/>
                  </a:lnTo>
                  <a:lnTo>
                    <a:pt x="222" y="18"/>
                  </a:lnTo>
                  <a:lnTo>
                    <a:pt x="234" y="26"/>
                  </a:lnTo>
                  <a:lnTo>
                    <a:pt x="246" y="34"/>
                  </a:lnTo>
                  <a:lnTo>
                    <a:pt x="256" y="44"/>
                  </a:lnTo>
                  <a:lnTo>
                    <a:pt x="266" y="54"/>
                  </a:lnTo>
                  <a:lnTo>
                    <a:pt x="276" y="66"/>
                  </a:lnTo>
                  <a:lnTo>
                    <a:pt x="282" y="78"/>
                  </a:lnTo>
                  <a:lnTo>
                    <a:pt x="290" y="92"/>
                  </a:lnTo>
                  <a:lnTo>
                    <a:pt x="294" y="106"/>
                  </a:lnTo>
                  <a:lnTo>
                    <a:pt x="298" y="120"/>
                  </a:lnTo>
                  <a:lnTo>
                    <a:pt x="300" y="136"/>
                  </a:lnTo>
                  <a:lnTo>
                    <a:pt x="302" y="150"/>
                  </a:lnTo>
                  <a:lnTo>
                    <a:pt x="302" y="150"/>
                  </a:lnTo>
                  <a:close/>
                </a:path>
              </a:pathLst>
            </a:custGeom>
            <a:solidFill>
              <a:srgbClr val="5957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374" name="Freeform 126"/>
            <p:cNvSpPr>
              <a:spLocks/>
            </p:cNvSpPr>
            <p:nvPr/>
          </p:nvSpPr>
          <p:spPr bwMode="auto">
            <a:xfrm>
              <a:off x="4818063" y="4460875"/>
              <a:ext cx="457200" cy="454025"/>
            </a:xfrm>
            <a:custGeom>
              <a:avLst/>
              <a:gdLst>
                <a:gd name="T0" fmla="*/ 144 w 288"/>
                <a:gd name="T1" fmla="*/ 286 h 286"/>
                <a:gd name="T2" fmla="*/ 116 w 288"/>
                <a:gd name="T3" fmla="*/ 284 h 286"/>
                <a:gd name="T4" fmla="*/ 88 w 288"/>
                <a:gd name="T5" fmla="*/ 276 h 286"/>
                <a:gd name="T6" fmla="*/ 64 w 288"/>
                <a:gd name="T7" fmla="*/ 262 h 286"/>
                <a:gd name="T8" fmla="*/ 42 w 288"/>
                <a:gd name="T9" fmla="*/ 244 h 286"/>
                <a:gd name="T10" fmla="*/ 26 w 288"/>
                <a:gd name="T11" fmla="*/ 224 h 286"/>
                <a:gd name="T12" fmla="*/ 12 w 288"/>
                <a:gd name="T13" fmla="*/ 198 h 286"/>
                <a:gd name="T14" fmla="*/ 4 w 288"/>
                <a:gd name="T15" fmla="*/ 172 h 286"/>
                <a:gd name="T16" fmla="*/ 0 w 288"/>
                <a:gd name="T17" fmla="*/ 142 h 286"/>
                <a:gd name="T18" fmla="*/ 2 w 288"/>
                <a:gd name="T19" fmla="*/ 128 h 286"/>
                <a:gd name="T20" fmla="*/ 8 w 288"/>
                <a:gd name="T21" fmla="*/ 100 h 286"/>
                <a:gd name="T22" fmla="*/ 18 w 288"/>
                <a:gd name="T23" fmla="*/ 74 h 286"/>
                <a:gd name="T24" fmla="*/ 34 w 288"/>
                <a:gd name="T25" fmla="*/ 52 h 286"/>
                <a:gd name="T26" fmla="*/ 54 w 288"/>
                <a:gd name="T27" fmla="*/ 32 h 286"/>
                <a:gd name="T28" fmla="*/ 76 w 288"/>
                <a:gd name="T29" fmla="*/ 16 h 286"/>
                <a:gd name="T30" fmla="*/ 102 w 288"/>
                <a:gd name="T31" fmla="*/ 6 h 286"/>
                <a:gd name="T32" fmla="*/ 130 w 288"/>
                <a:gd name="T33" fmla="*/ 0 h 286"/>
                <a:gd name="T34" fmla="*/ 144 w 288"/>
                <a:gd name="T35" fmla="*/ 0 h 286"/>
                <a:gd name="T36" fmla="*/ 174 w 288"/>
                <a:gd name="T37" fmla="*/ 2 h 286"/>
                <a:gd name="T38" fmla="*/ 200 w 288"/>
                <a:gd name="T39" fmla="*/ 10 h 286"/>
                <a:gd name="T40" fmla="*/ 224 w 288"/>
                <a:gd name="T41" fmla="*/ 24 h 286"/>
                <a:gd name="T42" fmla="*/ 246 w 288"/>
                <a:gd name="T43" fmla="*/ 42 h 286"/>
                <a:gd name="T44" fmla="*/ 264 w 288"/>
                <a:gd name="T45" fmla="*/ 62 h 286"/>
                <a:gd name="T46" fmla="*/ 276 w 288"/>
                <a:gd name="T47" fmla="*/ 88 h 286"/>
                <a:gd name="T48" fmla="*/ 284 w 288"/>
                <a:gd name="T49" fmla="*/ 114 h 286"/>
                <a:gd name="T50" fmla="*/ 288 w 288"/>
                <a:gd name="T51" fmla="*/ 142 h 286"/>
                <a:gd name="T52" fmla="*/ 286 w 288"/>
                <a:gd name="T53" fmla="*/ 158 h 286"/>
                <a:gd name="T54" fmla="*/ 282 w 288"/>
                <a:gd name="T55" fmla="*/ 186 h 286"/>
                <a:gd name="T56" fmla="*/ 270 w 288"/>
                <a:gd name="T57" fmla="*/ 212 h 286"/>
                <a:gd name="T58" fmla="*/ 254 w 288"/>
                <a:gd name="T59" fmla="*/ 234 h 286"/>
                <a:gd name="T60" fmla="*/ 236 w 288"/>
                <a:gd name="T61" fmla="*/ 254 h 286"/>
                <a:gd name="T62" fmla="*/ 212 w 288"/>
                <a:gd name="T63" fmla="*/ 268 h 286"/>
                <a:gd name="T64" fmla="*/ 186 w 288"/>
                <a:gd name="T65" fmla="*/ 280 h 286"/>
                <a:gd name="T66" fmla="*/ 158 w 288"/>
                <a:gd name="T67" fmla="*/ 286 h 286"/>
                <a:gd name="T68" fmla="*/ 144 w 288"/>
                <a:gd name="T69"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88" h="286">
                  <a:moveTo>
                    <a:pt x="144" y="286"/>
                  </a:moveTo>
                  <a:lnTo>
                    <a:pt x="144" y="286"/>
                  </a:lnTo>
                  <a:lnTo>
                    <a:pt x="130" y="286"/>
                  </a:lnTo>
                  <a:lnTo>
                    <a:pt x="116" y="284"/>
                  </a:lnTo>
                  <a:lnTo>
                    <a:pt x="102" y="280"/>
                  </a:lnTo>
                  <a:lnTo>
                    <a:pt x="88" y="276"/>
                  </a:lnTo>
                  <a:lnTo>
                    <a:pt x="76" y="268"/>
                  </a:lnTo>
                  <a:lnTo>
                    <a:pt x="64" y="262"/>
                  </a:lnTo>
                  <a:lnTo>
                    <a:pt x="54" y="254"/>
                  </a:lnTo>
                  <a:lnTo>
                    <a:pt x="42" y="244"/>
                  </a:lnTo>
                  <a:lnTo>
                    <a:pt x="34" y="234"/>
                  </a:lnTo>
                  <a:lnTo>
                    <a:pt x="26" y="224"/>
                  </a:lnTo>
                  <a:lnTo>
                    <a:pt x="18" y="212"/>
                  </a:lnTo>
                  <a:lnTo>
                    <a:pt x="12" y="198"/>
                  </a:lnTo>
                  <a:lnTo>
                    <a:pt x="8" y="186"/>
                  </a:lnTo>
                  <a:lnTo>
                    <a:pt x="4" y="172"/>
                  </a:lnTo>
                  <a:lnTo>
                    <a:pt x="2" y="158"/>
                  </a:lnTo>
                  <a:lnTo>
                    <a:pt x="0" y="142"/>
                  </a:lnTo>
                  <a:lnTo>
                    <a:pt x="0" y="142"/>
                  </a:lnTo>
                  <a:lnTo>
                    <a:pt x="2" y="128"/>
                  </a:lnTo>
                  <a:lnTo>
                    <a:pt x="4" y="114"/>
                  </a:lnTo>
                  <a:lnTo>
                    <a:pt x="8" y="100"/>
                  </a:lnTo>
                  <a:lnTo>
                    <a:pt x="12" y="88"/>
                  </a:lnTo>
                  <a:lnTo>
                    <a:pt x="18" y="74"/>
                  </a:lnTo>
                  <a:lnTo>
                    <a:pt x="26" y="62"/>
                  </a:lnTo>
                  <a:lnTo>
                    <a:pt x="34" y="52"/>
                  </a:lnTo>
                  <a:lnTo>
                    <a:pt x="42" y="42"/>
                  </a:lnTo>
                  <a:lnTo>
                    <a:pt x="54" y="32"/>
                  </a:lnTo>
                  <a:lnTo>
                    <a:pt x="64" y="24"/>
                  </a:lnTo>
                  <a:lnTo>
                    <a:pt x="76" y="16"/>
                  </a:lnTo>
                  <a:lnTo>
                    <a:pt x="88" y="10"/>
                  </a:lnTo>
                  <a:lnTo>
                    <a:pt x="102" y="6"/>
                  </a:lnTo>
                  <a:lnTo>
                    <a:pt x="116" y="2"/>
                  </a:lnTo>
                  <a:lnTo>
                    <a:pt x="130" y="0"/>
                  </a:lnTo>
                  <a:lnTo>
                    <a:pt x="144" y="0"/>
                  </a:lnTo>
                  <a:lnTo>
                    <a:pt x="144" y="0"/>
                  </a:lnTo>
                  <a:lnTo>
                    <a:pt x="158" y="0"/>
                  </a:lnTo>
                  <a:lnTo>
                    <a:pt x="174" y="2"/>
                  </a:lnTo>
                  <a:lnTo>
                    <a:pt x="186" y="6"/>
                  </a:lnTo>
                  <a:lnTo>
                    <a:pt x="200" y="10"/>
                  </a:lnTo>
                  <a:lnTo>
                    <a:pt x="212" y="16"/>
                  </a:lnTo>
                  <a:lnTo>
                    <a:pt x="224" y="24"/>
                  </a:lnTo>
                  <a:lnTo>
                    <a:pt x="236" y="32"/>
                  </a:lnTo>
                  <a:lnTo>
                    <a:pt x="246" y="42"/>
                  </a:lnTo>
                  <a:lnTo>
                    <a:pt x="254" y="52"/>
                  </a:lnTo>
                  <a:lnTo>
                    <a:pt x="264" y="62"/>
                  </a:lnTo>
                  <a:lnTo>
                    <a:pt x="270" y="74"/>
                  </a:lnTo>
                  <a:lnTo>
                    <a:pt x="276" y="88"/>
                  </a:lnTo>
                  <a:lnTo>
                    <a:pt x="282" y="100"/>
                  </a:lnTo>
                  <a:lnTo>
                    <a:pt x="284" y="114"/>
                  </a:lnTo>
                  <a:lnTo>
                    <a:pt x="286" y="128"/>
                  </a:lnTo>
                  <a:lnTo>
                    <a:pt x="288" y="142"/>
                  </a:lnTo>
                  <a:lnTo>
                    <a:pt x="288" y="142"/>
                  </a:lnTo>
                  <a:lnTo>
                    <a:pt x="286" y="158"/>
                  </a:lnTo>
                  <a:lnTo>
                    <a:pt x="284" y="172"/>
                  </a:lnTo>
                  <a:lnTo>
                    <a:pt x="282" y="186"/>
                  </a:lnTo>
                  <a:lnTo>
                    <a:pt x="276" y="198"/>
                  </a:lnTo>
                  <a:lnTo>
                    <a:pt x="270" y="212"/>
                  </a:lnTo>
                  <a:lnTo>
                    <a:pt x="264" y="224"/>
                  </a:lnTo>
                  <a:lnTo>
                    <a:pt x="254" y="234"/>
                  </a:lnTo>
                  <a:lnTo>
                    <a:pt x="246" y="244"/>
                  </a:lnTo>
                  <a:lnTo>
                    <a:pt x="236" y="254"/>
                  </a:lnTo>
                  <a:lnTo>
                    <a:pt x="224" y="262"/>
                  </a:lnTo>
                  <a:lnTo>
                    <a:pt x="212" y="268"/>
                  </a:lnTo>
                  <a:lnTo>
                    <a:pt x="200" y="276"/>
                  </a:lnTo>
                  <a:lnTo>
                    <a:pt x="186" y="280"/>
                  </a:lnTo>
                  <a:lnTo>
                    <a:pt x="174" y="284"/>
                  </a:lnTo>
                  <a:lnTo>
                    <a:pt x="158" y="286"/>
                  </a:lnTo>
                  <a:lnTo>
                    <a:pt x="144" y="286"/>
                  </a:lnTo>
                  <a:lnTo>
                    <a:pt x="144" y="28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375" name="Freeform 127"/>
            <p:cNvSpPr>
              <a:spLocks/>
            </p:cNvSpPr>
            <p:nvPr/>
          </p:nvSpPr>
          <p:spPr bwMode="auto">
            <a:xfrm>
              <a:off x="5018088" y="4657725"/>
              <a:ext cx="60325" cy="60325"/>
            </a:xfrm>
            <a:custGeom>
              <a:avLst/>
              <a:gdLst>
                <a:gd name="T0" fmla="*/ 38 w 38"/>
                <a:gd name="T1" fmla="*/ 18 h 38"/>
                <a:gd name="T2" fmla="*/ 38 w 38"/>
                <a:gd name="T3" fmla="*/ 18 h 38"/>
                <a:gd name="T4" fmla="*/ 36 w 38"/>
                <a:gd name="T5" fmla="*/ 26 h 38"/>
                <a:gd name="T6" fmla="*/ 32 w 38"/>
                <a:gd name="T7" fmla="*/ 32 h 38"/>
                <a:gd name="T8" fmla="*/ 26 w 38"/>
                <a:gd name="T9" fmla="*/ 36 h 38"/>
                <a:gd name="T10" fmla="*/ 18 w 38"/>
                <a:gd name="T11" fmla="*/ 38 h 38"/>
                <a:gd name="T12" fmla="*/ 18 w 38"/>
                <a:gd name="T13" fmla="*/ 38 h 38"/>
                <a:gd name="T14" fmla="*/ 10 w 38"/>
                <a:gd name="T15" fmla="*/ 36 h 38"/>
                <a:gd name="T16" fmla="*/ 4 w 38"/>
                <a:gd name="T17" fmla="*/ 32 h 38"/>
                <a:gd name="T18" fmla="*/ 0 w 38"/>
                <a:gd name="T19" fmla="*/ 26 h 38"/>
                <a:gd name="T20" fmla="*/ 0 w 38"/>
                <a:gd name="T21" fmla="*/ 18 h 38"/>
                <a:gd name="T22" fmla="*/ 0 w 38"/>
                <a:gd name="T23" fmla="*/ 18 h 38"/>
                <a:gd name="T24" fmla="*/ 0 w 38"/>
                <a:gd name="T25" fmla="*/ 12 h 38"/>
                <a:gd name="T26" fmla="*/ 4 w 38"/>
                <a:gd name="T27" fmla="*/ 6 h 38"/>
                <a:gd name="T28" fmla="*/ 10 w 38"/>
                <a:gd name="T29" fmla="*/ 2 h 38"/>
                <a:gd name="T30" fmla="*/ 18 w 38"/>
                <a:gd name="T31" fmla="*/ 0 h 38"/>
                <a:gd name="T32" fmla="*/ 18 w 38"/>
                <a:gd name="T33" fmla="*/ 0 h 38"/>
                <a:gd name="T34" fmla="*/ 26 w 38"/>
                <a:gd name="T35" fmla="*/ 2 h 38"/>
                <a:gd name="T36" fmla="*/ 32 w 38"/>
                <a:gd name="T37" fmla="*/ 6 h 38"/>
                <a:gd name="T38" fmla="*/ 36 w 38"/>
                <a:gd name="T39" fmla="*/ 12 h 38"/>
                <a:gd name="T40" fmla="*/ 38 w 38"/>
                <a:gd name="T41" fmla="*/ 18 h 38"/>
                <a:gd name="T42" fmla="*/ 38 w 38"/>
                <a:gd name="T43" fmla="*/ 1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8" h="38">
                  <a:moveTo>
                    <a:pt x="38" y="18"/>
                  </a:moveTo>
                  <a:lnTo>
                    <a:pt x="38" y="18"/>
                  </a:lnTo>
                  <a:lnTo>
                    <a:pt x="36" y="26"/>
                  </a:lnTo>
                  <a:lnTo>
                    <a:pt x="32" y="32"/>
                  </a:lnTo>
                  <a:lnTo>
                    <a:pt x="26" y="36"/>
                  </a:lnTo>
                  <a:lnTo>
                    <a:pt x="18" y="38"/>
                  </a:lnTo>
                  <a:lnTo>
                    <a:pt x="18" y="38"/>
                  </a:lnTo>
                  <a:lnTo>
                    <a:pt x="10" y="36"/>
                  </a:lnTo>
                  <a:lnTo>
                    <a:pt x="4" y="32"/>
                  </a:lnTo>
                  <a:lnTo>
                    <a:pt x="0" y="26"/>
                  </a:lnTo>
                  <a:lnTo>
                    <a:pt x="0" y="18"/>
                  </a:lnTo>
                  <a:lnTo>
                    <a:pt x="0" y="18"/>
                  </a:lnTo>
                  <a:lnTo>
                    <a:pt x="0" y="12"/>
                  </a:lnTo>
                  <a:lnTo>
                    <a:pt x="4" y="6"/>
                  </a:lnTo>
                  <a:lnTo>
                    <a:pt x="10" y="2"/>
                  </a:lnTo>
                  <a:lnTo>
                    <a:pt x="18" y="0"/>
                  </a:lnTo>
                  <a:lnTo>
                    <a:pt x="18" y="0"/>
                  </a:lnTo>
                  <a:lnTo>
                    <a:pt x="26" y="2"/>
                  </a:lnTo>
                  <a:lnTo>
                    <a:pt x="32" y="6"/>
                  </a:lnTo>
                  <a:lnTo>
                    <a:pt x="36" y="12"/>
                  </a:lnTo>
                  <a:lnTo>
                    <a:pt x="38" y="18"/>
                  </a:lnTo>
                  <a:lnTo>
                    <a:pt x="38" y="18"/>
                  </a:lnTo>
                  <a:close/>
                </a:path>
              </a:pathLst>
            </a:custGeom>
            <a:solidFill>
              <a:srgbClr val="7170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376" name="Freeform 128"/>
            <p:cNvSpPr>
              <a:spLocks/>
            </p:cNvSpPr>
            <p:nvPr/>
          </p:nvSpPr>
          <p:spPr bwMode="auto">
            <a:xfrm>
              <a:off x="5027613" y="4670425"/>
              <a:ext cx="38100" cy="34925"/>
            </a:xfrm>
            <a:custGeom>
              <a:avLst/>
              <a:gdLst>
                <a:gd name="T0" fmla="*/ 12 w 24"/>
                <a:gd name="T1" fmla="*/ 22 h 22"/>
                <a:gd name="T2" fmla="*/ 12 w 24"/>
                <a:gd name="T3" fmla="*/ 22 h 22"/>
                <a:gd name="T4" fmla="*/ 8 w 24"/>
                <a:gd name="T5" fmla="*/ 22 h 22"/>
                <a:gd name="T6" fmla="*/ 4 w 24"/>
                <a:gd name="T7" fmla="*/ 18 h 22"/>
                <a:gd name="T8" fmla="*/ 2 w 24"/>
                <a:gd name="T9" fmla="*/ 16 h 22"/>
                <a:gd name="T10" fmla="*/ 0 w 24"/>
                <a:gd name="T11" fmla="*/ 10 h 22"/>
                <a:gd name="T12" fmla="*/ 0 w 24"/>
                <a:gd name="T13" fmla="*/ 10 h 22"/>
                <a:gd name="T14" fmla="*/ 2 w 24"/>
                <a:gd name="T15" fmla="*/ 6 h 22"/>
                <a:gd name="T16" fmla="*/ 4 w 24"/>
                <a:gd name="T17" fmla="*/ 2 h 22"/>
                <a:gd name="T18" fmla="*/ 8 w 24"/>
                <a:gd name="T19" fmla="*/ 0 h 22"/>
                <a:gd name="T20" fmla="*/ 12 w 24"/>
                <a:gd name="T21" fmla="*/ 0 h 22"/>
                <a:gd name="T22" fmla="*/ 12 w 24"/>
                <a:gd name="T23" fmla="*/ 0 h 22"/>
                <a:gd name="T24" fmla="*/ 16 w 24"/>
                <a:gd name="T25" fmla="*/ 0 h 22"/>
                <a:gd name="T26" fmla="*/ 20 w 24"/>
                <a:gd name="T27" fmla="*/ 2 h 22"/>
                <a:gd name="T28" fmla="*/ 22 w 24"/>
                <a:gd name="T29" fmla="*/ 6 h 22"/>
                <a:gd name="T30" fmla="*/ 24 w 24"/>
                <a:gd name="T31" fmla="*/ 10 h 22"/>
                <a:gd name="T32" fmla="*/ 24 w 24"/>
                <a:gd name="T33" fmla="*/ 10 h 22"/>
                <a:gd name="T34" fmla="*/ 22 w 24"/>
                <a:gd name="T35" fmla="*/ 16 h 22"/>
                <a:gd name="T36" fmla="*/ 20 w 24"/>
                <a:gd name="T37" fmla="*/ 18 h 22"/>
                <a:gd name="T38" fmla="*/ 16 w 24"/>
                <a:gd name="T39" fmla="*/ 22 h 22"/>
                <a:gd name="T40" fmla="*/ 12 w 24"/>
                <a:gd name="T41" fmla="*/ 22 h 22"/>
                <a:gd name="T42" fmla="*/ 12 w 24"/>
                <a:gd name="T43"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 h="22">
                  <a:moveTo>
                    <a:pt x="12" y="22"/>
                  </a:moveTo>
                  <a:lnTo>
                    <a:pt x="12" y="22"/>
                  </a:lnTo>
                  <a:lnTo>
                    <a:pt x="8" y="22"/>
                  </a:lnTo>
                  <a:lnTo>
                    <a:pt x="4" y="18"/>
                  </a:lnTo>
                  <a:lnTo>
                    <a:pt x="2" y="16"/>
                  </a:lnTo>
                  <a:lnTo>
                    <a:pt x="0" y="10"/>
                  </a:lnTo>
                  <a:lnTo>
                    <a:pt x="0" y="10"/>
                  </a:lnTo>
                  <a:lnTo>
                    <a:pt x="2" y="6"/>
                  </a:lnTo>
                  <a:lnTo>
                    <a:pt x="4" y="2"/>
                  </a:lnTo>
                  <a:lnTo>
                    <a:pt x="8" y="0"/>
                  </a:lnTo>
                  <a:lnTo>
                    <a:pt x="12" y="0"/>
                  </a:lnTo>
                  <a:lnTo>
                    <a:pt x="12" y="0"/>
                  </a:lnTo>
                  <a:lnTo>
                    <a:pt x="16" y="0"/>
                  </a:lnTo>
                  <a:lnTo>
                    <a:pt x="20" y="2"/>
                  </a:lnTo>
                  <a:lnTo>
                    <a:pt x="22" y="6"/>
                  </a:lnTo>
                  <a:lnTo>
                    <a:pt x="24" y="10"/>
                  </a:lnTo>
                  <a:lnTo>
                    <a:pt x="24" y="10"/>
                  </a:lnTo>
                  <a:lnTo>
                    <a:pt x="22" y="16"/>
                  </a:lnTo>
                  <a:lnTo>
                    <a:pt x="20" y="18"/>
                  </a:lnTo>
                  <a:lnTo>
                    <a:pt x="16" y="22"/>
                  </a:lnTo>
                  <a:lnTo>
                    <a:pt x="12" y="22"/>
                  </a:lnTo>
                  <a:lnTo>
                    <a:pt x="12" y="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377" name="Freeform 129"/>
            <p:cNvSpPr>
              <a:spLocks/>
            </p:cNvSpPr>
            <p:nvPr/>
          </p:nvSpPr>
          <p:spPr bwMode="auto">
            <a:xfrm>
              <a:off x="4986338" y="4492625"/>
              <a:ext cx="120650" cy="117475"/>
            </a:xfrm>
            <a:custGeom>
              <a:avLst/>
              <a:gdLst>
                <a:gd name="T0" fmla="*/ 76 w 76"/>
                <a:gd name="T1" fmla="*/ 36 h 74"/>
                <a:gd name="T2" fmla="*/ 76 w 76"/>
                <a:gd name="T3" fmla="*/ 36 h 74"/>
                <a:gd name="T4" fmla="*/ 76 w 76"/>
                <a:gd name="T5" fmla="*/ 44 h 74"/>
                <a:gd name="T6" fmla="*/ 74 w 76"/>
                <a:gd name="T7" fmla="*/ 52 h 74"/>
                <a:gd name="T8" fmla="*/ 70 w 76"/>
                <a:gd name="T9" fmla="*/ 58 h 74"/>
                <a:gd name="T10" fmla="*/ 64 w 76"/>
                <a:gd name="T11" fmla="*/ 64 h 74"/>
                <a:gd name="T12" fmla="*/ 60 w 76"/>
                <a:gd name="T13" fmla="*/ 68 h 74"/>
                <a:gd name="T14" fmla="*/ 52 w 76"/>
                <a:gd name="T15" fmla="*/ 72 h 74"/>
                <a:gd name="T16" fmla="*/ 46 w 76"/>
                <a:gd name="T17" fmla="*/ 74 h 74"/>
                <a:gd name="T18" fmla="*/ 38 w 76"/>
                <a:gd name="T19" fmla="*/ 74 h 74"/>
                <a:gd name="T20" fmla="*/ 38 w 76"/>
                <a:gd name="T21" fmla="*/ 74 h 74"/>
                <a:gd name="T22" fmla="*/ 30 w 76"/>
                <a:gd name="T23" fmla="*/ 74 h 74"/>
                <a:gd name="T24" fmla="*/ 24 w 76"/>
                <a:gd name="T25" fmla="*/ 72 h 74"/>
                <a:gd name="T26" fmla="*/ 18 w 76"/>
                <a:gd name="T27" fmla="*/ 68 h 74"/>
                <a:gd name="T28" fmla="*/ 12 w 76"/>
                <a:gd name="T29" fmla="*/ 64 h 74"/>
                <a:gd name="T30" fmla="*/ 6 w 76"/>
                <a:gd name="T31" fmla="*/ 58 h 74"/>
                <a:gd name="T32" fmla="*/ 4 w 76"/>
                <a:gd name="T33" fmla="*/ 52 h 74"/>
                <a:gd name="T34" fmla="*/ 2 w 76"/>
                <a:gd name="T35" fmla="*/ 44 h 74"/>
                <a:gd name="T36" fmla="*/ 0 w 76"/>
                <a:gd name="T37" fmla="*/ 36 h 74"/>
                <a:gd name="T38" fmla="*/ 0 w 76"/>
                <a:gd name="T39" fmla="*/ 36 h 74"/>
                <a:gd name="T40" fmla="*/ 2 w 76"/>
                <a:gd name="T41" fmla="*/ 30 h 74"/>
                <a:gd name="T42" fmla="*/ 4 w 76"/>
                <a:gd name="T43" fmla="*/ 22 h 74"/>
                <a:gd name="T44" fmla="*/ 6 w 76"/>
                <a:gd name="T45" fmla="*/ 16 h 74"/>
                <a:gd name="T46" fmla="*/ 12 w 76"/>
                <a:gd name="T47" fmla="*/ 10 h 74"/>
                <a:gd name="T48" fmla="*/ 18 w 76"/>
                <a:gd name="T49" fmla="*/ 6 h 74"/>
                <a:gd name="T50" fmla="*/ 24 w 76"/>
                <a:gd name="T51" fmla="*/ 2 h 74"/>
                <a:gd name="T52" fmla="*/ 30 w 76"/>
                <a:gd name="T53" fmla="*/ 0 h 74"/>
                <a:gd name="T54" fmla="*/ 38 w 76"/>
                <a:gd name="T55" fmla="*/ 0 h 74"/>
                <a:gd name="T56" fmla="*/ 38 w 76"/>
                <a:gd name="T57" fmla="*/ 0 h 74"/>
                <a:gd name="T58" fmla="*/ 46 w 76"/>
                <a:gd name="T59" fmla="*/ 0 h 74"/>
                <a:gd name="T60" fmla="*/ 52 w 76"/>
                <a:gd name="T61" fmla="*/ 2 h 74"/>
                <a:gd name="T62" fmla="*/ 60 w 76"/>
                <a:gd name="T63" fmla="*/ 6 h 74"/>
                <a:gd name="T64" fmla="*/ 64 w 76"/>
                <a:gd name="T65" fmla="*/ 10 h 74"/>
                <a:gd name="T66" fmla="*/ 70 w 76"/>
                <a:gd name="T67" fmla="*/ 16 h 74"/>
                <a:gd name="T68" fmla="*/ 74 w 76"/>
                <a:gd name="T69" fmla="*/ 22 h 74"/>
                <a:gd name="T70" fmla="*/ 76 w 76"/>
                <a:gd name="T71" fmla="*/ 30 h 74"/>
                <a:gd name="T72" fmla="*/ 76 w 76"/>
                <a:gd name="T73" fmla="*/ 36 h 74"/>
                <a:gd name="T74" fmla="*/ 76 w 76"/>
                <a:gd name="T75" fmla="*/ 36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6" h="74">
                  <a:moveTo>
                    <a:pt x="76" y="36"/>
                  </a:moveTo>
                  <a:lnTo>
                    <a:pt x="76" y="36"/>
                  </a:lnTo>
                  <a:lnTo>
                    <a:pt x="76" y="44"/>
                  </a:lnTo>
                  <a:lnTo>
                    <a:pt x="74" y="52"/>
                  </a:lnTo>
                  <a:lnTo>
                    <a:pt x="70" y="58"/>
                  </a:lnTo>
                  <a:lnTo>
                    <a:pt x="64" y="64"/>
                  </a:lnTo>
                  <a:lnTo>
                    <a:pt x="60" y="68"/>
                  </a:lnTo>
                  <a:lnTo>
                    <a:pt x="52" y="72"/>
                  </a:lnTo>
                  <a:lnTo>
                    <a:pt x="46" y="74"/>
                  </a:lnTo>
                  <a:lnTo>
                    <a:pt x="38" y="74"/>
                  </a:lnTo>
                  <a:lnTo>
                    <a:pt x="38" y="74"/>
                  </a:lnTo>
                  <a:lnTo>
                    <a:pt x="30" y="74"/>
                  </a:lnTo>
                  <a:lnTo>
                    <a:pt x="24" y="72"/>
                  </a:lnTo>
                  <a:lnTo>
                    <a:pt x="18" y="68"/>
                  </a:lnTo>
                  <a:lnTo>
                    <a:pt x="12" y="64"/>
                  </a:lnTo>
                  <a:lnTo>
                    <a:pt x="6" y="58"/>
                  </a:lnTo>
                  <a:lnTo>
                    <a:pt x="4" y="52"/>
                  </a:lnTo>
                  <a:lnTo>
                    <a:pt x="2" y="44"/>
                  </a:lnTo>
                  <a:lnTo>
                    <a:pt x="0" y="36"/>
                  </a:lnTo>
                  <a:lnTo>
                    <a:pt x="0" y="36"/>
                  </a:lnTo>
                  <a:lnTo>
                    <a:pt x="2" y="30"/>
                  </a:lnTo>
                  <a:lnTo>
                    <a:pt x="4" y="22"/>
                  </a:lnTo>
                  <a:lnTo>
                    <a:pt x="6" y="16"/>
                  </a:lnTo>
                  <a:lnTo>
                    <a:pt x="12" y="10"/>
                  </a:lnTo>
                  <a:lnTo>
                    <a:pt x="18" y="6"/>
                  </a:lnTo>
                  <a:lnTo>
                    <a:pt x="24" y="2"/>
                  </a:lnTo>
                  <a:lnTo>
                    <a:pt x="30" y="0"/>
                  </a:lnTo>
                  <a:lnTo>
                    <a:pt x="38" y="0"/>
                  </a:lnTo>
                  <a:lnTo>
                    <a:pt x="38" y="0"/>
                  </a:lnTo>
                  <a:lnTo>
                    <a:pt x="46" y="0"/>
                  </a:lnTo>
                  <a:lnTo>
                    <a:pt x="52" y="2"/>
                  </a:lnTo>
                  <a:lnTo>
                    <a:pt x="60" y="6"/>
                  </a:lnTo>
                  <a:lnTo>
                    <a:pt x="64" y="10"/>
                  </a:lnTo>
                  <a:lnTo>
                    <a:pt x="70" y="16"/>
                  </a:lnTo>
                  <a:lnTo>
                    <a:pt x="74" y="22"/>
                  </a:lnTo>
                  <a:lnTo>
                    <a:pt x="76" y="30"/>
                  </a:lnTo>
                  <a:lnTo>
                    <a:pt x="76" y="36"/>
                  </a:lnTo>
                  <a:lnTo>
                    <a:pt x="76" y="36"/>
                  </a:lnTo>
                  <a:close/>
                </a:path>
              </a:pathLst>
            </a:custGeom>
            <a:solidFill>
              <a:srgbClr val="7170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378" name="Freeform 130"/>
            <p:cNvSpPr>
              <a:spLocks/>
            </p:cNvSpPr>
            <p:nvPr/>
          </p:nvSpPr>
          <p:spPr bwMode="auto">
            <a:xfrm>
              <a:off x="4999038" y="4502150"/>
              <a:ext cx="95250" cy="95250"/>
            </a:xfrm>
            <a:custGeom>
              <a:avLst/>
              <a:gdLst>
                <a:gd name="T0" fmla="*/ 30 w 60"/>
                <a:gd name="T1" fmla="*/ 60 h 60"/>
                <a:gd name="T2" fmla="*/ 30 w 60"/>
                <a:gd name="T3" fmla="*/ 60 h 60"/>
                <a:gd name="T4" fmla="*/ 24 w 60"/>
                <a:gd name="T5" fmla="*/ 60 h 60"/>
                <a:gd name="T6" fmla="*/ 18 w 60"/>
                <a:gd name="T7" fmla="*/ 58 h 60"/>
                <a:gd name="T8" fmla="*/ 8 w 60"/>
                <a:gd name="T9" fmla="*/ 52 h 60"/>
                <a:gd name="T10" fmla="*/ 2 w 60"/>
                <a:gd name="T11" fmla="*/ 42 h 60"/>
                <a:gd name="T12" fmla="*/ 0 w 60"/>
                <a:gd name="T13" fmla="*/ 36 h 60"/>
                <a:gd name="T14" fmla="*/ 0 w 60"/>
                <a:gd name="T15" fmla="*/ 30 h 60"/>
                <a:gd name="T16" fmla="*/ 0 w 60"/>
                <a:gd name="T17" fmla="*/ 30 h 60"/>
                <a:gd name="T18" fmla="*/ 0 w 60"/>
                <a:gd name="T19" fmla="*/ 24 h 60"/>
                <a:gd name="T20" fmla="*/ 2 w 60"/>
                <a:gd name="T21" fmla="*/ 18 h 60"/>
                <a:gd name="T22" fmla="*/ 8 w 60"/>
                <a:gd name="T23" fmla="*/ 10 h 60"/>
                <a:gd name="T24" fmla="*/ 18 w 60"/>
                <a:gd name="T25" fmla="*/ 2 h 60"/>
                <a:gd name="T26" fmla="*/ 24 w 60"/>
                <a:gd name="T27" fmla="*/ 2 h 60"/>
                <a:gd name="T28" fmla="*/ 30 w 60"/>
                <a:gd name="T29" fmla="*/ 0 h 60"/>
                <a:gd name="T30" fmla="*/ 30 w 60"/>
                <a:gd name="T31" fmla="*/ 0 h 60"/>
                <a:gd name="T32" fmla="*/ 36 w 60"/>
                <a:gd name="T33" fmla="*/ 2 h 60"/>
                <a:gd name="T34" fmla="*/ 42 w 60"/>
                <a:gd name="T35" fmla="*/ 2 h 60"/>
                <a:gd name="T36" fmla="*/ 52 w 60"/>
                <a:gd name="T37" fmla="*/ 10 h 60"/>
                <a:gd name="T38" fmla="*/ 58 w 60"/>
                <a:gd name="T39" fmla="*/ 18 h 60"/>
                <a:gd name="T40" fmla="*/ 60 w 60"/>
                <a:gd name="T41" fmla="*/ 24 h 60"/>
                <a:gd name="T42" fmla="*/ 60 w 60"/>
                <a:gd name="T43" fmla="*/ 30 h 60"/>
                <a:gd name="T44" fmla="*/ 60 w 60"/>
                <a:gd name="T45" fmla="*/ 30 h 60"/>
                <a:gd name="T46" fmla="*/ 60 w 60"/>
                <a:gd name="T47" fmla="*/ 36 h 60"/>
                <a:gd name="T48" fmla="*/ 58 w 60"/>
                <a:gd name="T49" fmla="*/ 42 h 60"/>
                <a:gd name="T50" fmla="*/ 52 w 60"/>
                <a:gd name="T51" fmla="*/ 52 h 60"/>
                <a:gd name="T52" fmla="*/ 42 w 60"/>
                <a:gd name="T53" fmla="*/ 58 h 60"/>
                <a:gd name="T54" fmla="*/ 36 w 60"/>
                <a:gd name="T55" fmla="*/ 60 h 60"/>
                <a:gd name="T56" fmla="*/ 30 w 60"/>
                <a:gd name="T57" fmla="*/ 60 h 60"/>
                <a:gd name="T58" fmla="*/ 30 w 60"/>
                <a:gd name="T59" fmla="*/ 6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0" h="60">
                  <a:moveTo>
                    <a:pt x="30" y="60"/>
                  </a:moveTo>
                  <a:lnTo>
                    <a:pt x="30" y="60"/>
                  </a:lnTo>
                  <a:lnTo>
                    <a:pt x="24" y="60"/>
                  </a:lnTo>
                  <a:lnTo>
                    <a:pt x="18" y="58"/>
                  </a:lnTo>
                  <a:lnTo>
                    <a:pt x="8" y="52"/>
                  </a:lnTo>
                  <a:lnTo>
                    <a:pt x="2" y="42"/>
                  </a:lnTo>
                  <a:lnTo>
                    <a:pt x="0" y="36"/>
                  </a:lnTo>
                  <a:lnTo>
                    <a:pt x="0" y="30"/>
                  </a:lnTo>
                  <a:lnTo>
                    <a:pt x="0" y="30"/>
                  </a:lnTo>
                  <a:lnTo>
                    <a:pt x="0" y="24"/>
                  </a:lnTo>
                  <a:lnTo>
                    <a:pt x="2" y="18"/>
                  </a:lnTo>
                  <a:lnTo>
                    <a:pt x="8" y="10"/>
                  </a:lnTo>
                  <a:lnTo>
                    <a:pt x="18" y="2"/>
                  </a:lnTo>
                  <a:lnTo>
                    <a:pt x="24" y="2"/>
                  </a:lnTo>
                  <a:lnTo>
                    <a:pt x="30" y="0"/>
                  </a:lnTo>
                  <a:lnTo>
                    <a:pt x="30" y="0"/>
                  </a:lnTo>
                  <a:lnTo>
                    <a:pt x="36" y="2"/>
                  </a:lnTo>
                  <a:lnTo>
                    <a:pt x="42" y="2"/>
                  </a:lnTo>
                  <a:lnTo>
                    <a:pt x="52" y="10"/>
                  </a:lnTo>
                  <a:lnTo>
                    <a:pt x="58" y="18"/>
                  </a:lnTo>
                  <a:lnTo>
                    <a:pt x="60" y="24"/>
                  </a:lnTo>
                  <a:lnTo>
                    <a:pt x="60" y="30"/>
                  </a:lnTo>
                  <a:lnTo>
                    <a:pt x="60" y="30"/>
                  </a:lnTo>
                  <a:lnTo>
                    <a:pt x="60" y="36"/>
                  </a:lnTo>
                  <a:lnTo>
                    <a:pt x="58" y="42"/>
                  </a:lnTo>
                  <a:lnTo>
                    <a:pt x="52" y="52"/>
                  </a:lnTo>
                  <a:lnTo>
                    <a:pt x="42" y="58"/>
                  </a:lnTo>
                  <a:lnTo>
                    <a:pt x="36" y="60"/>
                  </a:lnTo>
                  <a:lnTo>
                    <a:pt x="30" y="60"/>
                  </a:lnTo>
                  <a:lnTo>
                    <a:pt x="30" y="60"/>
                  </a:lnTo>
                  <a:close/>
                </a:path>
              </a:pathLst>
            </a:custGeom>
            <a:solidFill>
              <a:srgbClr val="F7F7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379" name="Freeform 131"/>
            <p:cNvSpPr>
              <a:spLocks/>
            </p:cNvSpPr>
            <p:nvPr/>
          </p:nvSpPr>
          <p:spPr bwMode="auto">
            <a:xfrm>
              <a:off x="4856163" y="4584700"/>
              <a:ext cx="120650" cy="120650"/>
            </a:xfrm>
            <a:custGeom>
              <a:avLst/>
              <a:gdLst>
                <a:gd name="T0" fmla="*/ 50 w 76"/>
                <a:gd name="T1" fmla="*/ 2 h 76"/>
                <a:gd name="T2" fmla="*/ 50 w 76"/>
                <a:gd name="T3" fmla="*/ 2 h 76"/>
                <a:gd name="T4" fmla="*/ 56 w 76"/>
                <a:gd name="T5" fmla="*/ 6 h 76"/>
                <a:gd name="T6" fmla="*/ 62 w 76"/>
                <a:gd name="T7" fmla="*/ 10 h 76"/>
                <a:gd name="T8" fmla="*/ 68 w 76"/>
                <a:gd name="T9" fmla="*/ 16 h 76"/>
                <a:gd name="T10" fmla="*/ 72 w 76"/>
                <a:gd name="T11" fmla="*/ 22 h 76"/>
                <a:gd name="T12" fmla="*/ 74 w 76"/>
                <a:gd name="T13" fmla="*/ 28 h 76"/>
                <a:gd name="T14" fmla="*/ 76 w 76"/>
                <a:gd name="T15" fmla="*/ 36 h 76"/>
                <a:gd name="T16" fmla="*/ 76 w 76"/>
                <a:gd name="T17" fmla="*/ 42 h 76"/>
                <a:gd name="T18" fmla="*/ 74 w 76"/>
                <a:gd name="T19" fmla="*/ 50 h 76"/>
                <a:gd name="T20" fmla="*/ 74 w 76"/>
                <a:gd name="T21" fmla="*/ 50 h 76"/>
                <a:gd name="T22" fmla="*/ 72 w 76"/>
                <a:gd name="T23" fmla="*/ 56 h 76"/>
                <a:gd name="T24" fmla="*/ 66 w 76"/>
                <a:gd name="T25" fmla="*/ 64 h 76"/>
                <a:gd name="T26" fmla="*/ 62 w 76"/>
                <a:gd name="T27" fmla="*/ 68 h 76"/>
                <a:gd name="T28" fmla="*/ 56 w 76"/>
                <a:gd name="T29" fmla="*/ 72 h 76"/>
                <a:gd name="T30" fmla="*/ 48 w 76"/>
                <a:gd name="T31" fmla="*/ 74 h 76"/>
                <a:gd name="T32" fmla="*/ 42 w 76"/>
                <a:gd name="T33" fmla="*/ 76 h 76"/>
                <a:gd name="T34" fmla="*/ 34 w 76"/>
                <a:gd name="T35" fmla="*/ 76 h 76"/>
                <a:gd name="T36" fmla="*/ 26 w 76"/>
                <a:gd name="T37" fmla="*/ 74 h 76"/>
                <a:gd name="T38" fmla="*/ 26 w 76"/>
                <a:gd name="T39" fmla="*/ 74 h 76"/>
                <a:gd name="T40" fmla="*/ 20 w 76"/>
                <a:gd name="T41" fmla="*/ 72 h 76"/>
                <a:gd name="T42" fmla="*/ 14 w 76"/>
                <a:gd name="T43" fmla="*/ 66 h 76"/>
                <a:gd name="T44" fmla="*/ 8 w 76"/>
                <a:gd name="T45" fmla="*/ 62 h 76"/>
                <a:gd name="T46" fmla="*/ 4 w 76"/>
                <a:gd name="T47" fmla="*/ 56 h 76"/>
                <a:gd name="T48" fmla="*/ 2 w 76"/>
                <a:gd name="T49" fmla="*/ 48 h 76"/>
                <a:gd name="T50" fmla="*/ 0 w 76"/>
                <a:gd name="T51" fmla="*/ 42 h 76"/>
                <a:gd name="T52" fmla="*/ 0 w 76"/>
                <a:gd name="T53" fmla="*/ 34 h 76"/>
                <a:gd name="T54" fmla="*/ 2 w 76"/>
                <a:gd name="T55" fmla="*/ 26 h 76"/>
                <a:gd name="T56" fmla="*/ 2 w 76"/>
                <a:gd name="T57" fmla="*/ 26 h 76"/>
                <a:gd name="T58" fmla="*/ 6 w 76"/>
                <a:gd name="T59" fmla="*/ 20 h 76"/>
                <a:gd name="T60" fmla="*/ 10 w 76"/>
                <a:gd name="T61" fmla="*/ 14 h 76"/>
                <a:gd name="T62" fmla="*/ 16 w 76"/>
                <a:gd name="T63" fmla="*/ 8 h 76"/>
                <a:gd name="T64" fmla="*/ 22 w 76"/>
                <a:gd name="T65" fmla="*/ 4 h 76"/>
                <a:gd name="T66" fmla="*/ 28 w 76"/>
                <a:gd name="T67" fmla="*/ 2 h 76"/>
                <a:gd name="T68" fmla="*/ 36 w 76"/>
                <a:gd name="T69" fmla="*/ 0 h 76"/>
                <a:gd name="T70" fmla="*/ 42 w 76"/>
                <a:gd name="T71" fmla="*/ 0 h 76"/>
                <a:gd name="T72" fmla="*/ 50 w 76"/>
                <a:gd name="T73" fmla="*/ 2 h 76"/>
                <a:gd name="T74" fmla="*/ 50 w 76"/>
                <a:gd name="T75" fmla="*/ 2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6" h="76">
                  <a:moveTo>
                    <a:pt x="50" y="2"/>
                  </a:moveTo>
                  <a:lnTo>
                    <a:pt x="50" y="2"/>
                  </a:lnTo>
                  <a:lnTo>
                    <a:pt x="56" y="6"/>
                  </a:lnTo>
                  <a:lnTo>
                    <a:pt x="62" y="10"/>
                  </a:lnTo>
                  <a:lnTo>
                    <a:pt x="68" y="16"/>
                  </a:lnTo>
                  <a:lnTo>
                    <a:pt x="72" y="22"/>
                  </a:lnTo>
                  <a:lnTo>
                    <a:pt x="74" y="28"/>
                  </a:lnTo>
                  <a:lnTo>
                    <a:pt x="76" y="36"/>
                  </a:lnTo>
                  <a:lnTo>
                    <a:pt x="76" y="42"/>
                  </a:lnTo>
                  <a:lnTo>
                    <a:pt x="74" y="50"/>
                  </a:lnTo>
                  <a:lnTo>
                    <a:pt x="74" y="50"/>
                  </a:lnTo>
                  <a:lnTo>
                    <a:pt x="72" y="56"/>
                  </a:lnTo>
                  <a:lnTo>
                    <a:pt x="66" y="64"/>
                  </a:lnTo>
                  <a:lnTo>
                    <a:pt x="62" y="68"/>
                  </a:lnTo>
                  <a:lnTo>
                    <a:pt x="56" y="72"/>
                  </a:lnTo>
                  <a:lnTo>
                    <a:pt x="48" y="74"/>
                  </a:lnTo>
                  <a:lnTo>
                    <a:pt x="42" y="76"/>
                  </a:lnTo>
                  <a:lnTo>
                    <a:pt x="34" y="76"/>
                  </a:lnTo>
                  <a:lnTo>
                    <a:pt x="26" y="74"/>
                  </a:lnTo>
                  <a:lnTo>
                    <a:pt x="26" y="74"/>
                  </a:lnTo>
                  <a:lnTo>
                    <a:pt x="20" y="72"/>
                  </a:lnTo>
                  <a:lnTo>
                    <a:pt x="14" y="66"/>
                  </a:lnTo>
                  <a:lnTo>
                    <a:pt x="8" y="62"/>
                  </a:lnTo>
                  <a:lnTo>
                    <a:pt x="4" y="56"/>
                  </a:lnTo>
                  <a:lnTo>
                    <a:pt x="2" y="48"/>
                  </a:lnTo>
                  <a:lnTo>
                    <a:pt x="0" y="42"/>
                  </a:lnTo>
                  <a:lnTo>
                    <a:pt x="0" y="34"/>
                  </a:lnTo>
                  <a:lnTo>
                    <a:pt x="2" y="26"/>
                  </a:lnTo>
                  <a:lnTo>
                    <a:pt x="2" y="26"/>
                  </a:lnTo>
                  <a:lnTo>
                    <a:pt x="6" y="20"/>
                  </a:lnTo>
                  <a:lnTo>
                    <a:pt x="10" y="14"/>
                  </a:lnTo>
                  <a:lnTo>
                    <a:pt x="16" y="8"/>
                  </a:lnTo>
                  <a:lnTo>
                    <a:pt x="22" y="4"/>
                  </a:lnTo>
                  <a:lnTo>
                    <a:pt x="28" y="2"/>
                  </a:lnTo>
                  <a:lnTo>
                    <a:pt x="36" y="0"/>
                  </a:lnTo>
                  <a:lnTo>
                    <a:pt x="42" y="0"/>
                  </a:lnTo>
                  <a:lnTo>
                    <a:pt x="50" y="2"/>
                  </a:lnTo>
                  <a:lnTo>
                    <a:pt x="50" y="2"/>
                  </a:lnTo>
                  <a:close/>
                </a:path>
              </a:pathLst>
            </a:custGeom>
            <a:solidFill>
              <a:srgbClr val="7170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380" name="Freeform 132"/>
            <p:cNvSpPr>
              <a:spLocks/>
            </p:cNvSpPr>
            <p:nvPr/>
          </p:nvSpPr>
          <p:spPr bwMode="auto">
            <a:xfrm>
              <a:off x="4868863" y="4597400"/>
              <a:ext cx="95250" cy="95250"/>
            </a:xfrm>
            <a:custGeom>
              <a:avLst/>
              <a:gdLst>
                <a:gd name="T0" fmla="*/ 58 w 60"/>
                <a:gd name="T1" fmla="*/ 40 h 60"/>
                <a:gd name="T2" fmla="*/ 58 w 60"/>
                <a:gd name="T3" fmla="*/ 40 h 60"/>
                <a:gd name="T4" fmla="*/ 56 w 60"/>
                <a:gd name="T5" fmla="*/ 46 h 60"/>
                <a:gd name="T6" fmla="*/ 54 w 60"/>
                <a:gd name="T7" fmla="*/ 50 h 60"/>
                <a:gd name="T8" fmla="*/ 44 w 60"/>
                <a:gd name="T9" fmla="*/ 58 h 60"/>
                <a:gd name="T10" fmla="*/ 32 w 60"/>
                <a:gd name="T11" fmla="*/ 60 h 60"/>
                <a:gd name="T12" fmla="*/ 26 w 60"/>
                <a:gd name="T13" fmla="*/ 60 h 60"/>
                <a:gd name="T14" fmla="*/ 20 w 60"/>
                <a:gd name="T15" fmla="*/ 58 h 60"/>
                <a:gd name="T16" fmla="*/ 20 w 60"/>
                <a:gd name="T17" fmla="*/ 58 h 60"/>
                <a:gd name="T18" fmla="*/ 16 w 60"/>
                <a:gd name="T19" fmla="*/ 56 h 60"/>
                <a:gd name="T20" fmla="*/ 10 w 60"/>
                <a:gd name="T21" fmla="*/ 54 h 60"/>
                <a:gd name="T22" fmla="*/ 4 w 60"/>
                <a:gd name="T23" fmla="*/ 44 h 60"/>
                <a:gd name="T24" fmla="*/ 0 w 60"/>
                <a:gd name="T25" fmla="*/ 32 h 60"/>
                <a:gd name="T26" fmla="*/ 0 w 60"/>
                <a:gd name="T27" fmla="*/ 26 h 60"/>
                <a:gd name="T28" fmla="*/ 2 w 60"/>
                <a:gd name="T29" fmla="*/ 20 h 60"/>
                <a:gd name="T30" fmla="*/ 2 w 60"/>
                <a:gd name="T31" fmla="*/ 20 h 60"/>
                <a:gd name="T32" fmla="*/ 4 w 60"/>
                <a:gd name="T33" fmla="*/ 16 h 60"/>
                <a:gd name="T34" fmla="*/ 8 w 60"/>
                <a:gd name="T35" fmla="*/ 10 h 60"/>
                <a:gd name="T36" fmla="*/ 16 w 60"/>
                <a:gd name="T37" fmla="*/ 4 h 60"/>
                <a:gd name="T38" fmla="*/ 28 w 60"/>
                <a:gd name="T39" fmla="*/ 0 h 60"/>
                <a:gd name="T40" fmla="*/ 34 w 60"/>
                <a:gd name="T41" fmla="*/ 0 h 60"/>
                <a:gd name="T42" fmla="*/ 40 w 60"/>
                <a:gd name="T43" fmla="*/ 2 h 60"/>
                <a:gd name="T44" fmla="*/ 40 w 60"/>
                <a:gd name="T45" fmla="*/ 2 h 60"/>
                <a:gd name="T46" fmla="*/ 46 w 60"/>
                <a:gd name="T47" fmla="*/ 4 h 60"/>
                <a:gd name="T48" fmla="*/ 50 w 60"/>
                <a:gd name="T49" fmla="*/ 8 h 60"/>
                <a:gd name="T50" fmla="*/ 58 w 60"/>
                <a:gd name="T51" fmla="*/ 16 h 60"/>
                <a:gd name="T52" fmla="*/ 60 w 60"/>
                <a:gd name="T53" fmla="*/ 28 h 60"/>
                <a:gd name="T54" fmla="*/ 60 w 60"/>
                <a:gd name="T55" fmla="*/ 34 h 60"/>
                <a:gd name="T56" fmla="*/ 58 w 60"/>
                <a:gd name="T57" fmla="*/ 40 h 60"/>
                <a:gd name="T58" fmla="*/ 58 w 60"/>
                <a:gd name="T59" fmla="*/ 4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0" h="60">
                  <a:moveTo>
                    <a:pt x="58" y="40"/>
                  </a:moveTo>
                  <a:lnTo>
                    <a:pt x="58" y="40"/>
                  </a:lnTo>
                  <a:lnTo>
                    <a:pt x="56" y="46"/>
                  </a:lnTo>
                  <a:lnTo>
                    <a:pt x="54" y="50"/>
                  </a:lnTo>
                  <a:lnTo>
                    <a:pt x="44" y="58"/>
                  </a:lnTo>
                  <a:lnTo>
                    <a:pt x="32" y="60"/>
                  </a:lnTo>
                  <a:lnTo>
                    <a:pt x="26" y="60"/>
                  </a:lnTo>
                  <a:lnTo>
                    <a:pt x="20" y="58"/>
                  </a:lnTo>
                  <a:lnTo>
                    <a:pt x="20" y="58"/>
                  </a:lnTo>
                  <a:lnTo>
                    <a:pt x="16" y="56"/>
                  </a:lnTo>
                  <a:lnTo>
                    <a:pt x="10" y="54"/>
                  </a:lnTo>
                  <a:lnTo>
                    <a:pt x="4" y="44"/>
                  </a:lnTo>
                  <a:lnTo>
                    <a:pt x="0" y="32"/>
                  </a:lnTo>
                  <a:lnTo>
                    <a:pt x="0" y="26"/>
                  </a:lnTo>
                  <a:lnTo>
                    <a:pt x="2" y="20"/>
                  </a:lnTo>
                  <a:lnTo>
                    <a:pt x="2" y="20"/>
                  </a:lnTo>
                  <a:lnTo>
                    <a:pt x="4" y="16"/>
                  </a:lnTo>
                  <a:lnTo>
                    <a:pt x="8" y="10"/>
                  </a:lnTo>
                  <a:lnTo>
                    <a:pt x="16" y="4"/>
                  </a:lnTo>
                  <a:lnTo>
                    <a:pt x="28" y="0"/>
                  </a:lnTo>
                  <a:lnTo>
                    <a:pt x="34" y="0"/>
                  </a:lnTo>
                  <a:lnTo>
                    <a:pt x="40" y="2"/>
                  </a:lnTo>
                  <a:lnTo>
                    <a:pt x="40" y="2"/>
                  </a:lnTo>
                  <a:lnTo>
                    <a:pt x="46" y="4"/>
                  </a:lnTo>
                  <a:lnTo>
                    <a:pt x="50" y="8"/>
                  </a:lnTo>
                  <a:lnTo>
                    <a:pt x="58" y="16"/>
                  </a:lnTo>
                  <a:lnTo>
                    <a:pt x="60" y="28"/>
                  </a:lnTo>
                  <a:lnTo>
                    <a:pt x="60" y="34"/>
                  </a:lnTo>
                  <a:lnTo>
                    <a:pt x="58" y="40"/>
                  </a:lnTo>
                  <a:lnTo>
                    <a:pt x="58" y="40"/>
                  </a:lnTo>
                  <a:close/>
                </a:path>
              </a:pathLst>
            </a:custGeom>
            <a:solidFill>
              <a:srgbClr val="F7F7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381" name="Freeform 133"/>
            <p:cNvSpPr>
              <a:spLocks/>
            </p:cNvSpPr>
            <p:nvPr/>
          </p:nvSpPr>
          <p:spPr bwMode="auto">
            <a:xfrm>
              <a:off x="4906963" y="4737100"/>
              <a:ext cx="120650" cy="120650"/>
            </a:xfrm>
            <a:custGeom>
              <a:avLst/>
              <a:gdLst>
                <a:gd name="T0" fmla="*/ 8 w 76"/>
                <a:gd name="T1" fmla="*/ 16 h 76"/>
                <a:gd name="T2" fmla="*/ 8 w 76"/>
                <a:gd name="T3" fmla="*/ 16 h 76"/>
                <a:gd name="T4" fmla="*/ 12 w 76"/>
                <a:gd name="T5" fmla="*/ 10 h 76"/>
                <a:gd name="T6" fmla="*/ 18 w 76"/>
                <a:gd name="T7" fmla="*/ 6 h 76"/>
                <a:gd name="T8" fmla="*/ 24 w 76"/>
                <a:gd name="T9" fmla="*/ 4 h 76"/>
                <a:gd name="T10" fmla="*/ 32 w 76"/>
                <a:gd name="T11" fmla="*/ 2 h 76"/>
                <a:gd name="T12" fmla="*/ 38 w 76"/>
                <a:gd name="T13" fmla="*/ 0 h 76"/>
                <a:gd name="T14" fmla="*/ 46 w 76"/>
                <a:gd name="T15" fmla="*/ 2 h 76"/>
                <a:gd name="T16" fmla="*/ 54 w 76"/>
                <a:gd name="T17" fmla="*/ 4 h 76"/>
                <a:gd name="T18" fmla="*/ 60 w 76"/>
                <a:gd name="T19" fmla="*/ 8 h 76"/>
                <a:gd name="T20" fmla="*/ 60 w 76"/>
                <a:gd name="T21" fmla="*/ 8 h 76"/>
                <a:gd name="T22" fmla="*/ 66 w 76"/>
                <a:gd name="T23" fmla="*/ 14 h 76"/>
                <a:gd name="T24" fmla="*/ 70 w 76"/>
                <a:gd name="T25" fmla="*/ 20 h 76"/>
                <a:gd name="T26" fmla="*/ 74 w 76"/>
                <a:gd name="T27" fmla="*/ 26 h 76"/>
                <a:gd name="T28" fmla="*/ 74 w 76"/>
                <a:gd name="T29" fmla="*/ 32 h 76"/>
                <a:gd name="T30" fmla="*/ 76 w 76"/>
                <a:gd name="T31" fmla="*/ 40 h 76"/>
                <a:gd name="T32" fmla="*/ 74 w 76"/>
                <a:gd name="T33" fmla="*/ 48 h 76"/>
                <a:gd name="T34" fmla="*/ 72 w 76"/>
                <a:gd name="T35" fmla="*/ 54 h 76"/>
                <a:gd name="T36" fmla="*/ 68 w 76"/>
                <a:gd name="T37" fmla="*/ 60 h 76"/>
                <a:gd name="T38" fmla="*/ 68 w 76"/>
                <a:gd name="T39" fmla="*/ 60 h 76"/>
                <a:gd name="T40" fmla="*/ 64 w 76"/>
                <a:gd name="T41" fmla="*/ 66 h 76"/>
                <a:gd name="T42" fmla="*/ 58 w 76"/>
                <a:gd name="T43" fmla="*/ 70 h 76"/>
                <a:gd name="T44" fmla="*/ 50 w 76"/>
                <a:gd name="T45" fmla="*/ 74 h 76"/>
                <a:gd name="T46" fmla="*/ 44 w 76"/>
                <a:gd name="T47" fmla="*/ 76 h 76"/>
                <a:gd name="T48" fmla="*/ 36 w 76"/>
                <a:gd name="T49" fmla="*/ 76 h 76"/>
                <a:gd name="T50" fmla="*/ 30 w 76"/>
                <a:gd name="T51" fmla="*/ 76 h 76"/>
                <a:gd name="T52" fmla="*/ 22 w 76"/>
                <a:gd name="T53" fmla="*/ 74 h 76"/>
                <a:gd name="T54" fmla="*/ 16 w 76"/>
                <a:gd name="T55" fmla="*/ 70 h 76"/>
                <a:gd name="T56" fmla="*/ 16 w 76"/>
                <a:gd name="T57" fmla="*/ 70 h 76"/>
                <a:gd name="T58" fmla="*/ 10 w 76"/>
                <a:gd name="T59" fmla="*/ 64 h 76"/>
                <a:gd name="T60" fmla="*/ 6 w 76"/>
                <a:gd name="T61" fmla="*/ 58 h 76"/>
                <a:gd name="T62" fmla="*/ 2 w 76"/>
                <a:gd name="T63" fmla="*/ 52 h 76"/>
                <a:gd name="T64" fmla="*/ 0 w 76"/>
                <a:gd name="T65" fmla="*/ 44 h 76"/>
                <a:gd name="T66" fmla="*/ 0 w 76"/>
                <a:gd name="T67" fmla="*/ 38 h 76"/>
                <a:gd name="T68" fmla="*/ 0 w 76"/>
                <a:gd name="T69" fmla="*/ 30 h 76"/>
                <a:gd name="T70" fmla="*/ 4 w 76"/>
                <a:gd name="T71" fmla="*/ 24 h 76"/>
                <a:gd name="T72" fmla="*/ 8 w 76"/>
                <a:gd name="T73" fmla="*/ 16 h 76"/>
                <a:gd name="T74" fmla="*/ 8 w 76"/>
                <a:gd name="T75" fmla="*/ 1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6" h="76">
                  <a:moveTo>
                    <a:pt x="8" y="16"/>
                  </a:moveTo>
                  <a:lnTo>
                    <a:pt x="8" y="16"/>
                  </a:lnTo>
                  <a:lnTo>
                    <a:pt x="12" y="10"/>
                  </a:lnTo>
                  <a:lnTo>
                    <a:pt x="18" y="6"/>
                  </a:lnTo>
                  <a:lnTo>
                    <a:pt x="24" y="4"/>
                  </a:lnTo>
                  <a:lnTo>
                    <a:pt x="32" y="2"/>
                  </a:lnTo>
                  <a:lnTo>
                    <a:pt x="38" y="0"/>
                  </a:lnTo>
                  <a:lnTo>
                    <a:pt x="46" y="2"/>
                  </a:lnTo>
                  <a:lnTo>
                    <a:pt x="54" y="4"/>
                  </a:lnTo>
                  <a:lnTo>
                    <a:pt x="60" y="8"/>
                  </a:lnTo>
                  <a:lnTo>
                    <a:pt x="60" y="8"/>
                  </a:lnTo>
                  <a:lnTo>
                    <a:pt x="66" y="14"/>
                  </a:lnTo>
                  <a:lnTo>
                    <a:pt x="70" y="20"/>
                  </a:lnTo>
                  <a:lnTo>
                    <a:pt x="74" y="26"/>
                  </a:lnTo>
                  <a:lnTo>
                    <a:pt x="74" y="32"/>
                  </a:lnTo>
                  <a:lnTo>
                    <a:pt x="76" y="40"/>
                  </a:lnTo>
                  <a:lnTo>
                    <a:pt x="74" y="48"/>
                  </a:lnTo>
                  <a:lnTo>
                    <a:pt x="72" y="54"/>
                  </a:lnTo>
                  <a:lnTo>
                    <a:pt x="68" y="60"/>
                  </a:lnTo>
                  <a:lnTo>
                    <a:pt x="68" y="60"/>
                  </a:lnTo>
                  <a:lnTo>
                    <a:pt x="64" y="66"/>
                  </a:lnTo>
                  <a:lnTo>
                    <a:pt x="58" y="70"/>
                  </a:lnTo>
                  <a:lnTo>
                    <a:pt x="50" y="74"/>
                  </a:lnTo>
                  <a:lnTo>
                    <a:pt x="44" y="76"/>
                  </a:lnTo>
                  <a:lnTo>
                    <a:pt x="36" y="76"/>
                  </a:lnTo>
                  <a:lnTo>
                    <a:pt x="30" y="76"/>
                  </a:lnTo>
                  <a:lnTo>
                    <a:pt x="22" y="74"/>
                  </a:lnTo>
                  <a:lnTo>
                    <a:pt x="16" y="70"/>
                  </a:lnTo>
                  <a:lnTo>
                    <a:pt x="16" y="70"/>
                  </a:lnTo>
                  <a:lnTo>
                    <a:pt x="10" y="64"/>
                  </a:lnTo>
                  <a:lnTo>
                    <a:pt x="6" y="58"/>
                  </a:lnTo>
                  <a:lnTo>
                    <a:pt x="2" y="52"/>
                  </a:lnTo>
                  <a:lnTo>
                    <a:pt x="0" y="44"/>
                  </a:lnTo>
                  <a:lnTo>
                    <a:pt x="0" y="38"/>
                  </a:lnTo>
                  <a:lnTo>
                    <a:pt x="0" y="30"/>
                  </a:lnTo>
                  <a:lnTo>
                    <a:pt x="4" y="24"/>
                  </a:lnTo>
                  <a:lnTo>
                    <a:pt x="8" y="16"/>
                  </a:lnTo>
                  <a:lnTo>
                    <a:pt x="8" y="16"/>
                  </a:lnTo>
                  <a:close/>
                </a:path>
              </a:pathLst>
            </a:custGeom>
            <a:solidFill>
              <a:srgbClr val="7170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382" name="Freeform 134"/>
            <p:cNvSpPr>
              <a:spLocks/>
            </p:cNvSpPr>
            <p:nvPr/>
          </p:nvSpPr>
          <p:spPr bwMode="auto">
            <a:xfrm>
              <a:off x="4919663" y="4749800"/>
              <a:ext cx="95250" cy="95250"/>
            </a:xfrm>
            <a:custGeom>
              <a:avLst/>
              <a:gdLst>
                <a:gd name="T0" fmla="*/ 48 w 60"/>
                <a:gd name="T1" fmla="*/ 6 h 60"/>
                <a:gd name="T2" fmla="*/ 48 w 60"/>
                <a:gd name="T3" fmla="*/ 6 h 60"/>
                <a:gd name="T4" fmla="*/ 52 w 60"/>
                <a:gd name="T5" fmla="*/ 10 h 60"/>
                <a:gd name="T6" fmla="*/ 56 w 60"/>
                <a:gd name="T7" fmla="*/ 16 h 60"/>
                <a:gd name="T8" fmla="*/ 60 w 60"/>
                <a:gd name="T9" fmla="*/ 26 h 60"/>
                <a:gd name="T10" fmla="*/ 58 w 60"/>
                <a:gd name="T11" fmla="*/ 38 h 60"/>
                <a:gd name="T12" fmla="*/ 58 w 60"/>
                <a:gd name="T13" fmla="*/ 44 h 60"/>
                <a:gd name="T14" fmla="*/ 54 w 60"/>
                <a:gd name="T15" fmla="*/ 48 h 60"/>
                <a:gd name="T16" fmla="*/ 54 w 60"/>
                <a:gd name="T17" fmla="*/ 48 h 60"/>
                <a:gd name="T18" fmla="*/ 50 w 60"/>
                <a:gd name="T19" fmla="*/ 52 h 60"/>
                <a:gd name="T20" fmla="*/ 46 w 60"/>
                <a:gd name="T21" fmla="*/ 56 h 60"/>
                <a:gd name="T22" fmla="*/ 34 w 60"/>
                <a:gd name="T23" fmla="*/ 60 h 60"/>
                <a:gd name="T24" fmla="*/ 22 w 60"/>
                <a:gd name="T25" fmla="*/ 60 h 60"/>
                <a:gd name="T26" fmla="*/ 18 w 60"/>
                <a:gd name="T27" fmla="*/ 58 h 60"/>
                <a:gd name="T28" fmla="*/ 12 w 60"/>
                <a:gd name="T29" fmla="*/ 56 h 60"/>
                <a:gd name="T30" fmla="*/ 12 w 60"/>
                <a:gd name="T31" fmla="*/ 56 h 60"/>
                <a:gd name="T32" fmla="*/ 8 w 60"/>
                <a:gd name="T33" fmla="*/ 50 h 60"/>
                <a:gd name="T34" fmla="*/ 4 w 60"/>
                <a:gd name="T35" fmla="*/ 46 h 60"/>
                <a:gd name="T36" fmla="*/ 0 w 60"/>
                <a:gd name="T37" fmla="*/ 36 h 60"/>
                <a:gd name="T38" fmla="*/ 0 w 60"/>
                <a:gd name="T39" fmla="*/ 24 h 60"/>
                <a:gd name="T40" fmla="*/ 2 w 60"/>
                <a:gd name="T41" fmla="*/ 18 h 60"/>
                <a:gd name="T42" fmla="*/ 6 w 60"/>
                <a:gd name="T43" fmla="*/ 12 h 60"/>
                <a:gd name="T44" fmla="*/ 6 w 60"/>
                <a:gd name="T45" fmla="*/ 12 h 60"/>
                <a:gd name="T46" fmla="*/ 10 w 60"/>
                <a:gd name="T47" fmla="*/ 8 h 60"/>
                <a:gd name="T48" fmla="*/ 14 w 60"/>
                <a:gd name="T49" fmla="*/ 4 h 60"/>
                <a:gd name="T50" fmla="*/ 24 w 60"/>
                <a:gd name="T51" fmla="*/ 0 h 60"/>
                <a:gd name="T52" fmla="*/ 36 w 60"/>
                <a:gd name="T53" fmla="*/ 2 h 60"/>
                <a:gd name="T54" fmla="*/ 42 w 60"/>
                <a:gd name="T55" fmla="*/ 4 h 60"/>
                <a:gd name="T56" fmla="*/ 48 w 60"/>
                <a:gd name="T57" fmla="*/ 6 h 60"/>
                <a:gd name="T58" fmla="*/ 48 w 60"/>
                <a:gd name="T5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0" h="60">
                  <a:moveTo>
                    <a:pt x="48" y="6"/>
                  </a:moveTo>
                  <a:lnTo>
                    <a:pt x="48" y="6"/>
                  </a:lnTo>
                  <a:lnTo>
                    <a:pt x="52" y="10"/>
                  </a:lnTo>
                  <a:lnTo>
                    <a:pt x="56" y="16"/>
                  </a:lnTo>
                  <a:lnTo>
                    <a:pt x="60" y="26"/>
                  </a:lnTo>
                  <a:lnTo>
                    <a:pt x="58" y="38"/>
                  </a:lnTo>
                  <a:lnTo>
                    <a:pt x="58" y="44"/>
                  </a:lnTo>
                  <a:lnTo>
                    <a:pt x="54" y="48"/>
                  </a:lnTo>
                  <a:lnTo>
                    <a:pt x="54" y="48"/>
                  </a:lnTo>
                  <a:lnTo>
                    <a:pt x="50" y="52"/>
                  </a:lnTo>
                  <a:lnTo>
                    <a:pt x="46" y="56"/>
                  </a:lnTo>
                  <a:lnTo>
                    <a:pt x="34" y="60"/>
                  </a:lnTo>
                  <a:lnTo>
                    <a:pt x="22" y="60"/>
                  </a:lnTo>
                  <a:lnTo>
                    <a:pt x="18" y="58"/>
                  </a:lnTo>
                  <a:lnTo>
                    <a:pt x="12" y="56"/>
                  </a:lnTo>
                  <a:lnTo>
                    <a:pt x="12" y="56"/>
                  </a:lnTo>
                  <a:lnTo>
                    <a:pt x="8" y="50"/>
                  </a:lnTo>
                  <a:lnTo>
                    <a:pt x="4" y="46"/>
                  </a:lnTo>
                  <a:lnTo>
                    <a:pt x="0" y="36"/>
                  </a:lnTo>
                  <a:lnTo>
                    <a:pt x="0" y="24"/>
                  </a:lnTo>
                  <a:lnTo>
                    <a:pt x="2" y="18"/>
                  </a:lnTo>
                  <a:lnTo>
                    <a:pt x="6" y="12"/>
                  </a:lnTo>
                  <a:lnTo>
                    <a:pt x="6" y="12"/>
                  </a:lnTo>
                  <a:lnTo>
                    <a:pt x="10" y="8"/>
                  </a:lnTo>
                  <a:lnTo>
                    <a:pt x="14" y="4"/>
                  </a:lnTo>
                  <a:lnTo>
                    <a:pt x="24" y="0"/>
                  </a:lnTo>
                  <a:lnTo>
                    <a:pt x="36" y="2"/>
                  </a:lnTo>
                  <a:lnTo>
                    <a:pt x="42" y="4"/>
                  </a:lnTo>
                  <a:lnTo>
                    <a:pt x="48" y="6"/>
                  </a:lnTo>
                  <a:lnTo>
                    <a:pt x="48" y="6"/>
                  </a:lnTo>
                  <a:close/>
                </a:path>
              </a:pathLst>
            </a:custGeom>
            <a:solidFill>
              <a:srgbClr val="F7F7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383" name="Freeform 135"/>
            <p:cNvSpPr>
              <a:spLocks/>
            </p:cNvSpPr>
            <p:nvPr/>
          </p:nvSpPr>
          <p:spPr bwMode="auto">
            <a:xfrm>
              <a:off x="5068888" y="4737100"/>
              <a:ext cx="117475" cy="120650"/>
            </a:xfrm>
            <a:custGeom>
              <a:avLst/>
              <a:gdLst>
                <a:gd name="T0" fmla="*/ 6 w 74"/>
                <a:gd name="T1" fmla="*/ 60 h 76"/>
                <a:gd name="T2" fmla="*/ 6 w 74"/>
                <a:gd name="T3" fmla="*/ 60 h 76"/>
                <a:gd name="T4" fmla="*/ 2 w 74"/>
                <a:gd name="T5" fmla="*/ 54 h 76"/>
                <a:gd name="T6" fmla="*/ 0 w 74"/>
                <a:gd name="T7" fmla="*/ 48 h 76"/>
                <a:gd name="T8" fmla="*/ 0 w 74"/>
                <a:gd name="T9" fmla="*/ 40 h 76"/>
                <a:gd name="T10" fmla="*/ 0 w 74"/>
                <a:gd name="T11" fmla="*/ 32 h 76"/>
                <a:gd name="T12" fmla="*/ 2 w 74"/>
                <a:gd name="T13" fmla="*/ 26 h 76"/>
                <a:gd name="T14" fmla="*/ 4 w 74"/>
                <a:gd name="T15" fmla="*/ 20 h 76"/>
                <a:gd name="T16" fmla="*/ 10 w 74"/>
                <a:gd name="T17" fmla="*/ 14 h 76"/>
                <a:gd name="T18" fmla="*/ 14 w 74"/>
                <a:gd name="T19" fmla="*/ 8 h 76"/>
                <a:gd name="T20" fmla="*/ 14 w 74"/>
                <a:gd name="T21" fmla="*/ 8 h 76"/>
                <a:gd name="T22" fmla="*/ 22 w 74"/>
                <a:gd name="T23" fmla="*/ 4 h 76"/>
                <a:gd name="T24" fmla="*/ 28 w 74"/>
                <a:gd name="T25" fmla="*/ 2 h 76"/>
                <a:gd name="T26" fmla="*/ 36 w 74"/>
                <a:gd name="T27" fmla="*/ 0 h 76"/>
                <a:gd name="T28" fmla="*/ 42 w 74"/>
                <a:gd name="T29" fmla="*/ 2 h 76"/>
                <a:gd name="T30" fmla="*/ 50 w 74"/>
                <a:gd name="T31" fmla="*/ 4 h 76"/>
                <a:gd name="T32" fmla="*/ 56 w 74"/>
                <a:gd name="T33" fmla="*/ 6 h 76"/>
                <a:gd name="T34" fmla="*/ 62 w 74"/>
                <a:gd name="T35" fmla="*/ 10 h 76"/>
                <a:gd name="T36" fmla="*/ 68 w 74"/>
                <a:gd name="T37" fmla="*/ 16 h 76"/>
                <a:gd name="T38" fmla="*/ 68 w 74"/>
                <a:gd name="T39" fmla="*/ 16 h 76"/>
                <a:gd name="T40" fmla="*/ 72 w 74"/>
                <a:gd name="T41" fmla="*/ 24 h 76"/>
                <a:gd name="T42" fmla="*/ 74 w 74"/>
                <a:gd name="T43" fmla="*/ 30 h 76"/>
                <a:gd name="T44" fmla="*/ 74 w 74"/>
                <a:gd name="T45" fmla="*/ 38 h 76"/>
                <a:gd name="T46" fmla="*/ 74 w 74"/>
                <a:gd name="T47" fmla="*/ 44 h 76"/>
                <a:gd name="T48" fmla="*/ 72 w 74"/>
                <a:gd name="T49" fmla="*/ 52 h 76"/>
                <a:gd name="T50" fmla="*/ 70 w 74"/>
                <a:gd name="T51" fmla="*/ 58 h 76"/>
                <a:gd name="T52" fmla="*/ 64 w 74"/>
                <a:gd name="T53" fmla="*/ 64 h 76"/>
                <a:gd name="T54" fmla="*/ 60 w 74"/>
                <a:gd name="T55" fmla="*/ 70 h 76"/>
                <a:gd name="T56" fmla="*/ 60 w 74"/>
                <a:gd name="T57" fmla="*/ 70 h 76"/>
                <a:gd name="T58" fmla="*/ 52 w 74"/>
                <a:gd name="T59" fmla="*/ 74 h 76"/>
                <a:gd name="T60" fmla="*/ 46 w 74"/>
                <a:gd name="T61" fmla="*/ 76 h 76"/>
                <a:gd name="T62" fmla="*/ 38 w 74"/>
                <a:gd name="T63" fmla="*/ 76 h 76"/>
                <a:gd name="T64" fmla="*/ 30 w 74"/>
                <a:gd name="T65" fmla="*/ 76 h 76"/>
                <a:gd name="T66" fmla="*/ 24 w 74"/>
                <a:gd name="T67" fmla="*/ 74 h 76"/>
                <a:gd name="T68" fmla="*/ 18 w 74"/>
                <a:gd name="T69" fmla="*/ 70 h 76"/>
                <a:gd name="T70" fmla="*/ 12 w 74"/>
                <a:gd name="T71" fmla="*/ 66 h 76"/>
                <a:gd name="T72" fmla="*/ 6 w 74"/>
                <a:gd name="T73" fmla="*/ 60 h 76"/>
                <a:gd name="T74" fmla="*/ 6 w 74"/>
                <a:gd name="T75" fmla="*/ 6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4" h="76">
                  <a:moveTo>
                    <a:pt x="6" y="60"/>
                  </a:moveTo>
                  <a:lnTo>
                    <a:pt x="6" y="60"/>
                  </a:lnTo>
                  <a:lnTo>
                    <a:pt x="2" y="54"/>
                  </a:lnTo>
                  <a:lnTo>
                    <a:pt x="0" y="48"/>
                  </a:lnTo>
                  <a:lnTo>
                    <a:pt x="0" y="40"/>
                  </a:lnTo>
                  <a:lnTo>
                    <a:pt x="0" y="32"/>
                  </a:lnTo>
                  <a:lnTo>
                    <a:pt x="2" y="26"/>
                  </a:lnTo>
                  <a:lnTo>
                    <a:pt x="4" y="20"/>
                  </a:lnTo>
                  <a:lnTo>
                    <a:pt x="10" y="14"/>
                  </a:lnTo>
                  <a:lnTo>
                    <a:pt x="14" y="8"/>
                  </a:lnTo>
                  <a:lnTo>
                    <a:pt x="14" y="8"/>
                  </a:lnTo>
                  <a:lnTo>
                    <a:pt x="22" y="4"/>
                  </a:lnTo>
                  <a:lnTo>
                    <a:pt x="28" y="2"/>
                  </a:lnTo>
                  <a:lnTo>
                    <a:pt x="36" y="0"/>
                  </a:lnTo>
                  <a:lnTo>
                    <a:pt x="42" y="2"/>
                  </a:lnTo>
                  <a:lnTo>
                    <a:pt x="50" y="4"/>
                  </a:lnTo>
                  <a:lnTo>
                    <a:pt x="56" y="6"/>
                  </a:lnTo>
                  <a:lnTo>
                    <a:pt x="62" y="10"/>
                  </a:lnTo>
                  <a:lnTo>
                    <a:pt x="68" y="16"/>
                  </a:lnTo>
                  <a:lnTo>
                    <a:pt x="68" y="16"/>
                  </a:lnTo>
                  <a:lnTo>
                    <a:pt x="72" y="24"/>
                  </a:lnTo>
                  <a:lnTo>
                    <a:pt x="74" y="30"/>
                  </a:lnTo>
                  <a:lnTo>
                    <a:pt x="74" y="38"/>
                  </a:lnTo>
                  <a:lnTo>
                    <a:pt x="74" y="44"/>
                  </a:lnTo>
                  <a:lnTo>
                    <a:pt x="72" y="52"/>
                  </a:lnTo>
                  <a:lnTo>
                    <a:pt x="70" y="58"/>
                  </a:lnTo>
                  <a:lnTo>
                    <a:pt x="64" y="64"/>
                  </a:lnTo>
                  <a:lnTo>
                    <a:pt x="60" y="70"/>
                  </a:lnTo>
                  <a:lnTo>
                    <a:pt x="60" y="70"/>
                  </a:lnTo>
                  <a:lnTo>
                    <a:pt x="52" y="74"/>
                  </a:lnTo>
                  <a:lnTo>
                    <a:pt x="46" y="76"/>
                  </a:lnTo>
                  <a:lnTo>
                    <a:pt x="38" y="76"/>
                  </a:lnTo>
                  <a:lnTo>
                    <a:pt x="30" y="76"/>
                  </a:lnTo>
                  <a:lnTo>
                    <a:pt x="24" y="74"/>
                  </a:lnTo>
                  <a:lnTo>
                    <a:pt x="18" y="70"/>
                  </a:lnTo>
                  <a:lnTo>
                    <a:pt x="12" y="66"/>
                  </a:lnTo>
                  <a:lnTo>
                    <a:pt x="6" y="60"/>
                  </a:lnTo>
                  <a:lnTo>
                    <a:pt x="6" y="60"/>
                  </a:lnTo>
                  <a:close/>
                </a:path>
              </a:pathLst>
            </a:custGeom>
            <a:solidFill>
              <a:srgbClr val="7170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384" name="Freeform 136"/>
            <p:cNvSpPr>
              <a:spLocks/>
            </p:cNvSpPr>
            <p:nvPr/>
          </p:nvSpPr>
          <p:spPr bwMode="auto">
            <a:xfrm>
              <a:off x="5081588" y="4749800"/>
              <a:ext cx="92075" cy="95250"/>
            </a:xfrm>
            <a:custGeom>
              <a:avLst/>
              <a:gdLst>
                <a:gd name="T0" fmla="*/ 12 w 58"/>
                <a:gd name="T1" fmla="*/ 6 h 60"/>
                <a:gd name="T2" fmla="*/ 12 w 58"/>
                <a:gd name="T3" fmla="*/ 6 h 60"/>
                <a:gd name="T4" fmla="*/ 16 w 58"/>
                <a:gd name="T5" fmla="*/ 4 h 60"/>
                <a:gd name="T6" fmla="*/ 22 w 58"/>
                <a:gd name="T7" fmla="*/ 2 h 60"/>
                <a:gd name="T8" fmla="*/ 34 w 58"/>
                <a:gd name="T9" fmla="*/ 0 h 60"/>
                <a:gd name="T10" fmla="*/ 44 w 58"/>
                <a:gd name="T11" fmla="*/ 4 h 60"/>
                <a:gd name="T12" fmla="*/ 50 w 58"/>
                <a:gd name="T13" fmla="*/ 8 h 60"/>
                <a:gd name="T14" fmla="*/ 54 w 58"/>
                <a:gd name="T15" fmla="*/ 12 h 60"/>
                <a:gd name="T16" fmla="*/ 54 w 58"/>
                <a:gd name="T17" fmla="*/ 12 h 60"/>
                <a:gd name="T18" fmla="*/ 56 w 58"/>
                <a:gd name="T19" fmla="*/ 18 h 60"/>
                <a:gd name="T20" fmla="*/ 58 w 58"/>
                <a:gd name="T21" fmla="*/ 24 h 60"/>
                <a:gd name="T22" fmla="*/ 58 w 58"/>
                <a:gd name="T23" fmla="*/ 36 h 60"/>
                <a:gd name="T24" fmla="*/ 54 w 58"/>
                <a:gd name="T25" fmla="*/ 46 h 60"/>
                <a:gd name="T26" fmla="*/ 52 w 58"/>
                <a:gd name="T27" fmla="*/ 52 h 60"/>
                <a:gd name="T28" fmla="*/ 46 w 58"/>
                <a:gd name="T29" fmla="*/ 56 h 60"/>
                <a:gd name="T30" fmla="*/ 46 w 58"/>
                <a:gd name="T31" fmla="*/ 56 h 60"/>
                <a:gd name="T32" fmla="*/ 42 w 58"/>
                <a:gd name="T33" fmla="*/ 58 h 60"/>
                <a:gd name="T34" fmla="*/ 36 w 58"/>
                <a:gd name="T35" fmla="*/ 60 h 60"/>
                <a:gd name="T36" fmla="*/ 24 w 58"/>
                <a:gd name="T37" fmla="*/ 60 h 60"/>
                <a:gd name="T38" fmla="*/ 14 w 58"/>
                <a:gd name="T39" fmla="*/ 56 h 60"/>
                <a:gd name="T40" fmla="*/ 8 w 58"/>
                <a:gd name="T41" fmla="*/ 52 h 60"/>
                <a:gd name="T42" fmla="*/ 4 w 58"/>
                <a:gd name="T43" fmla="*/ 48 h 60"/>
                <a:gd name="T44" fmla="*/ 4 w 58"/>
                <a:gd name="T45" fmla="*/ 48 h 60"/>
                <a:gd name="T46" fmla="*/ 2 w 58"/>
                <a:gd name="T47" fmla="*/ 44 h 60"/>
                <a:gd name="T48" fmla="*/ 0 w 58"/>
                <a:gd name="T49" fmla="*/ 38 h 60"/>
                <a:gd name="T50" fmla="*/ 0 w 58"/>
                <a:gd name="T51" fmla="*/ 26 h 60"/>
                <a:gd name="T52" fmla="*/ 4 w 58"/>
                <a:gd name="T53" fmla="*/ 16 h 60"/>
                <a:gd name="T54" fmla="*/ 6 w 58"/>
                <a:gd name="T55" fmla="*/ 10 h 60"/>
                <a:gd name="T56" fmla="*/ 12 w 58"/>
                <a:gd name="T57" fmla="*/ 6 h 60"/>
                <a:gd name="T58" fmla="*/ 12 w 58"/>
                <a:gd name="T5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8" h="60">
                  <a:moveTo>
                    <a:pt x="12" y="6"/>
                  </a:moveTo>
                  <a:lnTo>
                    <a:pt x="12" y="6"/>
                  </a:lnTo>
                  <a:lnTo>
                    <a:pt x="16" y="4"/>
                  </a:lnTo>
                  <a:lnTo>
                    <a:pt x="22" y="2"/>
                  </a:lnTo>
                  <a:lnTo>
                    <a:pt x="34" y="0"/>
                  </a:lnTo>
                  <a:lnTo>
                    <a:pt x="44" y="4"/>
                  </a:lnTo>
                  <a:lnTo>
                    <a:pt x="50" y="8"/>
                  </a:lnTo>
                  <a:lnTo>
                    <a:pt x="54" y="12"/>
                  </a:lnTo>
                  <a:lnTo>
                    <a:pt x="54" y="12"/>
                  </a:lnTo>
                  <a:lnTo>
                    <a:pt x="56" y="18"/>
                  </a:lnTo>
                  <a:lnTo>
                    <a:pt x="58" y="24"/>
                  </a:lnTo>
                  <a:lnTo>
                    <a:pt x="58" y="36"/>
                  </a:lnTo>
                  <a:lnTo>
                    <a:pt x="54" y="46"/>
                  </a:lnTo>
                  <a:lnTo>
                    <a:pt x="52" y="52"/>
                  </a:lnTo>
                  <a:lnTo>
                    <a:pt x="46" y="56"/>
                  </a:lnTo>
                  <a:lnTo>
                    <a:pt x="46" y="56"/>
                  </a:lnTo>
                  <a:lnTo>
                    <a:pt x="42" y="58"/>
                  </a:lnTo>
                  <a:lnTo>
                    <a:pt x="36" y="60"/>
                  </a:lnTo>
                  <a:lnTo>
                    <a:pt x="24" y="60"/>
                  </a:lnTo>
                  <a:lnTo>
                    <a:pt x="14" y="56"/>
                  </a:lnTo>
                  <a:lnTo>
                    <a:pt x="8" y="52"/>
                  </a:lnTo>
                  <a:lnTo>
                    <a:pt x="4" y="48"/>
                  </a:lnTo>
                  <a:lnTo>
                    <a:pt x="4" y="48"/>
                  </a:lnTo>
                  <a:lnTo>
                    <a:pt x="2" y="44"/>
                  </a:lnTo>
                  <a:lnTo>
                    <a:pt x="0" y="38"/>
                  </a:lnTo>
                  <a:lnTo>
                    <a:pt x="0" y="26"/>
                  </a:lnTo>
                  <a:lnTo>
                    <a:pt x="4" y="16"/>
                  </a:lnTo>
                  <a:lnTo>
                    <a:pt x="6" y="10"/>
                  </a:lnTo>
                  <a:lnTo>
                    <a:pt x="12" y="6"/>
                  </a:lnTo>
                  <a:lnTo>
                    <a:pt x="12" y="6"/>
                  </a:lnTo>
                  <a:close/>
                </a:path>
              </a:pathLst>
            </a:custGeom>
            <a:solidFill>
              <a:srgbClr val="F7F7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385" name="Freeform 137"/>
            <p:cNvSpPr>
              <a:spLocks/>
            </p:cNvSpPr>
            <p:nvPr/>
          </p:nvSpPr>
          <p:spPr bwMode="auto">
            <a:xfrm>
              <a:off x="5116513" y="4584700"/>
              <a:ext cx="120650" cy="120650"/>
            </a:xfrm>
            <a:custGeom>
              <a:avLst/>
              <a:gdLst>
                <a:gd name="T0" fmla="*/ 50 w 76"/>
                <a:gd name="T1" fmla="*/ 74 h 76"/>
                <a:gd name="T2" fmla="*/ 50 w 76"/>
                <a:gd name="T3" fmla="*/ 74 h 76"/>
                <a:gd name="T4" fmla="*/ 42 w 76"/>
                <a:gd name="T5" fmla="*/ 76 h 76"/>
                <a:gd name="T6" fmla="*/ 34 w 76"/>
                <a:gd name="T7" fmla="*/ 76 h 76"/>
                <a:gd name="T8" fmla="*/ 28 w 76"/>
                <a:gd name="T9" fmla="*/ 74 h 76"/>
                <a:gd name="T10" fmla="*/ 22 w 76"/>
                <a:gd name="T11" fmla="*/ 72 h 76"/>
                <a:gd name="T12" fmla="*/ 14 w 76"/>
                <a:gd name="T13" fmla="*/ 68 h 76"/>
                <a:gd name="T14" fmla="*/ 10 w 76"/>
                <a:gd name="T15" fmla="*/ 64 h 76"/>
                <a:gd name="T16" fmla="*/ 6 w 76"/>
                <a:gd name="T17" fmla="*/ 56 h 76"/>
                <a:gd name="T18" fmla="*/ 2 w 76"/>
                <a:gd name="T19" fmla="*/ 50 h 76"/>
                <a:gd name="T20" fmla="*/ 2 w 76"/>
                <a:gd name="T21" fmla="*/ 50 h 76"/>
                <a:gd name="T22" fmla="*/ 0 w 76"/>
                <a:gd name="T23" fmla="*/ 42 h 76"/>
                <a:gd name="T24" fmla="*/ 0 w 76"/>
                <a:gd name="T25" fmla="*/ 36 h 76"/>
                <a:gd name="T26" fmla="*/ 2 w 76"/>
                <a:gd name="T27" fmla="*/ 28 h 76"/>
                <a:gd name="T28" fmla="*/ 4 w 76"/>
                <a:gd name="T29" fmla="*/ 22 h 76"/>
                <a:gd name="T30" fmla="*/ 8 w 76"/>
                <a:gd name="T31" fmla="*/ 16 h 76"/>
                <a:gd name="T32" fmla="*/ 14 w 76"/>
                <a:gd name="T33" fmla="*/ 10 h 76"/>
                <a:gd name="T34" fmla="*/ 20 w 76"/>
                <a:gd name="T35" fmla="*/ 6 h 76"/>
                <a:gd name="T36" fmla="*/ 26 w 76"/>
                <a:gd name="T37" fmla="*/ 2 h 76"/>
                <a:gd name="T38" fmla="*/ 26 w 76"/>
                <a:gd name="T39" fmla="*/ 2 h 76"/>
                <a:gd name="T40" fmla="*/ 34 w 76"/>
                <a:gd name="T41" fmla="*/ 0 h 76"/>
                <a:gd name="T42" fmla="*/ 42 w 76"/>
                <a:gd name="T43" fmla="*/ 0 h 76"/>
                <a:gd name="T44" fmla="*/ 48 w 76"/>
                <a:gd name="T45" fmla="*/ 2 h 76"/>
                <a:gd name="T46" fmla="*/ 56 w 76"/>
                <a:gd name="T47" fmla="*/ 4 h 76"/>
                <a:gd name="T48" fmla="*/ 62 w 76"/>
                <a:gd name="T49" fmla="*/ 8 h 76"/>
                <a:gd name="T50" fmla="*/ 66 w 76"/>
                <a:gd name="T51" fmla="*/ 14 h 76"/>
                <a:gd name="T52" fmla="*/ 72 w 76"/>
                <a:gd name="T53" fmla="*/ 20 h 76"/>
                <a:gd name="T54" fmla="*/ 74 w 76"/>
                <a:gd name="T55" fmla="*/ 26 h 76"/>
                <a:gd name="T56" fmla="*/ 74 w 76"/>
                <a:gd name="T57" fmla="*/ 26 h 76"/>
                <a:gd name="T58" fmla="*/ 76 w 76"/>
                <a:gd name="T59" fmla="*/ 34 h 76"/>
                <a:gd name="T60" fmla="*/ 76 w 76"/>
                <a:gd name="T61" fmla="*/ 42 h 76"/>
                <a:gd name="T62" fmla="*/ 74 w 76"/>
                <a:gd name="T63" fmla="*/ 48 h 76"/>
                <a:gd name="T64" fmla="*/ 72 w 76"/>
                <a:gd name="T65" fmla="*/ 56 h 76"/>
                <a:gd name="T66" fmla="*/ 68 w 76"/>
                <a:gd name="T67" fmla="*/ 62 h 76"/>
                <a:gd name="T68" fmla="*/ 62 w 76"/>
                <a:gd name="T69" fmla="*/ 66 h 76"/>
                <a:gd name="T70" fmla="*/ 56 w 76"/>
                <a:gd name="T71" fmla="*/ 72 h 76"/>
                <a:gd name="T72" fmla="*/ 50 w 76"/>
                <a:gd name="T73" fmla="*/ 74 h 76"/>
                <a:gd name="T74" fmla="*/ 50 w 76"/>
                <a:gd name="T75" fmla="*/ 74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6" h="76">
                  <a:moveTo>
                    <a:pt x="50" y="74"/>
                  </a:moveTo>
                  <a:lnTo>
                    <a:pt x="50" y="74"/>
                  </a:lnTo>
                  <a:lnTo>
                    <a:pt x="42" y="76"/>
                  </a:lnTo>
                  <a:lnTo>
                    <a:pt x="34" y="76"/>
                  </a:lnTo>
                  <a:lnTo>
                    <a:pt x="28" y="74"/>
                  </a:lnTo>
                  <a:lnTo>
                    <a:pt x="22" y="72"/>
                  </a:lnTo>
                  <a:lnTo>
                    <a:pt x="14" y="68"/>
                  </a:lnTo>
                  <a:lnTo>
                    <a:pt x="10" y="64"/>
                  </a:lnTo>
                  <a:lnTo>
                    <a:pt x="6" y="56"/>
                  </a:lnTo>
                  <a:lnTo>
                    <a:pt x="2" y="50"/>
                  </a:lnTo>
                  <a:lnTo>
                    <a:pt x="2" y="50"/>
                  </a:lnTo>
                  <a:lnTo>
                    <a:pt x="0" y="42"/>
                  </a:lnTo>
                  <a:lnTo>
                    <a:pt x="0" y="36"/>
                  </a:lnTo>
                  <a:lnTo>
                    <a:pt x="2" y="28"/>
                  </a:lnTo>
                  <a:lnTo>
                    <a:pt x="4" y="22"/>
                  </a:lnTo>
                  <a:lnTo>
                    <a:pt x="8" y="16"/>
                  </a:lnTo>
                  <a:lnTo>
                    <a:pt x="14" y="10"/>
                  </a:lnTo>
                  <a:lnTo>
                    <a:pt x="20" y="6"/>
                  </a:lnTo>
                  <a:lnTo>
                    <a:pt x="26" y="2"/>
                  </a:lnTo>
                  <a:lnTo>
                    <a:pt x="26" y="2"/>
                  </a:lnTo>
                  <a:lnTo>
                    <a:pt x="34" y="0"/>
                  </a:lnTo>
                  <a:lnTo>
                    <a:pt x="42" y="0"/>
                  </a:lnTo>
                  <a:lnTo>
                    <a:pt x="48" y="2"/>
                  </a:lnTo>
                  <a:lnTo>
                    <a:pt x="56" y="4"/>
                  </a:lnTo>
                  <a:lnTo>
                    <a:pt x="62" y="8"/>
                  </a:lnTo>
                  <a:lnTo>
                    <a:pt x="66" y="14"/>
                  </a:lnTo>
                  <a:lnTo>
                    <a:pt x="72" y="20"/>
                  </a:lnTo>
                  <a:lnTo>
                    <a:pt x="74" y="26"/>
                  </a:lnTo>
                  <a:lnTo>
                    <a:pt x="74" y="26"/>
                  </a:lnTo>
                  <a:lnTo>
                    <a:pt x="76" y="34"/>
                  </a:lnTo>
                  <a:lnTo>
                    <a:pt x="76" y="42"/>
                  </a:lnTo>
                  <a:lnTo>
                    <a:pt x="74" y="48"/>
                  </a:lnTo>
                  <a:lnTo>
                    <a:pt x="72" y="56"/>
                  </a:lnTo>
                  <a:lnTo>
                    <a:pt x="68" y="62"/>
                  </a:lnTo>
                  <a:lnTo>
                    <a:pt x="62" y="66"/>
                  </a:lnTo>
                  <a:lnTo>
                    <a:pt x="56" y="72"/>
                  </a:lnTo>
                  <a:lnTo>
                    <a:pt x="50" y="74"/>
                  </a:lnTo>
                  <a:lnTo>
                    <a:pt x="50" y="74"/>
                  </a:lnTo>
                  <a:close/>
                </a:path>
              </a:pathLst>
            </a:custGeom>
            <a:solidFill>
              <a:srgbClr val="7170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386" name="Freeform 138"/>
            <p:cNvSpPr>
              <a:spLocks/>
            </p:cNvSpPr>
            <p:nvPr/>
          </p:nvSpPr>
          <p:spPr bwMode="auto">
            <a:xfrm>
              <a:off x="5129213" y="4597400"/>
              <a:ext cx="95250" cy="95250"/>
            </a:xfrm>
            <a:custGeom>
              <a:avLst/>
              <a:gdLst>
                <a:gd name="T0" fmla="*/ 2 w 60"/>
                <a:gd name="T1" fmla="*/ 40 h 60"/>
                <a:gd name="T2" fmla="*/ 2 w 60"/>
                <a:gd name="T3" fmla="*/ 40 h 60"/>
                <a:gd name="T4" fmla="*/ 0 w 60"/>
                <a:gd name="T5" fmla="*/ 34 h 60"/>
                <a:gd name="T6" fmla="*/ 0 w 60"/>
                <a:gd name="T7" fmla="*/ 28 h 60"/>
                <a:gd name="T8" fmla="*/ 4 w 60"/>
                <a:gd name="T9" fmla="*/ 16 h 60"/>
                <a:gd name="T10" fmla="*/ 10 w 60"/>
                <a:gd name="T11" fmla="*/ 8 h 60"/>
                <a:gd name="T12" fmla="*/ 16 w 60"/>
                <a:gd name="T13" fmla="*/ 4 h 60"/>
                <a:gd name="T14" fmla="*/ 20 w 60"/>
                <a:gd name="T15" fmla="*/ 2 h 60"/>
                <a:gd name="T16" fmla="*/ 20 w 60"/>
                <a:gd name="T17" fmla="*/ 2 h 60"/>
                <a:gd name="T18" fmla="*/ 26 w 60"/>
                <a:gd name="T19" fmla="*/ 0 h 60"/>
                <a:gd name="T20" fmla="*/ 32 w 60"/>
                <a:gd name="T21" fmla="*/ 0 h 60"/>
                <a:gd name="T22" fmla="*/ 44 w 60"/>
                <a:gd name="T23" fmla="*/ 4 h 60"/>
                <a:gd name="T24" fmla="*/ 54 w 60"/>
                <a:gd name="T25" fmla="*/ 10 h 60"/>
                <a:gd name="T26" fmla="*/ 56 w 60"/>
                <a:gd name="T27" fmla="*/ 16 h 60"/>
                <a:gd name="T28" fmla="*/ 58 w 60"/>
                <a:gd name="T29" fmla="*/ 20 h 60"/>
                <a:gd name="T30" fmla="*/ 58 w 60"/>
                <a:gd name="T31" fmla="*/ 20 h 60"/>
                <a:gd name="T32" fmla="*/ 60 w 60"/>
                <a:gd name="T33" fmla="*/ 26 h 60"/>
                <a:gd name="T34" fmla="*/ 60 w 60"/>
                <a:gd name="T35" fmla="*/ 32 h 60"/>
                <a:gd name="T36" fmla="*/ 58 w 60"/>
                <a:gd name="T37" fmla="*/ 44 h 60"/>
                <a:gd name="T38" fmla="*/ 50 w 60"/>
                <a:gd name="T39" fmla="*/ 54 h 60"/>
                <a:gd name="T40" fmla="*/ 46 w 60"/>
                <a:gd name="T41" fmla="*/ 56 h 60"/>
                <a:gd name="T42" fmla="*/ 40 w 60"/>
                <a:gd name="T43" fmla="*/ 60 h 60"/>
                <a:gd name="T44" fmla="*/ 40 w 60"/>
                <a:gd name="T45" fmla="*/ 60 h 60"/>
                <a:gd name="T46" fmla="*/ 34 w 60"/>
                <a:gd name="T47" fmla="*/ 60 h 60"/>
                <a:gd name="T48" fmla="*/ 28 w 60"/>
                <a:gd name="T49" fmla="*/ 60 h 60"/>
                <a:gd name="T50" fmla="*/ 16 w 60"/>
                <a:gd name="T51" fmla="*/ 58 h 60"/>
                <a:gd name="T52" fmla="*/ 8 w 60"/>
                <a:gd name="T53" fmla="*/ 50 h 60"/>
                <a:gd name="T54" fmla="*/ 4 w 60"/>
                <a:gd name="T55" fmla="*/ 46 h 60"/>
                <a:gd name="T56" fmla="*/ 2 w 60"/>
                <a:gd name="T57" fmla="*/ 40 h 60"/>
                <a:gd name="T58" fmla="*/ 2 w 60"/>
                <a:gd name="T59" fmla="*/ 4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0" h="60">
                  <a:moveTo>
                    <a:pt x="2" y="40"/>
                  </a:moveTo>
                  <a:lnTo>
                    <a:pt x="2" y="40"/>
                  </a:lnTo>
                  <a:lnTo>
                    <a:pt x="0" y="34"/>
                  </a:lnTo>
                  <a:lnTo>
                    <a:pt x="0" y="28"/>
                  </a:lnTo>
                  <a:lnTo>
                    <a:pt x="4" y="16"/>
                  </a:lnTo>
                  <a:lnTo>
                    <a:pt x="10" y="8"/>
                  </a:lnTo>
                  <a:lnTo>
                    <a:pt x="16" y="4"/>
                  </a:lnTo>
                  <a:lnTo>
                    <a:pt x="20" y="2"/>
                  </a:lnTo>
                  <a:lnTo>
                    <a:pt x="20" y="2"/>
                  </a:lnTo>
                  <a:lnTo>
                    <a:pt x="26" y="0"/>
                  </a:lnTo>
                  <a:lnTo>
                    <a:pt x="32" y="0"/>
                  </a:lnTo>
                  <a:lnTo>
                    <a:pt x="44" y="4"/>
                  </a:lnTo>
                  <a:lnTo>
                    <a:pt x="54" y="10"/>
                  </a:lnTo>
                  <a:lnTo>
                    <a:pt x="56" y="16"/>
                  </a:lnTo>
                  <a:lnTo>
                    <a:pt x="58" y="20"/>
                  </a:lnTo>
                  <a:lnTo>
                    <a:pt x="58" y="20"/>
                  </a:lnTo>
                  <a:lnTo>
                    <a:pt x="60" y="26"/>
                  </a:lnTo>
                  <a:lnTo>
                    <a:pt x="60" y="32"/>
                  </a:lnTo>
                  <a:lnTo>
                    <a:pt x="58" y="44"/>
                  </a:lnTo>
                  <a:lnTo>
                    <a:pt x="50" y="54"/>
                  </a:lnTo>
                  <a:lnTo>
                    <a:pt x="46" y="56"/>
                  </a:lnTo>
                  <a:lnTo>
                    <a:pt x="40" y="60"/>
                  </a:lnTo>
                  <a:lnTo>
                    <a:pt x="40" y="60"/>
                  </a:lnTo>
                  <a:lnTo>
                    <a:pt x="34" y="60"/>
                  </a:lnTo>
                  <a:lnTo>
                    <a:pt x="28" y="60"/>
                  </a:lnTo>
                  <a:lnTo>
                    <a:pt x="16" y="58"/>
                  </a:lnTo>
                  <a:lnTo>
                    <a:pt x="8" y="50"/>
                  </a:lnTo>
                  <a:lnTo>
                    <a:pt x="4" y="46"/>
                  </a:lnTo>
                  <a:lnTo>
                    <a:pt x="2" y="40"/>
                  </a:lnTo>
                  <a:lnTo>
                    <a:pt x="2" y="40"/>
                  </a:lnTo>
                  <a:close/>
                </a:path>
              </a:pathLst>
            </a:custGeom>
            <a:solidFill>
              <a:srgbClr val="F7F7F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grpSp>
      <p:grpSp>
        <p:nvGrpSpPr>
          <p:cNvPr id="1387" name="グループ化 1386"/>
          <p:cNvGrpSpPr/>
          <p:nvPr/>
        </p:nvGrpSpPr>
        <p:grpSpPr>
          <a:xfrm>
            <a:off x="7037703" y="1217823"/>
            <a:ext cx="452207" cy="452207"/>
            <a:chOff x="7783513" y="835025"/>
            <a:chExt cx="498475" cy="498475"/>
          </a:xfrm>
        </p:grpSpPr>
        <p:sp>
          <p:nvSpPr>
            <p:cNvPr id="1388" name="Freeform 139"/>
            <p:cNvSpPr>
              <a:spLocks noEditPoints="1"/>
            </p:cNvSpPr>
            <p:nvPr/>
          </p:nvSpPr>
          <p:spPr bwMode="auto">
            <a:xfrm>
              <a:off x="7942263" y="993775"/>
              <a:ext cx="339725" cy="339725"/>
            </a:xfrm>
            <a:custGeom>
              <a:avLst/>
              <a:gdLst>
                <a:gd name="T0" fmla="*/ 204 w 214"/>
                <a:gd name="T1" fmla="*/ 108 h 214"/>
                <a:gd name="T2" fmla="*/ 108 w 214"/>
                <a:gd name="T3" fmla="*/ 204 h 214"/>
                <a:gd name="T4" fmla="*/ 108 w 214"/>
                <a:gd name="T5" fmla="*/ 204 h 214"/>
                <a:gd name="T6" fmla="*/ 104 w 214"/>
                <a:gd name="T7" fmla="*/ 208 h 214"/>
                <a:gd name="T8" fmla="*/ 98 w 214"/>
                <a:gd name="T9" fmla="*/ 212 h 214"/>
                <a:gd name="T10" fmla="*/ 92 w 214"/>
                <a:gd name="T11" fmla="*/ 214 h 214"/>
                <a:gd name="T12" fmla="*/ 86 w 214"/>
                <a:gd name="T13" fmla="*/ 214 h 214"/>
                <a:gd name="T14" fmla="*/ 80 w 214"/>
                <a:gd name="T15" fmla="*/ 214 h 214"/>
                <a:gd name="T16" fmla="*/ 74 w 214"/>
                <a:gd name="T17" fmla="*/ 212 h 214"/>
                <a:gd name="T18" fmla="*/ 68 w 214"/>
                <a:gd name="T19" fmla="*/ 208 h 214"/>
                <a:gd name="T20" fmla="*/ 64 w 214"/>
                <a:gd name="T21" fmla="*/ 204 h 214"/>
                <a:gd name="T22" fmla="*/ 10 w 214"/>
                <a:gd name="T23" fmla="*/ 152 h 214"/>
                <a:gd name="T24" fmla="*/ 10 w 214"/>
                <a:gd name="T25" fmla="*/ 152 h 214"/>
                <a:gd name="T26" fmla="*/ 6 w 214"/>
                <a:gd name="T27" fmla="*/ 146 h 214"/>
                <a:gd name="T28" fmla="*/ 2 w 214"/>
                <a:gd name="T29" fmla="*/ 140 h 214"/>
                <a:gd name="T30" fmla="*/ 0 w 214"/>
                <a:gd name="T31" fmla="*/ 134 h 214"/>
                <a:gd name="T32" fmla="*/ 0 w 214"/>
                <a:gd name="T33" fmla="*/ 128 h 214"/>
                <a:gd name="T34" fmla="*/ 0 w 214"/>
                <a:gd name="T35" fmla="*/ 122 h 214"/>
                <a:gd name="T36" fmla="*/ 2 w 214"/>
                <a:gd name="T37" fmla="*/ 116 h 214"/>
                <a:gd name="T38" fmla="*/ 6 w 214"/>
                <a:gd name="T39" fmla="*/ 110 h 214"/>
                <a:gd name="T40" fmla="*/ 10 w 214"/>
                <a:gd name="T41" fmla="*/ 106 h 214"/>
                <a:gd name="T42" fmla="*/ 106 w 214"/>
                <a:gd name="T43" fmla="*/ 10 h 214"/>
                <a:gd name="T44" fmla="*/ 106 w 214"/>
                <a:gd name="T45" fmla="*/ 10 h 214"/>
                <a:gd name="T46" fmla="*/ 110 w 214"/>
                <a:gd name="T47" fmla="*/ 6 h 214"/>
                <a:gd name="T48" fmla="*/ 116 w 214"/>
                <a:gd name="T49" fmla="*/ 2 h 214"/>
                <a:gd name="T50" fmla="*/ 122 w 214"/>
                <a:gd name="T51" fmla="*/ 0 h 214"/>
                <a:gd name="T52" fmla="*/ 128 w 214"/>
                <a:gd name="T53" fmla="*/ 0 h 214"/>
                <a:gd name="T54" fmla="*/ 134 w 214"/>
                <a:gd name="T55" fmla="*/ 0 h 214"/>
                <a:gd name="T56" fmla="*/ 140 w 214"/>
                <a:gd name="T57" fmla="*/ 2 h 214"/>
                <a:gd name="T58" fmla="*/ 146 w 214"/>
                <a:gd name="T59" fmla="*/ 6 h 214"/>
                <a:gd name="T60" fmla="*/ 152 w 214"/>
                <a:gd name="T61" fmla="*/ 10 h 214"/>
                <a:gd name="T62" fmla="*/ 204 w 214"/>
                <a:gd name="T63" fmla="*/ 62 h 214"/>
                <a:gd name="T64" fmla="*/ 204 w 214"/>
                <a:gd name="T65" fmla="*/ 62 h 214"/>
                <a:gd name="T66" fmla="*/ 208 w 214"/>
                <a:gd name="T67" fmla="*/ 68 h 214"/>
                <a:gd name="T68" fmla="*/ 212 w 214"/>
                <a:gd name="T69" fmla="*/ 74 h 214"/>
                <a:gd name="T70" fmla="*/ 214 w 214"/>
                <a:gd name="T71" fmla="*/ 80 h 214"/>
                <a:gd name="T72" fmla="*/ 214 w 214"/>
                <a:gd name="T73" fmla="*/ 86 h 214"/>
                <a:gd name="T74" fmla="*/ 214 w 214"/>
                <a:gd name="T75" fmla="*/ 92 h 214"/>
                <a:gd name="T76" fmla="*/ 212 w 214"/>
                <a:gd name="T77" fmla="*/ 98 h 214"/>
                <a:gd name="T78" fmla="*/ 208 w 214"/>
                <a:gd name="T79" fmla="*/ 104 h 214"/>
                <a:gd name="T80" fmla="*/ 204 w 214"/>
                <a:gd name="T81" fmla="*/ 108 h 214"/>
                <a:gd name="T82" fmla="*/ 204 w 214"/>
                <a:gd name="T83" fmla="*/ 108 h 214"/>
                <a:gd name="T84" fmla="*/ 28 w 214"/>
                <a:gd name="T85" fmla="*/ 124 h 214"/>
                <a:gd name="T86" fmla="*/ 28 w 214"/>
                <a:gd name="T87" fmla="*/ 124 h 214"/>
                <a:gd name="T88" fmla="*/ 26 w 214"/>
                <a:gd name="T89" fmla="*/ 128 h 214"/>
                <a:gd name="T90" fmla="*/ 28 w 214"/>
                <a:gd name="T91" fmla="*/ 132 h 214"/>
                <a:gd name="T92" fmla="*/ 82 w 214"/>
                <a:gd name="T93" fmla="*/ 186 h 214"/>
                <a:gd name="T94" fmla="*/ 82 w 214"/>
                <a:gd name="T95" fmla="*/ 186 h 214"/>
                <a:gd name="T96" fmla="*/ 86 w 214"/>
                <a:gd name="T97" fmla="*/ 188 h 214"/>
                <a:gd name="T98" fmla="*/ 90 w 214"/>
                <a:gd name="T99" fmla="*/ 186 h 214"/>
                <a:gd name="T100" fmla="*/ 186 w 214"/>
                <a:gd name="T101" fmla="*/ 90 h 214"/>
                <a:gd name="T102" fmla="*/ 186 w 214"/>
                <a:gd name="T103" fmla="*/ 90 h 214"/>
                <a:gd name="T104" fmla="*/ 188 w 214"/>
                <a:gd name="T105" fmla="*/ 86 h 214"/>
                <a:gd name="T106" fmla="*/ 186 w 214"/>
                <a:gd name="T107" fmla="*/ 82 h 214"/>
                <a:gd name="T108" fmla="*/ 132 w 214"/>
                <a:gd name="T109" fmla="*/ 28 h 214"/>
                <a:gd name="T110" fmla="*/ 132 w 214"/>
                <a:gd name="T111" fmla="*/ 28 h 214"/>
                <a:gd name="T112" fmla="*/ 128 w 214"/>
                <a:gd name="T113" fmla="*/ 26 h 214"/>
                <a:gd name="T114" fmla="*/ 124 w 214"/>
                <a:gd name="T115" fmla="*/ 28 h 214"/>
                <a:gd name="T116" fmla="*/ 28 w 214"/>
                <a:gd name="T117" fmla="*/ 124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4" h="214">
                  <a:moveTo>
                    <a:pt x="204" y="108"/>
                  </a:moveTo>
                  <a:lnTo>
                    <a:pt x="108" y="204"/>
                  </a:lnTo>
                  <a:lnTo>
                    <a:pt x="108" y="204"/>
                  </a:lnTo>
                  <a:lnTo>
                    <a:pt x="104" y="208"/>
                  </a:lnTo>
                  <a:lnTo>
                    <a:pt x="98" y="212"/>
                  </a:lnTo>
                  <a:lnTo>
                    <a:pt x="92" y="214"/>
                  </a:lnTo>
                  <a:lnTo>
                    <a:pt x="86" y="214"/>
                  </a:lnTo>
                  <a:lnTo>
                    <a:pt x="80" y="214"/>
                  </a:lnTo>
                  <a:lnTo>
                    <a:pt x="74" y="212"/>
                  </a:lnTo>
                  <a:lnTo>
                    <a:pt x="68" y="208"/>
                  </a:lnTo>
                  <a:lnTo>
                    <a:pt x="64" y="204"/>
                  </a:lnTo>
                  <a:lnTo>
                    <a:pt x="10" y="152"/>
                  </a:lnTo>
                  <a:lnTo>
                    <a:pt x="10" y="152"/>
                  </a:lnTo>
                  <a:lnTo>
                    <a:pt x="6" y="146"/>
                  </a:lnTo>
                  <a:lnTo>
                    <a:pt x="2" y="140"/>
                  </a:lnTo>
                  <a:lnTo>
                    <a:pt x="0" y="134"/>
                  </a:lnTo>
                  <a:lnTo>
                    <a:pt x="0" y="128"/>
                  </a:lnTo>
                  <a:lnTo>
                    <a:pt x="0" y="122"/>
                  </a:lnTo>
                  <a:lnTo>
                    <a:pt x="2" y="116"/>
                  </a:lnTo>
                  <a:lnTo>
                    <a:pt x="6" y="110"/>
                  </a:lnTo>
                  <a:lnTo>
                    <a:pt x="10" y="106"/>
                  </a:lnTo>
                  <a:lnTo>
                    <a:pt x="106" y="10"/>
                  </a:lnTo>
                  <a:lnTo>
                    <a:pt x="106" y="10"/>
                  </a:lnTo>
                  <a:lnTo>
                    <a:pt x="110" y="6"/>
                  </a:lnTo>
                  <a:lnTo>
                    <a:pt x="116" y="2"/>
                  </a:lnTo>
                  <a:lnTo>
                    <a:pt x="122" y="0"/>
                  </a:lnTo>
                  <a:lnTo>
                    <a:pt x="128" y="0"/>
                  </a:lnTo>
                  <a:lnTo>
                    <a:pt x="134" y="0"/>
                  </a:lnTo>
                  <a:lnTo>
                    <a:pt x="140" y="2"/>
                  </a:lnTo>
                  <a:lnTo>
                    <a:pt x="146" y="6"/>
                  </a:lnTo>
                  <a:lnTo>
                    <a:pt x="152" y="10"/>
                  </a:lnTo>
                  <a:lnTo>
                    <a:pt x="204" y="62"/>
                  </a:lnTo>
                  <a:lnTo>
                    <a:pt x="204" y="62"/>
                  </a:lnTo>
                  <a:lnTo>
                    <a:pt x="208" y="68"/>
                  </a:lnTo>
                  <a:lnTo>
                    <a:pt x="212" y="74"/>
                  </a:lnTo>
                  <a:lnTo>
                    <a:pt x="214" y="80"/>
                  </a:lnTo>
                  <a:lnTo>
                    <a:pt x="214" y="86"/>
                  </a:lnTo>
                  <a:lnTo>
                    <a:pt x="214" y="92"/>
                  </a:lnTo>
                  <a:lnTo>
                    <a:pt x="212" y="98"/>
                  </a:lnTo>
                  <a:lnTo>
                    <a:pt x="208" y="104"/>
                  </a:lnTo>
                  <a:lnTo>
                    <a:pt x="204" y="108"/>
                  </a:lnTo>
                  <a:lnTo>
                    <a:pt x="204" y="108"/>
                  </a:lnTo>
                  <a:close/>
                  <a:moveTo>
                    <a:pt x="28" y="124"/>
                  </a:moveTo>
                  <a:lnTo>
                    <a:pt x="28" y="124"/>
                  </a:lnTo>
                  <a:lnTo>
                    <a:pt x="26" y="128"/>
                  </a:lnTo>
                  <a:lnTo>
                    <a:pt x="28" y="132"/>
                  </a:lnTo>
                  <a:lnTo>
                    <a:pt x="82" y="186"/>
                  </a:lnTo>
                  <a:lnTo>
                    <a:pt x="82" y="186"/>
                  </a:lnTo>
                  <a:lnTo>
                    <a:pt x="86" y="188"/>
                  </a:lnTo>
                  <a:lnTo>
                    <a:pt x="90" y="186"/>
                  </a:lnTo>
                  <a:lnTo>
                    <a:pt x="186" y="90"/>
                  </a:lnTo>
                  <a:lnTo>
                    <a:pt x="186" y="90"/>
                  </a:lnTo>
                  <a:lnTo>
                    <a:pt x="188" y="86"/>
                  </a:lnTo>
                  <a:lnTo>
                    <a:pt x="186" y="82"/>
                  </a:lnTo>
                  <a:lnTo>
                    <a:pt x="132" y="28"/>
                  </a:lnTo>
                  <a:lnTo>
                    <a:pt x="132" y="28"/>
                  </a:lnTo>
                  <a:lnTo>
                    <a:pt x="128" y="26"/>
                  </a:lnTo>
                  <a:lnTo>
                    <a:pt x="124" y="28"/>
                  </a:lnTo>
                  <a:lnTo>
                    <a:pt x="28" y="12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389" name="Freeform 140"/>
            <p:cNvSpPr>
              <a:spLocks/>
            </p:cNvSpPr>
            <p:nvPr/>
          </p:nvSpPr>
          <p:spPr bwMode="auto">
            <a:xfrm>
              <a:off x="7964488" y="1016000"/>
              <a:ext cx="295275" cy="295275"/>
            </a:xfrm>
            <a:custGeom>
              <a:avLst/>
              <a:gdLst>
                <a:gd name="T0" fmla="*/ 182 w 186"/>
                <a:gd name="T1" fmla="*/ 58 h 186"/>
                <a:gd name="T2" fmla="*/ 182 w 186"/>
                <a:gd name="T3" fmla="*/ 58 h 186"/>
                <a:gd name="T4" fmla="*/ 186 w 186"/>
                <a:gd name="T5" fmla="*/ 64 h 186"/>
                <a:gd name="T6" fmla="*/ 186 w 186"/>
                <a:gd name="T7" fmla="*/ 72 h 186"/>
                <a:gd name="T8" fmla="*/ 186 w 186"/>
                <a:gd name="T9" fmla="*/ 78 h 186"/>
                <a:gd name="T10" fmla="*/ 182 w 186"/>
                <a:gd name="T11" fmla="*/ 86 h 186"/>
                <a:gd name="T12" fmla="*/ 86 w 186"/>
                <a:gd name="T13" fmla="*/ 182 h 186"/>
                <a:gd name="T14" fmla="*/ 86 w 186"/>
                <a:gd name="T15" fmla="*/ 182 h 186"/>
                <a:gd name="T16" fmla="*/ 78 w 186"/>
                <a:gd name="T17" fmla="*/ 186 h 186"/>
                <a:gd name="T18" fmla="*/ 72 w 186"/>
                <a:gd name="T19" fmla="*/ 186 h 186"/>
                <a:gd name="T20" fmla="*/ 64 w 186"/>
                <a:gd name="T21" fmla="*/ 186 h 186"/>
                <a:gd name="T22" fmla="*/ 58 w 186"/>
                <a:gd name="T23" fmla="*/ 182 h 186"/>
                <a:gd name="T24" fmla="*/ 6 w 186"/>
                <a:gd name="T25" fmla="*/ 128 h 186"/>
                <a:gd name="T26" fmla="*/ 6 w 186"/>
                <a:gd name="T27" fmla="*/ 128 h 186"/>
                <a:gd name="T28" fmla="*/ 0 w 186"/>
                <a:gd name="T29" fmla="*/ 122 h 186"/>
                <a:gd name="T30" fmla="*/ 0 w 186"/>
                <a:gd name="T31" fmla="*/ 114 h 186"/>
                <a:gd name="T32" fmla="*/ 0 w 186"/>
                <a:gd name="T33" fmla="*/ 108 h 186"/>
                <a:gd name="T34" fmla="*/ 6 w 186"/>
                <a:gd name="T35" fmla="*/ 102 h 186"/>
                <a:gd name="T36" fmla="*/ 102 w 186"/>
                <a:gd name="T37" fmla="*/ 6 h 186"/>
                <a:gd name="T38" fmla="*/ 102 w 186"/>
                <a:gd name="T39" fmla="*/ 6 h 186"/>
                <a:gd name="T40" fmla="*/ 108 w 186"/>
                <a:gd name="T41" fmla="*/ 0 h 186"/>
                <a:gd name="T42" fmla="*/ 114 w 186"/>
                <a:gd name="T43" fmla="*/ 0 h 186"/>
                <a:gd name="T44" fmla="*/ 122 w 186"/>
                <a:gd name="T45" fmla="*/ 0 h 186"/>
                <a:gd name="T46" fmla="*/ 128 w 186"/>
                <a:gd name="T47" fmla="*/ 6 h 186"/>
                <a:gd name="T48" fmla="*/ 182 w 186"/>
                <a:gd name="T49" fmla="*/ 58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6" h="186">
                  <a:moveTo>
                    <a:pt x="182" y="58"/>
                  </a:moveTo>
                  <a:lnTo>
                    <a:pt x="182" y="58"/>
                  </a:lnTo>
                  <a:lnTo>
                    <a:pt x="186" y="64"/>
                  </a:lnTo>
                  <a:lnTo>
                    <a:pt x="186" y="72"/>
                  </a:lnTo>
                  <a:lnTo>
                    <a:pt x="186" y="78"/>
                  </a:lnTo>
                  <a:lnTo>
                    <a:pt x="182" y="86"/>
                  </a:lnTo>
                  <a:lnTo>
                    <a:pt x="86" y="182"/>
                  </a:lnTo>
                  <a:lnTo>
                    <a:pt x="86" y="182"/>
                  </a:lnTo>
                  <a:lnTo>
                    <a:pt x="78" y="186"/>
                  </a:lnTo>
                  <a:lnTo>
                    <a:pt x="72" y="186"/>
                  </a:lnTo>
                  <a:lnTo>
                    <a:pt x="64" y="186"/>
                  </a:lnTo>
                  <a:lnTo>
                    <a:pt x="58" y="182"/>
                  </a:lnTo>
                  <a:lnTo>
                    <a:pt x="6" y="128"/>
                  </a:lnTo>
                  <a:lnTo>
                    <a:pt x="6" y="128"/>
                  </a:lnTo>
                  <a:lnTo>
                    <a:pt x="0" y="122"/>
                  </a:lnTo>
                  <a:lnTo>
                    <a:pt x="0" y="114"/>
                  </a:lnTo>
                  <a:lnTo>
                    <a:pt x="0" y="108"/>
                  </a:lnTo>
                  <a:lnTo>
                    <a:pt x="6" y="102"/>
                  </a:lnTo>
                  <a:lnTo>
                    <a:pt x="102" y="6"/>
                  </a:lnTo>
                  <a:lnTo>
                    <a:pt x="102" y="6"/>
                  </a:lnTo>
                  <a:lnTo>
                    <a:pt x="108" y="0"/>
                  </a:lnTo>
                  <a:lnTo>
                    <a:pt x="114" y="0"/>
                  </a:lnTo>
                  <a:lnTo>
                    <a:pt x="122" y="0"/>
                  </a:lnTo>
                  <a:lnTo>
                    <a:pt x="128" y="6"/>
                  </a:lnTo>
                  <a:lnTo>
                    <a:pt x="182" y="5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390" name="Freeform 141"/>
            <p:cNvSpPr>
              <a:spLocks/>
            </p:cNvSpPr>
            <p:nvPr/>
          </p:nvSpPr>
          <p:spPr bwMode="auto">
            <a:xfrm>
              <a:off x="7974013" y="1025525"/>
              <a:ext cx="101600" cy="101600"/>
            </a:xfrm>
            <a:custGeom>
              <a:avLst/>
              <a:gdLst>
                <a:gd name="T0" fmla="*/ 12 w 64"/>
                <a:gd name="T1" fmla="*/ 64 h 64"/>
                <a:gd name="T2" fmla="*/ 4 w 64"/>
                <a:gd name="T3" fmla="*/ 56 h 64"/>
                <a:gd name="T4" fmla="*/ 4 w 64"/>
                <a:gd name="T5" fmla="*/ 56 h 64"/>
                <a:gd name="T6" fmla="*/ 0 w 64"/>
                <a:gd name="T7" fmla="*/ 52 h 64"/>
                <a:gd name="T8" fmla="*/ 0 w 64"/>
                <a:gd name="T9" fmla="*/ 48 h 64"/>
                <a:gd name="T10" fmla="*/ 0 w 64"/>
                <a:gd name="T11" fmla="*/ 44 h 64"/>
                <a:gd name="T12" fmla="*/ 4 w 64"/>
                <a:gd name="T13" fmla="*/ 40 h 64"/>
                <a:gd name="T14" fmla="*/ 40 w 64"/>
                <a:gd name="T15" fmla="*/ 2 h 64"/>
                <a:gd name="T16" fmla="*/ 40 w 64"/>
                <a:gd name="T17" fmla="*/ 2 h 64"/>
                <a:gd name="T18" fmla="*/ 44 w 64"/>
                <a:gd name="T19" fmla="*/ 0 h 64"/>
                <a:gd name="T20" fmla="*/ 48 w 64"/>
                <a:gd name="T21" fmla="*/ 0 h 64"/>
                <a:gd name="T22" fmla="*/ 52 w 64"/>
                <a:gd name="T23" fmla="*/ 0 h 64"/>
                <a:gd name="T24" fmla="*/ 56 w 64"/>
                <a:gd name="T25" fmla="*/ 2 h 64"/>
                <a:gd name="T26" fmla="*/ 64 w 64"/>
                <a:gd name="T27" fmla="*/ 10 h 64"/>
                <a:gd name="T28" fmla="*/ 12 w 64"/>
                <a:gd name="T29"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4" h="64">
                  <a:moveTo>
                    <a:pt x="12" y="64"/>
                  </a:moveTo>
                  <a:lnTo>
                    <a:pt x="4" y="56"/>
                  </a:lnTo>
                  <a:lnTo>
                    <a:pt x="4" y="56"/>
                  </a:lnTo>
                  <a:lnTo>
                    <a:pt x="0" y="52"/>
                  </a:lnTo>
                  <a:lnTo>
                    <a:pt x="0" y="48"/>
                  </a:lnTo>
                  <a:lnTo>
                    <a:pt x="0" y="44"/>
                  </a:lnTo>
                  <a:lnTo>
                    <a:pt x="4" y="40"/>
                  </a:lnTo>
                  <a:lnTo>
                    <a:pt x="40" y="2"/>
                  </a:lnTo>
                  <a:lnTo>
                    <a:pt x="40" y="2"/>
                  </a:lnTo>
                  <a:lnTo>
                    <a:pt x="44" y="0"/>
                  </a:lnTo>
                  <a:lnTo>
                    <a:pt x="48" y="0"/>
                  </a:lnTo>
                  <a:lnTo>
                    <a:pt x="52" y="0"/>
                  </a:lnTo>
                  <a:lnTo>
                    <a:pt x="56" y="2"/>
                  </a:lnTo>
                  <a:lnTo>
                    <a:pt x="64" y="10"/>
                  </a:lnTo>
                  <a:lnTo>
                    <a:pt x="12" y="6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391" name="Freeform 142"/>
            <p:cNvSpPr>
              <a:spLocks noEditPoints="1"/>
            </p:cNvSpPr>
            <p:nvPr/>
          </p:nvSpPr>
          <p:spPr bwMode="auto">
            <a:xfrm>
              <a:off x="7783513" y="835025"/>
              <a:ext cx="254000" cy="254000"/>
            </a:xfrm>
            <a:custGeom>
              <a:avLst/>
              <a:gdLst>
                <a:gd name="T0" fmla="*/ 160 w 160"/>
                <a:gd name="T1" fmla="*/ 160 h 160"/>
                <a:gd name="T2" fmla="*/ 144 w 160"/>
                <a:gd name="T3" fmla="*/ 154 h 160"/>
                <a:gd name="T4" fmla="*/ 144 w 160"/>
                <a:gd name="T5" fmla="*/ 154 h 160"/>
                <a:gd name="T6" fmla="*/ 122 w 160"/>
                <a:gd name="T7" fmla="*/ 142 h 160"/>
                <a:gd name="T8" fmla="*/ 100 w 160"/>
                <a:gd name="T9" fmla="*/ 132 h 160"/>
                <a:gd name="T10" fmla="*/ 74 w 160"/>
                <a:gd name="T11" fmla="*/ 118 h 160"/>
                <a:gd name="T12" fmla="*/ 50 w 160"/>
                <a:gd name="T13" fmla="*/ 102 h 160"/>
                <a:gd name="T14" fmla="*/ 28 w 160"/>
                <a:gd name="T15" fmla="*/ 84 h 160"/>
                <a:gd name="T16" fmla="*/ 18 w 160"/>
                <a:gd name="T17" fmla="*/ 74 h 160"/>
                <a:gd name="T18" fmla="*/ 10 w 160"/>
                <a:gd name="T19" fmla="*/ 66 h 160"/>
                <a:gd name="T20" fmla="*/ 4 w 160"/>
                <a:gd name="T21" fmla="*/ 56 h 160"/>
                <a:gd name="T22" fmla="*/ 2 w 160"/>
                <a:gd name="T23" fmla="*/ 46 h 160"/>
                <a:gd name="T24" fmla="*/ 2 w 160"/>
                <a:gd name="T25" fmla="*/ 46 h 160"/>
                <a:gd name="T26" fmla="*/ 0 w 160"/>
                <a:gd name="T27" fmla="*/ 36 h 160"/>
                <a:gd name="T28" fmla="*/ 2 w 160"/>
                <a:gd name="T29" fmla="*/ 28 h 160"/>
                <a:gd name="T30" fmla="*/ 6 w 160"/>
                <a:gd name="T31" fmla="*/ 20 h 160"/>
                <a:gd name="T32" fmla="*/ 12 w 160"/>
                <a:gd name="T33" fmla="*/ 12 h 160"/>
                <a:gd name="T34" fmla="*/ 12 w 160"/>
                <a:gd name="T35" fmla="*/ 12 h 160"/>
                <a:gd name="T36" fmla="*/ 18 w 160"/>
                <a:gd name="T37" fmla="*/ 8 h 160"/>
                <a:gd name="T38" fmla="*/ 26 w 160"/>
                <a:gd name="T39" fmla="*/ 4 h 160"/>
                <a:gd name="T40" fmla="*/ 32 w 160"/>
                <a:gd name="T41" fmla="*/ 2 h 160"/>
                <a:gd name="T42" fmla="*/ 38 w 160"/>
                <a:gd name="T43" fmla="*/ 0 h 160"/>
                <a:gd name="T44" fmla="*/ 38 w 160"/>
                <a:gd name="T45" fmla="*/ 0 h 160"/>
                <a:gd name="T46" fmla="*/ 48 w 160"/>
                <a:gd name="T47" fmla="*/ 2 h 160"/>
                <a:gd name="T48" fmla="*/ 58 w 160"/>
                <a:gd name="T49" fmla="*/ 6 h 160"/>
                <a:gd name="T50" fmla="*/ 68 w 160"/>
                <a:gd name="T51" fmla="*/ 12 h 160"/>
                <a:gd name="T52" fmla="*/ 78 w 160"/>
                <a:gd name="T53" fmla="*/ 22 h 160"/>
                <a:gd name="T54" fmla="*/ 96 w 160"/>
                <a:gd name="T55" fmla="*/ 42 h 160"/>
                <a:gd name="T56" fmla="*/ 114 w 160"/>
                <a:gd name="T57" fmla="*/ 68 h 160"/>
                <a:gd name="T58" fmla="*/ 128 w 160"/>
                <a:gd name="T59" fmla="*/ 92 h 160"/>
                <a:gd name="T60" fmla="*/ 140 w 160"/>
                <a:gd name="T61" fmla="*/ 116 h 160"/>
                <a:gd name="T62" fmla="*/ 154 w 160"/>
                <a:gd name="T63" fmla="*/ 144 h 160"/>
                <a:gd name="T64" fmla="*/ 160 w 160"/>
                <a:gd name="T65" fmla="*/ 160 h 160"/>
                <a:gd name="T66" fmla="*/ 38 w 160"/>
                <a:gd name="T67" fmla="*/ 14 h 160"/>
                <a:gd name="T68" fmla="*/ 38 w 160"/>
                <a:gd name="T69" fmla="*/ 14 h 160"/>
                <a:gd name="T70" fmla="*/ 30 w 160"/>
                <a:gd name="T71" fmla="*/ 16 h 160"/>
                <a:gd name="T72" fmla="*/ 22 w 160"/>
                <a:gd name="T73" fmla="*/ 22 h 160"/>
                <a:gd name="T74" fmla="*/ 22 w 160"/>
                <a:gd name="T75" fmla="*/ 22 h 160"/>
                <a:gd name="T76" fmla="*/ 18 w 160"/>
                <a:gd name="T77" fmla="*/ 26 h 160"/>
                <a:gd name="T78" fmla="*/ 16 w 160"/>
                <a:gd name="T79" fmla="*/ 32 h 160"/>
                <a:gd name="T80" fmla="*/ 14 w 160"/>
                <a:gd name="T81" fmla="*/ 38 h 160"/>
                <a:gd name="T82" fmla="*/ 14 w 160"/>
                <a:gd name="T83" fmla="*/ 44 h 160"/>
                <a:gd name="T84" fmla="*/ 14 w 160"/>
                <a:gd name="T85" fmla="*/ 44 h 160"/>
                <a:gd name="T86" fmla="*/ 16 w 160"/>
                <a:gd name="T87" fmla="*/ 50 h 160"/>
                <a:gd name="T88" fmla="*/ 20 w 160"/>
                <a:gd name="T89" fmla="*/ 56 h 160"/>
                <a:gd name="T90" fmla="*/ 30 w 160"/>
                <a:gd name="T91" fmla="*/ 68 h 160"/>
                <a:gd name="T92" fmla="*/ 44 w 160"/>
                <a:gd name="T93" fmla="*/ 82 h 160"/>
                <a:gd name="T94" fmla="*/ 62 w 160"/>
                <a:gd name="T95" fmla="*/ 94 h 160"/>
                <a:gd name="T96" fmla="*/ 98 w 160"/>
                <a:gd name="T97" fmla="*/ 116 h 160"/>
                <a:gd name="T98" fmla="*/ 134 w 160"/>
                <a:gd name="T99" fmla="*/ 134 h 160"/>
                <a:gd name="T100" fmla="*/ 134 w 160"/>
                <a:gd name="T101" fmla="*/ 134 h 160"/>
                <a:gd name="T102" fmla="*/ 116 w 160"/>
                <a:gd name="T103" fmla="*/ 96 h 160"/>
                <a:gd name="T104" fmla="*/ 104 w 160"/>
                <a:gd name="T105" fmla="*/ 76 h 160"/>
                <a:gd name="T106" fmla="*/ 92 w 160"/>
                <a:gd name="T107" fmla="*/ 58 h 160"/>
                <a:gd name="T108" fmla="*/ 78 w 160"/>
                <a:gd name="T109" fmla="*/ 40 h 160"/>
                <a:gd name="T110" fmla="*/ 64 w 160"/>
                <a:gd name="T111" fmla="*/ 26 h 160"/>
                <a:gd name="T112" fmla="*/ 52 w 160"/>
                <a:gd name="T113" fmla="*/ 18 h 160"/>
                <a:gd name="T114" fmla="*/ 46 w 160"/>
                <a:gd name="T115" fmla="*/ 14 h 160"/>
                <a:gd name="T116" fmla="*/ 38 w 160"/>
                <a:gd name="T117" fmla="*/ 14 h 160"/>
                <a:gd name="T118" fmla="*/ 38 w 160"/>
                <a:gd name="T119" fmla="*/ 14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60" h="160">
                  <a:moveTo>
                    <a:pt x="160" y="160"/>
                  </a:moveTo>
                  <a:lnTo>
                    <a:pt x="144" y="154"/>
                  </a:lnTo>
                  <a:lnTo>
                    <a:pt x="144" y="154"/>
                  </a:lnTo>
                  <a:lnTo>
                    <a:pt x="122" y="142"/>
                  </a:lnTo>
                  <a:lnTo>
                    <a:pt x="100" y="132"/>
                  </a:lnTo>
                  <a:lnTo>
                    <a:pt x="74" y="118"/>
                  </a:lnTo>
                  <a:lnTo>
                    <a:pt x="50" y="102"/>
                  </a:lnTo>
                  <a:lnTo>
                    <a:pt x="28" y="84"/>
                  </a:lnTo>
                  <a:lnTo>
                    <a:pt x="18" y="74"/>
                  </a:lnTo>
                  <a:lnTo>
                    <a:pt x="10" y="66"/>
                  </a:lnTo>
                  <a:lnTo>
                    <a:pt x="4" y="56"/>
                  </a:lnTo>
                  <a:lnTo>
                    <a:pt x="2" y="46"/>
                  </a:lnTo>
                  <a:lnTo>
                    <a:pt x="2" y="46"/>
                  </a:lnTo>
                  <a:lnTo>
                    <a:pt x="0" y="36"/>
                  </a:lnTo>
                  <a:lnTo>
                    <a:pt x="2" y="28"/>
                  </a:lnTo>
                  <a:lnTo>
                    <a:pt x="6" y="20"/>
                  </a:lnTo>
                  <a:lnTo>
                    <a:pt x="12" y="12"/>
                  </a:lnTo>
                  <a:lnTo>
                    <a:pt x="12" y="12"/>
                  </a:lnTo>
                  <a:lnTo>
                    <a:pt x="18" y="8"/>
                  </a:lnTo>
                  <a:lnTo>
                    <a:pt x="26" y="4"/>
                  </a:lnTo>
                  <a:lnTo>
                    <a:pt x="32" y="2"/>
                  </a:lnTo>
                  <a:lnTo>
                    <a:pt x="38" y="0"/>
                  </a:lnTo>
                  <a:lnTo>
                    <a:pt x="38" y="0"/>
                  </a:lnTo>
                  <a:lnTo>
                    <a:pt x="48" y="2"/>
                  </a:lnTo>
                  <a:lnTo>
                    <a:pt x="58" y="6"/>
                  </a:lnTo>
                  <a:lnTo>
                    <a:pt x="68" y="12"/>
                  </a:lnTo>
                  <a:lnTo>
                    <a:pt x="78" y="22"/>
                  </a:lnTo>
                  <a:lnTo>
                    <a:pt x="96" y="42"/>
                  </a:lnTo>
                  <a:lnTo>
                    <a:pt x="114" y="68"/>
                  </a:lnTo>
                  <a:lnTo>
                    <a:pt x="128" y="92"/>
                  </a:lnTo>
                  <a:lnTo>
                    <a:pt x="140" y="116"/>
                  </a:lnTo>
                  <a:lnTo>
                    <a:pt x="154" y="144"/>
                  </a:lnTo>
                  <a:lnTo>
                    <a:pt x="160" y="160"/>
                  </a:lnTo>
                  <a:close/>
                  <a:moveTo>
                    <a:pt x="38" y="14"/>
                  </a:moveTo>
                  <a:lnTo>
                    <a:pt x="38" y="14"/>
                  </a:lnTo>
                  <a:lnTo>
                    <a:pt x="30" y="16"/>
                  </a:lnTo>
                  <a:lnTo>
                    <a:pt x="22" y="22"/>
                  </a:lnTo>
                  <a:lnTo>
                    <a:pt x="22" y="22"/>
                  </a:lnTo>
                  <a:lnTo>
                    <a:pt x="18" y="26"/>
                  </a:lnTo>
                  <a:lnTo>
                    <a:pt x="16" y="32"/>
                  </a:lnTo>
                  <a:lnTo>
                    <a:pt x="14" y="38"/>
                  </a:lnTo>
                  <a:lnTo>
                    <a:pt x="14" y="44"/>
                  </a:lnTo>
                  <a:lnTo>
                    <a:pt x="14" y="44"/>
                  </a:lnTo>
                  <a:lnTo>
                    <a:pt x="16" y="50"/>
                  </a:lnTo>
                  <a:lnTo>
                    <a:pt x="20" y="56"/>
                  </a:lnTo>
                  <a:lnTo>
                    <a:pt x="30" y="68"/>
                  </a:lnTo>
                  <a:lnTo>
                    <a:pt x="44" y="82"/>
                  </a:lnTo>
                  <a:lnTo>
                    <a:pt x="62" y="94"/>
                  </a:lnTo>
                  <a:lnTo>
                    <a:pt x="98" y="116"/>
                  </a:lnTo>
                  <a:lnTo>
                    <a:pt x="134" y="134"/>
                  </a:lnTo>
                  <a:lnTo>
                    <a:pt x="134" y="134"/>
                  </a:lnTo>
                  <a:lnTo>
                    <a:pt x="116" y="96"/>
                  </a:lnTo>
                  <a:lnTo>
                    <a:pt x="104" y="76"/>
                  </a:lnTo>
                  <a:lnTo>
                    <a:pt x="92" y="58"/>
                  </a:lnTo>
                  <a:lnTo>
                    <a:pt x="78" y="40"/>
                  </a:lnTo>
                  <a:lnTo>
                    <a:pt x="64" y="26"/>
                  </a:lnTo>
                  <a:lnTo>
                    <a:pt x="52" y="18"/>
                  </a:lnTo>
                  <a:lnTo>
                    <a:pt x="46" y="14"/>
                  </a:lnTo>
                  <a:lnTo>
                    <a:pt x="38" y="14"/>
                  </a:lnTo>
                  <a:lnTo>
                    <a:pt x="38"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392" name="Freeform 143"/>
            <p:cNvSpPr>
              <a:spLocks/>
            </p:cNvSpPr>
            <p:nvPr/>
          </p:nvSpPr>
          <p:spPr bwMode="auto">
            <a:xfrm>
              <a:off x="8101013" y="1054100"/>
              <a:ext cx="76200" cy="76200"/>
            </a:xfrm>
            <a:custGeom>
              <a:avLst/>
              <a:gdLst>
                <a:gd name="T0" fmla="*/ 40 w 48"/>
                <a:gd name="T1" fmla="*/ 6 h 48"/>
                <a:gd name="T2" fmla="*/ 40 w 48"/>
                <a:gd name="T3" fmla="*/ 6 h 48"/>
                <a:gd name="T4" fmla="*/ 46 w 48"/>
                <a:gd name="T5" fmla="*/ 14 h 48"/>
                <a:gd name="T6" fmla="*/ 48 w 48"/>
                <a:gd name="T7" fmla="*/ 24 h 48"/>
                <a:gd name="T8" fmla="*/ 46 w 48"/>
                <a:gd name="T9" fmla="*/ 34 h 48"/>
                <a:gd name="T10" fmla="*/ 40 w 48"/>
                <a:gd name="T11" fmla="*/ 42 h 48"/>
                <a:gd name="T12" fmla="*/ 40 w 48"/>
                <a:gd name="T13" fmla="*/ 42 h 48"/>
                <a:gd name="T14" fmla="*/ 32 w 48"/>
                <a:gd name="T15" fmla="*/ 46 h 48"/>
                <a:gd name="T16" fmla="*/ 24 w 48"/>
                <a:gd name="T17" fmla="*/ 48 h 48"/>
                <a:gd name="T18" fmla="*/ 14 w 48"/>
                <a:gd name="T19" fmla="*/ 46 h 48"/>
                <a:gd name="T20" fmla="*/ 6 w 48"/>
                <a:gd name="T21" fmla="*/ 42 h 48"/>
                <a:gd name="T22" fmla="*/ 6 w 48"/>
                <a:gd name="T23" fmla="*/ 42 h 48"/>
                <a:gd name="T24" fmla="*/ 0 w 48"/>
                <a:gd name="T25" fmla="*/ 34 h 48"/>
                <a:gd name="T26" fmla="*/ 0 w 48"/>
                <a:gd name="T27" fmla="*/ 24 h 48"/>
                <a:gd name="T28" fmla="*/ 0 w 48"/>
                <a:gd name="T29" fmla="*/ 14 h 48"/>
                <a:gd name="T30" fmla="*/ 6 w 48"/>
                <a:gd name="T31" fmla="*/ 6 h 48"/>
                <a:gd name="T32" fmla="*/ 6 w 48"/>
                <a:gd name="T33" fmla="*/ 6 h 48"/>
                <a:gd name="T34" fmla="*/ 14 w 48"/>
                <a:gd name="T35" fmla="*/ 2 h 48"/>
                <a:gd name="T36" fmla="*/ 24 w 48"/>
                <a:gd name="T37" fmla="*/ 0 h 48"/>
                <a:gd name="T38" fmla="*/ 32 w 48"/>
                <a:gd name="T39" fmla="*/ 2 h 48"/>
                <a:gd name="T40" fmla="*/ 40 w 48"/>
                <a:gd name="T41" fmla="*/ 6 h 48"/>
                <a:gd name="T42" fmla="*/ 40 w 48"/>
                <a:gd name="T43" fmla="*/ 6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8" h="48">
                  <a:moveTo>
                    <a:pt x="40" y="6"/>
                  </a:moveTo>
                  <a:lnTo>
                    <a:pt x="40" y="6"/>
                  </a:lnTo>
                  <a:lnTo>
                    <a:pt x="46" y="14"/>
                  </a:lnTo>
                  <a:lnTo>
                    <a:pt x="48" y="24"/>
                  </a:lnTo>
                  <a:lnTo>
                    <a:pt x="46" y="34"/>
                  </a:lnTo>
                  <a:lnTo>
                    <a:pt x="40" y="42"/>
                  </a:lnTo>
                  <a:lnTo>
                    <a:pt x="40" y="42"/>
                  </a:lnTo>
                  <a:lnTo>
                    <a:pt x="32" y="46"/>
                  </a:lnTo>
                  <a:lnTo>
                    <a:pt x="24" y="48"/>
                  </a:lnTo>
                  <a:lnTo>
                    <a:pt x="14" y="46"/>
                  </a:lnTo>
                  <a:lnTo>
                    <a:pt x="6" y="42"/>
                  </a:lnTo>
                  <a:lnTo>
                    <a:pt x="6" y="42"/>
                  </a:lnTo>
                  <a:lnTo>
                    <a:pt x="0" y="34"/>
                  </a:lnTo>
                  <a:lnTo>
                    <a:pt x="0" y="24"/>
                  </a:lnTo>
                  <a:lnTo>
                    <a:pt x="0" y="14"/>
                  </a:lnTo>
                  <a:lnTo>
                    <a:pt x="6" y="6"/>
                  </a:lnTo>
                  <a:lnTo>
                    <a:pt x="6" y="6"/>
                  </a:lnTo>
                  <a:lnTo>
                    <a:pt x="14" y="2"/>
                  </a:lnTo>
                  <a:lnTo>
                    <a:pt x="24" y="0"/>
                  </a:lnTo>
                  <a:lnTo>
                    <a:pt x="32" y="2"/>
                  </a:lnTo>
                  <a:lnTo>
                    <a:pt x="40" y="6"/>
                  </a:lnTo>
                  <a:lnTo>
                    <a:pt x="40"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393" name="Freeform 144"/>
            <p:cNvSpPr>
              <a:spLocks/>
            </p:cNvSpPr>
            <p:nvPr/>
          </p:nvSpPr>
          <p:spPr bwMode="auto">
            <a:xfrm>
              <a:off x="8154988" y="1108075"/>
              <a:ext cx="95250" cy="95250"/>
            </a:xfrm>
            <a:custGeom>
              <a:avLst/>
              <a:gdLst>
                <a:gd name="T0" fmla="*/ 16 w 60"/>
                <a:gd name="T1" fmla="*/ 60 h 60"/>
                <a:gd name="T2" fmla="*/ 16 w 60"/>
                <a:gd name="T3" fmla="*/ 60 h 60"/>
                <a:gd name="T4" fmla="*/ 10 w 60"/>
                <a:gd name="T5" fmla="*/ 54 h 60"/>
                <a:gd name="T6" fmla="*/ 6 w 60"/>
                <a:gd name="T7" fmla="*/ 46 h 60"/>
                <a:gd name="T8" fmla="*/ 2 w 60"/>
                <a:gd name="T9" fmla="*/ 40 h 60"/>
                <a:gd name="T10" fmla="*/ 0 w 60"/>
                <a:gd name="T11" fmla="*/ 32 h 60"/>
                <a:gd name="T12" fmla="*/ 0 w 60"/>
                <a:gd name="T13" fmla="*/ 26 h 60"/>
                <a:gd name="T14" fmla="*/ 2 w 60"/>
                <a:gd name="T15" fmla="*/ 18 h 60"/>
                <a:gd name="T16" fmla="*/ 4 w 60"/>
                <a:gd name="T17" fmla="*/ 12 h 60"/>
                <a:gd name="T18" fmla="*/ 8 w 60"/>
                <a:gd name="T19" fmla="*/ 8 h 60"/>
                <a:gd name="T20" fmla="*/ 8 w 60"/>
                <a:gd name="T21" fmla="*/ 8 h 60"/>
                <a:gd name="T22" fmla="*/ 12 w 60"/>
                <a:gd name="T23" fmla="*/ 4 h 60"/>
                <a:gd name="T24" fmla="*/ 18 w 60"/>
                <a:gd name="T25" fmla="*/ 2 h 60"/>
                <a:gd name="T26" fmla="*/ 24 w 60"/>
                <a:gd name="T27" fmla="*/ 0 h 60"/>
                <a:gd name="T28" fmla="*/ 32 w 60"/>
                <a:gd name="T29" fmla="*/ 2 h 60"/>
                <a:gd name="T30" fmla="*/ 38 w 60"/>
                <a:gd name="T31" fmla="*/ 4 h 60"/>
                <a:gd name="T32" fmla="*/ 46 w 60"/>
                <a:gd name="T33" fmla="*/ 6 h 60"/>
                <a:gd name="T34" fmla="*/ 54 w 60"/>
                <a:gd name="T35" fmla="*/ 10 h 60"/>
                <a:gd name="T36" fmla="*/ 60 w 60"/>
                <a:gd name="T37" fmla="*/ 16 h 60"/>
                <a:gd name="T38" fmla="*/ 16 w 60"/>
                <a:gd name="T39" fmla="*/ 6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0" h="60">
                  <a:moveTo>
                    <a:pt x="16" y="60"/>
                  </a:moveTo>
                  <a:lnTo>
                    <a:pt x="16" y="60"/>
                  </a:lnTo>
                  <a:lnTo>
                    <a:pt x="10" y="54"/>
                  </a:lnTo>
                  <a:lnTo>
                    <a:pt x="6" y="46"/>
                  </a:lnTo>
                  <a:lnTo>
                    <a:pt x="2" y="40"/>
                  </a:lnTo>
                  <a:lnTo>
                    <a:pt x="0" y="32"/>
                  </a:lnTo>
                  <a:lnTo>
                    <a:pt x="0" y="26"/>
                  </a:lnTo>
                  <a:lnTo>
                    <a:pt x="2" y="18"/>
                  </a:lnTo>
                  <a:lnTo>
                    <a:pt x="4" y="12"/>
                  </a:lnTo>
                  <a:lnTo>
                    <a:pt x="8" y="8"/>
                  </a:lnTo>
                  <a:lnTo>
                    <a:pt x="8" y="8"/>
                  </a:lnTo>
                  <a:lnTo>
                    <a:pt x="12" y="4"/>
                  </a:lnTo>
                  <a:lnTo>
                    <a:pt x="18" y="2"/>
                  </a:lnTo>
                  <a:lnTo>
                    <a:pt x="24" y="0"/>
                  </a:lnTo>
                  <a:lnTo>
                    <a:pt x="32" y="2"/>
                  </a:lnTo>
                  <a:lnTo>
                    <a:pt x="38" y="4"/>
                  </a:lnTo>
                  <a:lnTo>
                    <a:pt x="46" y="6"/>
                  </a:lnTo>
                  <a:lnTo>
                    <a:pt x="54" y="10"/>
                  </a:lnTo>
                  <a:lnTo>
                    <a:pt x="60" y="16"/>
                  </a:lnTo>
                  <a:lnTo>
                    <a:pt x="16" y="6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394" name="Freeform 145"/>
            <p:cNvSpPr>
              <a:spLocks/>
            </p:cNvSpPr>
            <p:nvPr/>
          </p:nvSpPr>
          <p:spPr bwMode="auto">
            <a:xfrm>
              <a:off x="7986713" y="1111250"/>
              <a:ext cx="95250" cy="95250"/>
            </a:xfrm>
            <a:custGeom>
              <a:avLst/>
              <a:gdLst>
                <a:gd name="T0" fmla="*/ 6 w 60"/>
                <a:gd name="T1" fmla="*/ 60 h 60"/>
                <a:gd name="T2" fmla="*/ 6 w 60"/>
                <a:gd name="T3" fmla="*/ 60 h 60"/>
                <a:gd name="T4" fmla="*/ 2 w 60"/>
                <a:gd name="T5" fmla="*/ 58 h 60"/>
                <a:gd name="T6" fmla="*/ 2 w 60"/>
                <a:gd name="T7" fmla="*/ 58 h 60"/>
                <a:gd name="T8" fmla="*/ 0 w 60"/>
                <a:gd name="T9" fmla="*/ 54 h 60"/>
                <a:gd name="T10" fmla="*/ 2 w 60"/>
                <a:gd name="T11" fmla="*/ 48 h 60"/>
                <a:gd name="T12" fmla="*/ 48 w 60"/>
                <a:gd name="T13" fmla="*/ 2 h 60"/>
                <a:gd name="T14" fmla="*/ 48 w 60"/>
                <a:gd name="T15" fmla="*/ 2 h 60"/>
                <a:gd name="T16" fmla="*/ 52 w 60"/>
                <a:gd name="T17" fmla="*/ 0 h 60"/>
                <a:gd name="T18" fmla="*/ 58 w 60"/>
                <a:gd name="T19" fmla="*/ 2 h 60"/>
                <a:gd name="T20" fmla="*/ 58 w 60"/>
                <a:gd name="T21" fmla="*/ 2 h 60"/>
                <a:gd name="T22" fmla="*/ 60 w 60"/>
                <a:gd name="T23" fmla="*/ 6 h 60"/>
                <a:gd name="T24" fmla="*/ 58 w 60"/>
                <a:gd name="T25" fmla="*/ 12 h 60"/>
                <a:gd name="T26" fmla="*/ 10 w 60"/>
                <a:gd name="T27" fmla="*/ 58 h 60"/>
                <a:gd name="T28" fmla="*/ 10 w 60"/>
                <a:gd name="T29" fmla="*/ 58 h 60"/>
                <a:gd name="T30" fmla="*/ 6 w 60"/>
                <a:gd name="T31" fmla="*/ 60 h 60"/>
                <a:gd name="T32" fmla="*/ 6 w 60"/>
                <a:gd name="T33" fmla="*/ 6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0" h="60">
                  <a:moveTo>
                    <a:pt x="6" y="60"/>
                  </a:moveTo>
                  <a:lnTo>
                    <a:pt x="6" y="60"/>
                  </a:lnTo>
                  <a:lnTo>
                    <a:pt x="2" y="58"/>
                  </a:lnTo>
                  <a:lnTo>
                    <a:pt x="2" y="58"/>
                  </a:lnTo>
                  <a:lnTo>
                    <a:pt x="0" y="54"/>
                  </a:lnTo>
                  <a:lnTo>
                    <a:pt x="2" y="48"/>
                  </a:lnTo>
                  <a:lnTo>
                    <a:pt x="48" y="2"/>
                  </a:lnTo>
                  <a:lnTo>
                    <a:pt x="48" y="2"/>
                  </a:lnTo>
                  <a:lnTo>
                    <a:pt x="52" y="0"/>
                  </a:lnTo>
                  <a:lnTo>
                    <a:pt x="58" y="2"/>
                  </a:lnTo>
                  <a:lnTo>
                    <a:pt x="58" y="2"/>
                  </a:lnTo>
                  <a:lnTo>
                    <a:pt x="60" y="6"/>
                  </a:lnTo>
                  <a:lnTo>
                    <a:pt x="58" y="12"/>
                  </a:lnTo>
                  <a:lnTo>
                    <a:pt x="10" y="58"/>
                  </a:lnTo>
                  <a:lnTo>
                    <a:pt x="10" y="58"/>
                  </a:lnTo>
                  <a:lnTo>
                    <a:pt x="6" y="60"/>
                  </a:lnTo>
                  <a:lnTo>
                    <a:pt x="6" y="60"/>
                  </a:lnTo>
                  <a:close/>
                </a:path>
              </a:pathLst>
            </a:custGeom>
            <a:solidFill>
              <a:srgbClr val="B4B4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395" name="Freeform 146"/>
            <p:cNvSpPr>
              <a:spLocks/>
            </p:cNvSpPr>
            <p:nvPr/>
          </p:nvSpPr>
          <p:spPr bwMode="auto">
            <a:xfrm>
              <a:off x="8015288" y="1139825"/>
              <a:ext cx="95250" cy="95250"/>
            </a:xfrm>
            <a:custGeom>
              <a:avLst/>
              <a:gdLst>
                <a:gd name="T0" fmla="*/ 6 w 60"/>
                <a:gd name="T1" fmla="*/ 60 h 60"/>
                <a:gd name="T2" fmla="*/ 6 w 60"/>
                <a:gd name="T3" fmla="*/ 60 h 60"/>
                <a:gd name="T4" fmla="*/ 2 w 60"/>
                <a:gd name="T5" fmla="*/ 58 h 60"/>
                <a:gd name="T6" fmla="*/ 2 w 60"/>
                <a:gd name="T7" fmla="*/ 58 h 60"/>
                <a:gd name="T8" fmla="*/ 0 w 60"/>
                <a:gd name="T9" fmla="*/ 54 h 60"/>
                <a:gd name="T10" fmla="*/ 2 w 60"/>
                <a:gd name="T11" fmla="*/ 50 h 60"/>
                <a:gd name="T12" fmla="*/ 48 w 60"/>
                <a:gd name="T13" fmla="*/ 2 h 60"/>
                <a:gd name="T14" fmla="*/ 48 w 60"/>
                <a:gd name="T15" fmla="*/ 2 h 60"/>
                <a:gd name="T16" fmla="*/ 54 w 60"/>
                <a:gd name="T17" fmla="*/ 0 h 60"/>
                <a:gd name="T18" fmla="*/ 58 w 60"/>
                <a:gd name="T19" fmla="*/ 2 h 60"/>
                <a:gd name="T20" fmla="*/ 58 w 60"/>
                <a:gd name="T21" fmla="*/ 2 h 60"/>
                <a:gd name="T22" fmla="*/ 60 w 60"/>
                <a:gd name="T23" fmla="*/ 8 h 60"/>
                <a:gd name="T24" fmla="*/ 58 w 60"/>
                <a:gd name="T25" fmla="*/ 12 h 60"/>
                <a:gd name="T26" fmla="*/ 12 w 60"/>
                <a:gd name="T27" fmla="*/ 58 h 60"/>
                <a:gd name="T28" fmla="*/ 12 w 60"/>
                <a:gd name="T29" fmla="*/ 58 h 60"/>
                <a:gd name="T30" fmla="*/ 6 w 60"/>
                <a:gd name="T31" fmla="*/ 60 h 60"/>
                <a:gd name="T32" fmla="*/ 6 w 60"/>
                <a:gd name="T33" fmla="*/ 6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0" h="60">
                  <a:moveTo>
                    <a:pt x="6" y="60"/>
                  </a:moveTo>
                  <a:lnTo>
                    <a:pt x="6" y="60"/>
                  </a:lnTo>
                  <a:lnTo>
                    <a:pt x="2" y="58"/>
                  </a:lnTo>
                  <a:lnTo>
                    <a:pt x="2" y="58"/>
                  </a:lnTo>
                  <a:lnTo>
                    <a:pt x="0" y="54"/>
                  </a:lnTo>
                  <a:lnTo>
                    <a:pt x="2" y="50"/>
                  </a:lnTo>
                  <a:lnTo>
                    <a:pt x="48" y="2"/>
                  </a:lnTo>
                  <a:lnTo>
                    <a:pt x="48" y="2"/>
                  </a:lnTo>
                  <a:lnTo>
                    <a:pt x="54" y="0"/>
                  </a:lnTo>
                  <a:lnTo>
                    <a:pt x="58" y="2"/>
                  </a:lnTo>
                  <a:lnTo>
                    <a:pt x="58" y="2"/>
                  </a:lnTo>
                  <a:lnTo>
                    <a:pt x="60" y="8"/>
                  </a:lnTo>
                  <a:lnTo>
                    <a:pt x="58" y="12"/>
                  </a:lnTo>
                  <a:lnTo>
                    <a:pt x="12" y="58"/>
                  </a:lnTo>
                  <a:lnTo>
                    <a:pt x="12" y="58"/>
                  </a:lnTo>
                  <a:lnTo>
                    <a:pt x="6" y="60"/>
                  </a:lnTo>
                  <a:lnTo>
                    <a:pt x="6" y="60"/>
                  </a:lnTo>
                  <a:close/>
                </a:path>
              </a:pathLst>
            </a:custGeom>
            <a:solidFill>
              <a:srgbClr val="B4B4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396" name="Freeform 147"/>
            <p:cNvSpPr>
              <a:spLocks/>
            </p:cNvSpPr>
            <p:nvPr/>
          </p:nvSpPr>
          <p:spPr bwMode="auto">
            <a:xfrm>
              <a:off x="8047038" y="1171575"/>
              <a:ext cx="95250" cy="95250"/>
            </a:xfrm>
            <a:custGeom>
              <a:avLst/>
              <a:gdLst>
                <a:gd name="T0" fmla="*/ 6 w 60"/>
                <a:gd name="T1" fmla="*/ 60 h 60"/>
                <a:gd name="T2" fmla="*/ 6 w 60"/>
                <a:gd name="T3" fmla="*/ 60 h 60"/>
                <a:gd name="T4" fmla="*/ 2 w 60"/>
                <a:gd name="T5" fmla="*/ 58 h 60"/>
                <a:gd name="T6" fmla="*/ 2 w 60"/>
                <a:gd name="T7" fmla="*/ 58 h 60"/>
                <a:gd name="T8" fmla="*/ 0 w 60"/>
                <a:gd name="T9" fmla="*/ 52 h 60"/>
                <a:gd name="T10" fmla="*/ 2 w 60"/>
                <a:gd name="T11" fmla="*/ 48 h 60"/>
                <a:gd name="T12" fmla="*/ 48 w 60"/>
                <a:gd name="T13" fmla="*/ 2 h 60"/>
                <a:gd name="T14" fmla="*/ 48 w 60"/>
                <a:gd name="T15" fmla="*/ 2 h 60"/>
                <a:gd name="T16" fmla="*/ 52 w 60"/>
                <a:gd name="T17" fmla="*/ 0 h 60"/>
                <a:gd name="T18" fmla="*/ 58 w 60"/>
                <a:gd name="T19" fmla="*/ 2 h 60"/>
                <a:gd name="T20" fmla="*/ 58 w 60"/>
                <a:gd name="T21" fmla="*/ 2 h 60"/>
                <a:gd name="T22" fmla="*/ 60 w 60"/>
                <a:gd name="T23" fmla="*/ 6 h 60"/>
                <a:gd name="T24" fmla="*/ 58 w 60"/>
                <a:gd name="T25" fmla="*/ 12 h 60"/>
                <a:gd name="T26" fmla="*/ 10 w 60"/>
                <a:gd name="T27" fmla="*/ 58 h 60"/>
                <a:gd name="T28" fmla="*/ 10 w 60"/>
                <a:gd name="T29" fmla="*/ 58 h 60"/>
                <a:gd name="T30" fmla="*/ 6 w 60"/>
                <a:gd name="T31" fmla="*/ 60 h 60"/>
                <a:gd name="T32" fmla="*/ 6 w 60"/>
                <a:gd name="T33" fmla="*/ 6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0" h="60">
                  <a:moveTo>
                    <a:pt x="6" y="60"/>
                  </a:moveTo>
                  <a:lnTo>
                    <a:pt x="6" y="60"/>
                  </a:lnTo>
                  <a:lnTo>
                    <a:pt x="2" y="58"/>
                  </a:lnTo>
                  <a:lnTo>
                    <a:pt x="2" y="58"/>
                  </a:lnTo>
                  <a:lnTo>
                    <a:pt x="0" y="52"/>
                  </a:lnTo>
                  <a:lnTo>
                    <a:pt x="2" y="48"/>
                  </a:lnTo>
                  <a:lnTo>
                    <a:pt x="48" y="2"/>
                  </a:lnTo>
                  <a:lnTo>
                    <a:pt x="48" y="2"/>
                  </a:lnTo>
                  <a:lnTo>
                    <a:pt x="52" y="0"/>
                  </a:lnTo>
                  <a:lnTo>
                    <a:pt x="58" y="2"/>
                  </a:lnTo>
                  <a:lnTo>
                    <a:pt x="58" y="2"/>
                  </a:lnTo>
                  <a:lnTo>
                    <a:pt x="60" y="6"/>
                  </a:lnTo>
                  <a:lnTo>
                    <a:pt x="58" y="12"/>
                  </a:lnTo>
                  <a:lnTo>
                    <a:pt x="10" y="58"/>
                  </a:lnTo>
                  <a:lnTo>
                    <a:pt x="10" y="58"/>
                  </a:lnTo>
                  <a:lnTo>
                    <a:pt x="6" y="60"/>
                  </a:lnTo>
                  <a:lnTo>
                    <a:pt x="6" y="60"/>
                  </a:lnTo>
                  <a:close/>
                </a:path>
              </a:pathLst>
            </a:custGeom>
            <a:solidFill>
              <a:srgbClr val="B4B4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grpSp>
      <p:grpSp>
        <p:nvGrpSpPr>
          <p:cNvPr id="1397" name="グループ化 1396"/>
          <p:cNvGrpSpPr/>
          <p:nvPr/>
        </p:nvGrpSpPr>
        <p:grpSpPr>
          <a:xfrm>
            <a:off x="5971990" y="1938402"/>
            <a:ext cx="434926" cy="319714"/>
            <a:chOff x="3011488" y="2127250"/>
            <a:chExt cx="479425" cy="352425"/>
          </a:xfrm>
        </p:grpSpPr>
        <p:sp>
          <p:nvSpPr>
            <p:cNvPr id="1398" name="Freeform 163"/>
            <p:cNvSpPr>
              <a:spLocks/>
            </p:cNvSpPr>
            <p:nvPr/>
          </p:nvSpPr>
          <p:spPr bwMode="auto">
            <a:xfrm>
              <a:off x="3021013" y="2127250"/>
              <a:ext cx="457200" cy="317500"/>
            </a:xfrm>
            <a:custGeom>
              <a:avLst/>
              <a:gdLst>
                <a:gd name="T0" fmla="*/ 288 w 288"/>
                <a:gd name="T1" fmla="*/ 162 h 200"/>
                <a:gd name="T2" fmla="*/ 288 w 288"/>
                <a:gd name="T3" fmla="*/ 162 h 200"/>
                <a:gd name="T4" fmla="*/ 286 w 288"/>
                <a:gd name="T5" fmla="*/ 170 h 200"/>
                <a:gd name="T6" fmla="*/ 284 w 288"/>
                <a:gd name="T7" fmla="*/ 176 h 200"/>
                <a:gd name="T8" fmla="*/ 282 w 288"/>
                <a:gd name="T9" fmla="*/ 184 h 200"/>
                <a:gd name="T10" fmla="*/ 276 w 288"/>
                <a:gd name="T11" fmla="*/ 188 h 200"/>
                <a:gd name="T12" fmla="*/ 270 w 288"/>
                <a:gd name="T13" fmla="*/ 194 h 200"/>
                <a:gd name="T14" fmla="*/ 264 w 288"/>
                <a:gd name="T15" fmla="*/ 196 h 200"/>
                <a:gd name="T16" fmla="*/ 258 w 288"/>
                <a:gd name="T17" fmla="*/ 198 h 200"/>
                <a:gd name="T18" fmla="*/ 250 w 288"/>
                <a:gd name="T19" fmla="*/ 200 h 200"/>
                <a:gd name="T20" fmla="*/ 38 w 288"/>
                <a:gd name="T21" fmla="*/ 200 h 200"/>
                <a:gd name="T22" fmla="*/ 38 w 288"/>
                <a:gd name="T23" fmla="*/ 200 h 200"/>
                <a:gd name="T24" fmla="*/ 30 w 288"/>
                <a:gd name="T25" fmla="*/ 198 h 200"/>
                <a:gd name="T26" fmla="*/ 24 w 288"/>
                <a:gd name="T27" fmla="*/ 196 h 200"/>
                <a:gd name="T28" fmla="*/ 18 w 288"/>
                <a:gd name="T29" fmla="*/ 194 h 200"/>
                <a:gd name="T30" fmla="*/ 12 w 288"/>
                <a:gd name="T31" fmla="*/ 188 h 200"/>
                <a:gd name="T32" fmla="*/ 8 w 288"/>
                <a:gd name="T33" fmla="*/ 184 h 200"/>
                <a:gd name="T34" fmla="*/ 4 w 288"/>
                <a:gd name="T35" fmla="*/ 176 h 200"/>
                <a:gd name="T36" fmla="*/ 2 w 288"/>
                <a:gd name="T37" fmla="*/ 170 h 200"/>
                <a:gd name="T38" fmla="*/ 0 w 288"/>
                <a:gd name="T39" fmla="*/ 162 h 200"/>
                <a:gd name="T40" fmla="*/ 0 w 288"/>
                <a:gd name="T41" fmla="*/ 38 h 200"/>
                <a:gd name="T42" fmla="*/ 0 w 288"/>
                <a:gd name="T43" fmla="*/ 38 h 200"/>
                <a:gd name="T44" fmla="*/ 2 w 288"/>
                <a:gd name="T45" fmla="*/ 30 h 200"/>
                <a:gd name="T46" fmla="*/ 4 w 288"/>
                <a:gd name="T47" fmla="*/ 22 h 200"/>
                <a:gd name="T48" fmla="*/ 8 w 288"/>
                <a:gd name="T49" fmla="*/ 16 h 200"/>
                <a:gd name="T50" fmla="*/ 12 w 288"/>
                <a:gd name="T51" fmla="*/ 10 h 200"/>
                <a:gd name="T52" fmla="*/ 18 w 288"/>
                <a:gd name="T53" fmla="*/ 6 h 200"/>
                <a:gd name="T54" fmla="*/ 24 w 288"/>
                <a:gd name="T55" fmla="*/ 2 h 200"/>
                <a:gd name="T56" fmla="*/ 30 w 288"/>
                <a:gd name="T57" fmla="*/ 0 h 200"/>
                <a:gd name="T58" fmla="*/ 38 w 288"/>
                <a:gd name="T59" fmla="*/ 0 h 200"/>
                <a:gd name="T60" fmla="*/ 250 w 288"/>
                <a:gd name="T61" fmla="*/ 0 h 200"/>
                <a:gd name="T62" fmla="*/ 250 w 288"/>
                <a:gd name="T63" fmla="*/ 0 h 200"/>
                <a:gd name="T64" fmla="*/ 258 w 288"/>
                <a:gd name="T65" fmla="*/ 0 h 200"/>
                <a:gd name="T66" fmla="*/ 264 w 288"/>
                <a:gd name="T67" fmla="*/ 2 h 200"/>
                <a:gd name="T68" fmla="*/ 270 w 288"/>
                <a:gd name="T69" fmla="*/ 6 h 200"/>
                <a:gd name="T70" fmla="*/ 276 w 288"/>
                <a:gd name="T71" fmla="*/ 10 h 200"/>
                <a:gd name="T72" fmla="*/ 282 w 288"/>
                <a:gd name="T73" fmla="*/ 16 h 200"/>
                <a:gd name="T74" fmla="*/ 284 w 288"/>
                <a:gd name="T75" fmla="*/ 22 h 200"/>
                <a:gd name="T76" fmla="*/ 286 w 288"/>
                <a:gd name="T77" fmla="*/ 30 h 200"/>
                <a:gd name="T78" fmla="*/ 288 w 288"/>
                <a:gd name="T79" fmla="*/ 38 h 200"/>
                <a:gd name="T80" fmla="*/ 288 w 288"/>
                <a:gd name="T81" fmla="*/ 162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88" h="200">
                  <a:moveTo>
                    <a:pt x="288" y="162"/>
                  </a:moveTo>
                  <a:lnTo>
                    <a:pt x="288" y="162"/>
                  </a:lnTo>
                  <a:lnTo>
                    <a:pt x="286" y="170"/>
                  </a:lnTo>
                  <a:lnTo>
                    <a:pt x="284" y="176"/>
                  </a:lnTo>
                  <a:lnTo>
                    <a:pt x="282" y="184"/>
                  </a:lnTo>
                  <a:lnTo>
                    <a:pt x="276" y="188"/>
                  </a:lnTo>
                  <a:lnTo>
                    <a:pt x="270" y="194"/>
                  </a:lnTo>
                  <a:lnTo>
                    <a:pt x="264" y="196"/>
                  </a:lnTo>
                  <a:lnTo>
                    <a:pt x="258" y="198"/>
                  </a:lnTo>
                  <a:lnTo>
                    <a:pt x="250" y="200"/>
                  </a:lnTo>
                  <a:lnTo>
                    <a:pt x="38" y="200"/>
                  </a:lnTo>
                  <a:lnTo>
                    <a:pt x="38" y="200"/>
                  </a:lnTo>
                  <a:lnTo>
                    <a:pt x="30" y="198"/>
                  </a:lnTo>
                  <a:lnTo>
                    <a:pt x="24" y="196"/>
                  </a:lnTo>
                  <a:lnTo>
                    <a:pt x="18" y="194"/>
                  </a:lnTo>
                  <a:lnTo>
                    <a:pt x="12" y="188"/>
                  </a:lnTo>
                  <a:lnTo>
                    <a:pt x="8" y="184"/>
                  </a:lnTo>
                  <a:lnTo>
                    <a:pt x="4" y="176"/>
                  </a:lnTo>
                  <a:lnTo>
                    <a:pt x="2" y="170"/>
                  </a:lnTo>
                  <a:lnTo>
                    <a:pt x="0" y="162"/>
                  </a:lnTo>
                  <a:lnTo>
                    <a:pt x="0" y="38"/>
                  </a:lnTo>
                  <a:lnTo>
                    <a:pt x="0" y="38"/>
                  </a:lnTo>
                  <a:lnTo>
                    <a:pt x="2" y="30"/>
                  </a:lnTo>
                  <a:lnTo>
                    <a:pt x="4" y="22"/>
                  </a:lnTo>
                  <a:lnTo>
                    <a:pt x="8" y="16"/>
                  </a:lnTo>
                  <a:lnTo>
                    <a:pt x="12" y="10"/>
                  </a:lnTo>
                  <a:lnTo>
                    <a:pt x="18" y="6"/>
                  </a:lnTo>
                  <a:lnTo>
                    <a:pt x="24" y="2"/>
                  </a:lnTo>
                  <a:lnTo>
                    <a:pt x="30" y="0"/>
                  </a:lnTo>
                  <a:lnTo>
                    <a:pt x="38" y="0"/>
                  </a:lnTo>
                  <a:lnTo>
                    <a:pt x="250" y="0"/>
                  </a:lnTo>
                  <a:lnTo>
                    <a:pt x="250" y="0"/>
                  </a:lnTo>
                  <a:lnTo>
                    <a:pt x="258" y="0"/>
                  </a:lnTo>
                  <a:lnTo>
                    <a:pt x="264" y="2"/>
                  </a:lnTo>
                  <a:lnTo>
                    <a:pt x="270" y="6"/>
                  </a:lnTo>
                  <a:lnTo>
                    <a:pt x="276" y="10"/>
                  </a:lnTo>
                  <a:lnTo>
                    <a:pt x="282" y="16"/>
                  </a:lnTo>
                  <a:lnTo>
                    <a:pt x="284" y="22"/>
                  </a:lnTo>
                  <a:lnTo>
                    <a:pt x="286" y="30"/>
                  </a:lnTo>
                  <a:lnTo>
                    <a:pt x="288" y="38"/>
                  </a:lnTo>
                  <a:lnTo>
                    <a:pt x="288" y="16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399" name="Freeform 164"/>
            <p:cNvSpPr>
              <a:spLocks/>
            </p:cNvSpPr>
            <p:nvPr/>
          </p:nvSpPr>
          <p:spPr bwMode="auto">
            <a:xfrm>
              <a:off x="3052763" y="2155825"/>
              <a:ext cx="393700" cy="241300"/>
            </a:xfrm>
            <a:custGeom>
              <a:avLst/>
              <a:gdLst>
                <a:gd name="T0" fmla="*/ 18 w 248"/>
                <a:gd name="T1" fmla="*/ 152 h 152"/>
                <a:gd name="T2" fmla="*/ 18 w 248"/>
                <a:gd name="T3" fmla="*/ 152 h 152"/>
                <a:gd name="T4" fmla="*/ 12 w 248"/>
                <a:gd name="T5" fmla="*/ 150 h 152"/>
                <a:gd name="T6" fmla="*/ 6 w 248"/>
                <a:gd name="T7" fmla="*/ 146 h 152"/>
                <a:gd name="T8" fmla="*/ 2 w 248"/>
                <a:gd name="T9" fmla="*/ 140 h 152"/>
                <a:gd name="T10" fmla="*/ 0 w 248"/>
                <a:gd name="T11" fmla="*/ 132 h 152"/>
                <a:gd name="T12" fmla="*/ 0 w 248"/>
                <a:gd name="T13" fmla="*/ 20 h 152"/>
                <a:gd name="T14" fmla="*/ 0 w 248"/>
                <a:gd name="T15" fmla="*/ 20 h 152"/>
                <a:gd name="T16" fmla="*/ 2 w 248"/>
                <a:gd name="T17" fmla="*/ 12 h 152"/>
                <a:gd name="T18" fmla="*/ 6 w 248"/>
                <a:gd name="T19" fmla="*/ 6 h 152"/>
                <a:gd name="T20" fmla="*/ 12 w 248"/>
                <a:gd name="T21" fmla="*/ 2 h 152"/>
                <a:gd name="T22" fmla="*/ 18 w 248"/>
                <a:gd name="T23" fmla="*/ 0 h 152"/>
                <a:gd name="T24" fmla="*/ 230 w 248"/>
                <a:gd name="T25" fmla="*/ 0 h 152"/>
                <a:gd name="T26" fmla="*/ 230 w 248"/>
                <a:gd name="T27" fmla="*/ 0 h 152"/>
                <a:gd name="T28" fmla="*/ 238 w 248"/>
                <a:gd name="T29" fmla="*/ 2 h 152"/>
                <a:gd name="T30" fmla="*/ 244 w 248"/>
                <a:gd name="T31" fmla="*/ 6 h 152"/>
                <a:gd name="T32" fmla="*/ 248 w 248"/>
                <a:gd name="T33" fmla="*/ 12 h 152"/>
                <a:gd name="T34" fmla="*/ 248 w 248"/>
                <a:gd name="T35" fmla="*/ 20 h 152"/>
                <a:gd name="T36" fmla="*/ 248 w 248"/>
                <a:gd name="T37" fmla="*/ 132 h 152"/>
                <a:gd name="T38" fmla="*/ 248 w 248"/>
                <a:gd name="T39" fmla="*/ 132 h 152"/>
                <a:gd name="T40" fmla="*/ 248 w 248"/>
                <a:gd name="T41" fmla="*/ 140 h 152"/>
                <a:gd name="T42" fmla="*/ 244 w 248"/>
                <a:gd name="T43" fmla="*/ 146 h 152"/>
                <a:gd name="T44" fmla="*/ 238 w 248"/>
                <a:gd name="T45" fmla="*/ 150 h 152"/>
                <a:gd name="T46" fmla="*/ 230 w 248"/>
                <a:gd name="T47" fmla="*/ 152 h 152"/>
                <a:gd name="T48" fmla="*/ 18 w 248"/>
                <a:gd name="T49" fmla="*/ 15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48" h="152">
                  <a:moveTo>
                    <a:pt x="18" y="152"/>
                  </a:moveTo>
                  <a:lnTo>
                    <a:pt x="18" y="152"/>
                  </a:lnTo>
                  <a:lnTo>
                    <a:pt x="12" y="150"/>
                  </a:lnTo>
                  <a:lnTo>
                    <a:pt x="6" y="146"/>
                  </a:lnTo>
                  <a:lnTo>
                    <a:pt x="2" y="140"/>
                  </a:lnTo>
                  <a:lnTo>
                    <a:pt x="0" y="132"/>
                  </a:lnTo>
                  <a:lnTo>
                    <a:pt x="0" y="20"/>
                  </a:lnTo>
                  <a:lnTo>
                    <a:pt x="0" y="20"/>
                  </a:lnTo>
                  <a:lnTo>
                    <a:pt x="2" y="12"/>
                  </a:lnTo>
                  <a:lnTo>
                    <a:pt x="6" y="6"/>
                  </a:lnTo>
                  <a:lnTo>
                    <a:pt x="12" y="2"/>
                  </a:lnTo>
                  <a:lnTo>
                    <a:pt x="18" y="0"/>
                  </a:lnTo>
                  <a:lnTo>
                    <a:pt x="230" y="0"/>
                  </a:lnTo>
                  <a:lnTo>
                    <a:pt x="230" y="0"/>
                  </a:lnTo>
                  <a:lnTo>
                    <a:pt x="238" y="2"/>
                  </a:lnTo>
                  <a:lnTo>
                    <a:pt x="244" y="6"/>
                  </a:lnTo>
                  <a:lnTo>
                    <a:pt x="248" y="12"/>
                  </a:lnTo>
                  <a:lnTo>
                    <a:pt x="248" y="20"/>
                  </a:lnTo>
                  <a:lnTo>
                    <a:pt x="248" y="132"/>
                  </a:lnTo>
                  <a:lnTo>
                    <a:pt x="248" y="132"/>
                  </a:lnTo>
                  <a:lnTo>
                    <a:pt x="248" y="140"/>
                  </a:lnTo>
                  <a:lnTo>
                    <a:pt x="244" y="146"/>
                  </a:lnTo>
                  <a:lnTo>
                    <a:pt x="238" y="150"/>
                  </a:lnTo>
                  <a:lnTo>
                    <a:pt x="230" y="152"/>
                  </a:lnTo>
                  <a:lnTo>
                    <a:pt x="18" y="152"/>
                  </a:ln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400" name="Freeform 165"/>
            <p:cNvSpPr>
              <a:spLocks/>
            </p:cNvSpPr>
            <p:nvPr/>
          </p:nvSpPr>
          <p:spPr bwMode="auto">
            <a:xfrm>
              <a:off x="3065463" y="2168525"/>
              <a:ext cx="371475" cy="215900"/>
            </a:xfrm>
            <a:custGeom>
              <a:avLst/>
              <a:gdLst>
                <a:gd name="T0" fmla="*/ 10 w 234"/>
                <a:gd name="T1" fmla="*/ 136 h 136"/>
                <a:gd name="T2" fmla="*/ 10 w 234"/>
                <a:gd name="T3" fmla="*/ 136 h 136"/>
                <a:gd name="T4" fmla="*/ 6 w 234"/>
                <a:gd name="T5" fmla="*/ 136 h 136"/>
                <a:gd name="T6" fmla="*/ 2 w 234"/>
                <a:gd name="T7" fmla="*/ 132 h 136"/>
                <a:gd name="T8" fmla="*/ 0 w 234"/>
                <a:gd name="T9" fmla="*/ 130 h 136"/>
                <a:gd name="T10" fmla="*/ 0 w 234"/>
                <a:gd name="T11" fmla="*/ 124 h 136"/>
                <a:gd name="T12" fmla="*/ 0 w 234"/>
                <a:gd name="T13" fmla="*/ 12 h 136"/>
                <a:gd name="T14" fmla="*/ 0 w 234"/>
                <a:gd name="T15" fmla="*/ 12 h 136"/>
                <a:gd name="T16" fmla="*/ 0 w 234"/>
                <a:gd name="T17" fmla="*/ 8 h 136"/>
                <a:gd name="T18" fmla="*/ 2 w 234"/>
                <a:gd name="T19" fmla="*/ 4 h 136"/>
                <a:gd name="T20" fmla="*/ 6 w 234"/>
                <a:gd name="T21" fmla="*/ 0 h 136"/>
                <a:gd name="T22" fmla="*/ 10 w 234"/>
                <a:gd name="T23" fmla="*/ 0 h 136"/>
                <a:gd name="T24" fmla="*/ 222 w 234"/>
                <a:gd name="T25" fmla="*/ 0 h 136"/>
                <a:gd name="T26" fmla="*/ 222 w 234"/>
                <a:gd name="T27" fmla="*/ 0 h 136"/>
                <a:gd name="T28" fmla="*/ 226 w 234"/>
                <a:gd name="T29" fmla="*/ 0 h 136"/>
                <a:gd name="T30" fmla="*/ 230 w 234"/>
                <a:gd name="T31" fmla="*/ 4 h 136"/>
                <a:gd name="T32" fmla="*/ 232 w 234"/>
                <a:gd name="T33" fmla="*/ 8 h 136"/>
                <a:gd name="T34" fmla="*/ 234 w 234"/>
                <a:gd name="T35" fmla="*/ 12 h 136"/>
                <a:gd name="T36" fmla="*/ 234 w 234"/>
                <a:gd name="T37" fmla="*/ 124 h 136"/>
                <a:gd name="T38" fmla="*/ 234 w 234"/>
                <a:gd name="T39" fmla="*/ 124 h 136"/>
                <a:gd name="T40" fmla="*/ 232 w 234"/>
                <a:gd name="T41" fmla="*/ 130 h 136"/>
                <a:gd name="T42" fmla="*/ 230 w 234"/>
                <a:gd name="T43" fmla="*/ 132 h 136"/>
                <a:gd name="T44" fmla="*/ 226 w 234"/>
                <a:gd name="T45" fmla="*/ 136 h 136"/>
                <a:gd name="T46" fmla="*/ 222 w 234"/>
                <a:gd name="T47" fmla="*/ 136 h 136"/>
                <a:gd name="T48" fmla="*/ 10 w 234"/>
                <a:gd name="T49" fmla="*/ 136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4" h="136">
                  <a:moveTo>
                    <a:pt x="10" y="136"/>
                  </a:moveTo>
                  <a:lnTo>
                    <a:pt x="10" y="136"/>
                  </a:lnTo>
                  <a:lnTo>
                    <a:pt x="6" y="136"/>
                  </a:lnTo>
                  <a:lnTo>
                    <a:pt x="2" y="132"/>
                  </a:lnTo>
                  <a:lnTo>
                    <a:pt x="0" y="130"/>
                  </a:lnTo>
                  <a:lnTo>
                    <a:pt x="0" y="124"/>
                  </a:lnTo>
                  <a:lnTo>
                    <a:pt x="0" y="12"/>
                  </a:lnTo>
                  <a:lnTo>
                    <a:pt x="0" y="12"/>
                  </a:lnTo>
                  <a:lnTo>
                    <a:pt x="0" y="8"/>
                  </a:lnTo>
                  <a:lnTo>
                    <a:pt x="2" y="4"/>
                  </a:lnTo>
                  <a:lnTo>
                    <a:pt x="6" y="0"/>
                  </a:lnTo>
                  <a:lnTo>
                    <a:pt x="10" y="0"/>
                  </a:lnTo>
                  <a:lnTo>
                    <a:pt x="222" y="0"/>
                  </a:lnTo>
                  <a:lnTo>
                    <a:pt x="222" y="0"/>
                  </a:lnTo>
                  <a:lnTo>
                    <a:pt x="226" y="0"/>
                  </a:lnTo>
                  <a:lnTo>
                    <a:pt x="230" y="4"/>
                  </a:lnTo>
                  <a:lnTo>
                    <a:pt x="232" y="8"/>
                  </a:lnTo>
                  <a:lnTo>
                    <a:pt x="234" y="12"/>
                  </a:lnTo>
                  <a:lnTo>
                    <a:pt x="234" y="124"/>
                  </a:lnTo>
                  <a:lnTo>
                    <a:pt x="234" y="124"/>
                  </a:lnTo>
                  <a:lnTo>
                    <a:pt x="232" y="130"/>
                  </a:lnTo>
                  <a:lnTo>
                    <a:pt x="230" y="132"/>
                  </a:lnTo>
                  <a:lnTo>
                    <a:pt x="226" y="136"/>
                  </a:lnTo>
                  <a:lnTo>
                    <a:pt x="222" y="136"/>
                  </a:lnTo>
                  <a:lnTo>
                    <a:pt x="10" y="13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401" name="Freeform 166"/>
            <p:cNvSpPr>
              <a:spLocks/>
            </p:cNvSpPr>
            <p:nvPr/>
          </p:nvSpPr>
          <p:spPr bwMode="auto">
            <a:xfrm>
              <a:off x="3065463" y="2168525"/>
              <a:ext cx="85725" cy="85725"/>
            </a:xfrm>
            <a:custGeom>
              <a:avLst/>
              <a:gdLst>
                <a:gd name="T0" fmla="*/ 38 w 54"/>
                <a:gd name="T1" fmla="*/ 0 h 54"/>
                <a:gd name="T2" fmla="*/ 0 w 54"/>
                <a:gd name="T3" fmla="*/ 40 h 54"/>
                <a:gd name="T4" fmla="*/ 0 w 54"/>
                <a:gd name="T5" fmla="*/ 54 h 54"/>
                <a:gd name="T6" fmla="*/ 54 w 54"/>
                <a:gd name="T7" fmla="*/ 0 h 54"/>
                <a:gd name="T8" fmla="*/ 38 w 54"/>
                <a:gd name="T9" fmla="*/ 0 h 54"/>
              </a:gdLst>
              <a:ahLst/>
              <a:cxnLst>
                <a:cxn ang="0">
                  <a:pos x="T0" y="T1"/>
                </a:cxn>
                <a:cxn ang="0">
                  <a:pos x="T2" y="T3"/>
                </a:cxn>
                <a:cxn ang="0">
                  <a:pos x="T4" y="T5"/>
                </a:cxn>
                <a:cxn ang="0">
                  <a:pos x="T6" y="T7"/>
                </a:cxn>
                <a:cxn ang="0">
                  <a:pos x="T8" y="T9"/>
                </a:cxn>
              </a:cxnLst>
              <a:rect l="0" t="0" r="r" b="b"/>
              <a:pathLst>
                <a:path w="54" h="54">
                  <a:moveTo>
                    <a:pt x="38" y="0"/>
                  </a:moveTo>
                  <a:lnTo>
                    <a:pt x="0" y="40"/>
                  </a:lnTo>
                  <a:lnTo>
                    <a:pt x="0" y="54"/>
                  </a:lnTo>
                  <a:lnTo>
                    <a:pt x="54" y="0"/>
                  </a:lnTo>
                  <a:lnTo>
                    <a:pt x="38" y="0"/>
                  </a:lnTo>
                  <a:close/>
                </a:path>
              </a:pathLst>
            </a:custGeom>
            <a:solidFill>
              <a:srgbClr val="EEEE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402" name="Freeform 167"/>
            <p:cNvSpPr>
              <a:spLocks/>
            </p:cNvSpPr>
            <p:nvPr/>
          </p:nvSpPr>
          <p:spPr bwMode="auto">
            <a:xfrm>
              <a:off x="3065463" y="2168525"/>
              <a:ext cx="136525" cy="136525"/>
            </a:xfrm>
            <a:custGeom>
              <a:avLst/>
              <a:gdLst>
                <a:gd name="T0" fmla="*/ 70 w 86"/>
                <a:gd name="T1" fmla="*/ 0 h 86"/>
                <a:gd name="T2" fmla="*/ 0 w 86"/>
                <a:gd name="T3" fmla="*/ 70 h 86"/>
                <a:gd name="T4" fmla="*/ 0 w 86"/>
                <a:gd name="T5" fmla="*/ 86 h 86"/>
                <a:gd name="T6" fmla="*/ 86 w 86"/>
                <a:gd name="T7" fmla="*/ 0 h 86"/>
                <a:gd name="T8" fmla="*/ 70 w 86"/>
                <a:gd name="T9" fmla="*/ 0 h 86"/>
              </a:gdLst>
              <a:ahLst/>
              <a:cxnLst>
                <a:cxn ang="0">
                  <a:pos x="T0" y="T1"/>
                </a:cxn>
                <a:cxn ang="0">
                  <a:pos x="T2" y="T3"/>
                </a:cxn>
                <a:cxn ang="0">
                  <a:pos x="T4" y="T5"/>
                </a:cxn>
                <a:cxn ang="0">
                  <a:pos x="T6" y="T7"/>
                </a:cxn>
                <a:cxn ang="0">
                  <a:pos x="T8" y="T9"/>
                </a:cxn>
              </a:cxnLst>
              <a:rect l="0" t="0" r="r" b="b"/>
              <a:pathLst>
                <a:path w="86" h="86">
                  <a:moveTo>
                    <a:pt x="70" y="0"/>
                  </a:moveTo>
                  <a:lnTo>
                    <a:pt x="0" y="70"/>
                  </a:lnTo>
                  <a:lnTo>
                    <a:pt x="0" y="86"/>
                  </a:lnTo>
                  <a:lnTo>
                    <a:pt x="86" y="0"/>
                  </a:lnTo>
                  <a:lnTo>
                    <a:pt x="70" y="0"/>
                  </a:lnTo>
                  <a:close/>
                </a:path>
              </a:pathLst>
            </a:custGeom>
            <a:solidFill>
              <a:srgbClr val="DBD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403" name="Freeform 168"/>
            <p:cNvSpPr>
              <a:spLocks/>
            </p:cNvSpPr>
            <p:nvPr/>
          </p:nvSpPr>
          <p:spPr bwMode="auto">
            <a:xfrm>
              <a:off x="3011488" y="2413000"/>
              <a:ext cx="479425" cy="60325"/>
            </a:xfrm>
            <a:custGeom>
              <a:avLst/>
              <a:gdLst>
                <a:gd name="T0" fmla="*/ 302 w 302"/>
                <a:gd name="T1" fmla="*/ 28 h 38"/>
                <a:gd name="T2" fmla="*/ 302 w 302"/>
                <a:gd name="T3" fmla="*/ 28 h 38"/>
                <a:gd name="T4" fmla="*/ 300 w 302"/>
                <a:gd name="T5" fmla="*/ 32 h 38"/>
                <a:gd name="T6" fmla="*/ 298 w 302"/>
                <a:gd name="T7" fmla="*/ 36 h 38"/>
                <a:gd name="T8" fmla="*/ 294 w 302"/>
                <a:gd name="T9" fmla="*/ 38 h 38"/>
                <a:gd name="T10" fmla="*/ 290 w 302"/>
                <a:gd name="T11" fmla="*/ 38 h 38"/>
                <a:gd name="T12" fmla="*/ 10 w 302"/>
                <a:gd name="T13" fmla="*/ 38 h 38"/>
                <a:gd name="T14" fmla="*/ 10 w 302"/>
                <a:gd name="T15" fmla="*/ 38 h 38"/>
                <a:gd name="T16" fmla="*/ 6 w 302"/>
                <a:gd name="T17" fmla="*/ 38 h 38"/>
                <a:gd name="T18" fmla="*/ 2 w 302"/>
                <a:gd name="T19" fmla="*/ 36 h 38"/>
                <a:gd name="T20" fmla="*/ 0 w 302"/>
                <a:gd name="T21" fmla="*/ 32 h 38"/>
                <a:gd name="T22" fmla="*/ 0 w 302"/>
                <a:gd name="T23" fmla="*/ 28 h 38"/>
                <a:gd name="T24" fmla="*/ 0 w 302"/>
                <a:gd name="T25" fmla="*/ 28 h 38"/>
                <a:gd name="T26" fmla="*/ 0 w 302"/>
                <a:gd name="T27" fmla="*/ 28 h 38"/>
                <a:gd name="T28" fmla="*/ 2 w 302"/>
                <a:gd name="T29" fmla="*/ 20 h 38"/>
                <a:gd name="T30" fmla="*/ 6 w 302"/>
                <a:gd name="T31" fmla="*/ 12 h 38"/>
                <a:gd name="T32" fmla="*/ 12 w 302"/>
                <a:gd name="T33" fmla="*/ 4 h 38"/>
                <a:gd name="T34" fmla="*/ 18 w 302"/>
                <a:gd name="T35" fmla="*/ 0 h 38"/>
                <a:gd name="T36" fmla="*/ 282 w 302"/>
                <a:gd name="T37" fmla="*/ 0 h 38"/>
                <a:gd name="T38" fmla="*/ 282 w 302"/>
                <a:gd name="T39" fmla="*/ 0 h 38"/>
                <a:gd name="T40" fmla="*/ 288 w 302"/>
                <a:gd name="T41" fmla="*/ 4 h 38"/>
                <a:gd name="T42" fmla="*/ 294 w 302"/>
                <a:gd name="T43" fmla="*/ 12 h 38"/>
                <a:gd name="T44" fmla="*/ 300 w 302"/>
                <a:gd name="T45" fmla="*/ 20 h 38"/>
                <a:gd name="T46" fmla="*/ 302 w 302"/>
                <a:gd name="T47" fmla="*/ 28 h 38"/>
                <a:gd name="T48" fmla="*/ 302 w 302"/>
                <a:gd name="T49" fmla="*/ 2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02" h="38">
                  <a:moveTo>
                    <a:pt x="302" y="28"/>
                  </a:moveTo>
                  <a:lnTo>
                    <a:pt x="302" y="28"/>
                  </a:lnTo>
                  <a:lnTo>
                    <a:pt x="300" y="32"/>
                  </a:lnTo>
                  <a:lnTo>
                    <a:pt x="298" y="36"/>
                  </a:lnTo>
                  <a:lnTo>
                    <a:pt x="294" y="38"/>
                  </a:lnTo>
                  <a:lnTo>
                    <a:pt x="290" y="38"/>
                  </a:lnTo>
                  <a:lnTo>
                    <a:pt x="10" y="38"/>
                  </a:lnTo>
                  <a:lnTo>
                    <a:pt x="10" y="38"/>
                  </a:lnTo>
                  <a:lnTo>
                    <a:pt x="6" y="38"/>
                  </a:lnTo>
                  <a:lnTo>
                    <a:pt x="2" y="36"/>
                  </a:lnTo>
                  <a:lnTo>
                    <a:pt x="0" y="32"/>
                  </a:lnTo>
                  <a:lnTo>
                    <a:pt x="0" y="28"/>
                  </a:lnTo>
                  <a:lnTo>
                    <a:pt x="0" y="28"/>
                  </a:lnTo>
                  <a:lnTo>
                    <a:pt x="0" y="28"/>
                  </a:lnTo>
                  <a:lnTo>
                    <a:pt x="2" y="20"/>
                  </a:lnTo>
                  <a:lnTo>
                    <a:pt x="6" y="12"/>
                  </a:lnTo>
                  <a:lnTo>
                    <a:pt x="12" y="4"/>
                  </a:lnTo>
                  <a:lnTo>
                    <a:pt x="18" y="0"/>
                  </a:lnTo>
                  <a:lnTo>
                    <a:pt x="282" y="0"/>
                  </a:lnTo>
                  <a:lnTo>
                    <a:pt x="282" y="0"/>
                  </a:lnTo>
                  <a:lnTo>
                    <a:pt x="288" y="4"/>
                  </a:lnTo>
                  <a:lnTo>
                    <a:pt x="294" y="12"/>
                  </a:lnTo>
                  <a:lnTo>
                    <a:pt x="300" y="20"/>
                  </a:lnTo>
                  <a:lnTo>
                    <a:pt x="302" y="28"/>
                  </a:lnTo>
                  <a:lnTo>
                    <a:pt x="302" y="28"/>
                  </a:lnTo>
                  <a:close/>
                </a:path>
              </a:pathLst>
            </a:custGeom>
            <a:solidFill>
              <a:srgbClr val="7170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404" name="Freeform 169"/>
            <p:cNvSpPr>
              <a:spLocks/>
            </p:cNvSpPr>
            <p:nvPr/>
          </p:nvSpPr>
          <p:spPr bwMode="auto">
            <a:xfrm>
              <a:off x="3011488" y="2435225"/>
              <a:ext cx="479425" cy="44450"/>
            </a:xfrm>
            <a:custGeom>
              <a:avLst/>
              <a:gdLst>
                <a:gd name="T0" fmla="*/ 302 w 302"/>
                <a:gd name="T1" fmla="*/ 18 h 28"/>
                <a:gd name="T2" fmla="*/ 302 w 302"/>
                <a:gd name="T3" fmla="*/ 18 h 28"/>
                <a:gd name="T4" fmla="*/ 300 w 302"/>
                <a:gd name="T5" fmla="*/ 22 h 28"/>
                <a:gd name="T6" fmla="*/ 298 w 302"/>
                <a:gd name="T7" fmla="*/ 26 h 28"/>
                <a:gd name="T8" fmla="*/ 294 w 302"/>
                <a:gd name="T9" fmla="*/ 28 h 28"/>
                <a:gd name="T10" fmla="*/ 290 w 302"/>
                <a:gd name="T11" fmla="*/ 28 h 28"/>
                <a:gd name="T12" fmla="*/ 10 w 302"/>
                <a:gd name="T13" fmla="*/ 28 h 28"/>
                <a:gd name="T14" fmla="*/ 10 w 302"/>
                <a:gd name="T15" fmla="*/ 28 h 28"/>
                <a:gd name="T16" fmla="*/ 6 w 302"/>
                <a:gd name="T17" fmla="*/ 28 h 28"/>
                <a:gd name="T18" fmla="*/ 2 w 302"/>
                <a:gd name="T19" fmla="*/ 26 h 28"/>
                <a:gd name="T20" fmla="*/ 0 w 302"/>
                <a:gd name="T21" fmla="*/ 22 h 28"/>
                <a:gd name="T22" fmla="*/ 0 w 302"/>
                <a:gd name="T23" fmla="*/ 18 h 28"/>
                <a:gd name="T24" fmla="*/ 0 w 302"/>
                <a:gd name="T25" fmla="*/ 12 h 28"/>
                <a:gd name="T26" fmla="*/ 0 w 302"/>
                <a:gd name="T27" fmla="*/ 12 h 28"/>
                <a:gd name="T28" fmla="*/ 0 w 302"/>
                <a:gd name="T29" fmla="*/ 8 h 28"/>
                <a:gd name="T30" fmla="*/ 2 w 302"/>
                <a:gd name="T31" fmla="*/ 4 h 28"/>
                <a:gd name="T32" fmla="*/ 6 w 302"/>
                <a:gd name="T33" fmla="*/ 2 h 28"/>
                <a:gd name="T34" fmla="*/ 10 w 302"/>
                <a:gd name="T35" fmla="*/ 0 h 28"/>
                <a:gd name="T36" fmla="*/ 290 w 302"/>
                <a:gd name="T37" fmla="*/ 0 h 28"/>
                <a:gd name="T38" fmla="*/ 290 w 302"/>
                <a:gd name="T39" fmla="*/ 0 h 28"/>
                <a:gd name="T40" fmla="*/ 294 w 302"/>
                <a:gd name="T41" fmla="*/ 2 h 28"/>
                <a:gd name="T42" fmla="*/ 298 w 302"/>
                <a:gd name="T43" fmla="*/ 4 h 28"/>
                <a:gd name="T44" fmla="*/ 300 w 302"/>
                <a:gd name="T45" fmla="*/ 8 h 28"/>
                <a:gd name="T46" fmla="*/ 302 w 302"/>
                <a:gd name="T47" fmla="*/ 12 h 28"/>
                <a:gd name="T48" fmla="*/ 302 w 302"/>
                <a:gd name="T49" fmla="*/ 1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02" h="28">
                  <a:moveTo>
                    <a:pt x="302" y="18"/>
                  </a:moveTo>
                  <a:lnTo>
                    <a:pt x="302" y="18"/>
                  </a:lnTo>
                  <a:lnTo>
                    <a:pt x="300" y="22"/>
                  </a:lnTo>
                  <a:lnTo>
                    <a:pt x="298" y="26"/>
                  </a:lnTo>
                  <a:lnTo>
                    <a:pt x="294" y="28"/>
                  </a:lnTo>
                  <a:lnTo>
                    <a:pt x="290" y="28"/>
                  </a:lnTo>
                  <a:lnTo>
                    <a:pt x="10" y="28"/>
                  </a:lnTo>
                  <a:lnTo>
                    <a:pt x="10" y="28"/>
                  </a:lnTo>
                  <a:lnTo>
                    <a:pt x="6" y="28"/>
                  </a:lnTo>
                  <a:lnTo>
                    <a:pt x="2" y="26"/>
                  </a:lnTo>
                  <a:lnTo>
                    <a:pt x="0" y="22"/>
                  </a:lnTo>
                  <a:lnTo>
                    <a:pt x="0" y="18"/>
                  </a:lnTo>
                  <a:lnTo>
                    <a:pt x="0" y="12"/>
                  </a:lnTo>
                  <a:lnTo>
                    <a:pt x="0" y="12"/>
                  </a:lnTo>
                  <a:lnTo>
                    <a:pt x="0" y="8"/>
                  </a:lnTo>
                  <a:lnTo>
                    <a:pt x="2" y="4"/>
                  </a:lnTo>
                  <a:lnTo>
                    <a:pt x="6" y="2"/>
                  </a:lnTo>
                  <a:lnTo>
                    <a:pt x="10" y="0"/>
                  </a:lnTo>
                  <a:lnTo>
                    <a:pt x="290" y="0"/>
                  </a:lnTo>
                  <a:lnTo>
                    <a:pt x="290" y="0"/>
                  </a:lnTo>
                  <a:lnTo>
                    <a:pt x="294" y="2"/>
                  </a:lnTo>
                  <a:lnTo>
                    <a:pt x="298" y="4"/>
                  </a:lnTo>
                  <a:lnTo>
                    <a:pt x="300" y="8"/>
                  </a:lnTo>
                  <a:lnTo>
                    <a:pt x="302" y="12"/>
                  </a:lnTo>
                  <a:lnTo>
                    <a:pt x="302" y="1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grpSp>
      <p:grpSp>
        <p:nvGrpSpPr>
          <p:cNvPr id="1405" name="グループ化 1404"/>
          <p:cNvGrpSpPr/>
          <p:nvPr/>
        </p:nvGrpSpPr>
        <p:grpSpPr>
          <a:xfrm>
            <a:off x="4361902" y="2601269"/>
            <a:ext cx="383080" cy="325474"/>
            <a:chOff x="3636963" y="2711450"/>
            <a:chExt cx="422275" cy="358775"/>
          </a:xfrm>
        </p:grpSpPr>
        <p:sp>
          <p:nvSpPr>
            <p:cNvPr id="1406" name="Freeform 170"/>
            <p:cNvSpPr>
              <a:spLocks/>
            </p:cNvSpPr>
            <p:nvPr/>
          </p:nvSpPr>
          <p:spPr bwMode="auto">
            <a:xfrm>
              <a:off x="3636963" y="2711450"/>
              <a:ext cx="422275" cy="152400"/>
            </a:xfrm>
            <a:custGeom>
              <a:avLst/>
              <a:gdLst>
                <a:gd name="T0" fmla="*/ 134 w 266"/>
                <a:gd name="T1" fmla="*/ 56 h 96"/>
                <a:gd name="T2" fmla="*/ 134 w 266"/>
                <a:gd name="T3" fmla="*/ 56 h 96"/>
                <a:gd name="T4" fmla="*/ 148 w 266"/>
                <a:gd name="T5" fmla="*/ 58 h 96"/>
                <a:gd name="T6" fmla="*/ 160 w 266"/>
                <a:gd name="T7" fmla="*/ 60 h 96"/>
                <a:gd name="T8" fmla="*/ 172 w 266"/>
                <a:gd name="T9" fmla="*/ 62 h 96"/>
                <a:gd name="T10" fmla="*/ 184 w 266"/>
                <a:gd name="T11" fmla="*/ 66 h 96"/>
                <a:gd name="T12" fmla="*/ 196 w 266"/>
                <a:gd name="T13" fmla="*/ 72 h 96"/>
                <a:gd name="T14" fmla="*/ 208 w 266"/>
                <a:gd name="T15" fmla="*/ 78 h 96"/>
                <a:gd name="T16" fmla="*/ 218 w 266"/>
                <a:gd name="T17" fmla="*/ 86 h 96"/>
                <a:gd name="T18" fmla="*/ 226 w 266"/>
                <a:gd name="T19" fmla="*/ 96 h 96"/>
                <a:gd name="T20" fmla="*/ 266 w 266"/>
                <a:gd name="T21" fmla="*/ 56 h 96"/>
                <a:gd name="T22" fmla="*/ 266 w 266"/>
                <a:gd name="T23" fmla="*/ 56 h 96"/>
                <a:gd name="T24" fmla="*/ 254 w 266"/>
                <a:gd name="T25" fmla="*/ 42 h 96"/>
                <a:gd name="T26" fmla="*/ 240 w 266"/>
                <a:gd name="T27" fmla="*/ 32 h 96"/>
                <a:gd name="T28" fmla="*/ 224 w 266"/>
                <a:gd name="T29" fmla="*/ 22 h 96"/>
                <a:gd name="T30" fmla="*/ 206 w 266"/>
                <a:gd name="T31" fmla="*/ 14 h 96"/>
                <a:gd name="T32" fmla="*/ 190 w 266"/>
                <a:gd name="T33" fmla="*/ 8 h 96"/>
                <a:gd name="T34" fmla="*/ 172 w 266"/>
                <a:gd name="T35" fmla="*/ 4 h 96"/>
                <a:gd name="T36" fmla="*/ 152 w 266"/>
                <a:gd name="T37" fmla="*/ 0 h 96"/>
                <a:gd name="T38" fmla="*/ 134 w 266"/>
                <a:gd name="T39" fmla="*/ 0 h 96"/>
                <a:gd name="T40" fmla="*/ 134 w 266"/>
                <a:gd name="T41" fmla="*/ 0 h 96"/>
                <a:gd name="T42" fmla="*/ 114 w 266"/>
                <a:gd name="T43" fmla="*/ 0 h 96"/>
                <a:gd name="T44" fmla="*/ 96 w 266"/>
                <a:gd name="T45" fmla="*/ 4 h 96"/>
                <a:gd name="T46" fmla="*/ 78 w 266"/>
                <a:gd name="T47" fmla="*/ 8 h 96"/>
                <a:gd name="T48" fmla="*/ 60 w 266"/>
                <a:gd name="T49" fmla="*/ 14 h 96"/>
                <a:gd name="T50" fmla="*/ 44 w 266"/>
                <a:gd name="T51" fmla="*/ 22 h 96"/>
                <a:gd name="T52" fmla="*/ 28 w 266"/>
                <a:gd name="T53" fmla="*/ 32 h 96"/>
                <a:gd name="T54" fmla="*/ 14 w 266"/>
                <a:gd name="T55" fmla="*/ 42 h 96"/>
                <a:gd name="T56" fmla="*/ 0 w 266"/>
                <a:gd name="T57" fmla="*/ 56 h 96"/>
                <a:gd name="T58" fmla="*/ 40 w 266"/>
                <a:gd name="T59" fmla="*/ 96 h 96"/>
                <a:gd name="T60" fmla="*/ 40 w 266"/>
                <a:gd name="T61" fmla="*/ 96 h 96"/>
                <a:gd name="T62" fmla="*/ 50 w 266"/>
                <a:gd name="T63" fmla="*/ 86 h 96"/>
                <a:gd name="T64" fmla="*/ 60 w 266"/>
                <a:gd name="T65" fmla="*/ 78 h 96"/>
                <a:gd name="T66" fmla="*/ 70 w 266"/>
                <a:gd name="T67" fmla="*/ 72 h 96"/>
                <a:gd name="T68" fmla="*/ 82 w 266"/>
                <a:gd name="T69" fmla="*/ 66 h 96"/>
                <a:gd name="T70" fmla="*/ 94 w 266"/>
                <a:gd name="T71" fmla="*/ 62 h 96"/>
                <a:gd name="T72" fmla="*/ 106 w 266"/>
                <a:gd name="T73" fmla="*/ 60 h 96"/>
                <a:gd name="T74" fmla="*/ 120 w 266"/>
                <a:gd name="T75" fmla="*/ 58 h 96"/>
                <a:gd name="T76" fmla="*/ 134 w 266"/>
                <a:gd name="T77" fmla="*/ 56 h 96"/>
                <a:gd name="T78" fmla="*/ 134 w 266"/>
                <a:gd name="T79" fmla="*/ 5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66" h="96">
                  <a:moveTo>
                    <a:pt x="134" y="56"/>
                  </a:moveTo>
                  <a:lnTo>
                    <a:pt x="134" y="56"/>
                  </a:lnTo>
                  <a:lnTo>
                    <a:pt x="148" y="58"/>
                  </a:lnTo>
                  <a:lnTo>
                    <a:pt x="160" y="60"/>
                  </a:lnTo>
                  <a:lnTo>
                    <a:pt x="172" y="62"/>
                  </a:lnTo>
                  <a:lnTo>
                    <a:pt x="184" y="66"/>
                  </a:lnTo>
                  <a:lnTo>
                    <a:pt x="196" y="72"/>
                  </a:lnTo>
                  <a:lnTo>
                    <a:pt x="208" y="78"/>
                  </a:lnTo>
                  <a:lnTo>
                    <a:pt x="218" y="86"/>
                  </a:lnTo>
                  <a:lnTo>
                    <a:pt x="226" y="96"/>
                  </a:lnTo>
                  <a:lnTo>
                    <a:pt x="266" y="56"/>
                  </a:lnTo>
                  <a:lnTo>
                    <a:pt x="266" y="56"/>
                  </a:lnTo>
                  <a:lnTo>
                    <a:pt x="254" y="42"/>
                  </a:lnTo>
                  <a:lnTo>
                    <a:pt x="240" y="32"/>
                  </a:lnTo>
                  <a:lnTo>
                    <a:pt x="224" y="22"/>
                  </a:lnTo>
                  <a:lnTo>
                    <a:pt x="206" y="14"/>
                  </a:lnTo>
                  <a:lnTo>
                    <a:pt x="190" y="8"/>
                  </a:lnTo>
                  <a:lnTo>
                    <a:pt x="172" y="4"/>
                  </a:lnTo>
                  <a:lnTo>
                    <a:pt x="152" y="0"/>
                  </a:lnTo>
                  <a:lnTo>
                    <a:pt x="134" y="0"/>
                  </a:lnTo>
                  <a:lnTo>
                    <a:pt x="134" y="0"/>
                  </a:lnTo>
                  <a:lnTo>
                    <a:pt x="114" y="0"/>
                  </a:lnTo>
                  <a:lnTo>
                    <a:pt x="96" y="4"/>
                  </a:lnTo>
                  <a:lnTo>
                    <a:pt x="78" y="8"/>
                  </a:lnTo>
                  <a:lnTo>
                    <a:pt x="60" y="14"/>
                  </a:lnTo>
                  <a:lnTo>
                    <a:pt x="44" y="22"/>
                  </a:lnTo>
                  <a:lnTo>
                    <a:pt x="28" y="32"/>
                  </a:lnTo>
                  <a:lnTo>
                    <a:pt x="14" y="42"/>
                  </a:lnTo>
                  <a:lnTo>
                    <a:pt x="0" y="56"/>
                  </a:lnTo>
                  <a:lnTo>
                    <a:pt x="40" y="96"/>
                  </a:lnTo>
                  <a:lnTo>
                    <a:pt x="40" y="96"/>
                  </a:lnTo>
                  <a:lnTo>
                    <a:pt x="50" y="86"/>
                  </a:lnTo>
                  <a:lnTo>
                    <a:pt x="60" y="78"/>
                  </a:lnTo>
                  <a:lnTo>
                    <a:pt x="70" y="72"/>
                  </a:lnTo>
                  <a:lnTo>
                    <a:pt x="82" y="66"/>
                  </a:lnTo>
                  <a:lnTo>
                    <a:pt x="94" y="62"/>
                  </a:lnTo>
                  <a:lnTo>
                    <a:pt x="106" y="60"/>
                  </a:lnTo>
                  <a:lnTo>
                    <a:pt x="120" y="58"/>
                  </a:lnTo>
                  <a:lnTo>
                    <a:pt x="134" y="56"/>
                  </a:lnTo>
                  <a:lnTo>
                    <a:pt x="134" y="5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407" name="Freeform 171"/>
            <p:cNvSpPr>
              <a:spLocks/>
            </p:cNvSpPr>
            <p:nvPr/>
          </p:nvSpPr>
          <p:spPr bwMode="auto">
            <a:xfrm>
              <a:off x="3722688" y="2832100"/>
              <a:ext cx="254000" cy="114300"/>
            </a:xfrm>
            <a:custGeom>
              <a:avLst/>
              <a:gdLst>
                <a:gd name="T0" fmla="*/ 80 w 160"/>
                <a:gd name="T1" fmla="*/ 56 h 72"/>
                <a:gd name="T2" fmla="*/ 80 w 160"/>
                <a:gd name="T3" fmla="*/ 56 h 72"/>
                <a:gd name="T4" fmla="*/ 90 w 160"/>
                <a:gd name="T5" fmla="*/ 58 h 72"/>
                <a:gd name="T6" fmla="*/ 102 w 160"/>
                <a:gd name="T7" fmla="*/ 60 h 72"/>
                <a:gd name="T8" fmla="*/ 112 w 160"/>
                <a:gd name="T9" fmla="*/ 66 h 72"/>
                <a:gd name="T10" fmla="*/ 120 w 160"/>
                <a:gd name="T11" fmla="*/ 72 h 72"/>
                <a:gd name="T12" fmla="*/ 160 w 160"/>
                <a:gd name="T13" fmla="*/ 32 h 72"/>
                <a:gd name="T14" fmla="*/ 160 w 160"/>
                <a:gd name="T15" fmla="*/ 32 h 72"/>
                <a:gd name="T16" fmla="*/ 142 w 160"/>
                <a:gd name="T17" fmla="*/ 18 h 72"/>
                <a:gd name="T18" fmla="*/ 124 w 160"/>
                <a:gd name="T19" fmla="*/ 8 h 72"/>
                <a:gd name="T20" fmla="*/ 102 w 160"/>
                <a:gd name="T21" fmla="*/ 2 h 72"/>
                <a:gd name="T22" fmla="*/ 80 w 160"/>
                <a:gd name="T23" fmla="*/ 0 h 72"/>
                <a:gd name="T24" fmla="*/ 80 w 160"/>
                <a:gd name="T25" fmla="*/ 0 h 72"/>
                <a:gd name="T26" fmla="*/ 56 w 160"/>
                <a:gd name="T27" fmla="*/ 2 h 72"/>
                <a:gd name="T28" fmla="*/ 36 w 160"/>
                <a:gd name="T29" fmla="*/ 8 h 72"/>
                <a:gd name="T30" fmla="*/ 16 w 160"/>
                <a:gd name="T31" fmla="*/ 18 h 72"/>
                <a:gd name="T32" fmla="*/ 0 w 160"/>
                <a:gd name="T33" fmla="*/ 32 h 72"/>
                <a:gd name="T34" fmla="*/ 40 w 160"/>
                <a:gd name="T35" fmla="*/ 72 h 72"/>
                <a:gd name="T36" fmla="*/ 40 w 160"/>
                <a:gd name="T37" fmla="*/ 72 h 72"/>
                <a:gd name="T38" fmla="*/ 48 w 160"/>
                <a:gd name="T39" fmla="*/ 66 h 72"/>
                <a:gd name="T40" fmla="*/ 58 w 160"/>
                <a:gd name="T41" fmla="*/ 60 h 72"/>
                <a:gd name="T42" fmla="*/ 68 w 160"/>
                <a:gd name="T43" fmla="*/ 58 h 72"/>
                <a:gd name="T44" fmla="*/ 80 w 160"/>
                <a:gd name="T45" fmla="*/ 56 h 72"/>
                <a:gd name="T46" fmla="*/ 80 w 160"/>
                <a:gd name="T47" fmla="*/ 5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60" h="72">
                  <a:moveTo>
                    <a:pt x="80" y="56"/>
                  </a:moveTo>
                  <a:lnTo>
                    <a:pt x="80" y="56"/>
                  </a:lnTo>
                  <a:lnTo>
                    <a:pt x="90" y="58"/>
                  </a:lnTo>
                  <a:lnTo>
                    <a:pt x="102" y="60"/>
                  </a:lnTo>
                  <a:lnTo>
                    <a:pt x="112" y="66"/>
                  </a:lnTo>
                  <a:lnTo>
                    <a:pt x="120" y="72"/>
                  </a:lnTo>
                  <a:lnTo>
                    <a:pt x="160" y="32"/>
                  </a:lnTo>
                  <a:lnTo>
                    <a:pt x="160" y="32"/>
                  </a:lnTo>
                  <a:lnTo>
                    <a:pt x="142" y="18"/>
                  </a:lnTo>
                  <a:lnTo>
                    <a:pt x="124" y="8"/>
                  </a:lnTo>
                  <a:lnTo>
                    <a:pt x="102" y="2"/>
                  </a:lnTo>
                  <a:lnTo>
                    <a:pt x="80" y="0"/>
                  </a:lnTo>
                  <a:lnTo>
                    <a:pt x="80" y="0"/>
                  </a:lnTo>
                  <a:lnTo>
                    <a:pt x="56" y="2"/>
                  </a:lnTo>
                  <a:lnTo>
                    <a:pt x="36" y="8"/>
                  </a:lnTo>
                  <a:lnTo>
                    <a:pt x="16" y="18"/>
                  </a:lnTo>
                  <a:lnTo>
                    <a:pt x="0" y="32"/>
                  </a:lnTo>
                  <a:lnTo>
                    <a:pt x="40" y="72"/>
                  </a:lnTo>
                  <a:lnTo>
                    <a:pt x="40" y="72"/>
                  </a:lnTo>
                  <a:lnTo>
                    <a:pt x="48" y="66"/>
                  </a:lnTo>
                  <a:lnTo>
                    <a:pt x="58" y="60"/>
                  </a:lnTo>
                  <a:lnTo>
                    <a:pt x="68" y="58"/>
                  </a:lnTo>
                  <a:lnTo>
                    <a:pt x="80" y="56"/>
                  </a:lnTo>
                  <a:lnTo>
                    <a:pt x="80" y="5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408" name="Freeform 172"/>
            <p:cNvSpPr>
              <a:spLocks/>
            </p:cNvSpPr>
            <p:nvPr/>
          </p:nvSpPr>
          <p:spPr bwMode="auto">
            <a:xfrm>
              <a:off x="3789363" y="2949575"/>
              <a:ext cx="120650" cy="120650"/>
            </a:xfrm>
            <a:custGeom>
              <a:avLst/>
              <a:gdLst>
                <a:gd name="T0" fmla="*/ 64 w 76"/>
                <a:gd name="T1" fmla="*/ 12 h 76"/>
                <a:gd name="T2" fmla="*/ 64 w 76"/>
                <a:gd name="T3" fmla="*/ 12 h 76"/>
                <a:gd name="T4" fmla="*/ 58 w 76"/>
                <a:gd name="T5" fmla="*/ 8 h 76"/>
                <a:gd name="T6" fmla="*/ 52 w 76"/>
                <a:gd name="T7" fmla="*/ 4 h 76"/>
                <a:gd name="T8" fmla="*/ 46 w 76"/>
                <a:gd name="T9" fmla="*/ 2 h 76"/>
                <a:gd name="T10" fmla="*/ 38 w 76"/>
                <a:gd name="T11" fmla="*/ 0 h 76"/>
                <a:gd name="T12" fmla="*/ 38 w 76"/>
                <a:gd name="T13" fmla="*/ 0 h 76"/>
                <a:gd name="T14" fmla="*/ 30 w 76"/>
                <a:gd name="T15" fmla="*/ 2 h 76"/>
                <a:gd name="T16" fmla="*/ 22 w 76"/>
                <a:gd name="T17" fmla="*/ 4 h 76"/>
                <a:gd name="T18" fmla="*/ 16 w 76"/>
                <a:gd name="T19" fmla="*/ 8 h 76"/>
                <a:gd name="T20" fmla="*/ 10 w 76"/>
                <a:gd name="T21" fmla="*/ 12 h 76"/>
                <a:gd name="T22" fmla="*/ 10 w 76"/>
                <a:gd name="T23" fmla="*/ 12 h 76"/>
                <a:gd name="T24" fmla="*/ 6 w 76"/>
                <a:gd name="T25" fmla="*/ 18 h 76"/>
                <a:gd name="T26" fmla="*/ 2 w 76"/>
                <a:gd name="T27" fmla="*/ 24 h 76"/>
                <a:gd name="T28" fmla="*/ 0 w 76"/>
                <a:gd name="T29" fmla="*/ 30 h 76"/>
                <a:gd name="T30" fmla="*/ 0 w 76"/>
                <a:gd name="T31" fmla="*/ 38 h 76"/>
                <a:gd name="T32" fmla="*/ 0 w 76"/>
                <a:gd name="T33" fmla="*/ 38 h 76"/>
                <a:gd name="T34" fmla="*/ 0 w 76"/>
                <a:gd name="T35" fmla="*/ 46 h 76"/>
                <a:gd name="T36" fmla="*/ 2 w 76"/>
                <a:gd name="T37" fmla="*/ 54 h 76"/>
                <a:gd name="T38" fmla="*/ 6 w 76"/>
                <a:gd name="T39" fmla="*/ 60 h 76"/>
                <a:gd name="T40" fmla="*/ 10 w 76"/>
                <a:gd name="T41" fmla="*/ 66 h 76"/>
                <a:gd name="T42" fmla="*/ 16 w 76"/>
                <a:gd name="T43" fmla="*/ 70 h 76"/>
                <a:gd name="T44" fmla="*/ 22 w 76"/>
                <a:gd name="T45" fmla="*/ 74 h 76"/>
                <a:gd name="T46" fmla="*/ 30 w 76"/>
                <a:gd name="T47" fmla="*/ 76 h 76"/>
                <a:gd name="T48" fmla="*/ 38 w 76"/>
                <a:gd name="T49" fmla="*/ 76 h 76"/>
                <a:gd name="T50" fmla="*/ 38 w 76"/>
                <a:gd name="T51" fmla="*/ 76 h 76"/>
                <a:gd name="T52" fmla="*/ 46 w 76"/>
                <a:gd name="T53" fmla="*/ 76 h 76"/>
                <a:gd name="T54" fmla="*/ 52 w 76"/>
                <a:gd name="T55" fmla="*/ 74 h 76"/>
                <a:gd name="T56" fmla="*/ 58 w 76"/>
                <a:gd name="T57" fmla="*/ 70 h 76"/>
                <a:gd name="T58" fmla="*/ 64 w 76"/>
                <a:gd name="T59" fmla="*/ 66 h 76"/>
                <a:gd name="T60" fmla="*/ 68 w 76"/>
                <a:gd name="T61" fmla="*/ 60 h 76"/>
                <a:gd name="T62" fmla="*/ 72 w 76"/>
                <a:gd name="T63" fmla="*/ 54 h 76"/>
                <a:gd name="T64" fmla="*/ 74 w 76"/>
                <a:gd name="T65" fmla="*/ 46 h 76"/>
                <a:gd name="T66" fmla="*/ 76 w 76"/>
                <a:gd name="T67" fmla="*/ 38 h 76"/>
                <a:gd name="T68" fmla="*/ 76 w 76"/>
                <a:gd name="T69" fmla="*/ 38 h 76"/>
                <a:gd name="T70" fmla="*/ 74 w 76"/>
                <a:gd name="T71" fmla="*/ 30 h 76"/>
                <a:gd name="T72" fmla="*/ 72 w 76"/>
                <a:gd name="T73" fmla="*/ 24 h 76"/>
                <a:gd name="T74" fmla="*/ 68 w 76"/>
                <a:gd name="T75" fmla="*/ 18 h 76"/>
                <a:gd name="T76" fmla="*/ 64 w 76"/>
                <a:gd name="T77" fmla="*/ 12 h 76"/>
                <a:gd name="T78" fmla="*/ 64 w 76"/>
                <a:gd name="T79" fmla="*/ 12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6" h="76">
                  <a:moveTo>
                    <a:pt x="64" y="12"/>
                  </a:moveTo>
                  <a:lnTo>
                    <a:pt x="64" y="12"/>
                  </a:lnTo>
                  <a:lnTo>
                    <a:pt x="58" y="8"/>
                  </a:lnTo>
                  <a:lnTo>
                    <a:pt x="52" y="4"/>
                  </a:lnTo>
                  <a:lnTo>
                    <a:pt x="46" y="2"/>
                  </a:lnTo>
                  <a:lnTo>
                    <a:pt x="38" y="0"/>
                  </a:lnTo>
                  <a:lnTo>
                    <a:pt x="38" y="0"/>
                  </a:lnTo>
                  <a:lnTo>
                    <a:pt x="30" y="2"/>
                  </a:lnTo>
                  <a:lnTo>
                    <a:pt x="22" y="4"/>
                  </a:lnTo>
                  <a:lnTo>
                    <a:pt x="16" y="8"/>
                  </a:lnTo>
                  <a:lnTo>
                    <a:pt x="10" y="12"/>
                  </a:lnTo>
                  <a:lnTo>
                    <a:pt x="10" y="12"/>
                  </a:lnTo>
                  <a:lnTo>
                    <a:pt x="6" y="18"/>
                  </a:lnTo>
                  <a:lnTo>
                    <a:pt x="2" y="24"/>
                  </a:lnTo>
                  <a:lnTo>
                    <a:pt x="0" y="30"/>
                  </a:lnTo>
                  <a:lnTo>
                    <a:pt x="0" y="38"/>
                  </a:lnTo>
                  <a:lnTo>
                    <a:pt x="0" y="38"/>
                  </a:lnTo>
                  <a:lnTo>
                    <a:pt x="0" y="46"/>
                  </a:lnTo>
                  <a:lnTo>
                    <a:pt x="2" y="54"/>
                  </a:lnTo>
                  <a:lnTo>
                    <a:pt x="6" y="60"/>
                  </a:lnTo>
                  <a:lnTo>
                    <a:pt x="10" y="66"/>
                  </a:lnTo>
                  <a:lnTo>
                    <a:pt x="16" y="70"/>
                  </a:lnTo>
                  <a:lnTo>
                    <a:pt x="22" y="74"/>
                  </a:lnTo>
                  <a:lnTo>
                    <a:pt x="30" y="76"/>
                  </a:lnTo>
                  <a:lnTo>
                    <a:pt x="38" y="76"/>
                  </a:lnTo>
                  <a:lnTo>
                    <a:pt x="38" y="76"/>
                  </a:lnTo>
                  <a:lnTo>
                    <a:pt x="46" y="76"/>
                  </a:lnTo>
                  <a:lnTo>
                    <a:pt x="52" y="74"/>
                  </a:lnTo>
                  <a:lnTo>
                    <a:pt x="58" y="70"/>
                  </a:lnTo>
                  <a:lnTo>
                    <a:pt x="64" y="66"/>
                  </a:lnTo>
                  <a:lnTo>
                    <a:pt x="68" y="60"/>
                  </a:lnTo>
                  <a:lnTo>
                    <a:pt x="72" y="54"/>
                  </a:lnTo>
                  <a:lnTo>
                    <a:pt x="74" y="46"/>
                  </a:lnTo>
                  <a:lnTo>
                    <a:pt x="76" y="38"/>
                  </a:lnTo>
                  <a:lnTo>
                    <a:pt x="76" y="38"/>
                  </a:lnTo>
                  <a:lnTo>
                    <a:pt x="74" y="30"/>
                  </a:lnTo>
                  <a:lnTo>
                    <a:pt x="72" y="24"/>
                  </a:lnTo>
                  <a:lnTo>
                    <a:pt x="68" y="18"/>
                  </a:lnTo>
                  <a:lnTo>
                    <a:pt x="64" y="12"/>
                  </a:lnTo>
                  <a:lnTo>
                    <a:pt x="64" y="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grpSp>
      <p:sp>
        <p:nvSpPr>
          <p:cNvPr id="1409" name="Freeform 173"/>
          <p:cNvSpPr>
            <a:spLocks/>
          </p:cNvSpPr>
          <p:nvPr/>
        </p:nvSpPr>
        <p:spPr bwMode="auto">
          <a:xfrm>
            <a:off x="5993034" y="5274995"/>
            <a:ext cx="434926" cy="434926"/>
          </a:xfrm>
          <a:custGeom>
            <a:avLst/>
            <a:gdLst>
              <a:gd name="T0" fmla="*/ 254 w 302"/>
              <a:gd name="T1" fmla="*/ 172 h 302"/>
              <a:gd name="T2" fmla="*/ 254 w 302"/>
              <a:gd name="T3" fmla="*/ 156 h 302"/>
              <a:gd name="T4" fmla="*/ 252 w 302"/>
              <a:gd name="T5" fmla="*/ 148 h 302"/>
              <a:gd name="T6" fmla="*/ 246 w 302"/>
              <a:gd name="T7" fmla="*/ 144 h 302"/>
              <a:gd name="T8" fmla="*/ 242 w 302"/>
              <a:gd name="T9" fmla="*/ 144 h 302"/>
              <a:gd name="T10" fmla="*/ 238 w 302"/>
              <a:gd name="T11" fmla="*/ 150 h 302"/>
              <a:gd name="T12" fmla="*/ 236 w 302"/>
              <a:gd name="T13" fmla="*/ 158 h 302"/>
              <a:gd name="T14" fmla="*/ 218 w 302"/>
              <a:gd name="T15" fmla="*/ 124 h 302"/>
              <a:gd name="T16" fmla="*/ 216 w 302"/>
              <a:gd name="T17" fmla="*/ 120 h 302"/>
              <a:gd name="T18" fmla="*/ 212 w 302"/>
              <a:gd name="T19" fmla="*/ 114 h 302"/>
              <a:gd name="T20" fmla="*/ 208 w 302"/>
              <a:gd name="T21" fmla="*/ 112 h 302"/>
              <a:gd name="T22" fmla="*/ 202 w 302"/>
              <a:gd name="T23" fmla="*/ 116 h 302"/>
              <a:gd name="T24" fmla="*/ 200 w 302"/>
              <a:gd name="T25" fmla="*/ 124 h 302"/>
              <a:gd name="T26" fmla="*/ 176 w 302"/>
              <a:gd name="T27" fmla="*/ 104 h 302"/>
              <a:gd name="T28" fmla="*/ 176 w 302"/>
              <a:gd name="T29" fmla="*/ 40 h 302"/>
              <a:gd name="T30" fmla="*/ 172 w 302"/>
              <a:gd name="T31" fmla="*/ 14 h 302"/>
              <a:gd name="T32" fmla="*/ 166 w 302"/>
              <a:gd name="T33" fmla="*/ 4 h 302"/>
              <a:gd name="T34" fmla="*/ 150 w 302"/>
              <a:gd name="T35" fmla="*/ 0 h 302"/>
              <a:gd name="T36" fmla="*/ 142 w 302"/>
              <a:gd name="T37" fmla="*/ 2 h 302"/>
              <a:gd name="T38" fmla="*/ 132 w 302"/>
              <a:gd name="T39" fmla="*/ 8 h 302"/>
              <a:gd name="T40" fmla="*/ 126 w 302"/>
              <a:gd name="T41" fmla="*/ 28 h 302"/>
              <a:gd name="T42" fmla="*/ 126 w 302"/>
              <a:gd name="T43" fmla="*/ 104 h 302"/>
              <a:gd name="T44" fmla="*/ 102 w 302"/>
              <a:gd name="T45" fmla="*/ 124 h 302"/>
              <a:gd name="T46" fmla="*/ 102 w 302"/>
              <a:gd name="T47" fmla="*/ 120 h 302"/>
              <a:gd name="T48" fmla="*/ 96 w 302"/>
              <a:gd name="T49" fmla="*/ 114 h 302"/>
              <a:gd name="T50" fmla="*/ 94 w 302"/>
              <a:gd name="T51" fmla="*/ 112 h 302"/>
              <a:gd name="T52" fmla="*/ 86 w 302"/>
              <a:gd name="T53" fmla="*/ 116 h 302"/>
              <a:gd name="T54" fmla="*/ 84 w 302"/>
              <a:gd name="T55" fmla="*/ 124 h 302"/>
              <a:gd name="T56" fmla="*/ 64 w 302"/>
              <a:gd name="T57" fmla="*/ 158 h 302"/>
              <a:gd name="T58" fmla="*/ 64 w 302"/>
              <a:gd name="T59" fmla="*/ 156 h 302"/>
              <a:gd name="T60" fmla="*/ 62 w 302"/>
              <a:gd name="T61" fmla="*/ 148 h 302"/>
              <a:gd name="T62" fmla="*/ 56 w 302"/>
              <a:gd name="T63" fmla="*/ 144 h 302"/>
              <a:gd name="T64" fmla="*/ 52 w 302"/>
              <a:gd name="T65" fmla="*/ 144 h 302"/>
              <a:gd name="T66" fmla="*/ 48 w 302"/>
              <a:gd name="T67" fmla="*/ 150 h 302"/>
              <a:gd name="T68" fmla="*/ 48 w 302"/>
              <a:gd name="T69" fmla="*/ 172 h 302"/>
              <a:gd name="T70" fmla="*/ 12 w 302"/>
              <a:gd name="T71" fmla="*/ 204 h 302"/>
              <a:gd name="T72" fmla="*/ 2 w 302"/>
              <a:gd name="T73" fmla="*/ 216 h 302"/>
              <a:gd name="T74" fmla="*/ 0 w 302"/>
              <a:gd name="T75" fmla="*/ 222 h 302"/>
              <a:gd name="T76" fmla="*/ 4 w 302"/>
              <a:gd name="T77" fmla="*/ 232 h 302"/>
              <a:gd name="T78" fmla="*/ 16 w 302"/>
              <a:gd name="T79" fmla="*/ 232 h 302"/>
              <a:gd name="T80" fmla="*/ 126 w 302"/>
              <a:gd name="T81" fmla="*/ 234 h 302"/>
              <a:gd name="T82" fmla="*/ 84 w 302"/>
              <a:gd name="T83" fmla="*/ 302 h 302"/>
              <a:gd name="T84" fmla="*/ 218 w 302"/>
              <a:gd name="T85" fmla="*/ 302 h 302"/>
              <a:gd name="T86" fmla="*/ 176 w 302"/>
              <a:gd name="T87" fmla="*/ 234 h 302"/>
              <a:gd name="T88" fmla="*/ 286 w 302"/>
              <a:gd name="T89" fmla="*/ 232 h 302"/>
              <a:gd name="T90" fmla="*/ 294 w 302"/>
              <a:gd name="T91" fmla="*/ 234 h 302"/>
              <a:gd name="T92" fmla="*/ 302 w 302"/>
              <a:gd name="T93" fmla="*/ 228 h 302"/>
              <a:gd name="T94" fmla="*/ 302 w 302"/>
              <a:gd name="T95" fmla="*/ 222 h 302"/>
              <a:gd name="T96" fmla="*/ 296 w 302"/>
              <a:gd name="T97" fmla="*/ 210 h 302"/>
              <a:gd name="T98" fmla="*/ 290 w 302"/>
              <a:gd name="T99" fmla="*/ 204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02" h="302">
                <a:moveTo>
                  <a:pt x="290" y="204"/>
                </a:moveTo>
                <a:lnTo>
                  <a:pt x="254" y="172"/>
                </a:lnTo>
                <a:lnTo>
                  <a:pt x="254" y="156"/>
                </a:lnTo>
                <a:lnTo>
                  <a:pt x="254" y="156"/>
                </a:lnTo>
                <a:lnTo>
                  <a:pt x="254" y="150"/>
                </a:lnTo>
                <a:lnTo>
                  <a:pt x="252" y="148"/>
                </a:lnTo>
                <a:lnTo>
                  <a:pt x="250" y="144"/>
                </a:lnTo>
                <a:lnTo>
                  <a:pt x="246" y="144"/>
                </a:lnTo>
                <a:lnTo>
                  <a:pt x="246" y="144"/>
                </a:lnTo>
                <a:lnTo>
                  <a:pt x="242" y="144"/>
                </a:lnTo>
                <a:lnTo>
                  <a:pt x="240" y="148"/>
                </a:lnTo>
                <a:lnTo>
                  <a:pt x="238" y="150"/>
                </a:lnTo>
                <a:lnTo>
                  <a:pt x="236" y="156"/>
                </a:lnTo>
                <a:lnTo>
                  <a:pt x="236" y="158"/>
                </a:lnTo>
                <a:lnTo>
                  <a:pt x="218" y="140"/>
                </a:lnTo>
                <a:lnTo>
                  <a:pt x="218" y="124"/>
                </a:lnTo>
                <a:lnTo>
                  <a:pt x="218" y="124"/>
                </a:lnTo>
                <a:lnTo>
                  <a:pt x="216" y="120"/>
                </a:lnTo>
                <a:lnTo>
                  <a:pt x="214" y="116"/>
                </a:lnTo>
                <a:lnTo>
                  <a:pt x="212" y="114"/>
                </a:lnTo>
                <a:lnTo>
                  <a:pt x="208" y="112"/>
                </a:lnTo>
                <a:lnTo>
                  <a:pt x="208" y="112"/>
                </a:lnTo>
                <a:lnTo>
                  <a:pt x="206" y="114"/>
                </a:lnTo>
                <a:lnTo>
                  <a:pt x="202" y="116"/>
                </a:lnTo>
                <a:lnTo>
                  <a:pt x="200" y="120"/>
                </a:lnTo>
                <a:lnTo>
                  <a:pt x="200" y="124"/>
                </a:lnTo>
                <a:lnTo>
                  <a:pt x="200" y="126"/>
                </a:lnTo>
                <a:lnTo>
                  <a:pt x="176" y="104"/>
                </a:lnTo>
                <a:lnTo>
                  <a:pt x="176" y="40"/>
                </a:lnTo>
                <a:lnTo>
                  <a:pt x="176" y="40"/>
                </a:lnTo>
                <a:lnTo>
                  <a:pt x="176" y="28"/>
                </a:lnTo>
                <a:lnTo>
                  <a:pt x="172" y="14"/>
                </a:lnTo>
                <a:lnTo>
                  <a:pt x="170" y="8"/>
                </a:lnTo>
                <a:lnTo>
                  <a:pt x="166" y="4"/>
                </a:lnTo>
                <a:lnTo>
                  <a:pt x="158" y="2"/>
                </a:lnTo>
                <a:lnTo>
                  <a:pt x="150" y="0"/>
                </a:lnTo>
                <a:lnTo>
                  <a:pt x="150" y="0"/>
                </a:lnTo>
                <a:lnTo>
                  <a:pt x="142" y="2"/>
                </a:lnTo>
                <a:lnTo>
                  <a:pt x="136" y="4"/>
                </a:lnTo>
                <a:lnTo>
                  <a:pt x="132" y="8"/>
                </a:lnTo>
                <a:lnTo>
                  <a:pt x="130" y="14"/>
                </a:lnTo>
                <a:lnTo>
                  <a:pt x="126" y="28"/>
                </a:lnTo>
                <a:lnTo>
                  <a:pt x="126" y="40"/>
                </a:lnTo>
                <a:lnTo>
                  <a:pt x="126" y="104"/>
                </a:lnTo>
                <a:lnTo>
                  <a:pt x="102" y="126"/>
                </a:lnTo>
                <a:lnTo>
                  <a:pt x="102" y="124"/>
                </a:lnTo>
                <a:lnTo>
                  <a:pt x="102" y="124"/>
                </a:lnTo>
                <a:lnTo>
                  <a:pt x="102" y="120"/>
                </a:lnTo>
                <a:lnTo>
                  <a:pt x="100" y="116"/>
                </a:lnTo>
                <a:lnTo>
                  <a:pt x="96" y="114"/>
                </a:lnTo>
                <a:lnTo>
                  <a:pt x="94" y="112"/>
                </a:lnTo>
                <a:lnTo>
                  <a:pt x="94" y="112"/>
                </a:lnTo>
                <a:lnTo>
                  <a:pt x="90" y="114"/>
                </a:lnTo>
                <a:lnTo>
                  <a:pt x="86" y="116"/>
                </a:lnTo>
                <a:lnTo>
                  <a:pt x="84" y="120"/>
                </a:lnTo>
                <a:lnTo>
                  <a:pt x="84" y="124"/>
                </a:lnTo>
                <a:lnTo>
                  <a:pt x="84" y="140"/>
                </a:lnTo>
                <a:lnTo>
                  <a:pt x="64" y="158"/>
                </a:lnTo>
                <a:lnTo>
                  <a:pt x="64" y="156"/>
                </a:lnTo>
                <a:lnTo>
                  <a:pt x="64" y="156"/>
                </a:lnTo>
                <a:lnTo>
                  <a:pt x="64" y="150"/>
                </a:lnTo>
                <a:lnTo>
                  <a:pt x="62" y="148"/>
                </a:lnTo>
                <a:lnTo>
                  <a:pt x="60" y="144"/>
                </a:lnTo>
                <a:lnTo>
                  <a:pt x="56" y="144"/>
                </a:lnTo>
                <a:lnTo>
                  <a:pt x="56" y="144"/>
                </a:lnTo>
                <a:lnTo>
                  <a:pt x="52" y="144"/>
                </a:lnTo>
                <a:lnTo>
                  <a:pt x="50" y="148"/>
                </a:lnTo>
                <a:lnTo>
                  <a:pt x="48" y="150"/>
                </a:lnTo>
                <a:lnTo>
                  <a:pt x="48" y="156"/>
                </a:lnTo>
                <a:lnTo>
                  <a:pt x="48" y="172"/>
                </a:lnTo>
                <a:lnTo>
                  <a:pt x="12" y="204"/>
                </a:lnTo>
                <a:lnTo>
                  <a:pt x="12" y="204"/>
                </a:lnTo>
                <a:lnTo>
                  <a:pt x="6" y="210"/>
                </a:lnTo>
                <a:lnTo>
                  <a:pt x="2" y="216"/>
                </a:lnTo>
                <a:lnTo>
                  <a:pt x="0" y="222"/>
                </a:lnTo>
                <a:lnTo>
                  <a:pt x="0" y="222"/>
                </a:lnTo>
                <a:lnTo>
                  <a:pt x="0" y="228"/>
                </a:lnTo>
                <a:lnTo>
                  <a:pt x="4" y="232"/>
                </a:lnTo>
                <a:lnTo>
                  <a:pt x="8" y="234"/>
                </a:lnTo>
                <a:lnTo>
                  <a:pt x="16" y="232"/>
                </a:lnTo>
                <a:lnTo>
                  <a:pt x="126" y="190"/>
                </a:lnTo>
                <a:lnTo>
                  <a:pt x="126" y="234"/>
                </a:lnTo>
                <a:lnTo>
                  <a:pt x="84" y="276"/>
                </a:lnTo>
                <a:lnTo>
                  <a:pt x="84" y="302"/>
                </a:lnTo>
                <a:lnTo>
                  <a:pt x="150" y="274"/>
                </a:lnTo>
                <a:lnTo>
                  <a:pt x="218" y="302"/>
                </a:lnTo>
                <a:lnTo>
                  <a:pt x="218" y="276"/>
                </a:lnTo>
                <a:lnTo>
                  <a:pt x="176" y="234"/>
                </a:lnTo>
                <a:lnTo>
                  <a:pt x="176" y="190"/>
                </a:lnTo>
                <a:lnTo>
                  <a:pt x="286" y="232"/>
                </a:lnTo>
                <a:lnTo>
                  <a:pt x="286" y="232"/>
                </a:lnTo>
                <a:lnTo>
                  <a:pt x="294" y="234"/>
                </a:lnTo>
                <a:lnTo>
                  <a:pt x="298" y="232"/>
                </a:lnTo>
                <a:lnTo>
                  <a:pt x="302" y="228"/>
                </a:lnTo>
                <a:lnTo>
                  <a:pt x="302" y="222"/>
                </a:lnTo>
                <a:lnTo>
                  <a:pt x="302" y="222"/>
                </a:lnTo>
                <a:lnTo>
                  <a:pt x="300" y="216"/>
                </a:lnTo>
                <a:lnTo>
                  <a:pt x="296" y="210"/>
                </a:lnTo>
                <a:lnTo>
                  <a:pt x="290" y="204"/>
                </a:lnTo>
                <a:lnTo>
                  <a:pt x="290" y="20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grpSp>
        <p:nvGrpSpPr>
          <p:cNvPr id="1410" name="グループ化 1409"/>
          <p:cNvGrpSpPr/>
          <p:nvPr/>
        </p:nvGrpSpPr>
        <p:grpSpPr>
          <a:xfrm>
            <a:off x="6537411" y="5277876"/>
            <a:ext cx="432045" cy="429165"/>
            <a:chOff x="4808538" y="6248400"/>
            <a:chExt cx="476250" cy="473075"/>
          </a:xfrm>
        </p:grpSpPr>
        <p:sp>
          <p:nvSpPr>
            <p:cNvPr id="1411" name="Freeform 6"/>
            <p:cNvSpPr>
              <a:spLocks noEditPoints="1"/>
            </p:cNvSpPr>
            <p:nvPr/>
          </p:nvSpPr>
          <p:spPr bwMode="auto">
            <a:xfrm>
              <a:off x="4897438" y="6248400"/>
              <a:ext cx="298450" cy="384175"/>
            </a:xfrm>
            <a:custGeom>
              <a:avLst/>
              <a:gdLst>
                <a:gd name="T0" fmla="*/ 128 w 188"/>
                <a:gd name="T1" fmla="*/ 50 h 242"/>
                <a:gd name="T2" fmla="*/ 168 w 188"/>
                <a:gd name="T3" fmla="*/ 38 h 242"/>
                <a:gd name="T4" fmla="*/ 174 w 188"/>
                <a:gd name="T5" fmla="*/ 30 h 242"/>
                <a:gd name="T6" fmla="*/ 172 w 188"/>
                <a:gd name="T7" fmla="*/ 26 h 242"/>
                <a:gd name="T8" fmla="*/ 96 w 188"/>
                <a:gd name="T9" fmla="*/ 0 h 242"/>
                <a:gd name="T10" fmla="*/ 92 w 188"/>
                <a:gd name="T11" fmla="*/ 0 h 242"/>
                <a:gd name="T12" fmla="*/ 20 w 188"/>
                <a:gd name="T13" fmla="*/ 24 h 242"/>
                <a:gd name="T14" fmla="*/ 16 w 188"/>
                <a:gd name="T15" fmla="*/ 30 h 242"/>
                <a:gd name="T16" fmla="*/ 16 w 188"/>
                <a:gd name="T17" fmla="*/ 34 h 242"/>
                <a:gd name="T18" fmla="*/ 60 w 188"/>
                <a:gd name="T19" fmla="*/ 50 h 242"/>
                <a:gd name="T20" fmla="*/ 38 w 188"/>
                <a:gd name="T21" fmla="*/ 50 h 242"/>
                <a:gd name="T22" fmla="*/ 22 w 188"/>
                <a:gd name="T23" fmla="*/ 54 h 242"/>
                <a:gd name="T24" fmla="*/ 10 w 188"/>
                <a:gd name="T25" fmla="*/ 62 h 242"/>
                <a:gd name="T26" fmla="*/ 2 w 188"/>
                <a:gd name="T27" fmla="*/ 74 h 242"/>
                <a:gd name="T28" fmla="*/ 0 w 188"/>
                <a:gd name="T29" fmla="*/ 88 h 242"/>
                <a:gd name="T30" fmla="*/ 0 w 188"/>
                <a:gd name="T31" fmla="*/ 204 h 242"/>
                <a:gd name="T32" fmla="*/ 2 w 188"/>
                <a:gd name="T33" fmla="*/ 220 h 242"/>
                <a:gd name="T34" fmla="*/ 10 w 188"/>
                <a:gd name="T35" fmla="*/ 232 h 242"/>
                <a:gd name="T36" fmla="*/ 22 w 188"/>
                <a:gd name="T37" fmla="*/ 240 h 242"/>
                <a:gd name="T38" fmla="*/ 38 w 188"/>
                <a:gd name="T39" fmla="*/ 242 h 242"/>
                <a:gd name="T40" fmla="*/ 150 w 188"/>
                <a:gd name="T41" fmla="*/ 242 h 242"/>
                <a:gd name="T42" fmla="*/ 166 w 188"/>
                <a:gd name="T43" fmla="*/ 240 h 242"/>
                <a:gd name="T44" fmla="*/ 178 w 188"/>
                <a:gd name="T45" fmla="*/ 232 h 242"/>
                <a:gd name="T46" fmla="*/ 186 w 188"/>
                <a:gd name="T47" fmla="*/ 220 h 242"/>
                <a:gd name="T48" fmla="*/ 188 w 188"/>
                <a:gd name="T49" fmla="*/ 204 h 242"/>
                <a:gd name="T50" fmla="*/ 188 w 188"/>
                <a:gd name="T51" fmla="*/ 88 h 242"/>
                <a:gd name="T52" fmla="*/ 186 w 188"/>
                <a:gd name="T53" fmla="*/ 74 h 242"/>
                <a:gd name="T54" fmla="*/ 178 w 188"/>
                <a:gd name="T55" fmla="*/ 62 h 242"/>
                <a:gd name="T56" fmla="*/ 166 w 188"/>
                <a:gd name="T57" fmla="*/ 54 h 242"/>
                <a:gd name="T58" fmla="*/ 150 w 188"/>
                <a:gd name="T59" fmla="*/ 50 h 242"/>
                <a:gd name="T60" fmla="*/ 94 w 188"/>
                <a:gd name="T61" fmla="*/ 14 h 242"/>
                <a:gd name="T62" fmla="*/ 94 w 188"/>
                <a:gd name="T63" fmla="*/ 48 h 242"/>
                <a:gd name="T64" fmla="*/ 94 w 188"/>
                <a:gd name="T65" fmla="*/ 14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88" h="242">
                  <a:moveTo>
                    <a:pt x="150" y="50"/>
                  </a:moveTo>
                  <a:lnTo>
                    <a:pt x="128" y="50"/>
                  </a:lnTo>
                  <a:lnTo>
                    <a:pt x="168" y="38"/>
                  </a:lnTo>
                  <a:lnTo>
                    <a:pt x="168" y="38"/>
                  </a:lnTo>
                  <a:lnTo>
                    <a:pt x="172" y="34"/>
                  </a:lnTo>
                  <a:lnTo>
                    <a:pt x="174" y="30"/>
                  </a:lnTo>
                  <a:lnTo>
                    <a:pt x="174" y="30"/>
                  </a:lnTo>
                  <a:lnTo>
                    <a:pt x="172" y="26"/>
                  </a:lnTo>
                  <a:lnTo>
                    <a:pt x="168" y="24"/>
                  </a:lnTo>
                  <a:lnTo>
                    <a:pt x="96" y="0"/>
                  </a:lnTo>
                  <a:lnTo>
                    <a:pt x="96" y="0"/>
                  </a:lnTo>
                  <a:lnTo>
                    <a:pt x="92" y="0"/>
                  </a:lnTo>
                  <a:lnTo>
                    <a:pt x="20" y="24"/>
                  </a:lnTo>
                  <a:lnTo>
                    <a:pt x="20" y="24"/>
                  </a:lnTo>
                  <a:lnTo>
                    <a:pt x="16" y="26"/>
                  </a:lnTo>
                  <a:lnTo>
                    <a:pt x="16" y="30"/>
                  </a:lnTo>
                  <a:lnTo>
                    <a:pt x="16" y="30"/>
                  </a:lnTo>
                  <a:lnTo>
                    <a:pt x="16" y="34"/>
                  </a:lnTo>
                  <a:lnTo>
                    <a:pt x="20" y="38"/>
                  </a:lnTo>
                  <a:lnTo>
                    <a:pt x="60" y="50"/>
                  </a:lnTo>
                  <a:lnTo>
                    <a:pt x="38" y="50"/>
                  </a:lnTo>
                  <a:lnTo>
                    <a:pt x="38" y="50"/>
                  </a:lnTo>
                  <a:lnTo>
                    <a:pt x="30" y="52"/>
                  </a:lnTo>
                  <a:lnTo>
                    <a:pt x="22" y="54"/>
                  </a:lnTo>
                  <a:lnTo>
                    <a:pt x="16" y="56"/>
                  </a:lnTo>
                  <a:lnTo>
                    <a:pt x="10" y="62"/>
                  </a:lnTo>
                  <a:lnTo>
                    <a:pt x="6" y="66"/>
                  </a:lnTo>
                  <a:lnTo>
                    <a:pt x="2" y="74"/>
                  </a:lnTo>
                  <a:lnTo>
                    <a:pt x="0" y="80"/>
                  </a:lnTo>
                  <a:lnTo>
                    <a:pt x="0" y="88"/>
                  </a:lnTo>
                  <a:lnTo>
                    <a:pt x="0" y="204"/>
                  </a:lnTo>
                  <a:lnTo>
                    <a:pt x="0" y="204"/>
                  </a:lnTo>
                  <a:lnTo>
                    <a:pt x="0" y="212"/>
                  </a:lnTo>
                  <a:lnTo>
                    <a:pt x="2" y="220"/>
                  </a:lnTo>
                  <a:lnTo>
                    <a:pt x="6" y="226"/>
                  </a:lnTo>
                  <a:lnTo>
                    <a:pt x="10" y="232"/>
                  </a:lnTo>
                  <a:lnTo>
                    <a:pt x="16" y="236"/>
                  </a:lnTo>
                  <a:lnTo>
                    <a:pt x="22" y="240"/>
                  </a:lnTo>
                  <a:lnTo>
                    <a:pt x="30" y="242"/>
                  </a:lnTo>
                  <a:lnTo>
                    <a:pt x="38" y="242"/>
                  </a:lnTo>
                  <a:lnTo>
                    <a:pt x="150" y="242"/>
                  </a:lnTo>
                  <a:lnTo>
                    <a:pt x="150" y="242"/>
                  </a:lnTo>
                  <a:lnTo>
                    <a:pt x="158" y="242"/>
                  </a:lnTo>
                  <a:lnTo>
                    <a:pt x="166" y="240"/>
                  </a:lnTo>
                  <a:lnTo>
                    <a:pt x="172" y="236"/>
                  </a:lnTo>
                  <a:lnTo>
                    <a:pt x="178" y="232"/>
                  </a:lnTo>
                  <a:lnTo>
                    <a:pt x="182" y="226"/>
                  </a:lnTo>
                  <a:lnTo>
                    <a:pt x="186" y="220"/>
                  </a:lnTo>
                  <a:lnTo>
                    <a:pt x="188" y="212"/>
                  </a:lnTo>
                  <a:lnTo>
                    <a:pt x="188" y="204"/>
                  </a:lnTo>
                  <a:lnTo>
                    <a:pt x="188" y="88"/>
                  </a:lnTo>
                  <a:lnTo>
                    <a:pt x="188" y="88"/>
                  </a:lnTo>
                  <a:lnTo>
                    <a:pt x="188" y="80"/>
                  </a:lnTo>
                  <a:lnTo>
                    <a:pt x="186" y="74"/>
                  </a:lnTo>
                  <a:lnTo>
                    <a:pt x="182" y="66"/>
                  </a:lnTo>
                  <a:lnTo>
                    <a:pt x="178" y="62"/>
                  </a:lnTo>
                  <a:lnTo>
                    <a:pt x="172" y="56"/>
                  </a:lnTo>
                  <a:lnTo>
                    <a:pt x="166" y="54"/>
                  </a:lnTo>
                  <a:lnTo>
                    <a:pt x="158" y="52"/>
                  </a:lnTo>
                  <a:lnTo>
                    <a:pt x="150" y="50"/>
                  </a:lnTo>
                  <a:lnTo>
                    <a:pt x="150" y="50"/>
                  </a:lnTo>
                  <a:close/>
                  <a:moveTo>
                    <a:pt x="94" y="14"/>
                  </a:moveTo>
                  <a:lnTo>
                    <a:pt x="146" y="30"/>
                  </a:lnTo>
                  <a:lnTo>
                    <a:pt x="94" y="48"/>
                  </a:lnTo>
                  <a:lnTo>
                    <a:pt x="44" y="30"/>
                  </a:lnTo>
                  <a:lnTo>
                    <a:pt x="94"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412" name="Rectangle 174"/>
            <p:cNvSpPr>
              <a:spLocks noChangeArrowheads="1"/>
            </p:cNvSpPr>
            <p:nvPr/>
          </p:nvSpPr>
          <p:spPr bwMode="auto">
            <a:xfrm>
              <a:off x="4938713" y="6394450"/>
              <a:ext cx="215900" cy="889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413" name="Rectangle 175"/>
            <p:cNvSpPr>
              <a:spLocks noChangeArrowheads="1"/>
            </p:cNvSpPr>
            <p:nvPr/>
          </p:nvSpPr>
          <p:spPr bwMode="auto">
            <a:xfrm>
              <a:off x="4938713" y="6365875"/>
              <a:ext cx="215900" cy="158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414" name="Freeform 176"/>
            <p:cNvSpPr>
              <a:spLocks/>
            </p:cNvSpPr>
            <p:nvPr/>
          </p:nvSpPr>
          <p:spPr bwMode="auto">
            <a:xfrm>
              <a:off x="4938713" y="6534150"/>
              <a:ext cx="53975" cy="50800"/>
            </a:xfrm>
            <a:custGeom>
              <a:avLst/>
              <a:gdLst>
                <a:gd name="T0" fmla="*/ 34 w 34"/>
                <a:gd name="T1" fmla="*/ 16 h 32"/>
                <a:gd name="T2" fmla="*/ 34 w 34"/>
                <a:gd name="T3" fmla="*/ 16 h 32"/>
                <a:gd name="T4" fmla="*/ 32 w 34"/>
                <a:gd name="T5" fmla="*/ 22 h 32"/>
                <a:gd name="T6" fmla="*/ 28 w 34"/>
                <a:gd name="T7" fmla="*/ 28 h 32"/>
                <a:gd name="T8" fmla="*/ 24 w 34"/>
                <a:gd name="T9" fmla="*/ 32 h 32"/>
                <a:gd name="T10" fmla="*/ 18 w 34"/>
                <a:gd name="T11" fmla="*/ 32 h 32"/>
                <a:gd name="T12" fmla="*/ 18 w 34"/>
                <a:gd name="T13" fmla="*/ 32 h 32"/>
                <a:gd name="T14" fmla="*/ 10 w 34"/>
                <a:gd name="T15" fmla="*/ 32 h 32"/>
                <a:gd name="T16" fmla="*/ 6 w 34"/>
                <a:gd name="T17" fmla="*/ 28 h 32"/>
                <a:gd name="T18" fmla="*/ 2 w 34"/>
                <a:gd name="T19" fmla="*/ 22 h 32"/>
                <a:gd name="T20" fmla="*/ 0 w 34"/>
                <a:gd name="T21" fmla="*/ 16 h 32"/>
                <a:gd name="T22" fmla="*/ 0 w 34"/>
                <a:gd name="T23" fmla="*/ 16 h 32"/>
                <a:gd name="T24" fmla="*/ 2 w 34"/>
                <a:gd name="T25" fmla="*/ 10 h 32"/>
                <a:gd name="T26" fmla="*/ 6 w 34"/>
                <a:gd name="T27" fmla="*/ 4 h 32"/>
                <a:gd name="T28" fmla="*/ 10 w 34"/>
                <a:gd name="T29" fmla="*/ 0 h 32"/>
                <a:gd name="T30" fmla="*/ 18 w 34"/>
                <a:gd name="T31" fmla="*/ 0 h 32"/>
                <a:gd name="T32" fmla="*/ 18 w 34"/>
                <a:gd name="T33" fmla="*/ 0 h 32"/>
                <a:gd name="T34" fmla="*/ 24 w 34"/>
                <a:gd name="T35" fmla="*/ 0 h 32"/>
                <a:gd name="T36" fmla="*/ 28 w 34"/>
                <a:gd name="T37" fmla="*/ 4 h 32"/>
                <a:gd name="T38" fmla="*/ 32 w 34"/>
                <a:gd name="T39" fmla="*/ 10 h 32"/>
                <a:gd name="T40" fmla="*/ 34 w 34"/>
                <a:gd name="T41" fmla="*/ 16 h 32"/>
                <a:gd name="T42" fmla="*/ 34 w 34"/>
                <a:gd name="T43" fmla="*/ 1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4" h="32">
                  <a:moveTo>
                    <a:pt x="34" y="16"/>
                  </a:moveTo>
                  <a:lnTo>
                    <a:pt x="34" y="16"/>
                  </a:lnTo>
                  <a:lnTo>
                    <a:pt x="32" y="22"/>
                  </a:lnTo>
                  <a:lnTo>
                    <a:pt x="28" y="28"/>
                  </a:lnTo>
                  <a:lnTo>
                    <a:pt x="24" y="32"/>
                  </a:lnTo>
                  <a:lnTo>
                    <a:pt x="18" y="32"/>
                  </a:lnTo>
                  <a:lnTo>
                    <a:pt x="18" y="32"/>
                  </a:lnTo>
                  <a:lnTo>
                    <a:pt x="10" y="32"/>
                  </a:lnTo>
                  <a:lnTo>
                    <a:pt x="6" y="28"/>
                  </a:lnTo>
                  <a:lnTo>
                    <a:pt x="2" y="22"/>
                  </a:lnTo>
                  <a:lnTo>
                    <a:pt x="0" y="16"/>
                  </a:lnTo>
                  <a:lnTo>
                    <a:pt x="0" y="16"/>
                  </a:lnTo>
                  <a:lnTo>
                    <a:pt x="2" y="10"/>
                  </a:lnTo>
                  <a:lnTo>
                    <a:pt x="6" y="4"/>
                  </a:lnTo>
                  <a:lnTo>
                    <a:pt x="10" y="0"/>
                  </a:lnTo>
                  <a:lnTo>
                    <a:pt x="18" y="0"/>
                  </a:lnTo>
                  <a:lnTo>
                    <a:pt x="18" y="0"/>
                  </a:lnTo>
                  <a:lnTo>
                    <a:pt x="24" y="0"/>
                  </a:lnTo>
                  <a:lnTo>
                    <a:pt x="28" y="4"/>
                  </a:lnTo>
                  <a:lnTo>
                    <a:pt x="32" y="10"/>
                  </a:lnTo>
                  <a:lnTo>
                    <a:pt x="34" y="16"/>
                  </a:lnTo>
                  <a:lnTo>
                    <a:pt x="34" y="1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415" name="Freeform 177"/>
            <p:cNvSpPr>
              <a:spLocks/>
            </p:cNvSpPr>
            <p:nvPr/>
          </p:nvSpPr>
          <p:spPr bwMode="auto">
            <a:xfrm>
              <a:off x="5100638" y="6534150"/>
              <a:ext cx="53975" cy="50800"/>
            </a:xfrm>
            <a:custGeom>
              <a:avLst/>
              <a:gdLst>
                <a:gd name="T0" fmla="*/ 34 w 34"/>
                <a:gd name="T1" fmla="*/ 16 h 32"/>
                <a:gd name="T2" fmla="*/ 34 w 34"/>
                <a:gd name="T3" fmla="*/ 16 h 32"/>
                <a:gd name="T4" fmla="*/ 32 w 34"/>
                <a:gd name="T5" fmla="*/ 22 h 32"/>
                <a:gd name="T6" fmla="*/ 30 w 34"/>
                <a:gd name="T7" fmla="*/ 28 h 32"/>
                <a:gd name="T8" fmla="*/ 24 w 34"/>
                <a:gd name="T9" fmla="*/ 32 h 32"/>
                <a:gd name="T10" fmla="*/ 18 w 34"/>
                <a:gd name="T11" fmla="*/ 32 h 32"/>
                <a:gd name="T12" fmla="*/ 18 w 34"/>
                <a:gd name="T13" fmla="*/ 32 h 32"/>
                <a:gd name="T14" fmla="*/ 10 w 34"/>
                <a:gd name="T15" fmla="*/ 32 h 32"/>
                <a:gd name="T16" fmla="*/ 6 w 34"/>
                <a:gd name="T17" fmla="*/ 28 h 32"/>
                <a:gd name="T18" fmla="*/ 2 w 34"/>
                <a:gd name="T19" fmla="*/ 22 h 32"/>
                <a:gd name="T20" fmla="*/ 0 w 34"/>
                <a:gd name="T21" fmla="*/ 16 h 32"/>
                <a:gd name="T22" fmla="*/ 0 w 34"/>
                <a:gd name="T23" fmla="*/ 16 h 32"/>
                <a:gd name="T24" fmla="*/ 2 w 34"/>
                <a:gd name="T25" fmla="*/ 10 h 32"/>
                <a:gd name="T26" fmla="*/ 6 w 34"/>
                <a:gd name="T27" fmla="*/ 4 h 32"/>
                <a:gd name="T28" fmla="*/ 10 w 34"/>
                <a:gd name="T29" fmla="*/ 0 h 32"/>
                <a:gd name="T30" fmla="*/ 18 w 34"/>
                <a:gd name="T31" fmla="*/ 0 h 32"/>
                <a:gd name="T32" fmla="*/ 18 w 34"/>
                <a:gd name="T33" fmla="*/ 0 h 32"/>
                <a:gd name="T34" fmla="*/ 24 w 34"/>
                <a:gd name="T35" fmla="*/ 0 h 32"/>
                <a:gd name="T36" fmla="*/ 30 w 34"/>
                <a:gd name="T37" fmla="*/ 4 h 32"/>
                <a:gd name="T38" fmla="*/ 32 w 34"/>
                <a:gd name="T39" fmla="*/ 10 h 32"/>
                <a:gd name="T40" fmla="*/ 34 w 34"/>
                <a:gd name="T41" fmla="*/ 16 h 32"/>
                <a:gd name="T42" fmla="*/ 34 w 34"/>
                <a:gd name="T43" fmla="*/ 1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4" h="32">
                  <a:moveTo>
                    <a:pt x="34" y="16"/>
                  </a:moveTo>
                  <a:lnTo>
                    <a:pt x="34" y="16"/>
                  </a:lnTo>
                  <a:lnTo>
                    <a:pt x="32" y="22"/>
                  </a:lnTo>
                  <a:lnTo>
                    <a:pt x="30" y="28"/>
                  </a:lnTo>
                  <a:lnTo>
                    <a:pt x="24" y="32"/>
                  </a:lnTo>
                  <a:lnTo>
                    <a:pt x="18" y="32"/>
                  </a:lnTo>
                  <a:lnTo>
                    <a:pt x="18" y="32"/>
                  </a:lnTo>
                  <a:lnTo>
                    <a:pt x="10" y="32"/>
                  </a:lnTo>
                  <a:lnTo>
                    <a:pt x="6" y="28"/>
                  </a:lnTo>
                  <a:lnTo>
                    <a:pt x="2" y="22"/>
                  </a:lnTo>
                  <a:lnTo>
                    <a:pt x="0" y="16"/>
                  </a:lnTo>
                  <a:lnTo>
                    <a:pt x="0" y="16"/>
                  </a:lnTo>
                  <a:lnTo>
                    <a:pt x="2" y="10"/>
                  </a:lnTo>
                  <a:lnTo>
                    <a:pt x="6" y="4"/>
                  </a:lnTo>
                  <a:lnTo>
                    <a:pt x="10" y="0"/>
                  </a:lnTo>
                  <a:lnTo>
                    <a:pt x="18" y="0"/>
                  </a:lnTo>
                  <a:lnTo>
                    <a:pt x="18" y="0"/>
                  </a:lnTo>
                  <a:lnTo>
                    <a:pt x="24" y="0"/>
                  </a:lnTo>
                  <a:lnTo>
                    <a:pt x="30" y="4"/>
                  </a:lnTo>
                  <a:lnTo>
                    <a:pt x="32" y="10"/>
                  </a:lnTo>
                  <a:lnTo>
                    <a:pt x="34" y="16"/>
                  </a:lnTo>
                  <a:lnTo>
                    <a:pt x="34" y="1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416" name="Freeform 178"/>
            <p:cNvSpPr>
              <a:spLocks noEditPoints="1"/>
            </p:cNvSpPr>
            <p:nvPr/>
          </p:nvSpPr>
          <p:spPr bwMode="auto">
            <a:xfrm>
              <a:off x="4808538" y="6629400"/>
              <a:ext cx="476250" cy="92075"/>
            </a:xfrm>
            <a:custGeom>
              <a:avLst/>
              <a:gdLst>
                <a:gd name="T0" fmla="*/ 298 w 300"/>
                <a:gd name="T1" fmla="*/ 46 h 58"/>
                <a:gd name="T2" fmla="*/ 234 w 300"/>
                <a:gd name="T3" fmla="*/ 0 h 58"/>
                <a:gd name="T4" fmla="*/ 234 w 300"/>
                <a:gd name="T5" fmla="*/ 0 h 58"/>
                <a:gd name="T6" fmla="*/ 230 w 300"/>
                <a:gd name="T7" fmla="*/ 0 h 58"/>
                <a:gd name="T8" fmla="*/ 224 w 300"/>
                <a:gd name="T9" fmla="*/ 2 h 58"/>
                <a:gd name="T10" fmla="*/ 224 w 300"/>
                <a:gd name="T11" fmla="*/ 2 h 58"/>
                <a:gd name="T12" fmla="*/ 224 w 300"/>
                <a:gd name="T13" fmla="*/ 6 h 58"/>
                <a:gd name="T14" fmla="*/ 226 w 300"/>
                <a:gd name="T15" fmla="*/ 10 h 58"/>
                <a:gd name="T16" fmla="*/ 76 w 300"/>
                <a:gd name="T17" fmla="*/ 10 h 58"/>
                <a:gd name="T18" fmla="*/ 76 w 300"/>
                <a:gd name="T19" fmla="*/ 10 h 58"/>
                <a:gd name="T20" fmla="*/ 76 w 300"/>
                <a:gd name="T21" fmla="*/ 6 h 58"/>
                <a:gd name="T22" fmla="*/ 76 w 300"/>
                <a:gd name="T23" fmla="*/ 2 h 58"/>
                <a:gd name="T24" fmla="*/ 76 w 300"/>
                <a:gd name="T25" fmla="*/ 2 h 58"/>
                <a:gd name="T26" fmla="*/ 72 w 300"/>
                <a:gd name="T27" fmla="*/ 0 h 58"/>
                <a:gd name="T28" fmla="*/ 66 w 300"/>
                <a:gd name="T29" fmla="*/ 0 h 58"/>
                <a:gd name="T30" fmla="*/ 2 w 300"/>
                <a:gd name="T31" fmla="*/ 46 h 58"/>
                <a:gd name="T32" fmla="*/ 2 w 300"/>
                <a:gd name="T33" fmla="*/ 46 h 58"/>
                <a:gd name="T34" fmla="*/ 0 w 300"/>
                <a:gd name="T35" fmla="*/ 52 h 58"/>
                <a:gd name="T36" fmla="*/ 2 w 300"/>
                <a:gd name="T37" fmla="*/ 56 h 58"/>
                <a:gd name="T38" fmla="*/ 2 w 300"/>
                <a:gd name="T39" fmla="*/ 56 h 58"/>
                <a:gd name="T40" fmla="*/ 4 w 300"/>
                <a:gd name="T41" fmla="*/ 58 h 58"/>
                <a:gd name="T42" fmla="*/ 6 w 300"/>
                <a:gd name="T43" fmla="*/ 58 h 58"/>
                <a:gd name="T44" fmla="*/ 6 w 300"/>
                <a:gd name="T45" fmla="*/ 58 h 58"/>
                <a:gd name="T46" fmla="*/ 10 w 300"/>
                <a:gd name="T47" fmla="*/ 58 h 58"/>
                <a:gd name="T48" fmla="*/ 28 w 300"/>
                <a:gd name="T49" fmla="*/ 46 h 58"/>
                <a:gd name="T50" fmla="*/ 272 w 300"/>
                <a:gd name="T51" fmla="*/ 46 h 58"/>
                <a:gd name="T52" fmla="*/ 290 w 300"/>
                <a:gd name="T53" fmla="*/ 58 h 58"/>
                <a:gd name="T54" fmla="*/ 290 w 300"/>
                <a:gd name="T55" fmla="*/ 58 h 58"/>
                <a:gd name="T56" fmla="*/ 294 w 300"/>
                <a:gd name="T57" fmla="*/ 58 h 58"/>
                <a:gd name="T58" fmla="*/ 294 w 300"/>
                <a:gd name="T59" fmla="*/ 58 h 58"/>
                <a:gd name="T60" fmla="*/ 296 w 300"/>
                <a:gd name="T61" fmla="*/ 58 h 58"/>
                <a:gd name="T62" fmla="*/ 300 w 300"/>
                <a:gd name="T63" fmla="*/ 56 h 58"/>
                <a:gd name="T64" fmla="*/ 300 w 300"/>
                <a:gd name="T65" fmla="*/ 56 h 58"/>
                <a:gd name="T66" fmla="*/ 300 w 300"/>
                <a:gd name="T67" fmla="*/ 52 h 58"/>
                <a:gd name="T68" fmla="*/ 298 w 300"/>
                <a:gd name="T69" fmla="*/ 46 h 58"/>
                <a:gd name="T70" fmla="*/ 298 w 300"/>
                <a:gd name="T71" fmla="*/ 46 h 58"/>
                <a:gd name="T72" fmla="*/ 46 w 300"/>
                <a:gd name="T73" fmla="*/ 32 h 58"/>
                <a:gd name="T74" fmla="*/ 58 w 300"/>
                <a:gd name="T75" fmla="*/ 24 h 58"/>
                <a:gd name="T76" fmla="*/ 242 w 300"/>
                <a:gd name="T77" fmla="*/ 24 h 58"/>
                <a:gd name="T78" fmla="*/ 254 w 300"/>
                <a:gd name="T79" fmla="*/ 32 h 58"/>
                <a:gd name="T80" fmla="*/ 46 w 300"/>
                <a:gd name="T81" fmla="*/ 32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00" h="58">
                  <a:moveTo>
                    <a:pt x="298" y="46"/>
                  </a:moveTo>
                  <a:lnTo>
                    <a:pt x="234" y="0"/>
                  </a:lnTo>
                  <a:lnTo>
                    <a:pt x="234" y="0"/>
                  </a:lnTo>
                  <a:lnTo>
                    <a:pt x="230" y="0"/>
                  </a:lnTo>
                  <a:lnTo>
                    <a:pt x="224" y="2"/>
                  </a:lnTo>
                  <a:lnTo>
                    <a:pt x="224" y="2"/>
                  </a:lnTo>
                  <a:lnTo>
                    <a:pt x="224" y="6"/>
                  </a:lnTo>
                  <a:lnTo>
                    <a:pt x="226" y="10"/>
                  </a:lnTo>
                  <a:lnTo>
                    <a:pt x="76" y="10"/>
                  </a:lnTo>
                  <a:lnTo>
                    <a:pt x="76" y="10"/>
                  </a:lnTo>
                  <a:lnTo>
                    <a:pt x="76" y="6"/>
                  </a:lnTo>
                  <a:lnTo>
                    <a:pt x="76" y="2"/>
                  </a:lnTo>
                  <a:lnTo>
                    <a:pt x="76" y="2"/>
                  </a:lnTo>
                  <a:lnTo>
                    <a:pt x="72" y="0"/>
                  </a:lnTo>
                  <a:lnTo>
                    <a:pt x="66" y="0"/>
                  </a:lnTo>
                  <a:lnTo>
                    <a:pt x="2" y="46"/>
                  </a:lnTo>
                  <a:lnTo>
                    <a:pt x="2" y="46"/>
                  </a:lnTo>
                  <a:lnTo>
                    <a:pt x="0" y="52"/>
                  </a:lnTo>
                  <a:lnTo>
                    <a:pt x="2" y="56"/>
                  </a:lnTo>
                  <a:lnTo>
                    <a:pt x="2" y="56"/>
                  </a:lnTo>
                  <a:lnTo>
                    <a:pt x="4" y="58"/>
                  </a:lnTo>
                  <a:lnTo>
                    <a:pt x="6" y="58"/>
                  </a:lnTo>
                  <a:lnTo>
                    <a:pt x="6" y="58"/>
                  </a:lnTo>
                  <a:lnTo>
                    <a:pt x="10" y="58"/>
                  </a:lnTo>
                  <a:lnTo>
                    <a:pt x="28" y="46"/>
                  </a:lnTo>
                  <a:lnTo>
                    <a:pt x="272" y="46"/>
                  </a:lnTo>
                  <a:lnTo>
                    <a:pt x="290" y="58"/>
                  </a:lnTo>
                  <a:lnTo>
                    <a:pt x="290" y="58"/>
                  </a:lnTo>
                  <a:lnTo>
                    <a:pt x="294" y="58"/>
                  </a:lnTo>
                  <a:lnTo>
                    <a:pt x="294" y="58"/>
                  </a:lnTo>
                  <a:lnTo>
                    <a:pt x="296" y="58"/>
                  </a:lnTo>
                  <a:lnTo>
                    <a:pt x="300" y="56"/>
                  </a:lnTo>
                  <a:lnTo>
                    <a:pt x="300" y="56"/>
                  </a:lnTo>
                  <a:lnTo>
                    <a:pt x="300" y="52"/>
                  </a:lnTo>
                  <a:lnTo>
                    <a:pt x="298" y="46"/>
                  </a:lnTo>
                  <a:lnTo>
                    <a:pt x="298" y="46"/>
                  </a:lnTo>
                  <a:close/>
                  <a:moveTo>
                    <a:pt x="46" y="32"/>
                  </a:moveTo>
                  <a:lnTo>
                    <a:pt x="58" y="24"/>
                  </a:lnTo>
                  <a:lnTo>
                    <a:pt x="242" y="24"/>
                  </a:lnTo>
                  <a:lnTo>
                    <a:pt x="254" y="32"/>
                  </a:lnTo>
                  <a:lnTo>
                    <a:pt x="46" y="3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grpSp>
      <p:grpSp>
        <p:nvGrpSpPr>
          <p:cNvPr id="1417" name="グループ化 1416"/>
          <p:cNvGrpSpPr/>
          <p:nvPr/>
        </p:nvGrpSpPr>
        <p:grpSpPr>
          <a:xfrm>
            <a:off x="8709159" y="5384447"/>
            <a:ext cx="434926" cy="273629"/>
            <a:chOff x="7202488" y="6365875"/>
            <a:chExt cx="479425" cy="301625"/>
          </a:xfrm>
        </p:grpSpPr>
        <p:sp>
          <p:nvSpPr>
            <p:cNvPr id="1418" name="Freeform 179"/>
            <p:cNvSpPr>
              <a:spLocks/>
            </p:cNvSpPr>
            <p:nvPr/>
          </p:nvSpPr>
          <p:spPr bwMode="auto">
            <a:xfrm>
              <a:off x="7202488" y="6365875"/>
              <a:ext cx="479425" cy="257175"/>
            </a:xfrm>
            <a:custGeom>
              <a:avLst/>
              <a:gdLst>
                <a:gd name="T0" fmla="*/ 302 w 302"/>
                <a:gd name="T1" fmla="*/ 74 h 162"/>
                <a:gd name="T2" fmla="*/ 278 w 302"/>
                <a:gd name="T3" fmla="*/ 74 h 162"/>
                <a:gd name="T4" fmla="*/ 266 w 302"/>
                <a:gd name="T5" fmla="*/ 50 h 162"/>
                <a:gd name="T6" fmla="*/ 260 w 302"/>
                <a:gd name="T7" fmla="*/ 50 h 162"/>
                <a:gd name="T8" fmla="*/ 260 w 302"/>
                <a:gd name="T9" fmla="*/ 0 h 162"/>
                <a:gd name="T10" fmla="*/ 246 w 302"/>
                <a:gd name="T11" fmla="*/ 0 h 162"/>
                <a:gd name="T12" fmla="*/ 246 w 302"/>
                <a:gd name="T13" fmla="*/ 50 h 162"/>
                <a:gd name="T14" fmla="*/ 214 w 302"/>
                <a:gd name="T15" fmla="*/ 50 h 162"/>
                <a:gd name="T16" fmla="*/ 214 w 302"/>
                <a:gd name="T17" fmla="*/ 28 h 162"/>
                <a:gd name="T18" fmla="*/ 152 w 302"/>
                <a:gd name="T19" fmla="*/ 28 h 162"/>
                <a:gd name="T20" fmla="*/ 98 w 302"/>
                <a:gd name="T21" fmla="*/ 74 h 162"/>
                <a:gd name="T22" fmla="*/ 0 w 302"/>
                <a:gd name="T23" fmla="*/ 74 h 162"/>
                <a:gd name="T24" fmla="*/ 58 w 302"/>
                <a:gd name="T25" fmla="*/ 150 h 162"/>
                <a:gd name="T26" fmla="*/ 0 w 302"/>
                <a:gd name="T27" fmla="*/ 150 h 162"/>
                <a:gd name="T28" fmla="*/ 0 w 302"/>
                <a:gd name="T29" fmla="*/ 162 h 162"/>
                <a:gd name="T30" fmla="*/ 302 w 302"/>
                <a:gd name="T31" fmla="*/ 162 h 162"/>
                <a:gd name="T32" fmla="*/ 302 w 302"/>
                <a:gd name="T33" fmla="*/ 150 h 162"/>
                <a:gd name="T34" fmla="*/ 282 w 302"/>
                <a:gd name="T35" fmla="*/ 150 h 162"/>
                <a:gd name="T36" fmla="*/ 302 w 302"/>
                <a:gd name="T37" fmla="*/ 74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2" h="162">
                  <a:moveTo>
                    <a:pt x="302" y="74"/>
                  </a:moveTo>
                  <a:lnTo>
                    <a:pt x="278" y="74"/>
                  </a:lnTo>
                  <a:lnTo>
                    <a:pt x="266" y="50"/>
                  </a:lnTo>
                  <a:lnTo>
                    <a:pt x="260" y="50"/>
                  </a:lnTo>
                  <a:lnTo>
                    <a:pt x="260" y="0"/>
                  </a:lnTo>
                  <a:lnTo>
                    <a:pt x="246" y="0"/>
                  </a:lnTo>
                  <a:lnTo>
                    <a:pt x="246" y="50"/>
                  </a:lnTo>
                  <a:lnTo>
                    <a:pt x="214" y="50"/>
                  </a:lnTo>
                  <a:lnTo>
                    <a:pt x="214" y="28"/>
                  </a:lnTo>
                  <a:lnTo>
                    <a:pt x="152" y="28"/>
                  </a:lnTo>
                  <a:lnTo>
                    <a:pt x="98" y="74"/>
                  </a:lnTo>
                  <a:lnTo>
                    <a:pt x="0" y="74"/>
                  </a:lnTo>
                  <a:lnTo>
                    <a:pt x="58" y="150"/>
                  </a:lnTo>
                  <a:lnTo>
                    <a:pt x="0" y="150"/>
                  </a:lnTo>
                  <a:lnTo>
                    <a:pt x="0" y="162"/>
                  </a:lnTo>
                  <a:lnTo>
                    <a:pt x="302" y="162"/>
                  </a:lnTo>
                  <a:lnTo>
                    <a:pt x="302" y="150"/>
                  </a:lnTo>
                  <a:lnTo>
                    <a:pt x="282" y="150"/>
                  </a:lnTo>
                  <a:lnTo>
                    <a:pt x="302" y="7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419" name="Rectangle 180"/>
            <p:cNvSpPr>
              <a:spLocks noChangeArrowheads="1"/>
            </p:cNvSpPr>
            <p:nvPr/>
          </p:nvSpPr>
          <p:spPr bwMode="auto">
            <a:xfrm>
              <a:off x="7234238" y="6645275"/>
              <a:ext cx="419100" cy="222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420" name="Rectangle 181"/>
            <p:cNvSpPr>
              <a:spLocks noChangeArrowheads="1"/>
            </p:cNvSpPr>
            <p:nvPr/>
          </p:nvSpPr>
          <p:spPr bwMode="auto">
            <a:xfrm>
              <a:off x="7380288" y="6511925"/>
              <a:ext cx="25400" cy="25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421" name="Rectangle 182"/>
            <p:cNvSpPr>
              <a:spLocks noChangeArrowheads="1"/>
            </p:cNvSpPr>
            <p:nvPr/>
          </p:nvSpPr>
          <p:spPr bwMode="auto">
            <a:xfrm>
              <a:off x="7418388" y="6511925"/>
              <a:ext cx="25400" cy="25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422" name="Rectangle 183"/>
            <p:cNvSpPr>
              <a:spLocks noChangeArrowheads="1"/>
            </p:cNvSpPr>
            <p:nvPr/>
          </p:nvSpPr>
          <p:spPr bwMode="auto">
            <a:xfrm>
              <a:off x="7456488" y="6511925"/>
              <a:ext cx="22225" cy="25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423" name="Rectangle 184"/>
            <p:cNvSpPr>
              <a:spLocks noChangeArrowheads="1"/>
            </p:cNvSpPr>
            <p:nvPr/>
          </p:nvSpPr>
          <p:spPr bwMode="auto">
            <a:xfrm>
              <a:off x="7491413" y="6511925"/>
              <a:ext cx="25400" cy="25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424" name="Rectangle 185"/>
            <p:cNvSpPr>
              <a:spLocks noChangeArrowheads="1"/>
            </p:cNvSpPr>
            <p:nvPr/>
          </p:nvSpPr>
          <p:spPr bwMode="auto">
            <a:xfrm>
              <a:off x="7529513" y="6511925"/>
              <a:ext cx="25400" cy="25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425" name="Rectangle 186"/>
            <p:cNvSpPr>
              <a:spLocks noChangeArrowheads="1"/>
            </p:cNvSpPr>
            <p:nvPr/>
          </p:nvSpPr>
          <p:spPr bwMode="auto">
            <a:xfrm>
              <a:off x="7567613" y="6511925"/>
              <a:ext cx="25400" cy="25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426" name="Rectangle 187"/>
            <p:cNvSpPr>
              <a:spLocks noChangeArrowheads="1"/>
            </p:cNvSpPr>
            <p:nvPr/>
          </p:nvSpPr>
          <p:spPr bwMode="auto">
            <a:xfrm>
              <a:off x="7602538" y="6511925"/>
              <a:ext cx="25400" cy="254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427" name="Freeform 188"/>
            <p:cNvSpPr>
              <a:spLocks/>
            </p:cNvSpPr>
            <p:nvPr/>
          </p:nvSpPr>
          <p:spPr bwMode="auto">
            <a:xfrm>
              <a:off x="7424738" y="6426200"/>
              <a:ext cx="66675" cy="19050"/>
            </a:xfrm>
            <a:custGeom>
              <a:avLst/>
              <a:gdLst>
                <a:gd name="T0" fmla="*/ 12 w 42"/>
                <a:gd name="T1" fmla="*/ 0 h 12"/>
                <a:gd name="T2" fmla="*/ 42 w 42"/>
                <a:gd name="T3" fmla="*/ 0 h 12"/>
                <a:gd name="T4" fmla="*/ 42 w 42"/>
                <a:gd name="T5" fmla="*/ 12 h 12"/>
                <a:gd name="T6" fmla="*/ 0 w 42"/>
                <a:gd name="T7" fmla="*/ 12 h 12"/>
                <a:gd name="T8" fmla="*/ 12 w 42"/>
                <a:gd name="T9" fmla="*/ 0 h 12"/>
              </a:gdLst>
              <a:ahLst/>
              <a:cxnLst>
                <a:cxn ang="0">
                  <a:pos x="T0" y="T1"/>
                </a:cxn>
                <a:cxn ang="0">
                  <a:pos x="T2" y="T3"/>
                </a:cxn>
                <a:cxn ang="0">
                  <a:pos x="T4" y="T5"/>
                </a:cxn>
                <a:cxn ang="0">
                  <a:pos x="T6" y="T7"/>
                </a:cxn>
                <a:cxn ang="0">
                  <a:pos x="T8" y="T9"/>
                </a:cxn>
              </a:cxnLst>
              <a:rect l="0" t="0" r="r" b="b"/>
              <a:pathLst>
                <a:path w="42" h="12">
                  <a:moveTo>
                    <a:pt x="12" y="0"/>
                  </a:moveTo>
                  <a:lnTo>
                    <a:pt x="42" y="0"/>
                  </a:lnTo>
                  <a:lnTo>
                    <a:pt x="42" y="12"/>
                  </a:lnTo>
                  <a:lnTo>
                    <a:pt x="0" y="12"/>
                  </a:lnTo>
                  <a:lnTo>
                    <a:pt x="1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grpSp>
      <p:grpSp>
        <p:nvGrpSpPr>
          <p:cNvPr id="1428" name="グループ化 1427"/>
          <p:cNvGrpSpPr/>
          <p:nvPr/>
        </p:nvGrpSpPr>
        <p:grpSpPr>
          <a:xfrm>
            <a:off x="4880356" y="2560945"/>
            <a:ext cx="434926" cy="406123"/>
            <a:chOff x="4208463" y="2667000"/>
            <a:chExt cx="479425" cy="447675"/>
          </a:xfrm>
        </p:grpSpPr>
        <p:sp>
          <p:nvSpPr>
            <p:cNvPr id="1429" name="Freeform 189"/>
            <p:cNvSpPr>
              <a:spLocks/>
            </p:cNvSpPr>
            <p:nvPr/>
          </p:nvSpPr>
          <p:spPr bwMode="auto">
            <a:xfrm>
              <a:off x="4329113" y="2816225"/>
              <a:ext cx="238125" cy="149225"/>
            </a:xfrm>
            <a:custGeom>
              <a:avLst/>
              <a:gdLst>
                <a:gd name="T0" fmla="*/ 112 w 150"/>
                <a:gd name="T1" fmla="*/ 28 h 94"/>
                <a:gd name="T2" fmla="*/ 112 w 150"/>
                <a:gd name="T3" fmla="*/ 0 h 94"/>
                <a:gd name="T4" fmla="*/ 38 w 150"/>
                <a:gd name="T5" fmla="*/ 0 h 94"/>
                <a:gd name="T6" fmla="*/ 38 w 150"/>
                <a:gd name="T7" fmla="*/ 28 h 94"/>
                <a:gd name="T8" fmla="*/ 0 w 150"/>
                <a:gd name="T9" fmla="*/ 28 h 94"/>
                <a:gd name="T10" fmla="*/ 74 w 150"/>
                <a:gd name="T11" fmla="*/ 94 h 94"/>
                <a:gd name="T12" fmla="*/ 150 w 150"/>
                <a:gd name="T13" fmla="*/ 28 h 94"/>
                <a:gd name="T14" fmla="*/ 112 w 150"/>
                <a:gd name="T15" fmla="*/ 28 h 9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0" h="94">
                  <a:moveTo>
                    <a:pt x="112" y="28"/>
                  </a:moveTo>
                  <a:lnTo>
                    <a:pt x="112" y="0"/>
                  </a:lnTo>
                  <a:lnTo>
                    <a:pt x="38" y="0"/>
                  </a:lnTo>
                  <a:lnTo>
                    <a:pt x="38" y="28"/>
                  </a:lnTo>
                  <a:lnTo>
                    <a:pt x="0" y="28"/>
                  </a:lnTo>
                  <a:lnTo>
                    <a:pt x="74" y="94"/>
                  </a:lnTo>
                  <a:lnTo>
                    <a:pt x="150" y="28"/>
                  </a:lnTo>
                  <a:lnTo>
                    <a:pt x="112"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430" name="Rectangle 190"/>
            <p:cNvSpPr>
              <a:spLocks noChangeArrowheads="1"/>
            </p:cNvSpPr>
            <p:nvPr/>
          </p:nvSpPr>
          <p:spPr bwMode="auto">
            <a:xfrm>
              <a:off x="4389438" y="2740025"/>
              <a:ext cx="117475" cy="44450"/>
            </a:xfrm>
            <a:prstGeom prst="rect">
              <a:avLst/>
            </a:prstGeom>
            <a:solidFill>
              <a:srgbClr val="59575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431" name="Rectangle 191"/>
            <p:cNvSpPr>
              <a:spLocks noChangeArrowheads="1"/>
            </p:cNvSpPr>
            <p:nvPr/>
          </p:nvSpPr>
          <p:spPr bwMode="auto">
            <a:xfrm>
              <a:off x="4389438" y="2667000"/>
              <a:ext cx="117475" cy="44450"/>
            </a:xfrm>
            <a:prstGeom prst="rect">
              <a:avLst/>
            </a:prstGeom>
            <a:solidFill>
              <a:srgbClr val="88888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432" name="Rectangle 192"/>
            <p:cNvSpPr>
              <a:spLocks noChangeArrowheads="1"/>
            </p:cNvSpPr>
            <p:nvPr/>
          </p:nvSpPr>
          <p:spPr bwMode="auto">
            <a:xfrm>
              <a:off x="4208463" y="2994025"/>
              <a:ext cx="479425" cy="444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433" name="Rectangle 193"/>
            <p:cNvSpPr>
              <a:spLocks noChangeArrowheads="1"/>
            </p:cNvSpPr>
            <p:nvPr/>
          </p:nvSpPr>
          <p:spPr bwMode="auto">
            <a:xfrm>
              <a:off x="4208463" y="3070225"/>
              <a:ext cx="479425" cy="44450"/>
            </a:xfrm>
            <a:prstGeom prst="rect">
              <a:avLst/>
            </a:prstGeom>
            <a:solidFill>
              <a:srgbClr val="88888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grpSp>
      <p:grpSp>
        <p:nvGrpSpPr>
          <p:cNvPr id="1434" name="グループ化 1433"/>
          <p:cNvGrpSpPr/>
          <p:nvPr/>
        </p:nvGrpSpPr>
        <p:grpSpPr>
          <a:xfrm>
            <a:off x="5424733" y="2560945"/>
            <a:ext cx="434926" cy="406123"/>
            <a:chOff x="4808538" y="2667000"/>
            <a:chExt cx="479425" cy="447675"/>
          </a:xfrm>
        </p:grpSpPr>
        <p:sp>
          <p:nvSpPr>
            <p:cNvPr id="1435" name="Freeform 194"/>
            <p:cNvSpPr>
              <a:spLocks/>
            </p:cNvSpPr>
            <p:nvPr/>
          </p:nvSpPr>
          <p:spPr bwMode="auto">
            <a:xfrm>
              <a:off x="4926013" y="2667000"/>
              <a:ext cx="241300" cy="149225"/>
            </a:xfrm>
            <a:custGeom>
              <a:avLst/>
              <a:gdLst>
                <a:gd name="T0" fmla="*/ 114 w 152"/>
                <a:gd name="T1" fmla="*/ 64 h 94"/>
                <a:gd name="T2" fmla="*/ 114 w 152"/>
                <a:gd name="T3" fmla="*/ 94 h 94"/>
                <a:gd name="T4" fmla="*/ 38 w 152"/>
                <a:gd name="T5" fmla="*/ 94 h 94"/>
                <a:gd name="T6" fmla="*/ 38 w 152"/>
                <a:gd name="T7" fmla="*/ 64 h 94"/>
                <a:gd name="T8" fmla="*/ 0 w 152"/>
                <a:gd name="T9" fmla="*/ 64 h 94"/>
                <a:gd name="T10" fmla="*/ 76 w 152"/>
                <a:gd name="T11" fmla="*/ 0 h 94"/>
                <a:gd name="T12" fmla="*/ 152 w 152"/>
                <a:gd name="T13" fmla="*/ 64 h 94"/>
                <a:gd name="T14" fmla="*/ 114 w 152"/>
                <a:gd name="T15" fmla="*/ 64 h 9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94">
                  <a:moveTo>
                    <a:pt x="114" y="64"/>
                  </a:moveTo>
                  <a:lnTo>
                    <a:pt x="114" y="94"/>
                  </a:lnTo>
                  <a:lnTo>
                    <a:pt x="38" y="94"/>
                  </a:lnTo>
                  <a:lnTo>
                    <a:pt x="38" y="64"/>
                  </a:lnTo>
                  <a:lnTo>
                    <a:pt x="0" y="64"/>
                  </a:lnTo>
                  <a:lnTo>
                    <a:pt x="76" y="0"/>
                  </a:lnTo>
                  <a:lnTo>
                    <a:pt x="152" y="64"/>
                  </a:lnTo>
                  <a:lnTo>
                    <a:pt x="114" y="6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436" name="Rectangle 195"/>
            <p:cNvSpPr>
              <a:spLocks noChangeArrowheads="1"/>
            </p:cNvSpPr>
            <p:nvPr/>
          </p:nvSpPr>
          <p:spPr bwMode="auto">
            <a:xfrm>
              <a:off x="4986338" y="2844800"/>
              <a:ext cx="120650" cy="44450"/>
            </a:xfrm>
            <a:prstGeom prst="rect">
              <a:avLst/>
            </a:prstGeom>
            <a:solidFill>
              <a:srgbClr val="59575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437" name="Rectangle 196"/>
            <p:cNvSpPr>
              <a:spLocks noChangeArrowheads="1"/>
            </p:cNvSpPr>
            <p:nvPr/>
          </p:nvSpPr>
          <p:spPr bwMode="auto">
            <a:xfrm>
              <a:off x="4986338" y="2921000"/>
              <a:ext cx="120650" cy="44450"/>
            </a:xfrm>
            <a:prstGeom prst="rect">
              <a:avLst/>
            </a:prstGeom>
            <a:solidFill>
              <a:srgbClr val="88888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438" name="Rectangle 197"/>
            <p:cNvSpPr>
              <a:spLocks noChangeArrowheads="1"/>
            </p:cNvSpPr>
            <p:nvPr/>
          </p:nvSpPr>
          <p:spPr bwMode="auto">
            <a:xfrm>
              <a:off x="4808538" y="2994025"/>
              <a:ext cx="479425" cy="444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439" name="Rectangle 198"/>
            <p:cNvSpPr>
              <a:spLocks noChangeArrowheads="1"/>
            </p:cNvSpPr>
            <p:nvPr/>
          </p:nvSpPr>
          <p:spPr bwMode="auto">
            <a:xfrm>
              <a:off x="4808538" y="3070225"/>
              <a:ext cx="479425" cy="44450"/>
            </a:xfrm>
            <a:prstGeom prst="rect">
              <a:avLst/>
            </a:prstGeom>
            <a:solidFill>
              <a:srgbClr val="88888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grpSp>
      <p:grpSp>
        <p:nvGrpSpPr>
          <p:cNvPr id="1440" name="グループ化 1439"/>
          <p:cNvGrpSpPr/>
          <p:nvPr/>
        </p:nvGrpSpPr>
        <p:grpSpPr>
          <a:xfrm>
            <a:off x="9253536" y="5344122"/>
            <a:ext cx="434926" cy="319714"/>
            <a:chOff x="7802563" y="6321425"/>
            <a:chExt cx="479425" cy="352425"/>
          </a:xfrm>
        </p:grpSpPr>
        <p:sp>
          <p:nvSpPr>
            <p:cNvPr id="1441" name="Freeform 199"/>
            <p:cNvSpPr>
              <a:spLocks noEditPoints="1"/>
            </p:cNvSpPr>
            <p:nvPr/>
          </p:nvSpPr>
          <p:spPr bwMode="auto">
            <a:xfrm>
              <a:off x="8101013" y="6492875"/>
              <a:ext cx="180975" cy="180975"/>
            </a:xfrm>
            <a:custGeom>
              <a:avLst/>
              <a:gdLst>
                <a:gd name="T0" fmla="*/ 56 w 114"/>
                <a:gd name="T1" fmla="*/ 114 h 114"/>
                <a:gd name="T2" fmla="*/ 34 w 114"/>
                <a:gd name="T3" fmla="*/ 110 h 114"/>
                <a:gd name="T4" fmla="*/ 16 w 114"/>
                <a:gd name="T5" fmla="*/ 98 h 114"/>
                <a:gd name="T6" fmla="*/ 4 w 114"/>
                <a:gd name="T7" fmla="*/ 80 h 114"/>
                <a:gd name="T8" fmla="*/ 0 w 114"/>
                <a:gd name="T9" fmla="*/ 58 h 114"/>
                <a:gd name="T10" fmla="*/ 0 w 114"/>
                <a:gd name="T11" fmla="*/ 46 h 114"/>
                <a:gd name="T12" fmla="*/ 10 w 114"/>
                <a:gd name="T13" fmla="*/ 26 h 114"/>
                <a:gd name="T14" fmla="*/ 24 w 114"/>
                <a:gd name="T15" fmla="*/ 10 h 114"/>
                <a:gd name="T16" fmla="*/ 44 w 114"/>
                <a:gd name="T17" fmla="*/ 2 h 114"/>
                <a:gd name="T18" fmla="*/ 56 w 114"/>
                <a:gd name="T19" fmla="*/ 0 h 114"/>
                <a:gd name="T20" fmla="*/ 78 w 114"/>
                <a:gd name="T21" fmla="*/ 4 h 114"/>
                <a:gd name="T22" fmla="*/ 96 w 114"/>
                <a:gd name="T23" fmla="*/ 16 h 114"/>
                <a:gd name="T24" fmla="*/ 110 w 114"/>
                <a:gd name="T25" fmla="*/ 34 h 114"/>
                <a:gd name="T26" fmla="*/ 114 w 114"/>
                <a:gd name="T27" fmla="*/ 58 h 114"/>
                <a:gd name="T28" fmla="*/ 112 w 114"/>
                <a:gd name="T29" fmla="*/ 68 h 114"/>
                <a:gd name="T30" fmla="*/ 104 w 114"/>
                <a:gd name="T31" fmla="*/ 88 h 114"/>
                <a:gd name="T32" fmla="*/ 88 w 114"/>
                <a:gd name="T33" fmla="*/ 104 h 114"/>
                <a:gd name="T34" fmla="*/ 68 w 114"/>
                <a:gd name="T35" fmla="*/ 114 h 114"/>
                <a:gd name="T36" fmla="*/ 56 w 114"/>
                <a:gd name="T37" fmla="*/ 114 h 114"/>
                <a:gd name="T38" fmla="*/ 56 w 114"/>
                <a:gd name="T39" fmla="*/ 20 h 114"/>
                <a:gd name="T40" fmla="*/ 42 w 114"/>
                <a:gd name="T41" fmla="*/ 22 h 114"/>
                <a:gd name="T42" fmla="*/ 30 w 114"/>
                <a:gd name="T43" fmla="*/ 30 h 114"/>
                <a:gd name="T44" fmla="*/ 22 w 114"/>
                <a:gd name="T45" fmla="*/ 42 h 114"/>
                <a:gd name="T46" fmla="*/ 20 w 114"/>
                <a:gd name="T47" fmla="*/ 58 h 114"/>
                <a:gd name="T48" fmla="*/ 20 w 114"/>
                <a:gd name="T49" fmla="*/ 64 h 114"/>
                <a:gd name="T50" fmla="*/ 26 w 114"/>
                <a:gd name="T51" fmla="*/ 78 h 114"/>
                <a:gd name="T52" fmla="*/ 36 w 114"/>
                <a:gd name="T53" fmla="*/ 88 h 114"/>
                <a:gd name="T54" fmla="*/ 48 w 114"/>
                <a:gd name="T55" fmla="*/ 94 h 114"/>
                <a:gd name="T56" fmla="*/ 56 w 114"/>
                <a:gd name="T57" fmla="*/ 94 h 114"/>
                <a:gd name="T58" fmla="*/ 70 w 114"/>
                <a:gd name="T59" fmla="*/ 92 h 114"/>
                <a:gd name="T60" fmla="*/ 82 w 114"/>
                <a:gd name="T61" fmla="*/ 84 h 114"/>
                <a:gd name="T62" fmla="*/ 90 w 114"/>
                <a:gd name="T63" fmla="*/ 72 h 114"/>
                <a:gd name="T64" fmla="*/ 94 w 114"/>
                <a:gd name="T65" fmla="*/ 58 h 114"/>
                <a:gd name="T66" fmla="*/ 92 w 114"/>
                <a:gd name="T67" fmla="*/ 50 h 114"/>
                <a:gd name="T68" fmla="*/ 88 w 114"/>
                <a:gd name="T69" fmla="*/ 36 h 114"/>
                <a:gd name="T70" fmla="*/ 78 w 114"/>
                <a:gd name="T71" fmla="*/ 26 h 114"/>
                <a:gd name="T72" fmla="*/ 64 w 114"/>
                <a:gd name="T73" fmla="*/ 20 h 114"/>
                <a:gd name="T74" fmla="*/ 56 w 114"/>
                <a:gd name="T75" fmla="*/ 2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4" h="114">
                  <a:moveTo>
                    <a:pt x="56" y="114"/>
                  </a:moveTo>
                  <a:lnTo>
                    <a:pt x="56" y="114"/>
                  </a:lnTo>
                  <a:lnTo>
                    <a:pt x="44" y="114"/>
                  </a:lnTo>
                  <a:lnTo>
                    <a:pt x="34" y="110"/>
                  </a:lnTo>
                  <a:lnTo>
                    <a:pt x="24" y="104"/>
                  </a:lnTo>
                  <a:lnTo>
                    <a:pt x="16" y="98"/>
                  </a:lnTo>
                  <a:lnTo>
                    <a:pt x="10" y="88"/>
                  </a:lnTo>
                  <a:lnTo>
                    <a:pt x="4" y="80"/>
                  </a:lnTo>
                  <a:lnTo>
                    <a:pt x="0" y="68"/>
                  </a:lnTo>
                  <a:lnTo>
                    <a:pt x="0" y="58"/>
                  </a:lnTo>
                  <a:lnTo>
                    <a:pt x="0" y="58"/>
                  </a:lnTo>
                  <a:lnTo>
                    <a:pt x="0" y="46"/>
                  </a:lnTo>
                  <a:lnTo>
                    <a:pt x="4" y="34"/>
                  </a:lnTo>
                  <a:lnTo>
                    <a:pt x="10" y="26"/>
                  </a:lnTo>
                  <a:lnTo>
                    <a:pt x="16" y="16"/>
                  </a:lnTo>
                  <a:lnTo>
                    <a:pt x="24" y="10"/>
                  </a:lnTo>
                  <a:lnTo>
                    <a:pt x="34" y="4"/>
                  </a:lnTo>
                  <a:lnTo>
                    <a:pt x="44" y="2"/>
                  </a:lnTo>
                  <a:lnTo>
                    <a:pt x="56" y="0"/>
                  </a:lnTo>
                  <a:lnTo>
                    <a:pt x="56" y="0"/>
                  </a:lnTo>
                  <a:lnTo>
                    <a:pt x="68" y="2"/>
                  </a:lnTo>
                  <a:lnTo>
                    <a:pt x="78" y="4"/>
                  </a:lnTo>
                  <a:lnTo>
                    <a:pt x="88" y="10"/>
                  </a:lnTo>
                  <a:lnTo>
                    <a:pt x="96" y="16"/>
                  </a:lnTo>
                  <a:lnTo>
                    <a:pt x="104" y="26"/>
                  </a:lnTo>
                  <a:lnTo>
                    <a:pt x="110" y="34"/>
                  </a:lnTo>
                  <a:lnTo>
                    <a:pt x="112" y="46"/>
                  </a:lnTo>
                  <a:lnTo>
                    <a:pt x="114" y="58"/>
                  </a:lnTo>
                  <a:lnTo>
                    <a:pt x="114" y="58"/>
                  </a:lnTo>
                  <a:lnTo>
                    <a:pt x="112" y="68"/>
                  </a:lnTo>
                  <a:lnTo>
                    <a:pt x="110" y="80"/>
                  </a:lnTo>
                  <a:lnTo>
                    <a:pt x="104" y="88"/>
                  </a:lnTo>
                  <a:lnTo>
                    <a:pt x="96" y="98"/>
                  </a:lnTo>
                  <a:lnTo>
                    <a:pt x="88" y="104"/>
                  </a:lnTo>
                  <a:lnTo>
                    <a:pt x="78" y="110"/>
                  </a:lnTo>
                  <a:lnTo>
                    <a:pt x="68" y="114"/>
                  </a:lnTo>
                  <a:lnTo>
                    <a:pt x="56" y="114"/>
                  </a:lnTo>
                  <a:lnTo>
                    <a:pt x="56" y="114"/>
                  </a:lnTo>
                  <a:close/>
                  <a:moveTo>
                    <a:pt x="56" y="20"/>
                  </a:moveTo>
                  <a:lnTo>
                    <a:pt x="56" y="20"/>
                  </a:lnTo>
                  <a:lnTo>
                    <a:pt x="48" y="20"/>
                  </a:lnTo>
                  <a:lnTo>
                    <a:pt x="42" y="22"/>
                  </a:lnTo>
                  <a:lnTo>
                    <a:pt x="36" y="26"/>
                  </a:lnTo>
                  <a:lnTo>
                    <a:pt x="30" y="30"/>
                  </a:lnTo>
                  <a:lnTo>
                    <a:pt x="26" y="36"/>
                  </a:lnTo>
                  <a:lnTo>
                    <a:pt x="22" y="42"/>
                  </a:lnTo>
                  <a:lnTo>
                    <a:pt x="20" y="50"/>
                  </a:lnTo>
                  <a:lnTo>
                    <a:pt x="20" y="58"/>
                  </a:lnTo>
                  <a:lnTo>
                    <a:pt x="20" y="58"/>
                  </a:lnTo>
                  <a:lnTo>
                    <a:pt x="20" y="64"/>
                  </a:lnTo>
                  <a:lnTo>
                    <a:pt x="22" y="72"/>
                  </a:lnTo>
                  <a:lnTo>
                    <a:pt x="26" y="78"/>
                  </a:lnTo>
                  <a:lnTo>
                    <a:pt x="30" y="84"/>
                  </a:lnTo>
                  <a:lnTo>
                    <a:pt x="36" y="88"/>
                  </a:lnTo>
                  <a:lnTo>
                    <a:pt x="42" y="92"/>
                  </a:lnTo>
                  <a:lnTo>
                    <a:pt x="48" y="94"/>
                  </a:lnTo>
                  <a:lnTo>
                    <a:pt x="56" y="94"/>
                  </a:lnTo>
                  <a:lnTo>
                    <a:pt x="56" y="94"/>
                  </a:lnTo>
                  <a:lnTo>
                    <a:pt x="64" y="94"/>
                  </a:lnTo>
                  <a:lnTo>
                    <a:pt x="70" y="92"/>
                  </a:lnTo>
                  <a:lnTo>
                    <a:pt x="78" y="88"/>
                  </a:lnTo>
                  <a:lnTo>
                    <a:pt x="82" y="84"/>
                  </a:lnTo>
                  <a:lnTo>
                    <a:pt x="88" y="78"/>
                  </a:lnTo>
                  <a:lnTo>
                    <a:pt x="90" y="72"/>
                  </a:lnTo>
                  <a:lnTo>
                    <a:pt x="92" y="64"/>
                  </a:lnTo>
                  <a:lnTo>
                    <a:pt x="94" y="58"/>
                  </a:lnTo>
                  <a:lnTo>
                    <a:pt x="94" y="58"/>
                  </a:lnTo>
                  <a:lnTo>
                    <a:pt x="92" y="50"/>
                  </a:lnTo>
                  <a:lnTo>
                    <a:pt x="90" y="42"/>
                  </a:lnTo>
                  <a:lnTo>
                    <a:pt x="88" y="36"/>
                  </a:lnTo>
                  <a:lnTo>
                    <a:pt x="82" y="30"/>
                  </a:lnTo>
                  <a:lnTo>
                    <a:pt x="78" y="26"/>
                  </a:lnTo>
                  <a:lnTo>
                    <a:pt x="70" y="22"/>
                  </a:lnTo>
                  <a:lnTo>
                    <a:pt x="64" y="20"/>
                  </a:lnTo>
                  <a:lnTo>
                    <a:pt x="56" y="20"/>
                  </a:lnTo>
                  <a:lnTo>
                    <a:pt x="56" y="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442" name="Freeform 200"/>
            <p:cNvSpPr>
              <a:spLocks noEditPoints="1"/>
            </p:cNvSpPr>
            <p:nvPr/>
          </p:nvSpPr>
          <p:spPr bwMode="auto">
            <a:xfrm>
              <a:off x="7932738" y="6435725"/>
              <a:ext cx="269875" cy="158750"/>
            </a:xfrm>
            <a:custGeom>
              <a:avLst/>
              <a:gdLst>
                <a:gd name="T0" fmla="*/ 162 w 170"/>
                <a:gd name="T1" fmla="*/ 100 h 100"/>
                <a:gd name="T2" fmla="*/ 162 w 170"/>
                <a:gd name="T3" fmla="*/ 100 h 100"/>
                <a:gd name="T4" fmla="*/ 162 w 170"/>
                <a:gd name="T5" fmla="*/ 100 h 100"/>
                <a:gd name="T6" fmla="*/ 68 w 170"/>
                <a:gd name="T7" fmla="*/ 100 h 100"/>
                <a:gd name="T8" fmla="*/ 68 w 170"/>
                <a:gd name="T9" fmla="*/ 100 h 100"/>
                <a:gd name="T10" fmla="*/ 66 w 170"/>
                <a:gd name="T11" fmla="*/ 98 h 100"/>
                <a:gd name="T12" fmla="*/ 64 w 170"/>
                <a:gd name="T13" fmla="*/ 96 h 100"/>
                <a:gd name="T14" fmla="*/ 2 w 170"/>
                <a:gd name="T15" fmla="*/ 12 h 100"/>
                <a:gd name="T16" fmla="*/ 2 w 170"/>
                <a:gd name="T17" fmla="*/ 12 h 100"/>
                <a:gd name="T18" fmla="*/ 0 w 170"/>
                <a:gd name="T19" fmla="*/ 8 h 100"/>
                <a:gd name="T20" fmla="*/ 2 w 170"/>
                <a:gd name="T21" fmla="*/ 4 h 100"/>
                <a:gd name="T22" fmla="*/ 2 w 170"/>
                <a:gd name="T23" fmla="*/ 4 h 100"/>
                <a:gd name="T24" fmla="*/ 4 w 170"/>
                <a:gd name="T25" fmla="*/ 2 h 100"/>
                <a:gd name="T26" fmla="*/ 8 w 170"/>
                <a:gd name="T27" fmla="*/ 0 h 100"/>
                <a:gd name="T28" fmla="*/ 106 w 170"/>
                <a:gd name="T29" fmla="*/ 0 h 100"/>
                <a:gd name="T30" fmla="*/ 106 w 170"/>
                <a:gd name="T31" fmla="*/ 0 h 100"/>
                <a:gd name="T32" fmla="*/ 108 w 170"/>
                <a:gd name="T33" fmla="*/ 2 h 100"/>
                <a:gd name="T34" fmla="*/ 110 w 170"/>
                <a:gd name="T35" fmla="*/ 4 h 100"/>
                <a:gd name="T36" fmla="*/ 168 w 170"/>
                <a:gd name="T37" fmla="*/ 88 h 100"/>
                <a:gd name="T38" fmla="*/ 168 w 170"/>
                <a:gd name="T39" fmla="*/ 88 h 100"/>
                <a:gd name="T40" fmla="*/ 168 w 170"/>
                <a:gd name="T41" fmla="*/ 90 h 100"/>
                <a:gd name="T42" fmla="*/ 170 w 170"/>
                <a:gd name="T43" fmla="*/ 94 h 100"/>
                <a:gd name="T44" fmla="*/ 170 w 170"/>
                <a:gd name="T45" fmla="*/ 94 h 100"/>
                <a:gd name="T46" fmla="*/ 168 w 170"/>
                <a:gd name="T47" fmla="*/ 98 h 100"/>
                <a:gd name="T48" fmla="*/ 162 w 170"/>
                <a:gd name="T49" fmla="*/ 100 h 100"/>
                <a:gd name="T50" fmla="*/ 162 w 170"/>
                <a:gd name="T51" fmla="*/ 100 h 100"/>
                <a:gd name="T52" fmla="*/ 72 w 170"/>
                <a:gd name="T53" fmla="*/ 86 h 100"/>
                <a:gd name="T54" fmla="*/ 150 w 170"/>
                <a:gd name="T55" fmla="*/ 86 h 100"/>
                <a:gd name="T56" fmla="*/ 102 w 170"/>
                <a:gd name="T57" fmla="*/ 14 h 100"/>
                <a:gd name="T58" fmla="*/ 20 w 170"/>
                <a:gd name="T59" fmla="*/ 14 h 100"/>
                <a:gd name="T60" fmla="*/ 72 w 170"/>
                <a:gd name="T61" fmla="*/ 86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0" h="100">
                  <a:moveTo>
                    <a:pt x="162" y="100"/>
                  </a:moveTo>
                  <a:lnTo>
                    <a:pt x="162" y="100"/>
                  </a:lnTo>
                  <a:lnTo>
                    <a:pt x="162" y="100"/>
                  </a:lnTo>
                  <a:lnTo>
                    <a:pt x="68" y="100"/>
                  </a:lnTo>
                  <a:lnTo>
                    <a:pt x="68" y="100"/>
                  </a:lnTo>
                  <a:lnTo>
                    <a:pt x="66" y="98"/>
                  </a:lnTo>
                  <a:lnTo>
                    <a:pt x="64" y="96"/>
                  </a:lnTo>
                  <a:lnTo>
                    <a:pt x="2" y="12"/>
                  </a:lnTo>
                  <a:lnTo>
                    <a:pt x="2" y="12"/>
                  </a:lnTo>
                  <a:lnTo>
                    <a:pt x="0" y="8"/>
                  </a:lnTo>
                  <a:lnTo>
                    <a:pt x="2" y="4"/>
                  </a:lnTo>
                  <a:lnTo>
                    <a:pt x="2" y="4"/>
                  </a:lnTo>
                  <a:lnTo>
                    <a:pt x="4" y="2"/>
                  </a:lnTo>
                  <a:lnTo>
                    <a:pt x="8" y="0"/>
                  </a:lnTo>
                  <a:lnTo>
                    <a:pt x="106" y="0"/>
                  </a:lnTo>
                  <a:lnTo>
                    <a:pt x="106" y="0"/>
                  </a:lnTo>
                  <a:lnTo>
                    <a:pt x="108" y="2"/>
                  </a:lnTo>
                  <a:lnTo>
                    <a:pt x="110" y="4"/>
                  </a:lnTo>
                  <a:lnTo>
                    <a:pt x="168" y="88"/>
                  </a:lnTo>
                  <a:lnTo>
                    <a:pt x="168" y="88"/>
                  </a:lnTo>
                  <a:lnTo>
                    <a:pt x="168" y="90"/>
                  </a:lnTo>
                  <a:lnTo>
                    <a:pt x="170" y="94"/>
                  </a:lnTo>
                  <a:lnTo>
                    <a:pt x="170" y="94"/>
                  </a:lnTo>
                  <a:lnTo>
                    <a:pt x="168" y="98"/>
                  </a:lnTo>
                  <a:lnTo>
                    <a:pt x="162" y="100"/>
                  </a:lnTo>
                  <a:lnTo>
                    <a:pt x="162" y="100"/>
                  </a:lnTo>
                  <a:close/>
                  <a:moveTo>
                    <a:pt x="72" y="86"/>
                  </a:moveTo>
                  <a:lnTo>
                    <a:pt x="150" y="86"/>
                  </a:lnTo>
                  <a:lnTo>
                    <a:pt x="102" y="14"/>
                  </a:lnTo>
                  <a:lnTo>
                    <a:pt x="20" y="14"/>
                  </a:lnTo>
                  <a:lnTo>
                    <a:pt x="72" y="8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443" name="Freeform 201"/>
            <p:cNvSpPr>
              <a:spLocks noEditPoints="1"/>
            </p:cNvSpPr>
            <p:nvPr/>
          </p:nvSpPr>
          <p:spPr bwMode="auto">
            <a:xfrm>
              <a:off x="7802563" y="6492875"/>
              <a:ext cx="180975" cy="180975"/>
            </a:xfrm>
            <a:custGeom>
              <a:avLst/>
              <a:gdLst>
                <a:gd name="T0" fmla="*/ 58 w 114"/>
                <a:gd name="T1" fmla="*/ 114 h 114"/>
                <a:gd name="T2" fmla="*/ 36 w 114"/>
                <a:gd name="T3" fmla="*/ 110 h 114"/>
                <a:gd name="T4" fmla="*/ 18 w 114"/>
                <a:gd name="T5" fmla="*/ 98 h 114"/>
                <a:gd name="T6" fmla="*/ 4 w 114"/>
                <a:gd name="T7" fmla="*/ 80 h 114"/>
                <a:gd name="T8" fmla="*/ 0 w 114"/>
                <a:gd name="T9" fmla="*/ 58 h 114"/>
                <a:gd name="T10" fmla="*/ 2 w 114"/>
                <a:gd name="T11" fmla="*/ 46 h 114"/>
                <a:gd name="T12" fmla="*/ 10 w 114"/>
                <a:gd name="T13" fmla="*/ 26 h 114"/>
                <a:gd name="T14" fmla="*/ 26 w 114"/>
                <a:gd name="T15" fmla="*/ 10 h 114"/>
                <a:gd name="T16" fmla="*/ 46 w 114"/>
                <a:gd name="T17" fmla="*/ 2 h 114"/>
                <a:gd name="T18" fmla="*/ 58 w 114"/>
                <a:gd name="T19" fmla="*/ 0 h 114"/>
                <a:gd name="T20" fmla="*/ 80 w 114"/>
                <a:gd name="T21" fmla="*/ 4 h 114"/>
                <a:gd name="T22" fmla="*/ 98 w 114"/>
                <a:gd name="T23" fmla="*/ 16 h 114"/>
                <a:gd name="T24" fmla="*/ 110 w 114"/>
                <a:gd name="T25" fmla="*/ 34 h 114"/>
                <a:gd name="T26" fmla="*/ 114 w 114"/>
                <a:gd name="T27" fmla="*/ 58 h 114"/>
                <a:gd name="T28" fmla="*/ 114 w 114"/>
                <a:gd name="T29" fmla="*/ 68 h 114"/>
                <a:gd name="T30" fmla="*/ 104 w 114"/>
                <a:gd name="T31" fmla="*/ 88 h 114"/>
                <a:gd name="T32" fmla="*/ 90 w 114"/>
                <a:gd name="T33" fmla="*/ 104 h 114"/>
                <a:gd name="T34" fmla="*/ 68 w 114"/>
                <a:gd name="T35" fmla="*/ 114 h 114"/>
                <a:gd name="T36" fmla="*/ 58 w 114"/>
                <a:gd name="T37" fmla="*/ 114 h 114"/>
                <a:gd name="T38" fmla="*/ 58 w 114"/>
                <a:gd name="T39" fmla="*/ 20 h 114"/>
                <a:gd name="T40" fmla="*/ 44 w 114"/>
                <a:gd name="T41" fmla="*/ 22 h 114"/>
                <a:gd name="T42" fmla="*/ 32 w 114"/>
                <a:gd name="T43" fmla="*/ 30 h 114"/>
                <a:gd name="T44" fmla="*/ 24 w 114"/>
                <a:gd name="T45" fmla="*/ 42 h 114"/>
                <a:gd name="T46" fmla="*/ 20 w 114"/>
                <a:gd name="T47" fmla="*/ 58 h 114"/>
                <a:gd name="T48" fmla="*/ 22 w 114"/>
                <a:gd name="T49" fmla="*/ 64 h 114"/>
                <a:gd name="T50" fmla="*/ 26 w 114"/>
                <a:gd name="T51" fmla="*/ 78 h 114"/>
                <a:gd name="T52" fmla="*/ 36 w 114"/>
                <a:gd name="T53" fmla="*/ 88 h 114"/>
                <a:gd name="T54" fmla="*/ 50 w 114"/>
                <a:gd name="T55" fmla="*/ 94 h 114"/>
                <a:gd name="T56" fmla="*/ 58 w 114"/>
                <a:gd name="T57" fmla="*/ 94 h 114"/>
                <a:gd name="T58" fmla="*/ 72 w 114"/>
                <a:gd name="T59" fmla="*/ 92 h 114"/>
                <a:gd name="T60" fmla="*/ 84 w 114"/>
                <a:gd name="T61" fmla="*/ 84 h 114"/>
                <a:gd name="T62" fmla="*/ 92 w 114"/>
                <a:gd name="T63" fmla="*/ 72 h 114"/>
                <a:gd name="T64" fmla="*/ 94 w 114"/>
                <a:gd name="T65" fmla="*/ 58 h 114"/>
                <a:gd name="T66" fmla="*/ 94 w 114"/>
                <a:gd name="T67" fmla="*/ 50 h 114"/>
                <a:gd name="T68" fmla="*/ 88 w 114"/>
                <a:gd name="T69" fmla="*/ 36 h 114"/>
                <a:gd name="T70" fmla="*/ 78 w 114"/>
                <a:gd name="T71" fmla="*/ 26 h 114"/>
                <a:gd name="T72" fmla="*/ 64 w 114"/>
                <a:gd name="T73" fmla="*/ 20 h 114"/>
                <a:gd name="T74" fmla="*/ 58 w 114"/>
                <a:gd name="T75" fmla="*/ 2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4" h="114">
                  <a:moveTo>
                    <a:pt x="58" y="114"/>
                  </a:moveTo>
                  <a:lnTo>
                    <a:pt x="58" y="114"/>
                  </a:lnTo>
                  <a:lnTo>
                    <a:pt x="46" y="114"/>
                  </a:lnTo>
                  <a:lnTo>
                    <a:pt x="36" y="110"/>
                  </a:lnTo>
                  <a:lnTo>
                    <a:pt x="26" y="104"/>
                  </a:lnTo>
                  <a:lnTo>
                    <a:pt x="18" y="98"/>
                  </a:lnTo>
                  <a:lnTo>
                    <a:pt x="10" y="88"/>
                  </a:lnTo>
                  <a:lnTo>
                    <a:pt x="4" y="80"/>
                  </a:lnTo>
                  <a:lnTo>
                    <a:pt x="2" y="68"/>
                  </a:lnTo>
                  <a:lnTo>
                    <a:pt x="0" y="58"/>
                  </a:lnTo>
                  <a:lnTo>
                    <a:pt x="0" y="58"/>
                  </a:lnTo>
                  <a:lnTo>
                    <a:pt x="2" y="46"/>
                  </a:lnTo>
                  <a:lnTo>
                    <a:pt x="4" y="34"/>
                  </a:lnTo>
                  <a:lnTo>
                    <a:pt x="10" y="26"/>
                  </a:lnTo>
                  <a:lnTo>
                    <a:pt x="18" y="16"/>
                  </a:lnTo>
                  <a:lnTo>
                    <a:pt x="26" y="10"/>
                  </a:lnTo>
                  <a:lnTo>
                    <a:pt x="36" y="4"/>
                  </a:lnTo>
                  <a:lnTo>
                    <a:pt x="46" y="2"/>
                  </a:lnTo>
                  <a:lnTo>
                    <a:pt x="58" y="0"/>
                  </a:lnTo>
                  <a:lnTo>
                    <a:pt x="58" y="0"/>
                  </a:lnTo>
                  <a:lnTo>
                    <a:pt x="68" y="2"/>
                  </a:lnTo>
                  <a:lnTo>
                    <a:pt x="80" y="4"/>
                  </a:lnTo>
                  <a:lnTo>
                    <a:pt x="90" y="10"/>
                  </a:lnTo>
                  <a:lnTo>
                    <a:pt x="98" y="16"/>
                  </a:lnTo>
                  <a:lnTo>
                    <a:pt x="104" y="26"/>
                  </a:lnTo>
                  <a:lnTo>
                    <a:pt x="110" y="34"/>
                  </a:lnTo>
                  <a:lnTo>
                    <a:pt x="114" y="46"/>
                  </a:lnTo>
                  <a:lnTo>
                    <a:pt x="114" y="58"/>
                  </a:lnTo>
                  <a:lnTo>
                    <a:pt x="114" y="58"/>
                  </a:lnTo>
                  <a:lnTo>
                    <a:pt x="114" y="68"/>
                  </a:lnTo>
                  <a:lnTo>
                    <a:pt x="110" y="80"/>
                  </a:lnTo>
                  <a:lnTo>
                    <a:pt x="104" y="88"/>
                  </a:lnTo>
                  <a:lnTo>
                    <a:pt x="98" y="98"/>
                  </a:lnTo>
                  <a:lnTo>
                    <a:pt x="90" y="104"/>
                  </a:lnTo>
                  <a:lnTo>
                    <a:pt x="80" y="110"/>
                  </a:lnTo>
                  <a:lnTo>
                    <a:pt x="68" y="114"/>
                  </a:lnTo>
                  <a:lnTo>
                    <a:pt x="58" y="114"/>
                  </a:lnTo>
                  <a:lnTo>
                    <a:pt x="58" y="114"/>
                  </a:lnTo>
                  <a:close/>
                  <a:moveTo>
                    <a:pt x="58" y="20"/>
                  </a:moveTo>
                  <a:lnTo>
                    <a:pt x="58" y="20"/>
                  </a:lnTo>
                  <a:lnTo>
                    <a:pt x="50" y="20"/>
                  </a:lnTo>
                  <a:lnTo>
                    <a:pt x="44" y="22"/>
                  </a:lnTo>
                  <a:lnTo>
                    <a:pt x="36" y="26"/>
                  </a:lnTo>
                  <a:lnTo>
                    <a:pt x="32" y="30"/>
                  </a:lnTo>
                  <a:lnTo>
                    <a:pt x="26" y="36"/>
                  </a:lnTo>
                  <a:lnTo>
                    <a:pt x="24" y="42"/>
                  </a:lnTo>
                  <a:lnTo>
                    <a:pt x="22" y="50"/>
                  </a:lnTo>
                  <a:lnTo>
                    <a:pt x="20" y="58"/>
                  </a:lnTo>
                  <a:lnTo>
                    <a:pt x="20" y="58"/>
                  </a:lnTo>
                  <a:lnTo>
                    <a:pt x="22" y="64"/>
                  </a:lnTo>
                  <a:lnTo>
                    <a:pt x="24" y="72"/>
                  </a:lnTo>
                  <a:lnTo>
                    <a:pt x="26" y="78"/>
                  </a:lnTo>
                  <a:lnTo>
                    <a:pt x="32" y="84"/>
                  </a:lnTo>
                  <a:lnTo>
                    <a:pt x="36" y="88"/>
                  </a:lnTo>
                  <a:lnTo>
                    <a:pt x="44" y="92"/>
                  </a:lnTo>
                  <a:lnTo>
                    <a:pt x="50" y="94"/>
                  </a:lnTo>
                  <a:lnTo>
                    <a:pt x="58" y="94"/>
                  </a:lnTo>
                  <a:lnTo>
                    <a:pt x="58" y="94"/>
                  </a:lnTo>
                  <a:lnTo>
                    <a:pt x="64" y="94"/>
                  </a:lnTo>
                  <a:lnTo>
                    <a:pt x="72" y="92"/>
                  </a:lnTo>
                  <a:lnTo>
                    <a:pt x="78" y="88"/>
                  </a:lnTo>
                  <a:lnTo>
                    <a:pt x="84" y="84"/>
                  </a:lnTo>
                  <a:lnTo>
                    <a:pt x="88" y="78"/>
                  </a:lnTo>
                  <a:lnTo>
                    <a:pt x="92" y="72"/>
                  </a:lnTo>
                  <a:lnTo>
                    <a:pt x="94" y="64"/>
                  </a:lnTo>
                  <a:lnTo>
                    <a:pt x="94" y="58"/>
                  </a:lnTo>
                  <a:lnTo>
                    <a:pt x="94" y="58"/>
                  </a:lnTo>
                  <a:lnTo>
                    <a:pt x="94" y="50"/>
                  </a:lnTo>
                  <a:lnTo>
                    <a:pt x="92" y="42"/>
                  </a:lnTo>
                  <a:lnTo>
                    <a:pt x="88" y="36"/>
                  </a:lnTo>
                  <a:lnTo>
                    <a:pt x="84" y="30"/>
                  </a:lnTo>
                  <a:lnTo>
                    <a:pt x="78" y="26"/>
                  </a:lnTo>
                  <a:lnTo>
                    <a:pt x="72" y="22"/>
                  </a:lnTo>
                  <a:lnTo>
                    <a:pt x="64" y="20"/>
                  </a:lnTo>
                  <a:lnTo>
                    <a:pt x="58" y="20"/>
                  </a:lnTo>
                  <a:lnTo>
                    <a:pt x="58" y="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444" name="Freeform 202"/>
            <p:cNvSpPr>
              <a:spLocks/>
            </p:cNvSpPr>
            <p:nvPr/>
          </p:nvSpPr>
          <p:spPr bwMode="auto">
            <a:xfrm>
              <a:off x="7885113" y="6321425"/>
              <a:ext cx="136525" cy="273050"/>
            </a:xfrm>
            <a:custGeom>
              <a:avLst/>
              <a:gdLst>
                <a:gd name="T0" fmla="*/ 6 w 86"/>
                <a:gd name="T1" fmla="*/ 172 h 172"/>
                <a:gd name="T2" fmla="*/ 6 w 86"/>
                <a:gd name="T3" fmla="*/ 172 h 172"/>
                <a:gd name="T4" fmla="*/ 4 w 86"/>
                <a:gd name="T5" fmla="*/ 172 h 172"/>
                <a:gd name="T6" fmla="*/ 4 w 86"/>
                <a:gd name="T7" fmla="*/ 172 h 172"/>
                <a:gd name="T8" fmla="*/ 0 w 86"/>
                <a:gd name="T9" fmla="*/ 168 h 172"/>
                <a:gd name="T10" fmla="*/ 0 w 86"/>
                <a:gd name="T11" fmla="*/ 162 h 172"/>
                <a:gd name="T12" fmla="*/ 46 w 86"/>
                <a:gd name="T13" fmla="*/ 36 h 172"/>
                <a:gd name="T14" fmla="*/ 46 w 86"/>
                <a:gd name="T15" fmla="*/ 36 h 172"/>
                <a:gd name="T16" fmla="*/ 48 w 86"/>
                <a:gd name="T17" fmla="*/ 32 h 172"/>
                <a:gd name="T18" fmla="*/ 52 w 86"/>
                <a:gd name="T19" fmla="*/ 32 h 172"/>
                <a:gd name="T20" fmla="*/ 52 w 86"/>
                <a:gd name="T21" fmla="*/ 32 h 172"/>
                <a:gd name="T22" fmla="*/ 52 w 86"/>
                <a:gd name="T23" fmla="*/ 32 h 172"/>
                <a:gd name="T24" fmla="*/ 52 w 86"/>
                <a:gd name="T25" fmla="*/ 32 h 172"/>
                <a:gd name="T26" fmla="*/ 62 w 86"/>
                <a:gd name="T27" fmla="*/ 30 h 172"/>
                <a:gd name="T28" fmla="*/ 66 w 86"/>
                <a:gd name="T29" fmla="*/ 28 h 172"/>
                <a:gd name="T30" fmla="*/ 70 w 86"/>
                <a:gd name="T31" fmla="*/ 26 h 172"/>
                <a:gd name="T32" fmla="*/ 70 w 86"/>
                <a:gd name="T33" fmla="*/ 26 h 172"/>
                <a:gd name="T34" fmla="*/ 72 w 86"/>
                <a:gd name="T35" fmla="*/ 20 h 172"/>
                <a:gd name="T36" fmla="*/ 72 w 86"/>
                <a:gd name="T37" fmla="*/ 20 h 172"/>
                <a:gd name="T38" fmla="*/ 72 w 86"/>
                <a:gd name="T39" fmla="*/ 18 h 172"/>
                <a:gd name="T40" fmla="*/ 68 w 86"/>
                <a:gd name="T41" fmla="*/ 16 h 172"/>
                <a:gd name="T42" fmla="*/ 54 w 86"/>
                <a:gd name="T43" fmla="*/ 14 h 172"/>
                <a:gd name="T44" fmla="*/ 28 w 86"/>
                <a:gd name="T45" fmla="*/ 14 h 172"/>
                <a:gd name="T46" fmla="*/ 28 w 86"/>
                <a:gd name="T47" fmla="*/ 14 h 172"/>
                <a:gd name="T48" fmla="*/ 22 w 86"/>
                <a:gd name="T49" fmla="*/ 12 h 172"/>
                <a:gd name="T50" fmla="*/ 20 w 86"/>
                <a:gd name="T51" fmla="*/ 6 h 172"/>
                <a:gd name="T52" fmla="*/ 20 w 86"/>
                <a:gd name="T53" fmla="*/ 6 h 172"/>
                <a:gd name="T54" fmla="*/ 22 w 86"/>
                <a:gd name="T55" fmla="*/ 2 h 172"/>
                <a:gd name="T56" fmla="*/ 28 w 86"/>
                <a:gd name="T57" fmla="*/ 0 h 172"/>
                <a:gd name="T58" fmla="*/ 28 w 86"/>
                <a:gd name="T59" fmla="*/ 0 h 172"/>
                <a:gd name="T60" fmla="*/ 48 w 86"/>
                <a:gd name="T61" fmla="*/ 0 h 172"/>
                <a:gd name="T62" fmla="*/ 66 w 86"/>
                <a:gd name="T63" fmla="*/ 2 h 172"/>
                <a:gd name="T64" fmla="*/ 74 w 86"/>
                <a:gd name="T65" fmla="*/ 6 h 172"/>
                <a:gd name="T66" fmla="*/ 80 w 86"/>
                <a:gd name="T67" fmla="*/ 8 h 172"/>
                <a:gd name="T68" fmla="*/ 84 w 86"/>
                <a:gd name="T69" fmla="*/ 14 h 172"/>
                <a:gd name="T70" fmla="*/ 86 w 86"/>
                <a:gd name="T71" fmla="*/ 20 h 172"/>
                <a:gd name="T72" fmla="*/ 86 w 86"/>
                <a:gd name="T73" fmla="*/ 20 h 172"/>
                <a:gd name="T74" fmla="*/ 84 w 86"/>
                <a:gd name="T75" fmla="*/ 28 h 172"/>
                <a:gd name="T76" fmla="*/ 80 w 86"/>
                <a:gd name="T77" fmla="*/ 36 h 172"/>
                <a:gd name="T78" fmla="*/ 80 w 86"/>
                <a:gd name="T79" fmla="*/ 36 h 172"/>
                <a:gd name="T80" fmla="*/ 74 w 86"/>
                <a:gd name="T81" fmla="*/ 40 h 172"/>
                <a:gd name="T82" fmla="*/ 68 w 86"/>
                <a:gd name="T83" fmla="*/ 42 h 172"/>
                <a:gd name="T84" fmla="*/ 58 w 86"/>
                <a:gd name="T85" fmla="*/ 44 h 172"/>
                <a:gd name="T86" fmla="*/ 12 w 86"/>
                <a:gd name="T87" fmla="*/ 168 h 172"/>
                <a:gd name="T88" fmla="*/ 12 w 86"/>
                <a:gd name="T89" fmla="*/ 168 h 172"/>
                <a:gd name="T90" fmla="*/ 10 w 86"/>
                <a:gd name="T91" fmla="*/ 170 h 172"/>
                <a:gd name="T92" fmla="*/ 6 w 86"/>
                <a:gd name="T93" fmla="*/ 172 h 172"/>
                <a:gd name="T94" fmla="*/ 6 w 86"/>
                <a:gd name="T95" fmla="*/ 172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6" h="172">
                  <a:moveTo>
                    <a:pt x="6" y="172"/>
                  </a:moveTo>
                  <a:lnTo>
                    <a:pt x="6" y="172"/>
                  </a:lnTo>
                  <a:lnTo>
                    <a:pt x="4" y="172"/>
                  </a:lnTo>
                  <a:lnTo>
                    <a:pt x="4" y="172"/>
                  </a:lnTo>
                  <a:lnTo>
                    <a:pt x="0" y="168"/>
                  </a:lnTo>
                  <a:lnTo>
                    <a:pt x="0" y="162"/>
                  </a:lnTo>
                  <a:lnTo>
                    <a:pt x="46" y="36"/>
                  </a:lnTo>
                  <a:lnTo>
                    <a:pt x="46" y="36"/>
                  </a:lnTo>
                  <a:lnTo>
                    <a:pt x="48" y="32"/>
                  </a:lnTo>
                  <a:lnTo>
                    <a:pt x="52" y="32"/>
                  </a:lnTo>
                  <a:lnTo>
                    <a:pt x="52" y="32"/>
                  </a:lnTo>
                  <a:lnTo>
                    <a:pt x="52" y="32"/>
                  </a:lnTo>
                  <a:lnTo>
                    <a:pt x="52" y="32"/>
                  </a:lnTo>
                  <a:lnTo>
                    <a:pt x="62" y="30"/>
                  </a:lnTo>
                  <a:lnTo>
                    <a:pt x="66" y="28"/>
                  </a:lnTo>
                  <a:lnTo>
                    <a:pt x="70" y="26"/>
                  </a:lnTo>
                  <a:lnTo>
                    <a:pt x="70" y="26"/>
                  </a:lnTo>
                  <a:lnTo>
                    <a:pt x="72" y="20"/>
                  </a:lnTo>
                  <a:lnTo>
                    <a:pt x="72" y="20"/>
                  </a:lnTo>
                  <a:lnTo>
                    <a:pt x="72" y="18"/>
                  </a:lnTo>
                  <a:lnTo>
                    <a:pt x="68" y="16"/>
                  </a:lnTo>
                  <a:lnTo>
                    <a:pt x="54" y="14"/>
                  </a:lnTo>
                  <a:lnTo>
                    <a:pt x="28" y="14"/>
                  </a:lnTo>
                  <a:lnTo>
                    <a:pt x="28" y="14"/>
                  </a:lnTo>
                  <a:lnTo>
                    <a:pt x="22" y="12"/>
                  </a:lnTo>
                  <a:lnTo>
                    <a:pt x="20" y="6"/>
                  </a:lnTo>
                  <a:lnTo>
                    <a:pt x="20" y="6"/>
                  </a:lnTo>
                  <a:lnTo>
                    <a:pt x="22" y="2"/>
                  </a:lnTo>
                  <a:lnTo>
                    <a:pt x="28" y="0"/>
                  </a:lnTo>
                  <a:lnTo>
                    <a:pt x="28" y="0"/>
                  </a:lnTo>
                  <a:lnTo>
                    <a:pt x="48" y="0"/>
                  </a:lnTo>
                  <a:lnTo>
                    <a:pt x="66" y="2"/>
                  </a:lnTo>
                  <a:lnTo>
                    <a:pt x="74" y="6"/>
                  </a:lnTo>
                  <a:lnTo>
                    <a:pt x="80" y="8"/>
                  </a:lnTo>
                  <a:lnTo>
                    <a:pt x="84" y="14"/>
                  </a:lnTo>
                  <a:lnTo>
                    <a:pt x="86" y="20"/>
                  </a:lnTo>
                  <a:lnTo>
                    <a:pt x="86" y="20"/>
                  </a:lnTo>
                  <a:lnTo>
                    <a:pt x="84" y="28"/>
                  </a:lnTo>
                  <a:lnTo>
                    <a:pt x="80" y="36"/>
                  </a:lnTo>
                  <a:lnTo>
                    <a:pt x="80" y="36"/>
                  </a:lnTo>
                  <a:lnTo>
                    <a:pt x="74" y="40"/>
                  </a:lnTo>
                  <a:lnTo>
                    <a:pt x="68" y="42"/>
                  </a:lnTo>
                  <a:lnTo>
                    <a:pt x="58" y="44"/>
                  </a:lnTo>
                  <a:lnTo>
                    <a:pt x="12" y="168"/>
                  </a:lnTo>
                  <a:lnTo>
                    <a:pt x="12" y="168"/>
                  </a:lnTo>
                  <a:lnTo>
                    <a:pt x="10" y="170"/>
                  </a:lnTo>
                  <a:lnTo>
                    <a:pt x="6" y="172"/>
                  </a:lnTo>
                  <a:lnTo>
                    <a:pt x="6" y="17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445" name="Freeform 203"/>
            <p:cNvSpPr>
              <a:spLocks/>
            </p:cNvSpPr>
            <p:nvPr/>
          </p:nvSpPr>
          <p:spPr bwMode="auto">
            <a:xfrm>
              <a:off x="8031163" y="6394450"/>
              <a:ext cx="95250" cy="200025"/>
            </a:xfrm>
            <a:custGeom>
              <a:avLst/>
              <a:gdLst>
                <a:gd name="T0" fmla="*/ 6 w 60"/>
                <a:gd name="T1" fmla="*/ 126 h 126"/>
                <a:gd name="T2" fmla="*/ 6 w 60"/>
                <a:gd name="T3" fmla="*/ 126 h 126"/>
                <a:gd name="T4" fmla="*/ 4 w 60"/>
                <a:gd name="T5" fmla="*/ 126 h 126"/>
                <a:gd name="T6" fmla="*/ 4 w 60"/>
                <a:gd name="T7" fmla="*/ 126 h 126"/>
                <a:gd name="T8" fmla="*/ 0 w 60"/>
                <a:gd name="T9" fmla="*/ 122 h 126"/>
                <a:gd name="T10" fmla="*/ 0 w 60"/>
                <a:gd name="T11" fmla="*/ 116 h 126"/>
                <a:gd name="T12" fmla="*/ 48 w 60"/>
                <a:gd name="T13" fmla="*/ 4 h 126"/>
                <a:gd name="T14" fmla="*/ 48 w 60"/>
                <a:gd name="T15" fmla="*/ 4 h 126"/>
                <a:gd name="T16" fmla="*/ 52 w 60"/>
                <a:gd name="T17" fmla="*/ 0 h 126"/>
                <a:gd name="T18" fmla="*/ 58 w 60"/>
                <a:gd name="T19" fmla="*/ 0 h 126"/>
                <a:gd name="T20" fmla="*/ 58 w 60"/>
                <a:gd name="T21" fmla="*/ 0 h 126"/>
                <a:gd name="T22" fmla="*/ 60 w 60"/>
                <a:gd name="T23" fmla="*/ 4 h 126"/>
                <a:gd name="T24" fmla="*/ 60 w 60"/>
                <a:gd name="T25" fmla="*/ 8 h 126"/>
                <a:gd name="T26" fmla="*/ 14 w 60"/>
                <a:gd name="T27" fmla="*/ 122 h 126"/>
                <a:gd name="T28" fmla="*/ 14 w 60"/>
                <a:gd name="T29" fmla="*/ 122 h 126"/>
                <a:gd name="T30" fmla="*/ 10 w 60"/>
                <a:gd name="T31" fmla="*/ 124 h 126"/>
                <a:gd name="T32" fmla="*/ 6 w 60"/>
                <a:gd name="T33" fmla="*/ 126 h 126"/>
                <a:gd name="T34" fmla="*/ 6 w 60"/>
                <a:gd name="T35" fmla="*/ 126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0" h="126">
                  <a:moveTo>
                    <a:pt x="6" y="126"/>
                  </a:moveTo>
                  <a:lnTo>
                    <a:pt x="6" y="126"/>
                  </a:lnTo>
                  <a:lnTo>
                    <a:pt x="4" y="126"/>
                  </a:lnTo>
                  <a:lnTo>
                    <a:pt x="4" y="126"/>
                  </a:lnTo>
                  <a:lnTo>
                    <a:pt x="0" y="122"/>
                  </a:lnTo>
                  <a:lnTo>
                    <a:pt x="0" y="116"/>
                  </a:lnTo>
                  <a:lnTo>
                    <a:pt x="48" y="4"/>
                  </a:lnTo>
                  <a:lnTo>
                    <a:pt x="48" y="4"/>
                  </a:lnTo>
                  <a:lnTo>
                    <a:pt x="52" y="0"/>
                  </a:lnTo>
                  <a:lnTo>
                    <a:pt x="58" y="0"/>
                  </a:lnTo>
                  <a:lnTo>
                    <a:pt x="58" y="0"/>
                  </a:lnTo>
                  <a:lnTo>
                    <a:pt x="60" y="4"/>
                  </a:lnTo>
                  <a:lnTo>
                    <a:pt x="60" y="8"/>
                  </a:lnTo>
                  <a:lnTo>
                    <a:pt x="14" y="122"/>
                  </a:lnTo>
                  <a:lnTo>
                    <a:pt x="14" y="122"/>
                  </a:lnTo>
                  <a:lnTo>
                    <a:pt x="10" y="124"/>
                  </a:lnTo>
                  <a:lnTo>
                    <a:pt x="6" y="126"/>
                  </a:lnTo>
                  <a:lnTo>
                    <a:pt x="6" y="12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446" name="Freeform 204"/>
            <p:cNvSpPr>
              <a:spLocks/>
            </p:cNvSpPr>
            <p:nvPr/>
          </p:nvSpPr>
          <p:spPr bwMode="auto">
            <a:xfrm>
              <a:off x="8066088" y="6384925"/>
              <a:ext cx="101600" cy="41275"/>
            </a:xfrm>
            <a:custGeom>
              <a:avLst/>
              <a:gdLst>
                <a:gd name="T0" fmla="*/ 10 w 64"/>
                <a:gd name="T1" fmla="*/ 26 h 26"/>
                <a:gd name="T2" fmla="*/ 10 w 64"/>
                <a:gd name="T3" fmla="*/ 26 h 26"/>
                <a:gd name="T4" fmla="*/ 6 w 64"/>
                <a:gd name="T5" fmla="*/ 26 h 26"/>
                <a:gd name="T6" fmla="*/ 2 w 64"/>
                <a:gd name="T7" fmla="*/ 24 h 26"/>
                <a:gd name="T8" fmla="*/ 0 w 64"/>
                <a:gd name="T9" fmla="*/ 20 h 26"/>
                <a:gd name="T10" fmla="*/ 0 w 64"/>
                <a:gd name="T11" fmla="*/ 18 h 26"/>
                <a:gd name="T12" fmla="*/ 0 w 64"/>
                <a:gd name="T13" fmla="*/ 18 h 26"/>
                <a:gd name="T14" fmla="*/ 0 w 64"/>
                <a:gd name="T15" fmla="*/ 14 h 26"/>
                <a:gd name="T16" fmla="*/ 2 w 64"/>
                <a:gd name="T17" fmla="*/ 10 h 26"/>
                <a:gd name="T18" fmla="*/ 4 w 64"/>
                <a:gd name="T19" fmla="*/ 8 h 26"/>
                <a:gd name="T20" fmla="*/ 8 w 64"/>
                <a:gd name="T21" fmla="*/ 6 h 26"/>
                <a:gd name="T22" fmla="*/ 54 w 64"/>
                <a:gd name="T23" fmla="*/ 0 h 26"/>
                <a:gd name="T24" fmla="*/ 54 w 64"/>
                <a:gd name="T25" fmla="*/ 0 h 26"/>
                <a:gd name="T26" fmla="*/ 58 w 64"/>
                <a:gd name="T27" fmla="*/ 0 h 26"/>
                <a:gd name="T28" fmla="*/ 60 w 64"/>
                <a:gd name="T29" fmla="*/ 0 h 26"/>
                <a:gd name="T30" fmla="*/ 64 w 64"/>
                <a:gd name="T31" fmla="*/ 4 h 26"/>
                <a:gd name="T32" fmla="*/ 64 w 64"/>
                <a:gd name="T33" fmla="*/ 8 h 26"/>
                <a:gd name="T34" fmla="*/ 64 w 64"/>
                <a:gd name="T35" fmla="*/ 8 h 26"/>
                <a:gd name="T36" fmla="*/ 64 w 64"/>
                <a:gd name="T37" fmla="*/ 12 h 26"/>
                <a:gd name="T38" fmla="*/ 62 w 64"/>
                <a:gd name="T39" fmla="*/ 14 h 26"/>
                <a:gd name="T40" fmla="*/ 60 w 64"/>
                <a:gd name="T41" fmla="*/ 18 h 26"/>
                <a:gd name="T42" fmla="*/ 56 w 64"/>
                <a:gd name="T43" fmla="*/ 18 h 26"/>
                <a:gd name="T44" fmla="*/ 10 w 64"/>
                <a:gd name="T45" fmla="*/ 26 h 26"/>
                <a:gd name="T46" fmla="*/ 10 w 64"/>
                <a:gd name="T47" fmla="*/ 26 h 26"/>
                <a:gd name="T48" fmla="*/ 10 w 64"/>
                <a:gd name="T49" fmla="*/ 26 h 26"/>
                <a:gd name="T50" fmla="*/ 10 w 64"/>
                <a:gd name="T51"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4" h="26">
                  <a:moveTo>
                    <a:pt x="10" y="26"/>
                  </a:moveTo>
                  <a:lnTo>
                    <a:pt x="10" y="26"/>
                  </a:lnTo>
                  <a:lnTo>
                    <a:pt x="6" y="26"/>
                  </a:lnTo>
                  <a:lnTo>
                    <a:pt x="2" y="24"/>
                  </a:lnTo>
                  <a:lnTo>
                    <a:pt x="0" y="20"/>
                  </a:lnTo>
                  <a:lnTo>
                    <a:pt x="0" y="18"/>
                  </a:lnTo>
                  <a:lnTo>
                    <a:pt x="0" y="18"/>
                  </a:lnTo>
                  <a:lnTo>
                    <a:pt x="0" y="14"/>
                  </a:lnTo>
                  <a:lnTo>
                    <a:pt x="2" y="10"/>
                  </a:lnTo>
                  <a:lnTo>
                    <a:pt x="4" y="8"/>
                  </a:lnTo>
                  <a:lnTo>
                    <a:pt x="8" y="6"/>
                  </a:lnTo>
                  <a:lnTo>
                    <a:pt x="54" y="0"/>
                  </a:lnTo>
                  <a:lnTo>
                    <a:pt x="54" y="0"/>
                  </a:lnTo>
                  <a:lnTo>
                    <a:pt x="58" y="0"/>
                  </a:lnTo>
                  <a:lnTo>
                    <a:pt x="60" y="0"/>
                  </a:lnTo>
                  <a:lnTo>
                    <a:pt x="64" y="4"/>
                  </a:lnTo>
                  <a:lnTo>
                    <a:pt x="64" y="8"/>
                  </a:lnTo>
                  <a:lnTo>
                    <a:pt x="64" y="8"/>
                  </a:lnTo>
                  <a:lnTo>
                    <a:pt x="64" y="12"/>
                  </a:lnTo>
                  <a:lnTo>
                    <a:pt x="62" y="14"/>
                  </a:lnTo>
                  <a:lnTo>
                    <a:pt x="60" y="18"/>
                  </a:lnTo>
                  <a:lnTo>
                    <a:pt x="56" y="18"/>
                  </a:lnTo>
                  <a:lnTo>
                    <a:pt x="10" y="26"/>
                  </a:lnTo>
                  <a:lnTo>
                    <a:pt x="10" y="26"/>
                  </a:lnTo>
                  <a:lnTo>
                    <a:pt x="10" y="26"/>
                  </a:lnTo>
                  <a:lnTo>
                    <a:pt x="10" y="2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grpSp>
      <p:grpSp>
        <p:nvGrpSpPr>
          <p:cNvPr id="1447" name="グループ化 1446"/>
          <p:cNvGrpSpPr/>
          <p:nvPr/>
        </p:nvGrpSpPr>
        <p:grpSpPr>
          <a:xfrm>
            <a:off x="3664868" y="4626688"/>
            <a:ext cx="406123" cy="357157"/>
            <a:chOff x="5411788" y="5089525"/>
            <a:chExt cx="447675" cy="393700"/>
          </a:xfrm>
        </p:grpSpPr>
        <p:sp>
          <p:nvSpPr>
            <p:cNvPr id="1448" name="Freeform 206"/>
            <p:cNvSpPr>
              <a:spLocks/>
            </p:cNvSpPr>
            <p:nvPr/>
          </p:nvSpPr>
          <p:spPr bwMode="auto">
            <a:xfrm>
              <a:off x="5497513" y="5137150"/>
              <a:ext cx="298450" cy="298450"/>
            </a:xfrm>
            <a:custGeom>
              <a:avLst/>
              <a:gdLst>
                <a:gd name="T0" fmla="*/ 188 w 188"/>
                <a:gd name="T1" fmla="*/ 94 h 188"/>
                <a:gd name="T2" fmla="*/ 188 w 188"/>
                <a:gd name="T3" fmla="*/ 94 h 188"/>
                <a:gd name="T4" fmla="*/ 186 w 188"/>
                <a:gd name="T5" fmla="*/ 114 h 188"/>
                <a:gd name="T6" fmla="*/ 180 w 188"/>
                <a:gd name="T7" fmla="*/ 130 h 188"/>
                <a:gd name="T8" fmla="*/ 172 w 188"/>
                <a:gd name="T9" fmla="*/ 148 h 188"/>
                <a:gd name="T10" fmla="*/ 160 w 188"/>
                <a:gd name="T11" fmla="*/ 160 h 188"/>
                <a:gd name="T12" fmla="*/ 146 w 188"/>
                <a:gd name="T13" fmla="*/ 172 h 188"/>
                <a:gd name="T14" fmla="*/ 130 w 188"/>
                <a:gd name="T15" fmla="*/ 182 h 188"/>
                <a:gd name="T16" fmla="*/ 112 w 188"/>
                <a:gd name="T17" fmla="*/ 186 h 188"/>
                <a:gd name="T18" fmla="*/ 94 w 188"/>
                <a:gd name="T19" fmla="*/ 188 h 188"/>
                <a:gd name="T20" fmla="*/ 94 w 188"/>
                <a:gd name="T21" fmla="*/ 188 h 188"/>
                <a:gd name="T22" fmla="*/ 74 w 188"/>
                <a:gd name="T23" fmla="*/ 186 h 188"/>
                <a:gd name="T24" fmla="*/ 56 w 188"/>
                <a:gd name="T25" fmla="*/ 182 h 188"/>
                <a:gd name="T26" fmla="*/ 40 w 188"/>
                <a:gd name="T27" fmla="*/ 172 h 188"/>
                <a:gd name="T28" fmla="*/ 26 w 188"/>
                <a:gd name="T29" fmla="*/ 160 h 188"/>
                <a:gd name="T30" fmla="*/ 16 w 188"/>
                <a:gd name="T31" fmla="*/ 148 h 188"/>
                <a:gd name="T32" fmla="*/ 6 w 188"/>
                <a:gd name="T33" fmla="*/ 130 h 188"/>
                <a:gd name="T34" fmla="*/ 2 w 188"/>
                <a:gd name="T35" fmla="*/ 114 h 188"/>
                <a:gd name="T36" fmla="*/ 0 w 188"/>
                <a:gd name="T37" fmla="*/ 94 h 188"/>
                <a:gd name="T38" fmla="*/ 0 w 188"/>
                <a:gd name="T39" fmla="*/ 94 h 188"/>
                <a:gd name="T40" fmla="*/ 2 w 188"/>
                <a:gd name="T41" fmla="*/ 76 h 188"/>
                <a:gd name="T42" fmla="*/ 6 w 188"/>
                <a:gd name="T43" fmla="*/ 58 h 188"/>
                <a:gd name="T44" fmla="*/ 16 w 188"/>
                <a:gd name="T45" fmla="*/ 42 h 188"/>
                <a:gd name="T46" fmla="*/ 26 w 188"/>
                <a:gd name="T47" fmla="*/ 28 h 188"/>
                <a:gd name="T48" fmla="*/ 40 w 188"/>
                <a:gd name="T49" fmla="*/ 16 h 188"/>
                <a:gd name="T50" fmla="*/ 56 w 188"/>
                <a:gd name="T51" fmla="*/ 8 h 188"/>
                <a:gd name="T52" fmla="*/ 74 w 188"/>
                <a:gd name="T53" fmla="*/ 2 h 188"/>
                <a:gd name="T54" fmla="*/ 94 w 188"/>
                <a:gd name="T55" fmla="*/ 0 h 188"/>
                <a:gd name="T56" fmla="*/ 94 w 188"/>
                <a:gd name="T57" fmla="*/ 0 h 188"/>
                <a:gd name="T58" fmla="*/ 112 w 188"/>
                <a:gd name="T59" fmla="*/ 2 h 188"/>
                <a:gd name="T60" fmla="*/ 130 w 188"/>
                <a:gd name="T61" fmla="*/ 8 h 188"/>
                <a:gd name="T62" fmla="*/ 146 w 188"/>
                <a:gd name="T63" fmla="*/ 16 h 188"/>
                <a:gd name="T64" fmla="*/ 160 w 188"/>
                <a:gd name="T65" fmla="*/ 28 h 188"/>
                <a:gd name="T66" fmla="*/ 172 w 188"/>
                <a:gd name="T67" fmla="*/ 42 h 188"/>
                <a:gd name="T68" fmla="*/ 180 w 188"/>
                <a:gd name="T69" fmla="*/ 58 h 188"/>
                <a:gd name="T70" fmla="*/ 186 w 188"/>
                <a:gd name="T71" fmla="*/ 76 h 188"/>
                <a:gd name="T72" fmla="*/ 188 w 188"/>
                <a:gd name="T73" fmla="*/ 94 h 188"/>
                <a:gd name="T74" fmla="*/ 188 w 188"/>
                <a:gd name="T75" fmla="*/ 94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88" h="188">
                  <a:moveTo>
                    <a:pt x="188" y="94"/>
                  </a:moveTo>
                  <a:lnTo>
                    <a:pt x="188" y="94"/>
                  </a:lnTo>
                  <a:lnTo>
                    <a:pt x="186" y="114"/>
                  </a:lnTo>
                  <a:lnTo>
                    <a:pt x="180" y="130"/>
                  </a:lnTo>
                  <a:lnTo>
                    <a:pt x="172" y="148"/>
                  </a:lnTo>
                  <a:lnTo>
                    <a:pt x="160" y="160"/>
                  </a:lnTo>
                  <a:lnTo>
                    <a:pt x="146" y="172"/>
                  </a:lnTo>
                  <a:lnTo>
                    <a:pt x="130" y="182"/>
                  </a:lnTo>
                  <a:lnTo>
                    <a:pt x="112" y="186"/>
                  </a:lnTo>
                  <a:lnTo>
                    <a:pt x="94" y="188"/>
                  </a:lnTo>
                  <a:lnTo>
                    <a:pt x="94" y="188"/>
                  </a:lnTo>
                  <a:lnTo>
                    <a:pt x="74" y="186"/>
                  </a:lnTo>
                  <a:lnTo>
                    <a:pt x="56" y="182"/>
                  </a:lnTo>
                  <a:lnTo>
                    <a:pt x="40" y="172"/>
                  </a:lnTo>
                  <a:lnTo>
                    <a:pt x="26" y="160"/>
                  </a:lnTo>
                  <a:lnTo>
                    <a:pt x="16" y="148"/>
                  </a:lnTo>
                  <a:lnTo>
                    <a:pt x="6" y="130"/>
                  </a:lnTo>
                  <a:lnTo>
                    <a:pt x="2" y="114"/>
                  </a:lnTo>
                  <a:lnTo>
                    <a:pt x="0" y="94"/>
                  </a:lnTo>
                  <a:lnTo>
                    <a:pt x="0" y="94"/>
                  </a:lnTo>
                  <a:lnTo>
                    <a:pt x="2" y="76"/>
                  </a:lnTo>
                  <a:lnTo>
                    <a:pt x="6" y="58"/>
                  </a:lnTo>
                  <a:lnTo>
                    <a:pt x="16" y="42"/>
                  </a:lnTo>
                  <a:lnTo>
                    <a:pt x="26" y="28"/>
                  </a:lnTo>
                  <a:lnTo>
                    <a:pt x="40" y="16"/>
                  </a:lnTo>
                  <a:lnTo>
                    <a:pt x="56" y="8"/>
                  </a:lnTo>
                  <a:lnTo>
                    <a:pt x="74" y="2"/>
                  </a:lnTo>
                  <a:lnTo>
                    <a:pt x="94" y="0"/>
                  </a:lnTo>
                  <a:lnTo>
                    <a:pt x="94" y="0"/>
                  </a:lnTo>
                  <a:lnTo>
                    <a:pt x="112" y="2"/>
                  </a:lnTo>
                  <a:lnTo>
                    <a:pt x="130" y="8"/>
                  </a:lnTo>
                  <a:lnTo>
                    <a:pt x="146" y="16"/>
                  </a:lnTo>
                  <a:lnTo>
                    <a:pt x="160" y="28"/>
                  </a:lnTo>
                  <a:lnTo>
                    <a:pt x="172" y="42"/>
                  </a:lnTo>
                  <a:lnTo>
                    <a:pt x="180" y="58"/>
                  </a:lnTo>
                  <a:lnTo>
                    <a:pt x="186" y="76"/>
                  </a:lnTo>
                  <a:lnTo>
                    <a:pt x="188" y="94"/>
                  </a:lnTo>
                  <a:lnTo>
                    <a:pt x="188" y="9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449" name="Freeform 207"/>
            <p:cNvSpPr>
              <a:spLocks/>
            </p:cNvSpPr>
            <p:nvPr/>
          </p:nvSpPr>
          <p:spPr bwMode="auto">
            <a:xfrm>
              <a:off x="5541963" y="5181600"/>
              <a:ext cx="209550" cy="209550"/>
            </a:xfrm>
            <a:custGeom>
              <a:avLst/>
              <a:gdLst>
                <a:gd name="T0" fmla="*/ 132 w 132"/>
                <a:gd name="T1" fmla="*/ 66 h 132"/>
                <a:gd name="T2" fmla="*/ 132 w 132"/>
                <a:gd name="T3" fmla="*/ 66 h 132"/>
                <a:gd name="T4" fmla="*/ 130 w 132"/>
                <a:gd name="T5" fmla="*/ 80 h 132"/>
                <a:gd name="T6" fmla="*/ 126 w 132"/>
                <a:gd name="T7" fmla="*/ 92 h 132"/>
                <a:gd name="T8" fmla="*/ 120 w 132"/>
                <a:gd name="T9" fmla="*/ 104 h 132"/>
                <a:gd name="T10" fmla="*/ 112 w 132"/>
                <a:gd name="T11" fmla="*/ 112 h 132"/>
                <a:gd name="T12" fmla="*/ 102 w 132"/>
                <a:gd name="T13" fmla="*/ 122 h 132"/>
                <a:gd name="T14" fmla="*/ 92 w 132"/>
                <a:gd name="T15" fmla="*/ 128 h 132"/>
                <a:gd name="T16" fmla="*/ 78 w 132"/>
                <a:gd name="T17" fmla="*/ 130 h 132"/>
                <a:gd name="T18" fmla="*/ 66 w 132"/>
                <a:gd name="T19" fmla="*/ 132 h 132"/>
                <a:gd name="T20" fmla="*/ 66 w 132"/>
                <a:gd name="T21" fmla="*/ 132 h 132"/>
                <a:gd name="T22" fmla="*/ 52 w 132"/>
                <a:gd name="T23" fmla="*/ 130 h 132"/>
                <a:gd name="T24" fmla="*/ 40 w 132"/>
                <a:gd name="T25" fmla="*/ 128 h 132"/>
                <a:gd name="T26" fmla="*/ 28 w 132"/>
                <a:gd name="T27" fmla="*/ 122 h 132"/>
                <a:gd name="T28" fmla="*/ 18 w 132"/>
                <a:gd name="T29" fmla="*/ 112 h 132"/>
                <a:gd name="T30" fmla="*/ 10 w 132"/>
                <a:gd name="T31" fmla="*/ 104 h 132"/>
                <a:gd name="T32" fmla="*/ 4 w 132"/>
                <a:gd name="T33" fmla="*/ 92 h 132"/>
                <a:gd name="T34" fmla="*/ 0 w 132"/>
                <a:gd name="T35" fmla="*/ 80 h 132"/>
                <a:gd name="T36" fmla="*/ 0 w 132"/>
                <a:gd name="T37" fmla="*/ 66 h 132"/>
                <a:gd name="T38" fmla="*/ 0 w 132"/>
                <a:gd name="T39" fmla="*/ 66 h 132"/>
                <a:gd name="T40" fmla="*/ 0 w 132"/>
                <a:gd name="T41" fmla="*/ 52 h 132"/>
                <a:gd name="T42" fmla="*/ 4 w 132"/>
                <a:gd name="T43" fmla="*/ 40 h 132"/>
                <a:gd name="T44" fmla="*/ 10 w 132"/>
                <a:gd name="T45" fmla="*/ 30 h 132"/>
                <a:gd name="T46" fmla="*/ 18 w 132"/>
                <a:gd name="T47" fmla="*/ 20 h 132"/>
                <a:gd name="T48" fmla="*/ 28 w 132"/>
                <a:gd name="T49" fmla="*/ 12 h 132"/>
                <a:gd name="T50" fmla="*/ 40 w 132"/>
                <a:gd name="T51" fmla="*/ 6 h 132"/>
                <a:gd name="T52" fmla="*/ 52 w 132"/>
                <a:gd name="T53" fmla="*/ 2 h 132"/>
                <a:gd name="T54" fmla="*/ 66 w 132"/>
                <a:gd name="T55" fmla="*/ 0 h 132"/>
                <a:gd name="T56" fmla="*/ 66 w 132"/>
                <a:gd name="T57" fmla="*/ 0 h 132"/>
                <a:gd name="T58" fmla="*/ 78 w 132"/>
                <a:gd name="T59" fmla="*/ 2 h 132"/>
                <a:gd name="T60" fmla="*/ 92 w 132"/>
                <a:gd name="T61" fmla="*/ 6 h 132"/>
                <a:gd name="T62" fmla="*/ 102 w 132"/>
                <a:gd name="T63" fmla="*/ 12 h 132"/>
                <a:gd name="T64" fmla="*/ 112 w 132"/>
                <a:gd name="T65" fmla="*/ 20 h 132"/>
                <a:gd name="T66" fmla="*/ 120 w 132"/>
                <a:gd name="T67" fmla="*/ 30 h 132"/>
                <a:gd name="T68" fmla="*/ 126 w 132"/>
                <a:gd name="T69" fmla="*/ 40 h 132"/>
                <a:gd name="T70" fmla="*/ 130 w 132"/>
                <a:gd name="T71" fmla="*/ 52 h 132"/>
                <a:gd name="T72" fmla="*/ 132 w 132"/>
                <a:gd name="T73" fmla="*/ 66 h 132"/>
                <a:gd name="T74" fmla="*/ 132 w 132"/>
                <a:gd name="T75" fmla="*/ 66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2" h="132">
                  <a:moveTo>
                    <a:pt x="132" y="66"/>
                  </a:moveTo>
                  <a:lnTo>
                    <a:pt x="132" y="66"/>
                  </a:lnTo>
                  <a:lnTo>
                    <a:pt x="130" y="80"/>
                  </a:lnTo>
                  <a:lnTo>
                    <a:pt x="126" y="92"/>
                  </a:lnTo>
                  <a:lnTo>
                    <a:pt x="120" y="104"/>
                  </a:lnTo>
                  <a:lnTo>
                    <a:pt x="112" y="112"/>
                  </a:lnTo>
                  <a:lnTo>
                    <a:pt x="102" y="122"/>
                  </a:lnTo>
                  <a:lnTo>
                    <a:pt x="92" y="128"/>
                  </a:lnTo>
                  <a:lnTo>
                    <a:pt x="78" y="130"/>
                  </a:lnTo>
                  <a:lnTo>
                    <a:pt x="66" y="132"/>
                  </a:lnTo>
                  <a:lnTo>
                    <a:pt x="66" y="132"/>
                  </a:lnTo>
                  <a:lnTo>
                    <a:pt x="52" y="130"/>
                  </a:lnTo>
                  <a:lnTo>
                    <a:pt x="40" y="128"/>
                  </a:lnTo>
                  <a:lnTo>
                    <a:pt x="28" y="122"/>
                  </a:lnTo>
                  <a:lnTo>
                    <a:pt x="18" y="112"/>
                  </a:lnTo>
                  <a:lnTo>
                    <a:pt x="10" y="104"/>
                  </a:lnTo>
                  <a:lnTo>
                    <a:pt x="4" y="92"/>
                  </a:lnTo>
                  <a:lnTo>
                    <a:pt x="0" y="80"/>
                  </a:lnTo>
                  <a:lnTo>
                    <a:pt x="0" y="66"/>
                  </a:lnTo>
                  <a:lnTo>
                    <a:pt x="0" y="66"/>
                  </a:lnTo>
                  <a:lnTo>
                    <a:pt x="0" y="52"/>
                  </a:lnTo>
                  <a:lnTo>
                    <a:pt x="4" y="40"/>
                  </a:lnTo>
                  <a:lnTo>
                    <a:pt x="10" y="30"/>
                  </a:lnTo>
                  <a:lnTo>
                    <a:pt x="18" y="20"/>
                  </a:lnTo>
                  <a:lnTo>
                    <a:pt x="28" y="12"/>
                  </a:lnTo>
                  <a:lnTo>
                    <a:pt x="40" y="6"/>
                  </a:lnTo>
                  <a:lnTo>
                    <a:pt x="52" y="2"/>
                  </a:lnTo>
                  <a:lnTo>
                    <a:pt x="66" y="0"/>
                  </a:lnTo>
                  <a:lnTo>
                    <a:pt x="66" y="0"/>
                  </a:lnTo>
                  <a:lnTo>
                    <a:pt x="78" y="2"/>
                  </a:lnTo>
                  <a:lnTo>
                    <a:pt x="92" y="6"/>
                  </a:lnTo>
                  <a:lnTo>
                    <a:pt x="102" y="12"/>
                  </a:lnTo>
                  <a:lnTo>
                    <a:pt x="112" y="20"/>
                  </a:lnTo>
                  <a:lnTo>
                    <a:pt x="120" y="30"/>
                  </a:lnTo>
                  <a:lnTo>
                    <a:pt x="126" y="40"/>
                  </a:lnTo>
                  <a:lnTo>
                    <a:pt x="130" y="52"/>
                  </a:lnTo>
                  <a:lnTo>
                    <a:pt x="132" y="66"/>
                  </a:lnTo>
                  <a:lnTo>
                    <a:pt x="132" y="6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450" name="Freeform 208"/>
            <p:cNvSpPr>
              <a:spLocks/>
            </p:cNvSpPr>
            <p:nvPr/>
          </p:nvSpPr>
          <p:spPr bwMode="auto">
            <a:xfrm>
              <a:off x="5551488" y="5191125"/>
              <a:ext cx="190500" cy="190500"/>
            </a:xfrm>
            <a:custGeom>
              <a:avLst/>
              <a:gdLst>
                <a:gd name="T0" fmla="*/ 120 w 120"/>
                <a:gd name="T1" fmla="*/ 60 h 120"/>
                <a:gd name="T2" fmla="*/ 120 w 120"/>
                <a:gd name="T3" fmla="*/ 60 h 120"/>
                <a:gd name="T4" fmla="*/ 118 w 120"/>
                <a:gd name="T5" fmla="*/ 72 h 120"/>
                <a:gd name="T6" fmla="*/ 114 w 120"/>
                <a:gd name="T7" fmla="*/ 84 h 120"/>
                <a:gd name="T8" fmla="*/ 108 w 120"/>
                <a:gd name="T9" fmla="*/ 94 h 120"/>
                <a:gd name="T10" fmla="*/ 102 w 120"/>
                <a:gd name="T11" fmla="*/ 102 h 120"/>
                <a:gd name="T12" fmla="*/ 92 w 120"/>
                <a:gd name="T13" fmla="*/ 110 h 120"/>
                <a:gd name="T14" fmla="*/ 82 w 120"/>
                <a:gd name="T15" fmla="*/ 116 h 120"/>
                <a:gd name="T16" fmla="*/ 72 w 120"/>
                <a:gd name="T17" fmla="*/ 118 h 120"/>
                <a:gd name="T18" fmla="*/ 60 w 120"/>
                <a:gd name="T19" fmla="*/ 120 h 120"/>
                <a:gd name="T20" fmla="*/ 60 w 120"/>
                <a:gd name="T21" fmla="*/ 120 h 120"/>
                <a:gd name="T22" fmla="*/ 48 w 120"/>
                <a:gd name="T23" fmla="*/ 118 h 120"/>
                <a:gd name="T24" fmla="*/ 36 w 120"/>
                <a:gd name="T25" fmla="*/ 116 h 120"/>
                <a:gd name="T26" fmla="*/ 26 w 120"/>
                <a:gd name="T27" fmla="*/ 110 h 120"/>
                <a:gd name="T28" fmla="*/ 18 w 120"/>
                <a:gd name="T29" fmla="*/ 102 h 120"/>
                <a:gd name="T30" fmla="*/ 10 w 120"/>
                <a:gd name="T31" fmla="*/ 94 h 120"/>
                <a:gd name="T32" fmla="*/ 4 w 120"/>
                <a:gd name="T33" fmla="*/ 84 h 120"/>
                <a:gd name="T34" fmla="*/ 2 w 120"/>
                <a:gd name="T35" fmla="*/ 72 h 120"/>
                <a:gd name="T36" fmla="*/ 0 w 120"/>
                <a:gd name="T37" fmla="*/ 60 h 120"/>
                <a:gd name="T38" fmla="*/ 0 w 120"/>
                <a:gd name="T39" fmla="*/ 60 h 120"/>
                <a:gd name="T40" fmla="*/ 2 w 120"/>
                <a:gd name="T41" fmla="*/ 48 h 120"/>
                <a:gd name="T42" fmla="*/ 4 w 120"/>
                <a:gd name="T43" fmla="*/ 38 h 120"/>
                <a:gd name="T44" fmla="*/ 10 w 120"/>
                <a:gd name="T45" fmla="*/ 28 h 120"/>
                <a:gd name="T46" fmla="*/ 18 w 120"/>
                <a:gd name="T47" fmla="*/ 18 h 120"/>
                <a:gd name="T48" fmla="*/ 26 w 120"/>
                <a:gd name="T49" fmla="*/ 10 h 120"/>
                <a:gd name="T50" fmla="*/ 36 w 120"/>
                <a:gd name="T51" fmla="*/ 6 h 120"/>
                <a:gd name="T52" fmla="*/ 48 w 120"/>
                <a:gd name="T53" fmla="*/ 2 h 120"/>
                <a:gd name="T54" fmla="*/ 60 w 120"/>
                <a:gd name="T55" fmla="*/ 0 h 120"/>
                <a:gd name="T56" fmla="*/ 60 w 120"/>
                <a:gd name="T57" fmla="*/ 0 h 120"/>
                <a:gd name="T58" fmla="*/ 72 w 120"/>
                <a:gd name="T59" fmla="*/ 2 h 120"/>
                <a:gd name="T60" fmla="*/ 82 w 120"/>
                <a:gd name="T61" fmla="*/ 6 h 120"/>
                <a:gd name="T62" fmla="*/ 92 w 120"/>
                <a:gd name="T63" fmla="*/ 10 h 120"/>
                <a:gd name="T64" fmla="*/ 102 w 120"/>
                <a:gd name="T65" fmla="*/ 18 h 120"/>
                <a:gd name="T66" fmla="*/ 108 w 120"/>
                <a:gd name="T67" fmla="*/ 28 h 120"/>
                <a:gd name="T68" fmla="*/ 114 w 120"/>
                <a:gd name="T69" fmla="*/ 38 h 120"/>
                <a:gd name="T70" fmla="*/ 118 w 120"/>
                <a:gd name="T71" fmla="*/ 48 h 120"/>
                <a:gd name="T72" fmla="*/ 120 w 120"/>
                <a:gd name="T73" fmla="*/ 60 h 120"/>
                <a:gd name="T74" fmla="*/ 120 w 120"/>
                <a:gd name="T75" fmla="*/ 6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0" h="120">
                  <a:moveTo>
                    <a:pt x="120" y="60"/>
                  </a:moveTo>
                  <a:lnTo>
                    <a:pt x="120" y="60"/>
                  </a:lnTo>
                  <a:lnTo>
                    <a:pt x="118" y="72"/>
                  </a:lnTo>
                  <a:lnTo>
                    <a:pt x="114" y="84"/>
                  </a:lnTo>
                  <a:lnTo>
                    <a:pt x="108" y="94"/>
                  </a:lnTo>
                  <a:lnTo>
                    <a:pt x="102" y="102"/>
                  </a:lnTo>
                  <a:lnTo>
                    <a:pt x="92" y="110"/>
                  </a:lnTo>
                  <a:lnTo>
                    <a:pt x="82" y="116"/>
                  </a:lnTo>
                  <a:lnTo>
                    <a:pt x="72" y="118"/>
                  </a:lnTo>
                  <a:lnTo>
                    <a:pt x="60" y="120"/>
                  </a:lnTo>
                  <a:lnTo>
                    <a:pt x="60" y="120"/>
                  </a:lnTo>
                  <a:lnTo>
                    <a:pt x="48" y="118"/>
                  </a:lnTo>
                  <a:lnTo>
                    <a:pt x="36" y="116"/>
                  </a:lnTo>
                  <a:lnTo>
                    <a:pt x="26" y="110"/>
                  </a:lnTo>
                  <a:lnTo>
                    <a:pt x="18" y="102"/>
                  </a:lnTo>
                  <a:lnTo>
                    <a:pt x="10" y="94"/>
                  </a:lnTo>
                  <a:lnTo>
                    <a:pt x="4" y="84"/>
                  </a:lnTo>
                  <a:lnTo>
                    <a:pt x="2" y="72"/>
                  </a:lnTo>
                  <a:lnTo>
                    <a:pt x="0" y="60"/>
                  </a:lnTo>
                  <a:lnTo>
                    <a:pt x="0" y="60"/>
                  </a:lnTo>
                  <a:lnTo>
                    <a:pt x="2" y="48"/>
                  </a:lnTo>
                  <a:lnTo>
                    <a:pt x="4" y="38"/>
                  </a:lnTo>
                  <a:lnTo>
                    <a:pt x="10" y="28"/>
                  </a:lnTo>
                  <a:lnTo>
                    <a:pt x="18" y="18"/>
                  </a:lnTo>
                  <a:lnTo>
                    <a:pt x="26" y="10"/>
                  </a:lnTo>
                  <a:lnTo>
                    <a:pt x="36" y="6"/>
                  </a:lnTo>
                  <a:lnTo>
                    <a:pt x="48" y="2"/>
                  </a:lnTo>
                  <a:lnTo>
                    <a:pt x="60" y="0"/>
                  </a:lnTo>
                  <a:lnTo>
                    <a:pt x="60" y="0"/>
                  </a:lnTo>
                  <a:lnTo>
                    <a:pt x="72" y="2"/>
                  </a:lnTo>
                  <a:lnTo>
                    <a:pt x="82" y="6"/>
                  </a:lnTo>
                  <a:lnTo>
                    <a:pt x="92" y="10"/>
                  </a:lnTo>
                  <a:lnTo>
                    <a:pt x="102" y="18"/>
                  </a:lnTo>
                  <a:lnTo>
                    <a:pt x="108" y="28"/>
                  </a:lnTo>
                  <a:lnTo>
                    <a:pt x="114" y="38"/>
                  </a:lnTo>
                  <a:lnTo>
                    <a:pt x="118" y="48"/>
                  </a:lnTo>
                  <a:lnTo>
                    <a:pt x="120" y="60"/>
                  </a:lnTo>
                  <a:lnTo>
                    <a:pt x="120" y="6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451" name="Freeform 209"/>
            <p:cNvSpPr>
              <a:spLocks/>
            </p:cNvSpPr>
            <p:nvPr/>
          </p:nvSpPr>
          <p:spPr bwMode="auto">
            <a:xfrm>
              <a:off x="5830888" y="5286375"/>
              <a:ext cx="28575" cy="180975"/>
            </a:xfrm>
            <a:custGeom>
              <a:avLst/>
              <a:gdLst>
                <a:gd name="T0" fmla="*/ 2 w 18"/>
                <a:gd name="T1" fmla="*/ 0 h 114"/>
                <a:gd name="T2" fmla="*/ 18 w 18"/>
                <a:gd name="T3" fmla="*/ 0 h 114"/>
                <a:gd name="T4" fmla="*/ 18 w 18"/>
                <a:gd name="T5" fmla="*/ 114 h 114"/>
                <a:gd name="T6" fmla="*/ 0 w 18"/>
                <a:gd name="T7" fmla="*/ 114 h 114"/>
                <a:gd name="T8" fmla="*/ 2 w 18"/>
                <a:gd name="T9" fmla="*/ 0 h 114"/>
              </a:gdLst>
              <a:ahLst/>
              <a:cxnLst>
                <a:cxn ang="0">
                  <a:pos x="T0" y="T1"/>
                </a:cxn>
                <a:cxn ang="0">
                  <a:pos x="T2" y="T3"/>
                </a:cxn>
                <a:cxn ang="0">
                  <a:pos x="T4" y="T5"/>
                </a:cxn>
                <a:cxn ang="0">
                  <a:pos x="T6" y="T7"/>
                </a:cxn>
                <a:cxn ang="0">
                  <a:pos x="T8" y="T9"/>
                </a:cxn>
              </a:cxnLst>
              <a:rect l="0" t="0" r="r" b="b"/>
              <a:pathLst>
                <a:path w="18" h="114">
                  <a:moveTo>
                    <a:pt x="2" y="0"/>
                  </a:moveTo>
                  <a:lnTo>
                    <a:pt x="18" y="0"/>
                  </a:lnTo>
                  <a:lnTo>
                    <a:pt x="18" y="114"/>
                  </a:lnTo>
                  <a:lnTo>
                    <a:pt x="0" y="114"/>
                  </a:lnTo>
                  <a:lnTo>
                    <a:pt x="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452" name="Freeform 210"/>
            <p:cNvSpPr>
              <a:spLocks/>
            </p:cNvSpPr>
            <p:nvPr/>
          </p:nvSpPr>
          <p:spPr bwMode="auto">
            <a:xfrm>
              <a:off x="5808663" y="5105400"/>
              <a:ext cx="50800" cy="180975"/>
            </a:xfrm>
            <a:custGeom>
              <a:avLst/>
              <a:gdLst>
                <a:gd name="T0" fmla="*/ 14 w 32"/>
                <a:gd name="T1" fmla="*/ 0 h 114"/>
                <a:gd name="T2" fmla="*/ 32 w 32"/>
                <a:gd name="T3" fmla="*/ 0 h 114"/>
                <a:gd name="T4" fmla="*/ 32 w 32"/>
                <a:gd name="T5" fmla="*/ 114 h 114"/>
                <a:gd name="T6" fmla="*/ 0 w 32"/>
                <a:gd name="T7" fmla="*/ 114 h 114"/>
                <a:gd name="T8" fmla="*/ 14 w 32"/>
                <a:gd name="T9" fmla="*/ 0 h 114"/>
              </a:gdLst>
              <a:ahLst/>
              <a:cxnLst>
                <a:cxn ang="0">
                  <a:pos x="T0" y="T1"/>
                </a:cxn>
                <a:cxn ang="0">
                  <a:pos x="T2" y="T3"/>
                </a:cxn>
                <a:cxn ang="0">
                  <a:pos x="T4" y="T5"/>
                </a:cxn>
                <a:cxn ang="0">
                  <a:pos x="T6" y="T7"/>
                </a:cxn>
                <a:cxn ang="0">
                  <a:pos x="T8" y="T9"/>
                </a:cxn>
              </a:cxnLst>
              <a:rect l="0" t="0" r="r" b="b"/>
              <a:pathLst>
                <a:path w="32" h="114">
                  <a:moveTo>
                    <a:pt x="14" y="0"/>
                  </a:moveTo>
                  <a:lnTo>
                    <a:pt x="32" y="0"/>
                  </a:lnTo>
                  <a:lnTo>
                    <a:pt x="32" y="114"/>
                  </a:lnTo>
                  <a:lnTo>
                    <a:pt x="0" y="114"/>
                  </a:lnTo>
                  <a:lnTo>
                    <a:pt x="1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453" name="Freeform 211"/>
            <p:cNvSpPr>
              <a:spLocks/>
            </p:cNvSpPr>
            <p:nvPr/>
          </p:nvSpPr>
          <p:spPr bwMode="auto">
            <a:xfrm>
              <a:off x="5830888" y="5089525"/>
              <a:ext cx="28575" cy="31750"/>
            </a:xfrm>
            <a:custGeom>
              <a:avLst/>
              <a:gdLst>
                <a:gd name="T0" fmla="*/ 18 w 18"/>
                <a:gd name="T1" fmla="*/ 10 h 20"/>
                <a:gd name="T2" fmla="*/ 18 w 18"/>
                <a:gd name="T3" fmla="*/ 10 h 20"/>
                <a:gd name="T4" fmla="*/ 18 w 18"/>
                <a:gd name="T5" fmla="*/ 14 h 20"/>
                <a:gd name="T6" fmla="*/ 16 w 18"/>
                <a:gd name="T7" fmla="*/ 16 h 20"/>
                <a:gd name="T8" fmla="*/ 16 w 18"/>
                <a:gd name="T9" fmla="*/ 16 h 20"/>
                <a:gd name="T10" fmla="*/ 12 w 18"/>
                <a:gd name="T11" fmla="*/ 18 h 20"/>
                <a:gd name="T12" fmla="*/ 10 w 18"/>
                <a:gd name="T13" fmla="*/ 20 h 20"/>
                <a:gd name="T14" fmla="*/ 10 w 18"/>
                <a:gd name="T15" fmla="*/ 20 h 20"/>
                <a:gd name="T16" fmla="*/ 6 w 18"/>
                <a:gd name="T17" fmla="*/ 18 h 20"/>
                <a:gd name="T18" fmla="*/ 2 w 18"/>
                <a:gd name="T19" fmla="*/ 16 h 20"/>
                <a:gd name="T20" fmla="*/ 2 w 18"/>
                <a:gd name="T21" fmla="*/ 16 h 20"/>
                <a:gd name="T22" fmla="*/ 0 w 18"/>
                <a:gd name="T23" fmla="*/ 14 h 20"/>
                <a:gd name="T24" fmla="*/ 0 w 18"/>
                <a:gd name="T25" fmla="*/ 10 h 20"/>
                <a:gd name="T26" fmla="*/ 0 w 18"/>
                <a:gd name="T27" fmla="*/ 10 h 20"/>
                <a:gd name="T28" fmla="*/ 0 w 18"/>
                <a:gd name="T29" fmla="*/ 6 h 20"/>
                <a:gd name="T30" fmla="*/ 2 w 18"/>
                <a:gd name="T31" fmla="*/ 4 h 20"/>
                <a:gd name="T32" fmla="*/ 2 w 18"/>
                <a:gd name="T33" fmla="*/ 4 h 20"/>
                <a:gd name="T34" fmla="*/ 6 w 18"/>
                <a:gd name="T35" fmla="*/ 2 h 20"/>
                <a:gd name="T36" fmla="*/ 10 w 18"/>
                <a:gd name="T37" fmla="*/ 0 h 20"/>
                <a:gd name="T38" fmla="*/ 10 w 18"/>
                <a:gd name="T39" fmla="*/ 0 h 20"/>
                <a:gd name="T40" fmla="*/ 12 w 18"/>
                <a:gd name="T41" fmla="*/ 2 h 20"/>
                <a:gd name="T42" fmla="*/ 16 w 18"/>
                <a:gd name="T43" fmla="*/ 4 h 20"/>
                <a:gd name="T44" fmla="*/ 16 w 18"/>
                <a:gd name="T45" fmla="*/ 4 h 20"/>
                <a:gd name="T46" fmla="*/ 18 w 18"/>
                <a:gd name="T47" fmla="*/ 6 h 20"/>
                <a:gd name="T48" fmla="*/ 18 w 18"/>
                <a:gd name="T49" fmla="*/ 10 h 20"/>
                <a:gd name="T50" fmla="*/ 18 w 18"/>
                <a:gd name="T51"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8" h="20">
                  <a:moveTo>
                    <a:pt x="18" y="10"/>
                  </a:moveTo>
                  <a:lnTo>
                    <a:pt x="18" y="10"/>
                  </a:lnTo>
                  <a:lnTo>
                    <a:pt x="18" y="14"/>
                  </a:lnTo>
                  <a:lnTo>
                    <a:pt x="16" y="16"/>
                  </a:lnTo>
                  <a:lnTo>
                    <a:pt x="16" y="16"/>
                  </a:lnTo>
                  <a:lnTo>
                    <a:pt x="12" y="18"/>
                  </a:lnTo>
                  <a:lnTo>
                    <a:pt x="10" y="20"/>
                  </a:lnTo>
                  <a:lnTo>
                    <a:pt x="10" y="20"/>
                  </a:lnTo>
                  <a:lnTo>
                    <a:pt x="6" y="18"/>
                  </a:lnTo>
                  <a:lnTo>
                    <a:pt x="2" y="16"/>
                  </a:lnTo>
                  <a:lnTo>
                    <a:pt x="2" y="16"/>
                  </a:lnTo>
                  <a:lnTo>
                    <a:pt x="0" y="14"/>
                  </a:lnTo>
                  <a:lnTo>
                    <a:pt x="0" y="10"/>
                  </a:lnTo>
                  <a:lnTo>
                    <a:pt x="0" y="10"/>
                  </a:lnTo>
                  <a:lnTo>
                    <a:pt x="0" y="6"/>
                  </a:lnTo>
                  <a:lnTo>
                    <a:pt x="2" y="4"/>
                  </a:lnTo>
                  <a:lnTo>
                    <a:pt x="2" y="4"/>
                  </a:lnTo>
                  <a:lnTo>
                    <a:pt x="6" y="2"/>
                  </a:lnTo>
                  <a:lnTo>
                    <a:pt x="10" y="0"/>
                  </a:lnTo>
                  <a:lnTo>
                    <a:pt x="10" y="0"/>
                  </a:lnTo>
                  <a:lnTo>
                    <a:pt x="12" y="2"/>
                  </a:lnTo>
                  <a:lnTo>
                    <a:pt x="16" y="4"/>
                  </a:lnTo>
                  <a:lnTo>
                    <a:pt x="16" y="4"/>
                  </a:lnTo>
                  <a:lnTo>
                    <a:pt x="18" y="6"/>
                  </a:lnTo>
                  <a:lnTo>
                    <a:pt x="18" y="10"/>
                  </a:lnTo>
                  <a:lnTo>
                    <a:pt x="18"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454" name="Freeform 212"/>
            <p:cNvSpPr>
              <a:spLocks/>
            </p:cNvSpPr>
            <p:nvPr/>
          </p:nvSpPr>
          <p:spPr bwMode="auto">
            <a:xfrm>
              <a:off x="5830888" y="5454650"/>
              <a:ext cx="28575" cy="28575"/>
            </a:xfrm>
            <a:custGeom>
              <a:avLst/>
              <a:gdLst>
                <a:gd name="T0" fmla="*/ 18 w 18"/>
                <a:gd name="T1" fmla="*/ 8 h 18"/>
                <a:gd name="T2" fmla="*/ 18 w 18"/>
                <a:gd name="T3" fmla="*/ 8 h 18"/>
                <a:gd name="T4" fmla="*/ 18 w 18"/>
                <a:gd name="T5" fmla="*/ 12 h 18"/>
                <a:gd name="T6" fmla="*/ 16 w 18"/>
                <a:gd name="T7" fmla="*/ 14 h 18"/>
                <a:gd name="T8" fmla="*/ 16 w 18"/>
                <a:gd name="T9" fmla="*/ 14 h 18"/>
                <a:gd name="T10" fmla="*/ 12 w 18"/>
                <a:gd name="T11" fmla="*/ 16 h 18"/>
                <a:gd name="T12" fmla="*/ 10 w 18"/>
                <a:gd name="T13" fmla="*/ 18 h 18"/>
                <a:gd name="T14" fmla="*/ 10 w 18"/>
                <a:gd name="T15" fmla="*/ 18 h 18"/>
                <a:gd name="T16" fmla="*/ 6 w 18"/>
                <a:gd name="T17" fmla="*/ 16 h 18"/>
                <a:gd name="T18" fmla="*/ 2 w 18"/>
                <a:gd name="T19" fmla="*/ 14 h 18"/>
                <a:gd name="T20" fmla="*/ 2 w 18"/>
                <a:gd name="T21" fmla="*/ 14 h 18"/>
                <a:gd name="T22" fmla="*/ 0 w 18"/>
                <a:gd name="T23" fmla="*/ 12 h 18"/>
                <a:gd name="T24" fmla="*/ 0 w 18"/>
                <a:gd name="T25" fmla="*/ 8 h 18"/>
                <a:gd name="T26" fmla="*/ 0 w 18"/>
                <a:gd name="T27" fmla="*/ 8 h 18"/>
                <a:gd name="T28" fmla="*/ 0 w 18"/>
                <a:gd name="T29" fmla="*/ 4 h 18"/>
                <a:gd name="T30" fmla="*/ 2 w 18"/>
                <a:gd name="T31" fmla="*/ 2 h 18"/>
                <a:gd name="T32" fmla="*/ 2 w 18"/>
                <a:gd name="T33" fmla="*/ 2 h 18"/>
                <a:gd name="T34" fmla="*/ 6 w 18"/>
                <a:gd name="T35" fmla="*/ 0 h 18"/>
                <a:gd name="T36" fmla="*/ 10 w 18"/>
                <a:gd name="T37" fmla="*/ 0 h 18"/>
                <a:gd name="T38" fmla="*/ 10 w 18"/>
                <a:gd name="T39" fmla="*/ 0 h 18"/>
                <a:gd name="T40" fmla="*/ 12 w 18"/>
                <a:gd name="T41" fmla="*/ 0 h 18"/>
                <a:gd name="T42" fmla="*/ 16 w 18"/>
                <a:gd name="T43" fmla="*/ 2 h 18"/>
                <a:gd name="T44" fmla="*/ 16 w 18"/>
                <a:gd name="T45" fmla="*/ 2 h 18"/>
                <a:gd name="T46" fmla="*/ 18 w 18"/>
                <a:gd name="T47" fmla="*/ 4 h 18"/>
                <a:gd name="T48" fmla="*/ 18 w 18"/>
                <a:gd name="T49" fmla="*/ 8 h 18"/>
                <a:gd name="T50" fmla="*/ 18 w 18"/>
                <a:gd name="T51" fmla="*/ 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8" h="18">
                  <a:moveTo>
                    <a:pt x="18" y="8"/>
                  </a:moveTo>
                  <a:lnTo>
                    <a:pt x="18" y="8"/>
                  </a:lnTo>
                  <a:lnTo>
                    <a:pt x="18" y="12"/>
                  </a:lnTo>
                  <a:lnTo>
                    <a:pt x="16" y="14"/>
                  </a:lnTo>
                  <a:lnTo>
                    <a:pt x="16" y="14"/>
                  </a:lnTo>
                  <a:lnTo>
                    <a:pt x="12" y="16"/>
                  </a:lnTo>
                  <a:lnTo>
                    <a:pt x="10" y="18"/>
                  </a:lnTo>
                  <a:lnTo>
                    <a:pt x="10" y="18"/>
                  </a:lnTo>
                  <a:lnTo>
                    <a:pt x="6" y="16"/>
                  </a:lnTo>
                  <a:lnTo>
                    <a:pt x="2" y="14"/>
                  </a:lnTo>
                  <a:lnTo>
                    <a:pt x="2" y="14"/>
                  </a:lnTo>
                  <a:lnTo>
                    <a:pt x="0" y="12"/>
                  </a:lnTo>
                  <a:lnTo>
                    <a:pt x="0" y="8"/>
                  </a:lnTo>
                  <a:lnTo>
                    <a:pt x="0" y="8"/>
                  </a:lnTo>
                  <a:lnTo>
                    <a:pt x="0" y="4"/>
                  </a:lnTo>
                  <a:lnTo>
                    <a:pt x="2" y="2"/>
                  </a:lnTo>
                  <a:lnTo>
                    <a:pt x="2" y="2"/>
                  </a:lnTo>
                  <a:lnTo>
                    <a:pt x="6" y="0"/>
                  </a:lnTo>
                  <a:lnTo>
                    <a:pt x="10" y="0"/>
                  </a:lnTo>
                  <a:lnTo>
                    <a:pt x="10" y="0"/>
                  </a:lnTo>
                  <a:lnTo>
                    <a:pt x="12" y="0"/>
                  </a:lnTo>
                  <a:lnTo>
                    <a:pt x="16" y="2"/>
                  </a:lnTo>
                  <a:lnTo>
                    <a:pt x="16" y="2"/>
                  </a:lnTo>
                  <a:lnTo>
                    <a:pt x="18" y="4"/>
                  </a:lnTo>
                  <a:lnTo>
                    <a:pt x="18" y="8"/>
                  </a:lnTo>
                  <a:lnTo>
                    <a:pt x="18" y="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455" name="Freeform 213"/>
            <p:cNvSpPr>
              <a:spLocks/>
            </p:cNvSpPr>
            <p:nvPr/>
          </p:nvSpPr>
          <p:spPr bwMode="auto">
            <a:xfrm>
              <a:off x="5808663" y="5260975"/>
              <a:ext cx="50800" cy="50800"/>
            </a:xfrm>
            <a:custGeom>
              <a:avLst/>
              <a:gdLst>
                <a:gd name="T0" fmla="*/ 32 w 32"/>
                <a:gd name="T1" fmla="*/ 16 h 32"/>
                <a:gd name="T2" fmla="*/ 32 w 32"/>
                <a:gd name="T3" fmla="*/ 16 h 32"/>
                <a:gd name="T4" fmla="*/ 32 w 32"/>
                <a:gd name="T5" fmla="*/ 22 h 32"/>
                <a:gd name="T6" fmla="*/ 28 w 32"/>
                <a:gd name="T7" fmla="*/ 28 h 32"/>
                <a:gd name="T8" fmla="*/ 22 w 32"/>
                <a:gd name="T9" fmla="*/ 30 h 32"/>
                <a:gd name="T10" fmla="*/ 16 w 32"/>
                <a:gd name="T11" fmla="*/ 32 h 32"/>
                <a:gd name="T12" fmla="*/ 16 w 32"/>
                <a:gd name="T13" fmla="*/ 32 h 32"/>
                <a:gd name="T14" fmla="*/ 10 w 32"/>
                <a:gd name="T15" fmla="*/ 30 h 32"/>
                <a:gd name="T16" fmla="*/ 6 w 32"/>
                <a:gd name="T17" fmla="*/ 28 h 32"/>
                <a:gd name="T18" fmla="*/ 2 w 32"/>
                <a:gd name="T19" fmla="*/ 22 h 32"/>
                <a:gd name="T20" fmla="*/ 0 w 32"/>
                <a:gd name="T21" fmla="*/ 16 h 32"/>
                <a:gd name="T22" fmla="*/ 0 w 32"/>
                <a:gd name="T23" fmla="*/ 16 h 32"/>
                <a:gd name="T24" fmla="*/ 2 w 32"/>
                <a:gd name="T25" fmla="*/ 10 h 32"/>
                <a:gd name="T26" fmla="*/ 6 w 32"/>
                <a:gd name="T27" fmla="*/ 4 h 32"/>
                <a:gd name="T28" fmla="*/ 10 w 32"/>
                <a:gd name="T29" fmla="*/ 2 h 32"/>
                <a:gd name="T30" fmla="*/ 16 w 32"/>
                <a:gd name="T31" fmla="*/ 0 h 32"/>
                <a:gd name="T32" fmla="*/ 16 w 32"/>
                <a:gd name="T33" fmla="*/ 0 h 32"/>
                <a:gd name="T34" fmla="*/ 22 w 32"/>
                <a:gd name="T35" fmla="*/ 2 h 32"/>
                <a:gd name="T36" fmla="*/ 28 w 32"/>
                <a:gd name="T37" fmla="*/ 4 h 32"/>
                <a:gd name="T38" fmla="*/ 32 w 32"/>
                <a:gd name="T39" fmla="*/ 10 h 32"/>
                <a:gd name="T40" fmla="*/ 32 w 32"/>
                <a:gd name="T41" fmla="*/ 16 h 32"/>
                <a:gd name="T42" fmla="*/ 32 w 32"/>
                <a:gd name="T43" fmla="*/ 1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2" h="32">
                  <a:moveTo>
                    <a:pt x="32" y="16"/>
                  </a:moveTo>
                  <a:lnTo>
                    <a:pt x="32" y="16"/>
                  </a:lnTo>
                  <a:lnTo>
                    <a:pt x="32" y="22"/>
                  </a:lnTo>
                  <a:lnTo>
                    <a:pt x="28" y="28"/>
                  </a:lnTo>
                  <a:lnTo>
                    <a:pt x="22" y="30"/>
                  </a:lnTo>
                  <a:lnTo>
                    <a:pt x="16" y="32"/>
                  </a:lnTo>
                  <a:lnTo>
                    <a:pt x="16" y="32"/>
                  </a:lnTo>
                  <a:lnTo>
                    <a:pt x="10" y="30"/>
                  </a:lnTo>
                  <a:lnTo>
                    <a:pt x="6" y="28"/>
                  </a:lnTo>
                  <a:lnTo>
                    <a:pt x="2" y="22"/>
                  </a:lnTo>
                  <a:lnTo>
                    <a:pt x="0" y="16"/>
                  </a:lnTo>
                  <a:lnTo>
                    <a:pt x="0" y="16"/>
                  </a:lnTo>
                  <a:lnTo>
                    <a:pt x="2" y="10"/>
                  </a:lnTo>
                  <a:lnTo>
                    <a:pt x="6" y="4"/>
                  </a:lnTo>
                  <a:lnTo>
                    <a:pt x="10" y="2"/>
                  </a:lnTo>
                  <a:lnTo>
                    <a:pt x="16" y="0"/>
                  </a:lnTo>
                  <a:lnTo>
                    <a:pt x="16" y="0"/>
                  </a:lnTo>
                  <a:lnTo>
                    <a:pt x="22" y="2"/>
                  </a:lnTo>
                  <a:lnTo>
                    <a:pt x="28" y="4"/>
                  </a:lnTo>
                  <a:lnTo>
                    <a:pt x="32" y="10"/>
                  </a:lnTo>
                  <a:lnTo>
                    <a:pt x="32" y="16"/>
                  </a:lnTo>
                  <a:lnTo>
                    <a:pt x="32" y="1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456" name="Freeform 214"/>
            <p:cNvSpPr>
              <a:spLocks/>
            </p:cNvSpPr>
            <p:nvPr/>
          </p:nvSpPr>
          <p:spPr bwMode="auto">
            <a:xfrm>
              <a:off x="5808663" y="5095875"/>
              <a:ext cx="41275" cy="200025"/>
            </a:xfrm>
            <a:custGeom>
              <a:avLst/>
              <a:gdLst>
                <a:gd name="T0" fmla="*/ 0 w 26"/>
                <a:gd name="T1" fmla="*/ 120 h 126"/>
                <a:gd name="T2" fmla="*/ 0 w 26"/>
                <a:gd name="T3" fmla="*/ 120 h 126"/>
                <a:gd name="T4" fmla="*/ 0 w 26"/>
                <a:gd name="T5" fmla="*/ 90 h 126"/>
                <a:gd name="T6" fmla="*/ 2 w 26"/>
                <a:gd name="T7" fmla="*/ 54 h 126"/>
                <a:gd name="T8" fmla="*/ 4 w 26"/>
                <a:gd name="T9" fmla="*/ 36 h 126"/>
                <a:gd name="T10" fmla="*/ 8 w 26"/>
                <a:gd name="T11" fmla="*/ 20 h 126"/>
                <a:gd name="T12" fmla="*/ 12 w 26"/>
                <a:gd name="T13" fmla="*/ 8 h 126"/>
                <a:gd name="T14" fmla="*/ 16 w 26"/>
                <a:gd name="T15" fmla="*/ 0 h 126"/>
                <a:gd name="T16" fmla="*/ 26 w 26"/>
                <a:gd name="T17" fmla="*/ 24 h 126"/>
                <a:gd name="T18" fmla="*/ 20 w 26"/>
                <a:gd name="T19" fmla="*/ 102 h 126"/>
                <a:gd name="T20" fmla="*/ 8 w 26"/>
                <a:gd name="T21" fmla="*/ 126 h 126"/>
                <a:gd name="T22" fmla="*/ 0 w 26"/>
                <a:gd name="T23" fmla="*/ 120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 h="126">
                  <a:moveTo>
                    <a:pt x="0" y="120"/>
                  </a:moveTo>
                  <a:lnTo>
                    <a:pt x="0" y="120"/>
                  </a:lnTo>
                  <a:lnTo>
                    <a:pt x="0" y="90"/>
                  </a:lnTo>
                  <a:lnTo>
                    <a:pt x="2" y="54"/>
                  </a:lnTo>
                  <a:lnTo>
                    <a:pt x="4" y="36"/>
                  </a:lnTo>
                  <a:lnTo>
                    <a:pt x="8" y="20"/>
                  </a:lnTo>
                  <a:lnTo>
                    <a:pt x="12" y="8"/>
                  </a:lnTo>
                  <a:lnTo>
                    <a:pt x="16" y="0"/>
                  </a:lnTo>
                  <a:lnTo>
                    <a:pt x="26" y="24"/>
                  </a:lnTo>
                  <a:lnTo>
                    <a:pt x="20" y="102"/>
                  </a:lnTo>
                  <a:lnTo>
                    <a:pt x="8" y="126"/>
                  </a:lnTo>
                  <a:lnTo>
                    <a:pt x="0" y="1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457" name="Rectangle 215"/>
            <p:cNvSpPr>
              <a:spLocks noChangeArrowheads="1"/>
            </p:cNvSpPr>
            <p:nvPr/>
          </p:nvSpPr>
          <p:spPr bwMode="auto">
            <a:xfrm>
              <a:off x="5434013" y="5105400"/>
              <a:ext cx="9525" cy="539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458" name="Freeform 216"/>
            <p:cNvSpPr>
              <a:spLocks/>
            </p:cNvSpPr>
            <p:nvPr/>
          </p:nvSpPr>
          <p:spPr bwMode="auto">
            <a:xfrm>
              <a:off x="5411788" y="5105400"/>
              <a:ext cx="9525" cy="53975"/>
            </a:xfrm>
            <a:custGeom>
              <a:avLst/>
              <a:gdLst>
                <a:gd name="T0" fmla="*/ 2 w 6"/>
                <a:gd name="T1" fmla="*/ 0 h 34"/>
                <a:gd name="T2" fmla="*/ 6 w 6"/>
                <a:gd name="T3" fmla="*/ 0 h 34"/>
                <a:gd name="T4" fmla="*/ 6 w 6"/>
                <a:gd name="T5" fmla="*/ 34 h 34"/>
                <a:gd name="T6" fmla="*/ 0 w 6"/>
                <a:gd name="T7" fmla="*/ 34 h 34"/>
                <a:gd name="T8" fmla="*/ 2 w 6"/>
                <a:gd name="T9" fmla="*/ 0 h 34"/>
              </a:gdLst>
              <a:ahLst/>
              <a:cxnLst>
                <a:cxn ang="0">
                  <a:pos x="T0" y="T1"/>
                </a:cxn>
                <a:cxn ang="0">
                  <a:pos x="T2" y="T3"/>
                </a:cxn>
                <a:cxn ang="0">
                  <a:pos x="T4" y="T5"/>
                </a:cxn>
                <a:cxn ang="0">
                  <a:pos x="T6" y="T7"/>
                </a:cxn>
                <a:cxn ang="0">
                  <a:pos x="T8" y="T9"/>
                </a:cxn>
              </a:cxnLst>
              <a:rect l="0" t="0" r="r" b="b"/>
              <a:pathLst>
                <a:path w="6" h="34">
                  <a:moveTo>
                    <a:pt x="2" y="0"/>
                  </a:moveTo>
                  <a:lnTo>
                    <a:pt x="6" y="0"/>
                  </a:lnTo>
                  <a:lnTo>
                    <a:pt x="6" y="34"/>
                  </a:lnTo>
                  <a:lnTo>
                    <a:pt x="0" y="34"/>
                  </a:lnTo>
                  <a:lnTo>
                    <a:pt x="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459" name="Rectangle 217"/>
            <p:cNvSpPr>
              <a:spLocks noChangeArrowheads="1"/>
            </p:cNvSpPr>
            <p:nvPr/>
          </p:nvSpPr>
          <p:spPr bwMode="auto">
            <a:xfrm>
              <a:off x="5456238" y="5105400"/>
              <a:ext cx="9525" cy="539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460" name="Freeform 218"/>
            <p:cNvSpPr>
              <a:spLocks/>
            </p:cNvSpPr>
            <p:nvPr/>
          </p:nvSpPr>
          <p:spPr bwMode="auto">
            <a:xfrm>
              <a:off x="5478463" y="5105400"/>
              <a:ext cx="9525" cy="53975"/>
            </a:xfrm>
            <a:custGeom>
              <a:avLst/>
              <a:gdLst>
                <a:gd name="T0" fmla="*/ 0 w 6"/>
                <a:gd name="T1" fmla="*/ 0 h 34"/>
                <a:gd name="T2" fmla="*/ 4 w 6"/>
                <a:gd name="T3" fmla="*/ 0 h 34"/>
                <a:gd name="T4" fmla="*/ 6 w 6"/>
                <a:gd name="T5" fmla="*/ 34 h 34"/>
                <a:gd name="T6" fmla="*/ 0 w 6"/>
                <a:gd name="T7" fmla="*/ 34 h 34"/>
                <a:gd name="T8" fmla="*/ 0 w 6"/>
                <a:gd name="T9" fmla="*/ 0 h 34"/>
              </a:gdLst>
              <a:ahLst/>
              <a:cxnLst>
                <a:cxn ang="0">
                  <a:pos x="T0" y="T1"/>
                </a:cxn>
                <a:cxn ang="0">
                  <a:pos x="T2" y="T3"/>
                </a:cxn>
                <a:cxn ang="0">
                  <a:pos x="T4" y="T5"/>
                </a:cxn>
                <a:cxn ang="0">
                  <a:pos x="T6" y="T7"/>
                </a:cxn>
                <a:cxn ang="0">
                  <a:pos x="T8" y="T9"/>
                </a:cxn>
              </a:cxnLst>
              <a:rect l="0" t="0" r="r" b="b"/>
              <a:pathLst>
                <a:path w="6" h="34">
                  <a:moveTo>
                    <a:pt x="0" y="0"/>
                  </a:moveTo>
                  <a:lnTo>
                    <a:pt x="4" y="0"/>
                  </a:lnTo>
                  <a:lnTo>
                    <a:pt x="6" y="34"/>
                  </a:lnTo>
                  <a:lnTo>
                    <a:pt x="0" y="34"/>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461" name="Freeform 219"/>
            <p:cNvSpPr>
              <a:spLocks/>
            </p:cNvSpPr>
            <p:nvPr/>
          </p:nvSpPr>
          <p:spPr bwMode="auto">
            <a:xfrm>
              <a:off x="5434013" y="5451475"/>
              <a:ext cx="31750" cy="28575"/>
            </a:xfrm>
            <a:custGeom>
              <a:avLst/>
              <a:gdLst>
                <a:gd name="T0" fmla="*/ 20 w 20"/>
                <a:gd name="T1" fmla="*/ 10 h 18"/>
                <a:gd name="T2" fmla="*/ 20 w 20"/>
                <a:gd name="T3" fmla="*/ 10 h 18"/>
                <a:gd name="T4" fmla="*/ 18 w 20"/>
                <a:gd name="T5" fmla="*/ 14 h 18"/>
                <a:gd name="T6" fmla="*/ 16 w 20"/>
                <a:gd name="T7" fmla="*/ 16 h 18"/>
                <a:gd name="T8" fmla="*/ 16 w 20"/>
                <a:gd name="T9" fmla="*/ 16 h 18"/>
                <a:gd name="T10" fmla="*/ 14 w 20"/>
                <a:gd name="T11" fmla="*/ 18 h 18"/>
                <a:gd name="T12" fmla="*/ 10 w 20"/>
                <a:gd name="T13" fmla="*/ 18 h 18"/>
                <a:gd name="T14" fmla="*/ 10 w 20"/>
                <a:gd name="T15" fmla="*/ 18 h 18"/>
                <a:gd name="T16" fmla="*/ 6 w 20"/>
                <a:gd name="T17" fmla="*/ 18 h 18"/>
                <a:gd name="T18" fmla="*/ 4 w 20"/>
                <a:gd name="T19" fmla="*/ 16 h 18"/>
                <a:gd name="T20" fmla="*/ 4 w 20"/>
                <a:gd name="T21" fmla="*/ 16 h 18"/>
                <a:gd name="T22" fmla="*/ 2 w 20"/>
                <a:gd name="T23" fmla="*/ 14 h 18"/>
                <a:gd name="T24" fmla="*/ 0 w 20"/>
                <a:gd name="T25" fmla="*/ 10 h 18"/>
                <a:gd name="T26" fmla="*/ 0 w 20"/>
                <a:gd name="T27" fmla="*/ 10 h 18"/>
                <a:gd name="T28" fmla="*/ 2 w 20"/>
                <a:gd name="T29" fmla="*/ 6 h 18"/>
                <a:gd name="T30" fmla="*/ 4 w 20"/>
                <a:gd name="T31" fmla="*/ 4 h 18"/>
                <a:gd name="T32" fmla="*/ 4 w 20"/>
                <a:gd name="T33" fmla="*/ 4 h 18"/>
                <a:gd name="T34" fmla="*/ 6 w 20"/>
                <a:gd name="T35" fmla="*/ 2 h 18"/>
                <a:gd name="T36" fmla="*/ 10 w 20"/>
                <a:gd name="T37" fmla="*/ 0 h 18"/>
                <a:gd name="T38" fmla="*/ 10 w 20"/>
                <a:gd name="T39" fmla="*/ 0 h 18"/>
                <a:gd name="T40" fmla="*/ 14 w 20"/>
                <a:gd name="T41" fmla="*/ 2 h 18"/>
                <a:gd name="T42" fmla="*/ 16 w 20"/>
                <a:gd name="T43" fmla="*/ 4 h 18"/>
                <a:gd name="T44" fmla="*/ 16 w 20"/>
                <a:gd name="T45" fmla="*/ 4 h 18"/>
                <a:gd name="T46" fmla="*/ 18 w 20"/>
                <a:gd name="T47" fmla="*/ 6 h 18"/>
                <a:gd name="T48" fmla="*/ 20 w 20"/>
                <a:gd name="T49" fmla="*/ 10 h 18"/>
                <a:gd name="T50" fmla="*/ 20 w 20"/>
                <a:gd name="T51" fmla="*/ 1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0" h="18">
                  <a:moveTo>
                    <a:pt x="20" y="10"/>
                  </a:moveTo>
                  <a:lnTo>
                    <a:pt x="20" y="10"/>
                  </a:lnTo>
                  <a:lnTo>
                    <a:pt x="18" y="14"/>
                  </a:lnTo>
                  <a:lnTo>
                    <a:pt x="16" y="16"/>
                  </a:lnTo>
                  <a:lnTo>
                    <a:pt x="16" y="16"/>
                  </a:lnTo>
                  <a:lnTo>
                    <a:pt x="14" y="18"/>
                  </a:lnTo>
                  <a:lnTo>
                    <a:pt x="10" y="18"/>
                  </a:lnTo>
                  <a:lnTo>
                    <a:pt x="10" y="18"/>
                  </a:lnTo>
                  <a:lnTo>
                    <a:pt x="6" y="18"/>
                  </a:lnTo>
                  <a:lnTo>
                    <a:pt x="4" y="16"/>
                  </a:lnTo>
                  <a:lnTo>
                    <a:pt x="4" y="16"/>
                  </a:lnTo>
                  <a:lnTo>
                    <a:pt x="2" y="14"/>
                  </a:lnTo>
                  <a:lnTo>
                    <a:pt x="0" y="10"/>
                  </a:lnTo>
                  <a:lnTo>
                    <a:pt x="0" y="10"/>
                  </a:lnTo>
                  <a:lnTo>
                    <a:pt x="2" y="6"/>
                  </a:lnTo>
                  <a:lnTo>
                    <a:pt x="4" y="4"/>
                  </a:lnTo>
                  <a:lnTo>
                    <a:pt x="4" y="4"/>
                  </a:lnTo>
                  <a:lnTo>
                    <a:pt x="6" y="2"/>
                  </a:lnTo>
                  <a:lnTo>
                    <a:pt x="10" y="0"/>
                  </a:lnTo>
                  <a:lnTo>
                    <a:pt x="10" y="0"/>
                  </a:lnTo>
                  <a:lnTo>
                    <a:pt x="14" y="2"/>
                  </a:lnTo>
                  <a:lnTo>
                    <a:pt x="16" y="4"/>
                  </a:lnTo>
                  <a:lnTo>
                    <a:pt x="16" y="4"/>
                  </a:lnTo>
                  <a:lnTo>
                    <a:pt x="18" y="6"/>
                  </a:lnTo>
                  <a:lnTo>
                    <a:pt x="20" y="10"/>
                  </a:lnTo>
                  <a:lnTo>
                    <a:pt x="20"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462" name="Freeform 220"/>
            <p:cNvSpPr>
              <a:spLocks/>
            </p:cNvSpPr>
            <p:nvPr/>
          </p:nvSpPr>
          <p:spPr bwMode="auto">
            <a:xfrm>
              <a:off x="5427663" y="5410200"/>
              <a:ext cx="44450" cy="41275"/>
            </a:xfrm>
            <a:custGeom>
              <a:avLst/>
              <a:gdLst>
                <a:gd name="T0" fmla="*/ 28 w 28"/>
                <a:gd name="T1" fmla="*/ 12 h 26"/>
                <a:gd name="T2" fmla="*/ 28 w 28"/>
                <a:gd name="T3" fmla="*/ 12 h 26"/>
                <a:gd name="T4" fmla="*/ 26 w 28"/>
                <a:gd name="T5" fmla="*/ 18 h 26"/>
                <a:gd name="T6" fmla="*/ 24 w 28"/>
                <a:gd name="T7" fmla="*/ 22 h 26"/>
                <a:gd name="T8" fmla="*/ 24 w 28"/>
                <a:gd name="T9" fmla="*/ 22 h 26"/>
                <a:gd name="T10" fmla="*/ 20 w 28"/>
                <a:gd name="T11" fmla="*/ 26 h 26"/>
                <a:gd name="T12" fmla="*/ 14 w 28"/>
                <a:gd name="T13" fmla="*/ 26 h 26"/>
                <a:gd name="T14" fmla="*/ 14 w 28"/>
                <a:gd name="T15" fmla="*/ 26 h 26"/>
                <a:gd name="T16" fmla="*/ 8 w 28"/>
                <a:gd name="T17" fmla="*/ 26 h 26"/>
                <a:gd name="T18" fmla="*/ 4 w 28"/>
                <a:gd name="T19" fmla="*/ 22 h 26"/>
                <a:gd name="T20" fmla="*/ 4 w 28"/>
                <a:gd name="T21" fmla="*/ 22 h 26"/>
                <a:gd name="T22" fmla="*/ 2 w 28"/>
                <a:gd name="T23" fmla="*/ 18 h 26"/>
                <a:gd name="T24" fmla="*/ 0 w 28"/>
                <a:gd name="T25" fmla="*/ 12 h 26"/>
                <a:gd name="T26" fmla="*/ 0 w 28"/>
                <a:gd name="T27" fmla="*/ 12 h 26"/>
                <a:gd name="T28" fmla="*/ 2 w 28"/>
                <a:gd name="T29" fmla="*/ 8 h 26"/>
                <a:gd name="T30" fmla="*/ 4 w 28"/>
                <a:gd name="T31" fmla="*/ 4 h 26"/>
                <a:gd name="T32" fmla="*/ 4 w 28"/>
                <a:gd name="T33" fmla="*/ 4 h 26"/>
                <a:gd name="T34" fmla="*/ 8 w 28"/>
                <a:gd name="T35" fmla="*/ 0 h 26"/>
                <a:gd name="T36" fmla="*/ 14 w 28"/>
                <a:gd name="T37" fmla="*/ 0 h 26"/>
                <a:gd name="T38" fmla="*/ 14 w 28"/>
                <a:gd name="T39" fmla="*/ 0 h 26"/>
                <a:gd name="T40" fmla="*/ 20 w 28"/>
                <a:gd name="T41" fmla="*/ 0 h 26"/>
                <a:gd name="T42" fmla="*/ 24 w 28"/>
                <a:gd name="T43" fmla="*/ 4 h 26"/>
                <a:gd name="T44" fmla="*/ 24 w 28"/>
                <a:gd name="T45" fmla="*/ 4 h 26"/>
                <a:gd name="T46" fmla="*/ 26 w 28"/>
                <a:gd name="T47" fmla="*/ 8 h 26"/>
                <a:gd name="T48" fmla="*/ 28 w 28"/>
                <a:gd name="T49" fmla="*/ 12 h 26"/>
                <a:gd name="T50" fmla="*/ 28 w 28"/>
                <a:gd name="T51" fmla="*/ 12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8" h="26">
                  <a:moveTo>
                    <a:pt x="28" y="12"/>
                  </a:moveTo>
                  <a:lnTo>
                    <a:pt x="28" y="12"/>
                  </a:lnTo>
                  <a:lnTo>
                    <a:pt x="26" y="18"/>
                  </a:lnTo>
                  <a:lnTo>
                    <a:pt x="24" y="22"/>
                  </a:lnTo>
                  <a:lnTo>
                    <a:pt x="24" y="22"/>
                  </a:lnTo>
                  <a:lnTo>
                    <a:pt x="20" y="26"/>
                  </a:lnTo>
                  <a:lnTo>
                    <a:pt x="14" y="26"/>
                  </a:lnTo>
                  <a:lnTo>
                    <a:pt x="14" y="26"/>
                  </a:lnTo>
                  <a:lnTo>
                    <a:pt x="8" y="26"/>
                  </a:lnTo>
                  <a:lnTo>
                    <a:pt x="4" y="22"/>
                  </a:lnTo>
                  <a:lnTo>
                    <a:pt x="4" y="22"/>
                  </a:lnTo>
                  <a:lnTo>
                    <a:pt x="2" y="18"/>
                  </a:lnTo>
                  <a:lnTo>
                    <a:pt x="0" y="12"/>
                  </a:lnTo>
                  <a:lnTo>
                    <a:pt x="0" y="12"/>
                  </a:lnTo>
                  <a:lnTo>
                    <a:pt x="2" y="8"/>
                  </a:lnTo>
                  <a:lnTo>
                    <a:pt x="4" y="4"/>
                  </a:lnTo>
                  <a:lnTo>
                    <a:pt x="4" y="4"/>
                  </a:lnTo>
                  <a:lnTo>
                    <a:pt x="8" y="0"/>
                  </a:lnTo>
                  <a:lnTo>
                    <a:pt x="14" y="0"/>
                  </a:lnTo>
                  <a:lnTo>
                    <a:pt x="14" y="0"/>
                  </a:lnTo>
                  <a:lnTo>
                    <a:pt x="20" y="0"/>
                  </a:lnTo>
                  <a:lnTo>
                    <a:pt x="24" y="4"/>
                  </a:lnTo>
                  <a:lnTo>
                    <a:pt x="24" y="4"/>
                  </a:lnTo>
                  <a:lnTo>
                    <a:pt x="26" y="8"/>
                  </a:lnTo>
                  <a:lnTo>
                    <a:pt x="28" y="12"/>
                  </a:lnTo>
                  <a:lnTo>
                    <a:pt x="28" y="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463" name="Rectangle 221"/>
            <p:cNvSpPr>
              <a:spLocks noChangeArrowheads="1"/>
            </p:cNvSpPr>
            <p:nvPr/>
          </p:nvSpPr>
          <p:spPr bwMode="auto">
            <a:xfrm>
              <a:off x="5411788" y="5159375"/>
              <a:ext cx="76200" cy="539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464" name="Freeform 222"/>
            <p:cNvSpPr>
              <a:spLocks/>
            </p:cNvSpPr>
            <p:nvPr/>
          </p:nvSpPr>
          <p:spPr bwMode="auto">
            <a:xfrm>
              <a:off x="5411788" y="5194300"/>
              <a:ext cx="76200" cy="38100"/>
            </a:xfrm>
            <a:custGeom>
              <a:avLst/>
              <a:gdLst>
                <a:gd name="T0" fmla="*/ 48 w 48"/>
                <a:gd name="T1" fmla="*/ 12 h 24"/>
                <a:gd name="T2" fmla="*/ 48 w 48"/>
                <a:gd name="T3" fmla="*/ 12 h 24"/>
                <a:gd name="T4" fmla="*/ 46 w 48"/>
                <a:gd name="T5" fmla="*/ 16 h 24"/>
                <a:gd name="T6" fmla="*/ 40 w 48"/>
                <a:gd name="T7" fmla="*/ 20 h 24"/>
                <a:gd name="T8" fmla="*/ 34 w 48"/>
                <a:gd name="T9" fmla="*/ 22 h 24"/>
                <a:gd name="T10" fmla="*/ 24 w 48"/>
                <a:gd name="T11" fmla="*/ 24 h 24"/>
                <a:gd name="T12" fmla="*/ 24 w 48"/>
                <a:gd name="T13" fmla="*/ 24 h 24"/>
                <a:gd name="T14" fmla="*/ 14 w 48"/>
                <a:gd name="T15" fmla="*/ 22 h 24"/>
                <a:gd name="T16" fmla="*/ 8 w 48"/>
                <a:gd name="T17" fmla="*/ 20 h 24"/>
                <a:gd name="T18" fmla="*/ 2 w 48"/>
                <a:gd name="T19" fmla="*/ 16 h 24"/>
                <a:gd name="T20" fmla="*/ 0 w 48"/>
                <a:gd name="T21" fmla="*/ 12 h 24"/>
                <a:gd name="T22" fmla="*/ 0 w 48"/>
                <a:gd name="T23" fmla="*/ 12 h 24"/>
                <a:gd name="T24" fmla="*/ 2 w 48"/>
                <a:gd name="T25" fmla="*/ 8 h 24"/>
                <a:gd name="T26" fmla="*/ 8 w 48"/>
                <a:gd name="T27" fmla="*/ 4 h 24"/>
                <a:gd name="T28" fmla="*/ 14 w 48"/>
                <a:gd name="T29" fmla="*/ 2 h 24"/>
                <a:gd name="T30" fmla="*/ 24 w 48"/>
                <a:gd name="T31" fmla="*/ 0 h 24"/>
                <a:gd name="T32" fmla="*/ 24 w 48"/>
                <a:gd name="T33" fmla="*/ 0 h 24"/>
                <a:gd name="T34" fmla="*/ 34 w 48"/>
                <a:gd name="T35" fmla="*/ 2 h 24"/>
                <a:gd name="T36" fmla="*/ 40 w 48"/>
                <a:gd name="T37" fmla="*/ 4 h 24"/>
                <a:gd name="T38" fmla="*/ 46 w 48"/>
                <a:gd name="T39" fmla="*/ 8 h 24"/>
                <a:gd name="T40" fmla="*/ 48 w 48"/>
                <a:gd name="T41" fmla="*/ 12 h 24"/>
                <a:gd name="T42" fmla="*/ 48 w 48"/>
                <a:gd name="T43"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8" h="24">
                  <a:moveTo>
                    <a:pt x="48" y="12"/>
                  </a:moveTo>
                  <a:lnTo>
                    <a:pt x="48" y="12"/>
                  </a:lnTo>
                  <a:lnTo>
                    <a:pt x="46" y="16"/>
                  </a:lnTo>
                  <a:lnTo>
                    <a:pt x="40" y="20"/>
                  </a:lnTo>
                  <a:lnTo>
                    <a:pt x="34" y="22"/>
                  </a:lnTo>
                  <a:lnTo>
                    <a:pt x="24" y="24"/>
                  </a:lnTo>
                  <a:lnTo>
                    <a:pt x="24" y="24"/>
                  </a:lnTo>
                  <a:lnTo>
                    <a:pt x="14" y="22"/>
                  </a:lnTo>
                  <a:lnTo>
                    <a:pt x="8" y="20"/>
                  </a:lnTo>
                  <a:lnTo>
                    <a:pt x="2" y="16"/>
                  </a:lnTo>
                  <a:lnTo>
                    <a:pt x="0" y="12"/>
                  </a:lnTo>
                  <a:lnTo>
                    <a:pt x="0" y="12"/>
                  </a:lnTo>
                  <a:lnTo>
                    <a:pt x="2" y="8"/>
                  </a:lnTo>
                  <a:lnTo>
                    <a:pt x="8" y="4"/>
                  </a:lnTo>
                  <a:lnTo>
                    <a:pt x="14" y="2"/>
                  </a:lnTo>
                  <a:lnTo>
                    <a:pt x="24" y="0"/>
                  </a:lnTo>
                  <a:lnTo>
                    <a:pt x="24" y="0"/>
                  </a:lnTo>
                  <a:lnTo>
                    <a:pt x="34" y="2"/>
                  </a:lnTo>
                  <a:lnTo>
                    <a:pt x="40" y="4"/>
                  </a:lnTo>
                  <a:lnTo>
                    <a:pt x="46" y="8"/>
                  </a:lnTo>
                  <a:lnTo>
                    <a:pt x="48" y="12"/>
                  </a:lnTo>
                  <a:lnTo>
                    <a:pt x="48" y="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465" name="Freeform 223"/>
            <p:cNvSpPr>
              <a:spLocks/>
            </p:cNvSpPr>
            <p:nvPr/>
          </p:nvSpPr>
          <p:spPr bwMode="auto">
            <a:xfrm>
              <a:off x="5421313" y="5184775"/>
              <a:ext cx="57150" cy="282575"/>
            </a:xfrm>
            <a:custGeom>
              <a:avLst/>
              <a:gdLst>
                <a:gd name="T0" fmla="*/ 18 w 36"/>
                <a:gd name="T1" fmla="*/ 0 h 178"/>
                <a:gd name="T2" fmla="*/ 36 w 36"/>
                <a:gd name="T3" fmla="*/ 14 h 178"/>
                <a:gd name="T4" fmla="*/ 36 w 36"/>
                <a:gd name="T5" fmla="*/ 26 h 178"/>
                <a:gd name="T6" fmla="*/ 36 w 36"/>
                <a:gd name="T7" fmla="*/ 26 h 178"/>
                <a:gd name="T8" fmla="*/ 30 w 36"/>
                <a:gd name="T9" fmla="*/ 32 h 178"/>
                <a:gd name="T10" fmla="*/ 26 w 36"/>
                <a:gd name="T11" fmla="*/ 38 h 178"/>
                <a:gd name="T12" fmla="*/ 24 w 36"/>
                <a:gd name="T13" fmla="*/ 50 h 178"/>
                <a:gd name="T14" fmla="*/ 24 w 36"/>
                <a:gd name="T15" fmla="*/ 64 h 178"/>
                <a:gd name="T16" fmla="*/ 24 w 36"/>
                <a:gd name="T17" fmla="*/ 64 h 178"/>
                <a:gd name="T18" fmla="*/ 26 w 36"/>
                <a:gd name="T19" fmla="*/ 84 h 178"/>
                <a:gd name="T20" fmla="*/ 28 w 36"/>
                <a:gd name="T21" fmla="*/ 110 h 178"/>
                <a:gd name="T22" fmla="*/ 30 w 36"/>
                <a:gd name="T23" fmla="*/ 136 h 178"/>
                <a:gd name="T24" fmla="*/ 32 w 36"/>
                <a:gd name="T25" fmla="*/ 154 h 178"/>
                <a:gd name="T26" fmla="*/ 32 w 36"/>
                <a:gd name="T27" fmla="*/ 154 h 178"/>
                <a:gd name="T28" fmla="*/ 32 w 36"/>
                <a:gd name="T29" fmla="*/ 166 h 178"/>
                <a:gd name="T30" fmla="*/ 30 w 36"/>
                <a:gd name="T31" fmla="*/ 174 h 178"/>
                <a:gd name="T32" fmla="*/ 28 w 36"/>
                <a:gd name="T33" fmla="*/ 178 h 178"/>
                <a:gd name="T34" fmla="*/ 18 w 36"/>
                <a:gd name="T35" fmla="*/ 178 h 178"/>
                <a:gd name="T36" fmla="*/ 8 w 36"/>
                <a:gd name="T37" fmla="*/ 178 h 178"/>
                <a:gd name="T38" fmla="*/ 8 w 36"/>
                <a:gd name="T39" fmla="*/ 178 h 178"/>
                <a:gd name="T40" fmla="*/ 6 w 36"/>
                <a:gd name="T41" fmla="*/ 174 h 178"/>
                <a:gd name="T42" fmla="*/ 6 w 36"/>
                <a:gd name="T43" fmla="*/ 166 h 178"/>
                <a:gd name="T44" fmla="*/ 4 w 36"/>
                <a:gd name="T45" fmla="*/ 154 h 178"/>
                <a:gd name="T46" fmla="*/ 4 w 36"/>
                <a:gd name="T47" fmla="*/ 154 h 178"/>
                <a:gd name="T48" fmla="*/ 6 w 36"/>
                <a:gd name="T49" fmla="*/ 136 h 178"/>
                <a:gd name="T50" fmla="*/ 8 w 36"/>
                <a:gd name="T51" fmla="*/ 110 h 178"/>
                <a:gd name="T52" fmla="*/ 12 w 36"/>
                <a:gd name="T53" fmla="*/ 84 h 178"/>
                <a:gd name="T54" fmla="*/ 12 w 36"/>
                <a:gd name="T55" fmla="*/ 64 h 178"/>
                <a:gd name="T56" fmla="*/ 12 w 36"/>
                <a:gd name="T57" fmla="*/ 64 h 178"/>
                <a:gd name="T58" fmla="*/ 12 w 36"/>
                <a:gd name="T59" fmla="*/ 50 h 178"/>
                <a:gd name="T60" fmla="*/ 10 w 36"/>
                <a:gd name="T61" fmla="*/ 38 h 178"/>
                <a:gd name="T62" fmla="*/ 6 w 36"/>
                <a:gd name="T63" fmla="*/ 32 h 178"/>
                <a:gd name="T64" fmla="*/ 0 w 36"/>
                <a:gd name="T65" fmla="*/ 26 h 178"/>
                <a:gd name="T66" fmla="*/ 0 w 36"/>
                <a:gd name="T67" fmla="*/ 14 h 178"/>
                <a:gd name="T68" fmla="*/ 18 w 36"/>
                <a:gd name="T69" fmla="*/ 0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 h="178">
                  <a:moveTo>
                    <a:pt x="18" y="0"/>
                  </a:moveTo>
                  <a:lnTo>
                    <a:pt x="36" y="14"/>
                  </a:lnTo>
                  <a:lnTo>
                    <a:pt x="36" y="26"/>
                  </a:lnTo>
                  <a:lnTo>
                    <a:pt x="36" y="26"/>
                  </a:lnTo>
                  <a:lnTo>
                    <a:pt x="30" y="32"/>
                  </a:lnTo>
                  <a:lnTo>
                    <a:pt x="26" y="38"/>
                  </a:lnTo>
                  <a:lnTo>
                    <a:pt x="24" y="50"/>
                  </a:lnTo>
                  <a:lnTo>
                    <a:pt x="24" y="64"/>
                  </a:lnTo>
                  <a:lnTo>
                    <a:pt x="24" y="64"/>
                  </a:lnTo>
                  <a:lnTo>
                    <a:pt x="26" y="84"/>
                  </a:lnTo>
                  <a:lnTo>
                    <a:pt x="28" y="110"/>
                  </a:lnTo>
                  <a:lnTo>
                    <a:pt x="30" y="136"/>
                  </a:lnTo>
                  <a:lnTo>
                    <a:pt x="32" y="154"/>
                  </a:lnTo>
                  <a:lnTo>
                    <a:pt x="32" y="154"/>
                  </a:lnTo>
                  <a:lnTo>
                    <a:pt x="32" y="166"/>
                  </a:lnTo>
                  <a:lnTo>
                    <a:pt x="30" y="174"/>
                  </a:lnTo>
                  <a:lnTo>
                    <a:pt x="28" y="178"/>
                  </a:lnTo>
                  <a:lnTo>
                    <a:pt x="18" y="178"/>
                  </a:lnTo>
                  <a:lnTo>
                    <a:pt x="8" y="178"/>
                  </a:lnTo>
                  <a:lnTo>
                    <a:pt x="8" y="178"/>
                  </a:lnTo>
                  <a:lnTo>
                    <a:pt x="6" y="174"/>
                  </a:lnTo>
                  <a:lnTo>
                    <a:pt x="6" y="166"/>
                  </a:lnTo>
                  <a:lnTo>
                    <a:pt x="4" y="154"/>
                  </a:lnTo>
                  <a:lnTo>
                    <a:pt x="4" y="154"/>
                  </a:lnTo>
                  <a:lnTo>
                    <a:pt x="6" y="136"/>
                  </a:lnTo>
                  <a:lnTo>
                    <a:pt x="8" y="110"/>
                  </a:lnTo>
                  <a:lnTo>
                    <a:pt x="12" y="84"/>
                  </a:lnTo>
                  <a:lnTo>
                    <a:pt x="12" y="64"/>
                  </a:lnTo>
                  <a:lnTo>
                    <a:pt x="12" y="64"/>
                  </a:lnTo>
                  <a:lnTo>
                    <a:pt x="12" y="50"/>
                  </a:lnTo>
                  <a:lnTo>
                    <a:pt x="10" y="38"/>
                  </a:lnTo>
                  <a:lnTo>
                    <a:pt x="6" y="32"/>
                  </a:lnTo>
                  <a:lnTo>
                    <a:pt x="0" y="26"/>
                  </a:lnTo>
                  <a:lnTo>
                    <a:pt x="0" y="14"/>
                  </a:lnTo>
                  <a:lnTo>
                    <a:pt x="1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grpSp>
      <p:grpSp>
        <p:nvGrpSpPr>
          <p:cNvPr id="1466" name="グループ化 1465"/>
          <p:cNvGrpSpPr/>
          <p:nvPr/>
        </p:nvGrpSpPr>
        <p:grpSpPr>
          <a:xfrm>
            <a:off x="5285171" y="3232767"/>
            <a:ext cx="394601" cy="432045"/>
            <a:chOff x="7224713" y="3251200"/>
            <a:chExt cx="434975" cy="476250"/>
          </a:xfrm>
        </p:grpSpPr>
        <p:sp>
          <p:nvSpPr>
            <p:cNvPr id="1467" name="Freeform 224"/>
            <p:cNvSpPr>
              <a:spLocks/>
            </p:cNvSpPr>
            <p:nvPr/>
          </p:nvSpPr>
          <p:spPr bwMode="auto">
            <a:xfrm>
              <a:off x="7262813" y="3305175"/>
              <a:ext cx="365125" cy="422275"/>
            </a:xfrm>
            <a:custGeom>
              <a:avLst/>
              <a:gdLst>
                <a:gd name="T0" fmla="*/ 46 w 230"/>
                <a:gd name="T1" fmla="*/ 0 h 266"/>
                <a:gd name="T2" fmla="*/ 36 w 230"/>
                <a:gd name="T3" fmla="*/ 0 h 266"/>
                <a:gd name="T4" fmla="*/ 20 w 230"/>
                <a:gd name="T5" fmla="*/ 8 h 266"/>
                <a:gd name="T6" fmla="*/ 8 w 230"/>
                <a:gd name="T7" fmla="*/ 20 h 266"/>
                <a:gd name="T8" fmla="*/ 2 w 230"/>
                <a:gd name="T9" fmla="*/ 36 h 266"/>
                <a:gd name="T10" fmla="*/ 0 w 230"/>
                <a:gd name="T11" fmla="*/ 182 h 266"/>
                <a:gd name="T12" fmla="*/ 2 w 230"/>
                <a:gd name="T13" fmla="*/ 190 h 266"/>
                <a:gd name="T14" fmla="*/ 6 w 230"/>
                <a:gd name="T15" fmla="*/ 206 h 266"/>
                <a:gd name="T16" fmla="*/ 16 w 230"/>
                <a:gd name="T17" fmla="*/ 216 h 266"/>
                <a:gd name="T18" fmla="*/ 28 w 230"/>
                <a:gd name="T19" fmla="*/ 224 h 266"/>
                <a:gd name="T20" fmla="*/ 16 w 230"/>
                <a:gd name="T21" fmla="*/ 250 h 266"/>
                <a:gd name="T22" fmla="*/ 14 w 230"/>
                <a:gd name="T23" fmla="*/ 252 h 266"/>
                <a:gd name="T24" fmla="*/ 14 w 230"/>
                <a:gd name="T25" fmla="*/ 260 h 266"/>
                <a:gd name="T26" fmla="*/ 16 w 230"/>
                <a:gd name="T27" fmla="*/ 264 h 266"/>
                <a:gd name="T28" fmla="*/ 24 w 230"/>
                <a:gd name="T29" fmla="*/ 266 h 266"/>
                <a:gd name="T30" fmla="*/ 28 w 230"/>
                <a:gd name="T31" fmla="*/ 266 h 266"/>
                <a:gd name="T32" fmla="*/ 62 w 230"/>
                <a:gd name="T33" fmla="*/ 228 h 266"/>
                <a:gd name="T34" fmla="*/ 196 w 230"/>
                <a:gd name="T35" fmla="*/ 262 h 266"/>
                <a:gd name="T36" fmla="*/ 200 w 230"/>
                <a:gd name="T37" fmla="*/ 266 h 266"/>
                <a:gd name="T38" fmla="*/ 204 w 230"/>
                <a:gd name="T39" fmla="*/ 266 h 266"/>
                <a:gd name="T40" fmla="*/ 210 w 230"/>
                <a:gd name="T41" fmla="*/ 264 h 266"/>
                <a:gd name="T42" fmla="*/ 212 w 230"/>
                <a:gd name="T43" fmla="*/ 260 h 266"/>
                <a:gd name="T44" fmla="*/ 214 w 230"/>
                <a:gd name="T45" fmla="*/ 252 h 266"/>
                <a:gd name="T46" fmla="*/ 192 w 230"/>
                <a:gd name="T47" fmla="*/ 228 h 266"/>
                <a:gd name="T48" fmla="*/ 200 w 230"/>
                <a:gd name="T49" fmla="*/ 226 h 266"/>
                <a:gd name="T50" fmla="*/ 214 w 230"/>
                <a:gd name="T51" fmla="*/ 218 h 266"/>
                <a:gd name="T52" fmla="*/ 224 w 230"/>
                <a:gd name="T53" fmla="*/ 206 h 266"/>
                <a:gd name="T54" fmla="*/ 228 w 230"/>
                <a:gd name="T55" fmla="*/ 190 h 266"/>
                <a:gd name="T56" fmla="*/ 230 w 230"/>
                <a:gd name="T57" fmla="*/ 46 h 266"/>
                <a:gd name="T58" fmla="*/ 228 w 230"/>
                <a:gd name="T59" fmla="*/ 36 h 266"/>
                <a:gd name="T60" fmla="*/ 222 w 230"/>
                <a:gd name="T61" fmla="*/ 20 h 266"/>
                <a:gd name="T62" fmla="*/ 210 w 230"/>
                <a:gd name="T63" fmla="*/ 8 h 266"/>
                <a:gd name="T64" fmla="*/ 192 w 230"/>
                <a:gd name="T65" fmla="*/ 0 h 266"/>
                <a:gd name="T66" fmla="*/ 184 w 230"/>
                <a:gd name="T67"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0" h="266">
                  <a:moveTo>
                    <a:pt x="184" y="0"/>
                  </a:moveTo>
                  <a:lnTo>
                    <a:pt x="46" y="0"/>
                  </a:lnTo>
                  <a:lnTo>
                    <a:pt x="46" y="0"/>
                  </a:lnTo>
                  <a:lnTo>
                    <a:pt x="36" y="0"/>
                  </a:lnTo>
                  <a:lnTo>
                    <a:pt x="28" y="4"/>
                  </a:lnTo>
                  <a:lnTo>
                    <a:pt x="20" y="8"/>
                  </a:lnTo>
                  <a:lnTo>
                    <a:pt x="14" y="14"/>
                  </a:lnTo>
                  <a:lnTo>
                    <a:pt x="8" y="20"/>
                  </a:lnTo>
                  <a:lnTo>
                    <a:pt x="4" y="28"/>
                  </a:lnTo>
                  <a:lnTo>
                    <a:pt x="2" y="36"/>
                  </a:lnTo>
                  <a:lnTo>
                    <a:pt x="0" y="46"/>
                  </a:lnTo>
                  <a:lnTo>
                    <a:pt x="0" y="182"/>
                  </a:lnTo>
                  <a:lnTo>
                    <a:pt x="0" y="182"/>
                  </a:lnTo>
                  <a:lnTo>
                    <a:pt x="2" y="190"/>
                  </a:lnTo>
                  <a:lnTo>
                    <a:pt x="4" y="198"/>
                  </a:lnTo>
                  <a:lnTo>
                    <a:pt x="6" y="206"/>
                  </a:lnTo>
                  <a:lnTo>
                    <a:pt x="10" y="212"/>
                  </a:lnTo>
                  <a:lnTo>
                    <a:pt x="16" y="216"/>
                  </a:lnTo>
                  <a:lnTo>
                    <a:pt x="22" y="222"/>
                  </a:lnTo>
                  <a:lnTo>
                    <a:pt x="28" y="224"/>
                  </a:lnTo>
                  <a:lnTo>
                    <a:pt x="36" y="228"/>
                  </a:lnTo>
                  <a:lnTo>
                    <a:pt x="16" y="250"/>
                  </a:lnTo>
                  <a:lnTo>
                    <a:pt x="16" y="250"/>
                  </a:lnTo>
                  <a:lnTo>
                    <a:pt x="14" y="252"/>
                  </a:lnTo>
                  <a:lnTo>
                    <a:pt x="14" y="256"/>
                  </a:lnTo>
                  <a:lnTo>
                    <a:pt x="14" y="260"/>
                  </a:lnTo>
                  <a:lnTo>
                    <a:pt x="16" y="264"/>
                  </a:lnTo>
                  <a:lnTo>
                    <a:pt x="16" y="264"/>
                  </a:lnTo>
                  <a:lnTo>
                    <a:pt x="20" y="266"/>
                  </a:lnTo>
                  <a:lnTo>
                    <a:pt x="24" y="266"/>
                  </a:lnTo>
                  <a:lnTo>
                    <a:pt x="24" y="266"/>
                  </a:lnTo>
                  <a:lnTo>
                    <a:pt x="28" y="266"/>
                  </a:lnTo>
                  <a:lnTo>
                    <a:pt x="30" y="262"/>
                  </a:lnTo>
                  <a:lnTo>
                    <a:pt x="62" y="228"/>
                  </a:lnTo>
                  <a:lnTo>
                    <a:pt x="166" y="228"/>
                  </a:lnTo>
                  <a:lnTo>
                    <a:pt x="196" y="262"/>
                  </a:lnTo>
                  <a:lnTo>
                    <a:pt x="196" y="262"/>
                  </a:lnTo>
                  <a:lnTo>
                    <a:pt x="200" y="266"/>
                  </a:lnTo>
                  <a:lnTo>
                    <a:pt x="204" y="266"/>
                  </a:lnTo>
                  <a:lnTo>
                    <a:pt x="204" y="266"/>
                  </a:lnTo>
                  <a:lnTo>
                    <a:pt x="208" y="266"/>
                  </a:lnTo>
                  <a:lnTo>
                    <a:pt x="210" y="264"/>
                  </a:lnTo>
                  <a:lnTo>
                    <a:pt x="210" y="264"/>
                  </a:lnTo>
                  <a:lnTo>
                    <a:pt x="212" y="260"/>
                  </a:lnTo>
                  <a:lnTo>
                    <a:pt x="214" y="256"/>
                  </a:lnTo>
                  <a:lnTo>
                    <a:pt x="214" y="252"/>
                  </a:lnTo>
                  <a:lnTo>
                    <a:pt x="212" y="250"/>
                  </a:lnTo>
                  <a:lnTo>
                    <a:pt x="192" y="228"/>
                  </a:lnTo>
                  <a:lnTo>
                    <a:pt x="192" y="228"/>
                  </a:lnTo>
                  <a:lnTo>
                    <a:pt x="200" y="226"/>
                  </a:lnTo>
                  <a:lnTo>
                    <a:pt x="206" y="222"/>
                  </a:lnTo>
                  <a:lnTo>
                    <a:pt x="214" y="218"/>
                  </a:lnTo>
                  <a:lnTo>
                    <a:pt x="218" y="212"/>
                  </a:lnTo>
                  <a:lnTo>
                    <a:pt x="224" y="206"/>
                  </a:lnTo>
                  <a:lnTo>
                    <a:pt x="226" y="198"/>
                  </a:lnTo>
                  <a:lnTo>
                    <a:pt x="228" y="190"/>
                  </a:lnTo>
                  <a:lnTo>
                    <a:pt x="230" y="182"/>
                  </a:lnTo>
                  <a:lnTo>
                    <a:pt x="230" y="46"/>
                  </a:lnTo>
                  <a:lnTo>
                    <a:pt x="230" y="46"/>
                  </a:lnTo>
                  <a:lnTo>
                    <a:pt x="228" y="36"/>
                  </a:lnTo>
                  <a:lnTo>
                    <a:pt x="226" y="28"/>
                  </a:lnTo>
                  <a:lnTo>
                    <a:pt x="222" y="20"/>
                  </a:lnTo>
                  <a:lnTo>
                    <a:pt x="216" y="14"/>
                  </a:lnTo>
                  <a:lnTo>
                    <a:pt x="210" y="8"/>
                  </a:lnTo>
                  <a:lnTo>
                    <a:pt x="202" y="4"/>
                  </a:lnTo>
                  <a:lnTo>
                    <a:pt x="192" y="0"/>
                  </a:lnTo>
                  <a:lnTo>
                    <a:pt x="184" y="0"/>
                  </a:lnTo>
                  <a:lnTo>
                    <a:pt x="18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468" name="Freeform 225"/>
            <p:cNvSpPr>
              <a:spLocks/>
            </p:cNvSpPr>
            <p:nvPr/>
          </p:nvSpPr>
          <p:spPr bwMode="auto">
            <a:xfrm>
              <a:off x="7294563" y="3333750"/>
              <a:ext cx="301625" cy="304800"/>
            </a:xfrm>
            <a:custGeom>
              <a:avLst/>
              <a:gdLst>
                <a:gd name="T0" fmla="*/ 26 w 190"/>
                <a:gd name="T1" fmla="*/ 192 h 192"/>
                <a:gd name="T2" fmla="*/ 26 w 190"/>
                <a:gd name="T3" fmla="*/ 192 h 192"/>
                <a:gd name="T4" fmla="*/ 16 w 190"/>
                <a:gd name="T5" fmla="*/ 190 h 192"/>
                <a:gd name="T6" fmla="*/ 8 w 190"/>
                <a:gd name="T7" fmla="*/ 184 h 192"/>
                <a:gd name="T8" fmla="*/ 2 w 190"/>
                <a:gd name="T9" fmla="*/ 176 h 192"/>
                <a:gd name="T10" fmla="*/ 0 w 190"/>
                <a:gd name="T11" fmla="*/ 164 h 192"/>
                <a:gd name="T12" fmla="*/ 0 w 190"/>
                <a:gd name="T13" fmla="*/ 28 h 192"/>
                <a:gd name="T14" fmla="*/ 0 w 190"/>
                <a:gd name="T15" fmla="*/ 28 h 192"/>
                <a:gd name="T16" fmla="*/ 2 w 190"/>
                <a:gd name="T17" fmla="*/ 16 h 192"/>
                <a:gd name="T18" fmla="*/ 8 w 190"/>
                <a:gd name="T19" fmla="*/ 8 h 192"/>
                <a:gd name="T20" fmla="*/ 16 w 190"/>
                <a:gd name="T21" fmla="*/ 2 h 192"/>
                <a:gd name="T22" fmla="*/ 26 w 190"/>
                <a:gd name="T23" fmla="*/ 0 h 192"/>
                <a:gd name="T24" fmla="*/ 164 w 190"/>
                <a:gd name="T25" fmla="*/ 0 h 192"/>
                <a:gd name="T26" fmla="*/ 164 w 190"/>
                <a:gd name="T27" fmla="*/ 0 h 192"/>
                <a:gd name="T28" fmla="*/ 174 w 190"/>
                <a:gd name="T29" fmla="*/ 2 h 192"/>
                <a:gd name="T30" fmla="*/ 182 w 190"/>
                <a:gd name="T31" fmla="*/ 8 h 192"/>
                <a:gd name="T32" fmla="*/ 188 w 190"/>
                <a:gd name="T33" fmla="*/ 16 h 192"/>
                <a:gd name="T34" fmla="*/ 190 w 190"/>
                <a:gd name="T35" fmla="*/ 28 h 192"/>
                <a:gd name="T36" fmla="*/ 190 w 190"/>
                <a:gd name="T37" fmla="*/ 164 h 192"/>
                <a:gd name="T38" fmla="*/ 190 w 190"/>
                <a:gd name="T39" fmla="*/ 164 h 192"/>
                <a:gd name="T40" fmla="*/ 188 w 190"/>
                <a:gd name="T41" fmla="*/ 176 h 192"/>
                <a:gd name="T42" fmla="*/ 182 w 190"/>
                <a:gd name="T43" fmla="*/ 184 h 192"/>
                <a:gd name="T44" fmla="*/ 174 w 190"/>
                <a:gd name="T45" fmla="*/ 190 h 192"/>
                <a:gd name="T46" fmla="*/ 164 w 190"/>
                <a:gd name="T47" fmla="*/ 192 h 192"/>
                <a:gd name="T48" fmla="*/ 26 w 190"/>
                <a:gd name="T49" fmla="*/ 19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0" h="192">
                  <a:moveTo>
                    <a:pt x="26" y="192"/>
                  </a:moveTo>
                  <a:lnTo>
                    <a:pt x="26" y="192"/>
                  </a:lnTo>
                  <a:lnTo>
                    <a:pt x="16" y="190"/>
                  </a:lnTo>
                  <a:lnTo>
                    <a:pt x="8" y="184"/>
                  </a:lnTo>
                  <a:lnTo>
                    <a:pt x="2" y="176"/>
                  </a:lnTo>
                  <a:lnTo>
                    <a:pt x="0" y="164"/>
                  </a:lnTo>
                  <a:lnTo>
                    <a:pt x="0" y="28"/>
                  </a:lnTo>
                  <a:lnTo>
                    <a:pt x="0" y="28"/>
                  </a:lnTo>
                  <a:lnTo>
                    <a:pt x="2" y="16"/>
                  </a:lnTo>
                  <a:lnTo>
                    <a:pt x="8" y="8"/>
                  </a:lnTo>
                  <a:lnTo>
                    <a:pt x="16" y="2"/>
                  </a:lnTo>
                  <a:lnTo>
                    <a:pt x="26" y="0"/>
                  </a:lnTo>
                  <a:lnTo>
                    <a:pt x="164" y="0"/>
                  </a:lnTo>
                  <a:lnTo>
                    <a:pt x="164" y="0"/>
                  </a:lnTo>
                  <a:lnTo>
                    <a:pt x="174" y="2"/>
                  </a:lnTo>
                  <a:lnTo>
                    <a:pt x="182" y="8"/>
                  </a:lnTo>
                  <a:lnTo>
                    <a:pt x="188" y="16"/>
                  </a:lnTo>
                  <a:lnTo>
                    <a:pt x="190" y="28"/>
                  </a:lnTo>
                  <a:lnTo>
                    <a:pt x="190" y="164"/>
                  </a:lnTo>
                  <a:lnTo>
                    <a:pt x="190" y="164"/>
                  </a:lnTo>
                  <a:lnTo>
                    <a:pt x="188" y="176"/>
                  </a:lnTo>
                  <a:lnTo>
                    <a:pt x="182" y="184"/>
                  </a:lnTo>
                  <a:lnTo>
                    <a:pt x="174" y="190"/>
                  </a:lnTo>
                  <a:lnTo>
                    <a:pt x="164" y="192"/>
                  </a:lnTo>
                  <a:lnTo>
                    <a:pt x="26" y="19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469" name="Rectangle 226"/>
            <p:cNvSpPr>
              <a:spLocks noChangeArrowheads="1"/>
            </p:cNvSpPr>
            <p:nvPr/>
          </p:nvSpPr>
          <p:spPr bwMode="auto">
            <a:xfrm>
              <a:off x="7224713" y="3305175"/>
              <a:ext cx="434975" cy="444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470" name="Rectangle 227"/>
            <p:cNvSpPr>
              <a:spLocks noChangeArrowheads="1"/>
            </p:cNvSpPr>
            <p:nvPr/>
          </p:nvSpPr>
          <p:spPr bwMode="auto">
            <a:xfrm>
              <a:off x="7424738" y="3251200"/>
              <a:ext cx="38100" cy="984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471" name="Freeform 228"/>
            <p:cNvSpPr>
              <a:spLocks/>
            </p:cNvSpPr>
            <p:nvPr/>
          </p:nvSpPr>
          <p:spPr bwMode="auto">
            <a:xfrm>
              <a:off x="7326313" y="3413125"/>
              <a:ext cx="231775" cy="139700"/>
            </a:xfrm>
            <a:custGeom>
              <a:avLst/>
              <a:gdLst>
                <a:gd name="T0" fmla="*/ 6 w 146"/>
                <a:gd name="T1" fmla="*/ 88 h 88"/>
                <a:gd name="T2" fmla="*/ 6 w 146"/>
                <a:gd name="T3" fmla="*/ 88 h 88"/>
                <a:gd name="T4" fmla="*/ 4 w 146"/>
                <a:gd name="T5" fmla="*/ 86 h 88"/>
                <a:gd name="T6" fmla="*/ 4 w 146"/>
                <a:gd name="T7" fmla="*/ 86 h 88"/>
                <a:gd name="T8" fmla="*/ 0 w 146"/>
                <a:gd name="T9" fmla="*/ 82 h 88"/>
                <a:gd name="T10" fmla="*/ 2 w 146"/>
                <a:gd name="T11" fmla="*/ 78 h 88"/>
                <a:gd name="T12" fmla="*/ 34 w 146"/>
                <a:gd name="T13" fmla="*/ 18 h 88"/>
                <a:gd name="T14" fmla="*/ 34 w 146"/>
                <a:gd name="T15" fmla="*/ 18 h 88"/>
                <a:gd name="T16" fmla="*/ 36 w 146"/>
                <a:gd name="T17" fmla="*/ 16 h 88"/>
                <a:gd name="T18" fmla="*/ 40 w 146"/>
                <a:gd name="T19" fmla="*/ 16 h 88"/>
                <a:gd name="T20" fmla="*/ 40 w 146"/>
                <a:gd name="T21" fmla="*/ 16 h 88"/>
                <a:gd name="T22" fmla="*/ 42 w 146"/>
                <a:gd name="T23" fmla="*/ 16 h 88"/>
                <a:gd name="T24" fmla="*/ 46 w 146"/>
                <a:gd name="T25" fmla="*/ 18 h 88"/>
                <a:gd name="T26" fmla="*/ 72 w 146"/>
                <a:gd name="T27" fmla="*/ 46 h 88"/>
                <a:gd name="T28" fmla="*/ 102 w 146"/>
                <a:gd name="T29" fmla="*/ 2 h 88"/>
                <a:gd name="T30" fmla="*/ 102 w 146"/>
                <a:gd name="T31" fmla="*/ 2 h 88"/>
                <a:gd name="T32" fmla="*/ 104 w 146"/>
                <a:gd name="T33" fmla="*/ 0 h 88"/>
                <a:gd name="T34" fmla="*/ 106 w 146"/>
                <a:gd name="T35" fmla="*/ 0 h 88"/>
                <a:gd name="T36" fmla="*/ 106 w 146"/>
                <a:gd name="T37" fmla="*/ 0 h 88"/>
                <a:gd name="T38" fmla="*/ 110 w 146"/>
                <a:gd name="T39" fmla="*/ 0 h 88"/>
                <a:gd name="T40" fmla="*/ 112 w 146"/>
                <a:gd name="T41" fmla="*/ 2 h 88"/>
                <a:gd name="T42" fmla="*/ 144 w 146"/>
                <a:gd name="T43" fmla="*/ 34 h 88"/>
                <a:gd name="T44" fmla="*/ 144 w 146"/>
                <a:gd name="T45" fmla="*/ 34 h 88"/>
                <a:gd name="T46" fmla="*/ 146 w 146"/>
                <a:gd name="T47" fmla="*/ 38 h 88"/>
                <a:gd name="T48" fmla="*/ 146 w 146"/>
                <a:gd name="T49" fmla="*/ 42 h 88"/>
                <a:gd name="T50" fmla="*/ 146 w 146"/>
                <a:gd name="T51" fmla="*/ 42 h 88"/>
                <a:gd name="T52" fmla="*/ 140 w 146"/>
                <a:gd name="T53" fmla="*/ 44 h 88"/>
                <a:gd name="T54" fmla="*/ 136 w 146"/>
                <a:gd name="T55" fmla="*/ 42 h 88"/>
                <a:gd name="T56" fmla="*/ 108 w 146"/>
                <a:gd name="T57" fmla="*/ 16 h 88"/>
                <a:gd name="T58" fmla="*/ 80 w 146"/>
                <a:gd name="T59" fmla="*/ 62 h 88"/>
                <a:gd name="T60" fmla="*/ 80 w 146"/>
                <a:gd name="T61" fmla="*/ 62 h 88"/>
                <a:gd name="T62" fmla="*/ 78 w 146"/>
                <a:gd name="T63" fmla="*/ 64 h 88"/>
                <a:gd name="T64" fmla="*/ 74 w 146"/>
                <a:gd name="T65" fmla="*/ 64 h 88"/>
                <a:gd name="T66" fmla="*/ 74 w 146"/>
                <a:gd name="T67" fmla="*/ 64 h 88"/>
                <a:gd name="T68" fmla="*/ 72 w 146"/>
                <a:gd name="T69" fmla="*/ 64 h 88"/>
                <a:gd name="T70" fmla="*/ 68 w 146"/>
                <a:gd name="T71" fmla="*/ 62 h 88"/>
                <a:gd name="T72" fmla="*/ 42 w 146"/>
                <a:gd name="T73" fmla="*/ 34 h 88"/>
                <a:gd name="T74" fmla="*/ 12 w 146"/>
                <a:gd name="T75" fmla="*/ 84 h 88"/>
                <a:gd name="T76" fmla="*/ 12 w 146"/>
                <a:gd name="T77" fmla="*/ 84 h 88"/>
                <a:gd name="T78" fmla="*/ 10 w 146"/>
                <a:gd name="T79" fmla="*/ 86 h 88"/>
                <a:gd name="T80" fmla="*/ 6 w 146"/>
                <a:gd name="T81" fmla="*/ 88 h 88"/>
                <a:gd name="T82" fmla="*/ 6 w 146"/>
                <a:gd name="T83" fmla="*/ 8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46" h="88">
                  <a:moveTo>
                    <a:pt x="6" y="88"/>
                  </a:moveTo>
                  <a:lnTo>
                    <a:pt x="6" y="88"/>
                  </a:lnTo>
                  <a:lnTo>
                    <a:pt x="4" y="86"/>
                  </a:lnTo>
                  <a:lnTo>
                    <a:pt x="4" y="86"/>
                  </a:lnTo>
                  <a:lnTo>
                    <a:pt x="0" y="82"/>
                  </a:lnTo>
                  <a:lnTo>
                    <a:pt x="2" y="78"/>
                  </a:lnTo>
                  <a:lnTo>
                    <a:pt x="34" y="18"/>
                  </a:lnTo>
                  <a:lnTo>
                    <a:pt x="34" y="18"/>
                  </a:lnTo>
                  <a:lnTo>
                    <a:pt x="36" y="16"/>
                  </a:lnTo>
                  <a:lnTo>
                    <a:pt x="40" y="16"/>
                  </a:lnTo>
                  <a:lnTo>
                    <a:pt x="40" y="16"/>
                  </a:lnTo>
                  <a:lnTo>
                    <a:pt x="42" y="16"/>
                  </a:lnTo>
                  <a:lnTo>
                    <a:pt x="46" y="18"/>
                  </a:lnTo>
                  <a:lnTo>
                    <a:pt x="72" y="46"/>
                  </a:lnTo>
                  <a:lnTo>
                    <a:pt x="102" y="2"/>
                  </a:lnTo>
                  <a:lnTo>
                    <a:pt x="102" y="2"/>
                  </a:lnTo>
                  <a:lnTo>
                    <a:pt x="104" y="0"/>
                  </a:lnTo>
                  <a:lnTo>
                    <a:pt x="106" y="0"/>
                  </a:lnTo>
                  <a:lnTo>
                    <a:pt x="106" y="0"/>
                  </a:lnTo>
                  <a:lnTo>
                    <a:pt x="110" y="0"/>
                  </a:lnTo>
                  <a:lnTo>
                    <a:pt x="112" y="2"/>
                  </a:lnTo>
                  <a:lnTo>
                    <a:pt x="144" y="34"/>
                  </a:lnTo>
                  <a:lnTo>
                    <a:pt x="144" y="34"/>
                  </a:lnTo>
                  <a:lnTo>
                    <a:pt x="146" y="38"/>
                  </a:lnTo>
                  <a:lnTo>
                    <a:pt x="146" y="42"/>
                  </a:lnTo>
                  <a:lnTo>
                    <a:pt x="146" y="42"/>
                  </a:lnTo>
                  <a:lnTo>
                    <a:pt x="140" y="44"/>
                  </a:lnTo>
                  <a:lnTo>
                    <a:pt x="136" y="42"/>
                  </a:lnTo>
                  <a:lnTo>
                    <a:pt x="108" y="16"/>
                  </a:lnTo>
                  <a:lnTo>
                    <a:pt x="80" y="62"/>
                  </a:lnTo>
                  <a:lnTo>
                    <a:pt x="80" y="62"/>
                  </a:lnTo>
                  <a:lnTo>
                    <a:pt x="78" y="64"/>
                  </a:lnTo>
                  <a:lnTo>
                    <a:pt x="74" y="64"/>
                  </a:lnTo>
                  <a:lnTo>
                    <a:pt x="74" y="64"/>
                  </a:lnTo>
                  <a:lnTo>
                    <a:pt x="72" y="64"/>
                  </a:lnTo>
                  <a:lnTo>
                    <a:pt x="68" y="62"/>
                  </a:lnTo>
                  <a:lnTo>
                    <a:pt x="42" y="34"/>
                  </a:lnTo>
                  <a:lnTo>
                    <a:pt x="12" y="84"/>
                  </a:lnTo>
                  <a:lnTo>
                    <a:pt x="12" y="84"/>
                  </a:lnTo>
                  <a:lnTo>
                    <a:pt x="10" y="86"/>
                  </a:lnTo>
                  <a:lnTo>
                    <a:pt x="6" y="88"/>
                  </a:lnTo>
                  <a:lnTo>
                    <a:pt x="6" y="8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472" name="Freeform 229"/>
            <p:cNvSpPr>
              <a:spLocks/>
            </p:cNvSpPr>
            <p:nvPr/>
          </p:nvSpPr>
          <p:spPr bwMode="auto">
            <a:xfrm>
              <a:off x="7262813" y="3305175"/>
              <a:ext cx="365125" cy="73025"/>
            </a:xfrm>
            <a:custGeom>
              <a:avLst/>
              <a:gdLst>
                <a:gd name="T0" fmla="*/ 228 w 230"/>
                <a:gd name="T1" fmla="*/ 28 h 46"/>
                <a:gd name="T2" fmla="*/ 228 w 230"/>
                <a:gd name="T3" fmla="*/ 0 h 46"/>
                <a:gd name="T4" fmla="*/ 216 w 230"/>
                <a:gd name="T5" fmla="*/ 0 h 46"/>
                <a:gd name="T6" fmla="*/ 216 w 230"/>
                <a:gd name="T7" fmla="*/ 28 h 46"/>
                <a:gd name="T8" fmla="*/ 10 w 230"/>
                <a:gd name="T9" fmla="*/ 28 h 46"/>
                <a:gd name="T10" fmla="*/ 10 w 230"/>
                <a:gd name="T11" fmla="*/ 0 h 46"/>
                <a:gd name="T12" fmla="*/ 0 w 230"/>
                <a:gd name="T13" fmla="*/ 0 h 46"/>
                <a:gd name="T14" fmla="*/ 0 w 230"/>
                <a:gd name="T15" fmla="*/ 28 h 46"/>
                <a:gd name="T16" fmla="*/ 0 w 230"/>
                <a:gd name="T17" fmla="*/ 28 h 46"/>
                <a:gd name="T18" fmla="*/ 0 w 230"/>
                <a:gd name="T19" fmla="*/ 46 h 46"/>
                <a:gd name="T20" fmla="*/ 230 w 230"/>
                <a:gd name="T21" fmla="*/ 46 h 46"/>
                <a:gd name="T22" fmla="*/ 230 w 230"/>
                <a:gd name="T23" fmla="*/ 28 h 46"/>
                <a:gd name="T24" fmla="*/ 228 w 230"/>
                <a:gd name="T25" fmla="*/ 28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0" h="46">
                  <a:moveTo>
                    <a:pt x="228" y="28"/>
                  </a:moveTo>
                  <a:lnTo>
                    <a:pt x="228" y="0"/>
                  </a:lnTo>
                  <a:lnTo>
                    <a:pt x="216" y="0"/>
                  </a:lnTo>
                  <a:lnTo>
                    <a:pt x="216" y="28"/>
                  </a:lnTo>
                  <a:lnTo>
                    <a:pt x="10" y="28"/>
                  </a:lnTo>
                  <a:lnTo>
                    <a:pt x="10" y="0"/>
                  </a:lnTo>
                  <a:lnTo>
                    <a:pt x="0" y="0"/>
                  </a:lnTo>
                  <a:lnTo>
                    <a:pt x="0" y="28"/>
                  </a:lnTo>
                  <a:lnTo>
                    <a:pt x="0" y="28"/>
                  </a:lnTo>
                  <a:lnTo>
                    <a:pt x="0" y="46"/>
                  </a:lnTo>
                  <a:lnTo>
                    <a:pt x="230" y="46"/>
                  </a:lnTo>
                  <a:lnTo>
                    <a:pt x="230" y="28"/>
                  </a:lnTo>
                  <a:lnTo>
                    <a:pt x="228" y="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473" name="Freeform 230"/>
            <p:cNvSpPr>
              <a:spLocks/>
            </p:cNvSpPr>
            <p:nvPr/>
          </p:nvSpPr>
          <p:spPr bwMode="auto">
            <a:xfrm>
              <a:off x="7424738" y="3486150"/>
              <a:ext cx="38100" cy="34925"/>
            </a:xfrm>
            <a:custGeom>
              <a:avLst/>
              <a:gdLst>
                <a:gd name="T0" fmla="*/ 24 w 24"/>
                <a:gd name="T1" fmla="*/ 12 h 22"/>
                <a:gd name="T2" fmla="*/ 24 w 24"/>
                <a:gd name="T3" fmla="*/ 12 h 22"/>
                <a:gd name="T4" fmla="*/ 22 w 24"/>
                <a:gd name="T5" fmla="*/ 16 h 22"/>
                <a:gd name="T6" fmla="*/ 20 w 24"/>
                <a:gd name="T7" fmla="*/ 20 h 22"/>
                <a:gd name="T8" fmla="*/ 16 w 24"/>
                <a:gd name="T9" fmla="*/ 22 h 22"/>
                <a:gd name="T10" fmla="*/ 12 w 24"/>
                <a:gd name="T11" fmla="*/ 22 h 22"/>
                <a:gd name="T12" fmla="*/ 12 w 24"/>
                <a:gd name="T13" fmla="*/ 22 h 22"/>
                <a:gd name="T14" fmla="*/ 8 w 24"/>
                <a:gd name="T15" fmla="*/ 22 h 22"/>
                <a:gd name="T16" fmla="*/ 4 w 24"/>
                <a:gd name="T17" fmla="*/ 20 h 22"/>
                <a:gd name="T18" fmla="*/ 2 w 24"/>
                <a:gd name="T19" fmla="*/ 16 h 22"/>
                <a:gd name="T20" fmla="*/ 0 w 24"/>
                <a:gd name="T21" fmla="*/ 12 h 22"/>
                <a:gd name="T22" fmla="*/ 0 w 24"/>
                <a:gd name="T23" fmla="*/ 12 h 22"/>
                <a:gd name="T24" fmla="*/ 2 w 24"/>
                <a:gd name="T25" fmla="*/ 8 h 22"/>
                <a:gd name="T26" fmla="*/ 4 w 24"/>
                <a:gd name="T27" fmla="*/ 4 h 22"/>
                <a:gd name="T28" fmla="*/ 8 w 24"/>
                <a:gd name="T29" fmla="*/ 0 h 22"/>
                <a:gd name="T30" fmla="*/ 12 w 24"/>
                <a:gd name="T31" fmla="*/ 0 h 22"/>
                <a:gd name="T32" fmla="*/ 12 w 24"/>
                <a:gd name="T33" fmla="*/ 0 h 22"/>
                <a:gd name="T34" fmla="*/ 16 w 24"/>
                <a:gd name="T35" fmla="*/ 0 h 22"/>
                <a:gd name="T36" fmla="*/ 20 w 24"/>
                <a:gd name="T37" fmla="*/ 4 h 22"/>
                <a:gd name="T38" fmla="*/ 22 w 24"/>
                <a:gd name="T39" fmla="*/ 8 h 22"/>
                <a:gd name="T40" fmla="*/ 24 w 24"/>
                <a:gd name="T41" fmla="*/ 12 h 22"/>
                <a:gd name="T42" fmla="*/ 24 w 24"/>
                <a:gd name="T43" fmla="*/ 1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 h="22">
                  <a:moveTo>
                    <a:pt x="24" y="12"/>
                  </a:moveTo>
                  <a:lnTo>
                    <a:pt x="24" y="12"/>
                  </a:lnTo>
                  <a:lnTo>
                    <a:pt x="22" y="16"/>
                  </a:lnTo>
                  <a:lnTo>
                    <a:pt x="20" y="20"/>
                  </a:lnTo>
                  <a:lnTo>
                    <a:pt x="16" y="22"/>
                  </a:lnTo>
                  <a:lnTo>
                    <a:pt x="12" y="22"/>
                  </a:lnTo>
                  <a:lnTo>
                    <a:pt x="12" y="22"/>
                  </a:lnTo>
                  <a:lnTo>
                    <a:pt x="8" y="22"/>
                  </a:lnTo>
                  <a:lnTo>
                    <a:pt x="4" y="20"/>
                  </a:lnTo>
                  <a:lnTo>
                    <a:pt x="2" y="16"/>
                  </a:lnTo>
                  <a:lnTo>
                    <a:pt x="0" y="12"/>
                  </a:lnTo>
                  <a:lnTo>
                    <a:pt x="0" y="12"/>
                  </a:lnTo>
                  <a:lnTo>
                    <a:pt x="2" y="8"/>
                  </a:lnTo>
                  <a:lnTo>
                    <a:pt x="4" y="4"/>
                  </a:lnTo>
                  <a:lnTo>
                    <a:pt x="8" y="0"/>
                  </a:lnTo>
                  <a:lnTo>
                    <a:pt x="12" y="0"/>
                  </a:lnTo>
                  <a:lnTo>
                    <a:pt x="12" y="0"/>
                  </a:lnTo>
                  <a:lnTo>
                    <a:pt x="16" y="0"/>
                  </a:lnTo>
                  <a:lnTo>
                    <a:pt x="20" y="4"/>
                  </a:lnTo>
                  <a:lnTo>
                    <a:pt x="22" y="8"/>
                  </a:lnTo>
                  <a:lnTo>
                    <a:pt x="24" y="12"/>
                  </a:lnTo>
                  <a:lnTo>
                    <a:pt x="24" y="1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474" name="Freeform 231"/>
            <p:cNvSpPr>
              <a:spLocks noEditPoints="1"/>
            </p:cNvSpPr>
            <p:nvPr/>
          </p:nvSpPr>
          <p:spPr bwMode="auto">
            <a:xfrm>
              <a:off x="7418388" y="3479800"/>
              <a:ext cx="47625" cy="47625"/>
            </a:xfrm>
            <a:custGeom>
              <a:avLst/>
              <a:gdLst>
                <a:gd name="T0" fmla="*/ 16 w 30"/>
                <a:gd name="T1" fmla="*/ 30 h 30"/>
                <a:gd name="T2" fmla="*/ 16 w 30"/>
                <a:gd name="T3" fmla="*/ 30 h 30"/>
                <a:gd name="T4" fmla="*/ 10 w 30"/>
                <a:gd name="T5" fmla="*/ 30 h 30"/>
                <a:gd name="T6" fmla="*/ 6 w 30"/>
                <a:gd name="T7" fmla="*/ 26 h 30"/>
                <a:gd name="T8" fmla="*/ 2 w 30"/>
                <a:gd name="T9" fmla="*/ 22 h 30"/>
                <a:gd name="T10" fmla="*/ 0 w 30"/>
                <a:gd name="T11" fmla="*/ 16 h 30"/>
                <a:gd name="T12" fmla="*/ 0 w 30"/>
                <a:gd name="T13" fmla="*/ 16 h 30"/>
                <a:gd name="T14" fmla="*/ 2 w 30"/>
                <a:gd name="T15" fmla="*/ 10 h 30"/>
                <a:gd name="T16" fmla="*/ 6 w 30"/>
                <a:gd name="T17" fmla="*/ 6 h 30"/>
                <a:gd name="T18" fmla="*/ 10 w 30"/>
                <a:gd name="T19" fmla="*/ 2 h 30"/>
                <a:gd name="T20" fmla="*/ 16 w 30"/>
                <a:gd name="T21" fmla="*/ 0 h 30"/>
                <a:gd name="T22" fmla="*/ 16 w 30"/>
                <a:gd name="T23" fmla="*/ 0 h 30"/>
                <a:gd name="T24" fmla="*/ 22 w 30"/>
                <a:gd name="T25" fmla="*/ 2 h 30"/>
                <a:gd name="T26" fmla="*/ 26 w 30"/>
                <a:gd name="T27" fmla="*/ 6 h 30"/>
                <a:gd name="T28" fmla="*/ 30 w 30"/>
                <a:gd name="T29" fmla="*/ 10 h 30"/>
                <a:gd name="T30" fmla="*/ 30 w 30"/>
                <a:gd name="T31" fmla="*/ 16 h 30"/>
                <a:gd name="T32" fmla="*/ 30 w 30"/>
                <a:gd name="T33" fmla="*/ 16 h 30"/>
                <a:gd name="T34" fmla="*/ 30 w 30"/>
                <a:gd name="T35" fmla="*/ 22 h 30"/>
                <a:gd name="T36" fmla="*/ 26 w 30"/>
                <a:gd name="T37" fmla="*/ 26 h 30"/>
                <a:gd name="T38" fmla="*/ 22 w 30"/>
                <a:gd name="T39" fmla="*/ 30 h 30"/>
                <a:gd name="T40" fmla="*/ 16 w 30"/>
                <a:gd name="T41" fmla="*/ 30 h 30"/>
                <a:gd name="T42" fmla="*/ 16 w 30"/>
                <a:gd name="T43" fmla="*/ 30 h 30"/>
                <a:gd name="T44" fmla="*/ 16 w 30"/>
                <a:gd name="T45" fmla="*/ 8 h 30"/>
                <a:gd name="T46" fmla="*/ 16 w 30"/>
                <a:gd name="T47" fmla="*/ 8 h 30"/>
                <a:gd name="T48" fmla="*/ 12 w 30"/>
                <a:gd name="T49" fmla="*/ 8 h 30"/>
                <a:gd name="T50" fmla="*/ 10 w 30"/>
                <a:gd name="T51" fmla="*/ 10 h 30"/>
                <a:gd name="T52" fmla="*/ 8 w 30"/>
                <a:gd name="T53" fmla="*/ 12 h 30"/>
                <a:gd name="T54" fmla="*/ 8 w 30"/>
                <a:gd name="T55" fmla="*/ 16 h 30"/>
                <a:gd name="T56" fmla="*/ 8 w 30"/>
                <a:gd name="T57" fmla="*/ 16 h 30"/>
                <a:gd name="T58" fmla="*/ 8 w 30"/>
                <a:gd name="T59" fmla="*/ 18 h 30"/>
                <a:gd name="T60" fmla="*/ 10 w 30"/>
                <a:gd name="T61" fmla="*/ 22 h 30"/>
                <a:gd name="T62" fmla="*/ 12 w 30"/>
                <a:gd name="T63" fmla="*/ 24 h 30"/>
                <a:gd name="T64" fmla="*/ 16 w 30"/>
                <a:gd name="T65" fmla="*/ 24 h 30"/>
                <a:gd name="T66" fmla="*/ 16 w 30"/>
                <a:gd name="T67" fmla="*/ 24 h 30"/>
                <a:gd name="T68" fmla="*/ 18 w 30"/>
                <a:gd name="T69" fmla="*/ 24 h 30"/>
                <a:gd name="T70" fmla="*/ 22 w 30"/>
                <a:gd name="T71" fmla="*/ 22 h 30"/>
                <a:gd name="T72" fmla="*/ 24 w 30"/>
                <a:gd name="T73" fmla="*/ 18 h 30"/>
                <a:gd name="T74" fmla="*/ 24 w 30"/>
                <a:gd name="T75" fmla="*/ 16 h 30"/>
                <a:gd name="T76" fmla="*/ 24 w 30"/>
                <a:gd name="T77" fmla="*/ 16 h 30"/>
                <a:gd name="T78" fmla="*/ 24 w 30"/>
                <a:gd name="T79" fmla="*/ 12 h 30"/>
                <a:gd name="T80" fmla="*/ 22 w 30"/>
                <a:gd name="T81" fmla="*/ 10 h 30"/>
                <a:gd name="T82" fmla="*/ 18 w 30"/>
                <a:gd name="T83" fmla="*/ 8 h 30"/>
                <a:gd name="T84" fmla="*/ 16 w 30"/>
                <a:gd name="T85" fmla="*/ 8 h 30"/>
                <a:gd name="T86" fmla="*/ 16 w 30"/>
                <a:gd name="T87" fmla="*/ 8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0" h="30">
                  <a:moveTo>
                    <a:pt x="16" y="30"/>
                  </a:moveTo>
                  <a:lnTo>
                    <a:pt x="16" y="30"/>
                  </a:lnTo>
                  <a:lnTo>
                    <a:pt x="10" y="30"/>
                  </a:lnTo>
                  <a:lnTo>
                    <a:pt x="6" y="26"/>
                  </a:lnTo>
                  <a:lnTo>
                    <a:pt x="2" y="22"/>
                  </a:lnTo>
                  <a:lnTo>
                    <a:pt x="0" y="16"/>
                  </a:lnTo>
                  <a:lnTo>
                    <a:pt x="0" y="16"/>
                  </a:lnTo>
                  <a:lnTo>
                    <a:pt x="2" y="10"/>
                  </a:lnTo>
                  <a:lnTo>
                    <a:pt x="6" y="6"/>
                  </a:lnTo>
                  <a:lnTo>
                    <a:pt x="10" y="2"/>
                  </a:lnTo>
                  <a:lnTo>
                    <a:pt x="16" y="0"/>
                  </a:lnTo>
                  <a:lnTo>
                    <a:pt x="16" y="0"/>
                  </a:lnTo>
                  <a:lnTo>
                    <a:pt x="22" y="2"/>
                  </a:lnTo>
                  <a:lnTo>
                    <a:pt x="26" y="6"/>
                  </a:lnTo>
                  <a:lnTo>
                    <a:pt x="30" y="10"/>
                  </a:lnTo>
                  <a:lnTo>
                    <a:pt x="30" y="16"/>
                  </a:lnTo>
                  <a:lnTo>
                    <a:pt x="30" y="16"/>
                  </a:lnTo>
                  <a:lnTo>
                    <a:pt x="30" y="22"/>
                  </a:lnTo>
                  <a:lnTo>
                    <a:pt x="26" y="26"/>
                  </a:lnTo>
                  <a:lnTo>
                    <a:pt x="22" y="30"/>
                  </a:lnTo>
                  <a:lnTo>
                    <a:pt x="16" y="30"/>
                  </a:lnTo>
                  <a:lnTo>
                    <a:pt x="16" y="30"/>
                  </a:lnTo>
                  <a:close/>
                  <a:moveTo>
                    <a:pt x="16" y="8"/>
                  </a:moveTo>
                  <a:lnTo>
                    <a:pt x="16" y="8"/>
                  </a:lnTo>
                  <a:lnTo>
                    <a:pt x="12" y="8"/>
                  </a:lnTo>
                  <a:lnTo>
                    <a:pt x="10" y="10"/>
                  </a:lnTo>
                  <a:lnTo>
                    <a:pt x="8" y="12"/>
                  </a:lnTo>
                  <a:lnTo>
                    <a:pt x="8" y="16"/>
                  </a:lnTo>
                  <a:lnTo>
                    <a:pt x="8" y="16"/>
                  </a:lnTo>
                  <a:lnTo>
                    <a:pt x="8" y="18"/>
                  </a:lnTo>
                  <a:lnTo>
                    <a:pt x="10" y="22"/>
                  </a:lnTo>
                  <a:lnTo>
                    <a:pt x="12" y="24"/>
                  </a:lnTo>
                  <a:lnTo>
                    <a:pt x="16" y="24"/>
                  </a:lnTo>
                  <a:lnTo>
                    <a:pt x="16" y="24"/>
                  </a:lnTo>
                  <a:lnTo>
                    <a:pt x="18" y="24"/>
                  </a:lnTo>
                  <a:lnTo>
                    <a:pt x="22" y="22"/>
                  </a:lnTo>
                  <a:lnTo>
                    <a:pt x="24" y="18"/>
                  </a:lnTo>
                  <a:lnTo>
                    <a:pt x="24" y="16"/>
                  </a:lnTo>
                  <a:lnTo>
                    <a:pt x="24" y="16"/>
                  </a:lnTo>
                  <a:lnTo>
                    <a:pt x="24" y="12"/>
                  </a:lnTo>
                  <a:lnTo>
                    <a:pt x="22" y="10"/>
                  </a:lnTo>
                  <a:lnTo>
                    <a:pt x="18" y="8"/>
                  </a:lnTo>
                  <a:lnTo>
                    <a:pt x="16" y="8"/>
                  </a:lnTo>
                  <a:lnTo>
                    <a:pt x="16" y="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475" name="Freeform 232"/>
            <p:cNvSpPr>
              <a:spLocks/>
            </p:cNvSpPr>
            <p:nvPr/>
          </p:nvSpPr>
          <p:spPr bwMode="auto">
            <a:xfrm>
              <a:off x="7319963" y="3524250"/>
              <a:ext cx="34925" cy="34925"/>
            </a:xfrm>
            <a:custGeom>
              <a:avLst/>
              <a:gdLst>
                <a:gd name="T0" fmla="*/ 22 w 22"/>
                <a:gd name="T1" fmla="*/ 10 h 22"/>
                <a:gd name="T2" fmla="*/ 22 w 22"/>
                <a:gd name="T3" fmla="*/ 10 h 22"/>
                <a:gd name="T4" fmla="*/ 22 w 22"/>
                <a:gd name="T5" fmla="*/ 16 h 22"/>
                <a:gd name="T6" fmla="*/ 20 w 22"/>
                <a:gd name="T7" fmla="*/ 20 h 22"/>
                <a:gd name="T8" fmla="*/ 16 w 22"/>
                <a:gd name="T9" fmla="*/ 22 h 22"/>
                <a:gd name="T10" fmla="*/ 10 w 22"/>
                <a:gd name="T11" fmla="*/ 22 h 22"/>
                <a:gd name="T12" fmla="*/ 10 w 22"/>
                <a:gd name="T13" fmla="*/ 22 h 22"/>
                <a:gd name="T14" fmla="*/ 6 w 22"/>
                <a:gd name="T15" fmla="*/ 22 h 22"/>
                <a:gd name="T16" fmla="*/ 2 w 22"/>
                <a:gd name="T17" fmla="*/ 20 h 22"/>
                <a:gd name="T18" fmla="*/ 0 w 22"/>
                <a:gd name="T19" fmla="*/ 16 h 22"/>
                <a:gd name="T20" fmla="*/ 0 w 22"/>
                <a:gd name="T21" fmla="*/ 10 h 22"/>
                <a:gd name="T22" fmla="*/ 0 w 22"/>
                <a:gd name="T23" fmla="*/ 10 h 22"/>
                <a:gd name="T24" fmla="*/ 0 w 22"/>
                <a:gd name="T25" fmla="*/ 6 h 22"/>
                <a:gd name="T26" fmla="*/ 2 w 22"/>
                <a:gd name="T27" fmla="*/ 2 h 22"/>
                <a:gd name="T28" fmla="*/ 6 w 22"/>
                <a:gd name="T29" fmla="*/ 0 h 22"/>
                <a:gd name="T30" fmla="*/ 10 w 22"/>
                <a:gd name="T31" fmla="*/ 0 h 22"/>
                <a:gd name="T32" fmla="*/ 10 w 22"/>
                <a:gd name="T33" fmla="*/ 0 h 22"/>
                <a:gd name="T34" fmla="*/ 16 w 22"/>
                <a:gd name="T35" fmla="*/ 0 h 22"/>
                <a:gd name="T36" fmla="*/ 20 w 22"/>
                <a:gd name="T37" fmla="*/ 2 h 22"/>
                <a:gd name="T38" fmla="*/ 22 w 22"/>
                <a:gd name="T39" fmla="*/ 6 h 22"/>
                <a:gd name="T40" fmla="*/ 22 w 22"/>
                <a:gd name="T41" fmla="*/ 10 h 22"/>
                <a:gd name="T42" fmla="*/ 22 w 22"/>
                <a:gd name="T43" fmla="*/ 1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2" h="22">
                  <a:moveTo>
                    <a:pt x="22" y="10"/>
                  </a:moveTo>
                  <a:lnTo>
                    <a:pt x="22" y="10"/>
                  </a:lnTo>
                  <a:lnTo>
                    <a:pt x="22" y="16"/>
                  </a:lnTo>
                  <a:lnTo>
                    <a:pt x="20" y="20"/>
                  </a:lnTo>
                  <a:lnTo>
                    <a:pt x="16" y="22"/>
                  </a:lnTo>
                  <a:lnTo>
                    <a:pt x="10" y="22"/>
                  </a:lnTo>
                  <a:lnTo>
                    <a:pt x="10" y="22"/>
                  </a:lnTo>
                  <a:lnTo>
                    <a:pt x="6" y="22"/>
                  </a:lnTo>
                  <a:lnTo>
                    <a:pt x="2" y="20"/>
                  </a:lnTo>
                  <a:lnTo>
                    <a:pt x="0" y="16"/>
                  </a:lnTo>
                  <a:lnTo>
                    <a:pt x="0" y="10"/>
                  </a:lnTo>
                  <a:lnTo>
                    <a:pt x="0" y="10"/>
                  </a:lnTo>
                  <a:lnTo>
                    <a:pt x="0" y="6"/>
                  </a:lnTo>
                  <a:lnTo>
                    <a:pt x="2" y="2"/>
                  </a:lnTo>
                  <a:lnTo>
                    <a:pt x="6" y="0"/>
                  </a:lnTo>
                  <a:lnTo>
                    <a:pt x="10" y="0"/>
                  </a:lnTo>
                  <a:lnTo>
                    <a:pt x="10" y="0"/>
                  </a:lnTo>
                  <a:lnTo>
                    <a:pt x="16" y="0"/>
                  </a:lnTo>
                  <a:lnTo>
                    <a:pt x="20" y="2"/>
                  </a:lnTo>
                  <a:lnTo>
                    <a:pt x="22" y="6"/>
                  </a:lnTo>
                  <a:lnTo>
                    <a:pt x="22" y="10"/>
                  </a:lnTo>
                  <a:lnTo>
                    <a:pt x="22" y="1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476" name="Freeform 233"/>
            <p:cNvSpPr>
              <a:spLocks noEditPoints="1"/>
            </p:cNvSpPr>
            <p:nvPr/>
          </p:nvSpPr>
          <p:spPr bwMode="auto">
            <a:xfrm>
              <a:off x="7313613" y="3517900"/>
              <a:ext cx="47625" cy="47625"/>
            </a:xfrm>
            <a:custGeom>
              <a:avLst/>
              <a:gdLst>
                <a:gd name="T0" fmla="*/ 14 w 30"/>
                <a:gd name="T1" fmla="*/ 30 h 30"/>
                <a:gd name="T2" fmla="*/ 14 w 30"/>
                <a:gd name="T3" fmla="*/ 30 h 30"/>
                <a:gd name="T4" fmla="*/ 10 w 30"/>
                <a:gd name="T5" fmla="*/ 28 h 30"/>
                <a:gd name="T6" fmla="*/ 4 w 30"/>
                <a:gd name="T7" fmla="*/ 26 h 30"/>
                <a:gd name="T8" fmla="*/ 2 w 30"/>
                <a:gd name="T9" fmla="*/ 20 h 30"/>
                <a:gd name="T10" fmla="*/ 0 w 30"/>
                <a:gd name="T11" fmla="*/ 14 h 30"/>
                <a:gd name="T12" fmla="*/ 0 w 30"/>
                <a:gd name="T13" fmla="*/ 14 h 30"/>
                <a:gd name="T14" fmla="*/ 2 w 30"/>
                <a:gd name="T15" fmla="*/ 10 h 30"/>
                <a:gd name="T16" fmla="*/ 4 w 30"/>
                <a:gd name="T17" fmla="*/ 4 h 30"/>
                <a:gd name="T18" fmla="*/ 10 w 30"/>
                <a:gd name="T19" fmla="*/ 2 h 30"/>
                <a:gd name="T20" fmla="*/ 14 w 30"/>
                <a:gd name="T21" fmla="*/ 0 h 30"/>
                <a:gd name="T22" fmla="*/ 14 w 30"/>
                <a:gd name="T23" fmla="*/ 0 h 30"/>
                <a:gd name="T24" fmla="*/ 20 w 30"/>
                <a:gd name="T25" fmla="*/ 2 h 30"/>
                <a:gd name="T26" fmla="*/ 26 w 30"/>
                <a:gd name="T27" fmla="*/ 4 h 30"/>
                <a:gd name="T28" fmla="*/ 28 w 30"/>
                <a:gd name="T29" fmla="*/ 10 h 30"/>
                <a:gd name="T30" fmla="*/ 30 w 30"/>
                <a:gd name="T31" fmla="*/ 14 h 30"/>
                <a:gd name="T32" fmla="*/ 30 w 30"/>
                <a:gd name="T33" fmla="*/ 14 h 30"/>
                <a:gd name="T34" fmla="*/ 28 w 30"/>
                <a:gd name="T35" fmla="*/ 20 h 30"/>
                <a:gd name="T36" fmla="*/ 26 w 30"/>
                <a:gd name="T37" fmla="*/ 26 h 30"/>
                <a:gd name="T38" fmla="*/ 20 w 30"/>
                <a:gd name="T39" fmla="*/ 28 h 30"/>
                <a:gd name="T40" fmla="*/ 14 w 30"/>
                <a:gd name="T41" fmla="*/ 30 h 30"/>
                <a:gd name="T42" fmla="*/ 14 w 30"/>
                <a:gd name="T43" fmla="*/ 30 h 30"/>
                <a:gd name="T44" fmla="*/ 14 w 30"/>
                <a:gd name="T45" fmla="*/ 6 h 30"/>
                <a:gd name="T46" fmla="*/ 14 w 30"/>
                <a:gd name="T47" fmla="*/ 6 h 30"/>
                <a:gd name="T48" fmla="*/ 12 w 30"/>
                <a:gd name="T49" fmla="*/ 8 h 30"/>
                <a:gd name="T50" fmla="*/ 10 w 30"/>
                <a:gd name="T51" fmla="*/ 10 h 30"/>
                <a:gd name="T52" fmla="*/ 8 w 30"/>
                <a:gd name="T53" fmla="*/ 12 h 30"/>
                <a:gd name="T54" fmla="*/ 6 w 30"/>
                <a:gd name="T55" fmla="*/ 14 h 30"/>
                <a:gd name="T56" fmla="*/ 6 w 30"/>
                <a:gd name="T57" fmla="*/ 14 h 30"/>
                <a:gd name="T58" fmla="*/ 8 w 30"/>
                <a:gd name="T59" fmla="*/ 18 h 30"/>
                <a:gd name="T60" fmla="*/ 10 w 30"/>
                <a:gd name="T61" fmla="*/ 20 h 30"/>
                <a:gd name="T62" fmla="*/ 12 w 30"/>
                <a:gd name="T63" fmla="*/ 22 h 30"/>
                <a:gd name="T64" fmla="*/ 14 w 30"/>
                <a:gd name="T65" fmla="*/ 24 h 30"/>
                <a:gd name="T66" fmla="*/ 14 w 30"/>
                <a:gd name="T67" fmla="*/ 24 h 30"/>
                <a:gd name="T68" fmla="*/ 18 w 30"/>
                <a:gd name="T69" fmla="*/ 22 h 30"/>
                <a:gd name="T70" fmla="*/ 20 w 30"/>
                <a:gd name="T71" fmla="*/ 20 h 30"/>
                <a:gd name="T72" fmla="*/ 22 w 30"/>
                <a:gd name="T73" fmla="*/ 18 h 30"/>
                <a:gd name="T74" fmla="*/ 24 w 30"/>
                <a:gd name="T75" fmla="*/ 14 h 30"/>
                <a:gd name="T76" fmla="*/ 24 w 30"/>
                <a:gd name="T77" fmla="*/ 14 h 30"/>
                <a:gd name="T78" fmla="*/ 22 w 30"/>
                <a:gd name="T79" fmla="*/ 12 h 30"/>
                <a:gd name="T80" fmla="*/ 20 w 30"/>
                <a:gd name="T81" fmla="*/ 10 h 30"/>
                <a:gd name="T82" fmla="*/ 18 w 30"/>
                <a:gd name="T83" fmla="*/ 8 h 30"/>
                <a:gd name="T84" fmla="*/ 14 w 30"/>
                <a:gd name="T85" fmla="*/ 6 h 30"/>
                <a:gd name="T86" fmla="*/ 14 w 30"/>
                <a:gd name="T87" fmla="*/ 6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0" h="30">
                  <a:moveTo>
                    <a:pt x="14" y="30"/>
                  </a:moveTo>
                  <a:lnTo>
                    <a:pt x="14" y="30"/>
                  </a:lnTo>
                  <a:lnTo>
                    <a:pt x="10" y="28"/>
                  </a:lnTo>
                  <a:lnTo>
                    <a:pt x="4" y="26"/>
                  </a:lnTo>
                  <a:lnTo>
                    <a:pt x="2" y="20"/>
                  </a:lnTo>
                  <a:lnTo>
                    <a:pt x="0" y="14"/>
                  </a:lnTo>
                  <a:lnTo>
                    <a:pt x="0" y="14"/>
                  </a:lnTo>
                  <a:lnTo>
                    <a:pt x="2" y="10"/>
                  </a:lnTo>
                  <a:lnTo>
                    <a:pt x="4" y="4"/>
                  </a:lnTo>
                  <a:lnTo>
                    <a:pt x="10" y="2"/>
                  </a:lnTo>
                  <a:lnTo>
                    <a:pt x="14" y="0"/>
                  </a:lnTo>
                  <a:lnTo>
                    <a:pt x="14" y="0"/>
                  </a:lnTo>
                  <a:lnTo>
                    <a:pt x="20" y="2"/>
                  </a:lnTo>
                  <a:lnTo>
                    <a:pt x="26" y="4"/>
                  </a:lnTo>
                  <a:lnTo>
                    <a:pt x="28" y="10"/>
                  </a:lnTo>
                  <a:lnTo>
                    <a:pt x="30" y="14"/>
                  </a:lnTo>
                  <a:lnTo>
                    <a:pt x="30" y="14"/>
                  </a:lnTo>
                  <a:lnTo>
                    <a:pt x="28" y="20"/>
                  </a:lnTo>
                  <a:lnTo>
                    <a:pt x="26" y="26"/>
                  </a:lnTo>
                  <a:lnTo>
                    <a:pt x="20" y="28"/>
                  </a:lnTo>
                  <a:lnTo>
                    <a:pt x="14" y="30"/>
                  </a:lnTo>
                  <a:lnTo>
                    <a:pt x="14" y="30"/>
                  </a:lnTo>
                  <a:close/>
                  <a:moveTo>
                    <a:pt x="14" y="6"/>
                  </a:moveTo>
                  <a:lnTo>
                    <a:pt x="14" y="6"/>
                  </a:lnTo>
                  <a:lnTo>
                    <a:pt x="12" y="8"/>
                  </a:lnTo>
                  <a:lnTo>
                    <a:pt x="10" y="10"/>
                  </a:lnTo>
                  <a:lnTo>
                    <a:pt x="8" y="12"/>
                  </a:lnTo>
                  <a:lnTo>
                    <a:pt x="6" y="14"/>
                  </a:lnTo>
                  <a:lnTo>
                    <a:pt x="6" y="14"/>
                  </a:lnTo>
                  <a:lnTo>
                    <a:pt x="8" y="18"/>
                  </a:lnTo>
                  <a:lnTo>
                    <a:pt x="10" y="20"/>
                  </a:lnTo>
                  <a:lnTo>
                    <a:pt x="12" y="22"/>
                  </a:lnTo>
                  <a:lnTo>
                    <a:pt x="14" y="24"/>
                  </a:lnTo>
                  <a:lnTo>
                    <a:pt x="14" y="24"/>
                  </a:lnTo>
                  <a:lnTo>
                    <a:pt x="18" y="22"/>
                  </a:lnTo>
                  <a:lnTo>
                    <a:pt x="20" y="20"/>
                  </a:lnTo>
                  <a:lnTo>
                    <a:pt x="22" y="18"/>
                  </a:lnTo>
                  <a:lnTo>
                    <a:pt x="24" y="14"/>
                  </a:lnTo>
                  <a:lnTo>
                    <a:pt x="24" y="14"/>
                  </a:lnTo>
                  <a:lnTo>
                    <a:pt x="22" y="12"/>
                  </a:lnTo>
                  <a:lnTo>
                    <a:pt x="20" y="10"/>
                  </a:lnTo>
                  <a:lnTo>
                    <a:pt x="18" y="8"/>
                  </a:lnTo>
                  <a:lnTo>
                    <a:pt x="14" y="6"/>
                  </a:lnTo>
                  <a:lnTo>
                    <a:pt x="14"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477" name="Freeform 234"/>
            <p:cNvSpPr>
              <a:spLocks/>
            </p:cNvSpPr>
            <p:nvPr/>
          </p:nvSpPr>
          <p:spPr bwMode="auto">
            <a:xfrm>
              <a:off x="7529513" y="3454400"/>
              <a:ext cx="38100" cy="38100"/>
            </a:xfrm>
            <a:custGeom>
              <a:avLst/>
              <a:gdLst>
                <a:gd name="T0" fmla="*/ 0 w 24"/>
                <a:gd name="T1" fmla="*/ 12 h 24"/>
                <a:gd name="T2" fmla="*/ 0 w 24"/>
                <a:gd name="T3" fmla="*/ 12 h 24"/>
                <a:gd name="T4" fmla="*/ 2 w 24"/>
                <a:gd name="T5" fmla="*/ 16 h 24"/>
                <a:gd name="T6" fmla="*/ 4 w 24"/>
                <a:gd name="T7" fmla="*/ 20 h 24"/>
                <a:gd name="T8" fmla="*/ 8 w 24"/>
                <a:gd name="T9" fmla="*/ 22 h 24"/>
                <a:gd name="T10" fmla="*/ 12 w 24"/>
                <a:gd name="T11" fmla="*/ 24 h 24"/>
                <a:gd name="T12" fmla="*/ 12 w 24"/>
                <a:gd name="T13" fmla="*/ 24 h 24"/>
                <a:gd name="T14" fmla="*/ 16 w 24"/>
                <a:gd name="T15" fmla="*/ 22 h 24"/>
                <a:gd name="T16" fmla="*/ 20 w 24"/>
                <a:gd name="T17" fmla="*/ 20 h 24"/>
                <a:gd name="T18" fmla="*/ 22 w 24"/>
                <a:gd name="T19" fmla="*/ 16 h 24"/>
                <a:gd name="T20" fmla="*/ 24 w 24"/>
                <a:gd name="T21" fmla="*/ 12 h 24"/>
                <a:gd name="T22" fmla="*/ 24 w 24"/>
                <a:gd name="T23" fmla="*/ 12 h 24"/>
                <a:gd name="T24" fmla="*/ 22 w 24"/>
                <a:gd name="T25" fmla="*/ 8 h 24"/>
                <a:gd name="T26" fmla="*/ 20 w 24"/>
                <a:gd name="T27" fmla="*/ 4 h 24"/>
                <a:gd name="T28" fmla="*/ 16 w 24"/>
                <a:gd name="T29" fmla="*/ 2 h 24"/>
                <a:gd name="T30" fmla="*/ 12 w 24"/>
                <a:gd name="T31" fmla="*/ 0 h 24"/>
                <a:gd name="T32" fmla="*/ 12 w 24"/>
                <a:gd name="T33" fmla="*/ 0 h 24"/>
                <a:gd name="T34" fmla="*/ 8 w 24"/>
                <a:gd name="T35" fmla="*/ 2 h 24"/>
                <a:gd name="T36" fmla="*/ 4 w 24"/>
                <a:gd name="T37" fmla="*/ 4 h 24"/>
                <a:gd name="T38" fmla="*/ 2 w 24"/>
                <a:gd name="T39" fmla="*/ 8 h 24"/>
                <a:gd name="T40" fmla="*/ 0 w 24"/>
                <a:gd name="T41" fmla="*/ 12 h 24"/>
                <a:gd name="T42" fmla="*/ 0 w 24"/>
                <a:gd name="T43"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 h="24">
                  <a:moveTo>
                    <a:pt x="0" y="12"/>
                  </a:moveTo>
                  <a:lnTo>
                    <a:pt x="0" y="12"/>
                  </a:lnTo>
                  <a:lnTo>
                    <a:pt x="2" y="16"/>
                  </a:lnTo>
                  <a:lnTo>
                    <a:pt x="4" y="20"/>
                  </a:lnTo>
                  <a:lnTo>
                    <a:pt x="8" y="22"/>
                  </a:lnTo>
                  <a:lnTo>
                    <a:pt x="12" y="24"/>
                  </a:lnTo>
                  <a:lnTo>
                    <a:pt x="12" y="24"/>
                  </a:lnTo>
                  <a:lnTo>
                    <a:pt x="16" y="22"/>
                  </a:lnTo>
                  <a:lnTo>
                    <a:pt x="20" y="20"/>
                  </a:lnTo>
                  <a:lnTo>
                    <a:pt x="22" y="16"/>
                  </a:lnTo>
                  <a:lnTo>
                    <a:pt x="24" y="12"/>
                  </a:lnTo>
                  <a:lnTo>
                    <a:pt x="24" y="12"/>
                  </a:lnTo>
                  <a:lnTo>
                    <a:pt x="22" y="8"/>
                  </a:lnTo>
                  <a:lnTo>
                    <a:pt x="20" y="4"/>
                  </a:lnTo>
                  <a:lnTo>
                    <a:pt x="16" y="2"/>
                  </a:lnTo>
                  <a:lnTo>
                    <a:pt x="12" y="0"/>
                  </a:lnTo>
                  <a:lnTo>
                    <a:pt x="12" y="0"/>
                  </a:lnTo>
                  <a:lnTo>
                    <a:pt x="8" y="2"/>
                  </a:lnTo>
                  <a:lnTo>
                    <a:pt x="4" y="4"/>
                  </a:lnTo>
                  <a:lnTo>
                    <a:pt x="2" y="8"/>
                  </a:lnTo>
                  <a:lnTo>
                    <a:pt x="0" y="12"/>
                  </a:lnTo>
                  <a:lnTo>
                    <a:pt x="0" y="1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478" name="Freeform 235"/>
            <p:cNvSpPr>
              <a:spLocks noEditPoints="1"/>
            </p:cNvSpPr>
            <p:nvPr/>
          </p:nvSpPr>
          <p:spPr bwMode="auto">
            <a:xfrm>
              <a:off x="7526338" y="3451225"/>
              <a:ext cx="47625" cy="44450"/>
            </a:xfrm>
            <a:custGeom>
              <a:avLst/>
              <a:gdLst>
                <a:gd name="T0" fmla="*/ 14 w 30"/>
                <a:gd name="T1" fmla="*/ 28 h 28"/>
                <a:gd name="T2" fmla="*/ 14 w 30"/>
                <a:gd name="T3" fmla="*/ 28 h 28"/>
                <a:gd name="T4" fmla="*/ 8 w 30"/>
                <a:gd name="T5" fmla="*/ 28 h 28"/>
                <a:gd name="T6" fmla="*/ 4 w 30"/>
                <a:gd name="T7" fmla="*/ 24 h 28"/>
                <a:gd name="T8" fmla="*/ 0 w 30"/>
                <a:gd name="T9" fmla="*/ 20 h 28"/>
                <a:gd name="T10" fmla="*/ 0 w 30"/>
                <a:gd name="T11" fmla="*/ 14 h 28"/>
                <a:gd name="T12" fmla="*/ 0 w 30"/>
                <a:gd name="T13" fmla="*/ 14 h 28"/>
                <a:gd name="T14" fmla="*/ 0 w 30"/>
                <a:gd name="T15" fmla="*/ 8 h 28"/>
                <a:gd name="T16" fmla="*/ 4 w 30"/>
                <a:gd name="T17" fmla="*/ 4 h 28"/>
                <a:gd name="T18" fmla="*/ 8 w 30"/>
                <a:gd name="T19" fmla="*/ 0 h 28"/>
                <a:gd name="T20" fmla="*/ 14 w 30"/>
                <a:gd name="T21" fmla="*/ 0 h 28"/>
                <a:gd name="T22" fmla="*/ 14 w 30"/>
                <a:gd name="T23" fmla="*/ 0 h 28"/>
                <a:gd name="T24" fmla="*/ 20 w 30"/>
                <a:gd name="T25" fmla="*/ 0 h 28"/>
                <a:gd name="T26" fmla="*/ 24 w 30"/>
                <a:gd name="T27" fmla="*/ 4 h 28"/>
                <a:gd name="T28" fmla="*/ 28 w 30"/>
                <a:gd name="T29" fmla="*/ 8 h 28"/>
                <a:gd name="T30" fmla="*/ 30 w 30"/>
                <a:gd name="T31" fmla="*/ 14 h 28"/>
                <a:gd name="T32" fmla="*/ 30 w 30"/>
                <a:gd name="T33" fmla="*/ 14 h 28"/>
                <a:gd name="T34" fmla="*/ 28 w 30"/>
                <a:gd name="T35" fmla="*/ 20 h 28"/>
                <a:gd name="T36" fmla="*/ 24 w 30"/>
                <a:gd name="T37" fmla="*/ 24 h 28"/>
                <a:gd name="T38" fmla="*/ 20 w 30"/>
                <a:gd name="T39" fmla="*/ 28 h 28"/>
                <a:gd name="T40" fmla="*/ 14 w 30"/>
                <a:gd name="T41" fmla="*/ 28 h 28"/>
                <a:gd name="T42" fmla="*/ 14 w 30"/>
                <a:gd name="T43" fmla="*/ 28 h 28"/>
                <a:gd name="T44" fmla="*/ 14 w 30"/>
                <a:gd name="T45" fmla="*/ 6 h 28"/>
                <a:gd name="T46" fmla="*/ 14 w 30"/>
                <a:gd name="T47" fmla="*/ 6 h 28"/>
                <a:gd name="T48" fmla="*/ 12 w 30"/>
                <a:gd name="T49" fmla="*/ 6 h 28"/>
                <a:gd name="T50" fmla="*/ 8 w 30"/>
                <a:gd name="T51" fmla="*/ 8 h 28"/>
                <a:gd name="T52" fmla="*/ 6 w 30"/>
                <a:gd name="T53" fmla="*/ 10 h 28"/>
                <a:gd name="T54" fmla="*/ 6 w 30"/>
                <a:gd name="T55" fmla="*/ 14 h 28"/>
                <a:gd name="T56" fmla="*/ 6 w 30"/>
                <a:gd name="T57" fmla="*/ 14 h 28"/>
                <a:gd name="T58" fmla="*/ 6 w 30"/>
                <a:gd name="T59" fmla="*/ 18 h 28"/>
                <a:gd name="T60" fmla="*/ 8 w 30"/>
                <a:gd name="T61" fmla="*/ 20 h 28"/>
                <a:gd name="T62" fmla="*/ 12 w 30"/>
                <a:gd name="T63" fmla="*/ 22 h 28"/>
                <a:gd name="T64" fmla="*/ 14 w 30"/>
                <a:gd name="T65" fmla="*/ 22 h 28"/>
                <a:gd name="T66" fmla="*/ 14 w 30"/>
                <a:gd name="T67" fmla="*/ 22 h 28"/>
                <a:gd name="T68" fmla="*/ 18 w 30"/>
                <a:gd name="T69" fmla="*/ 22 h 28"/>
                <a:gd name="T70" fmla="*/ 20 w 30"/>
                <a:gd name="T71" fmla="*/ 20 h 28"/>
                <a:gd name="T72" fmla="*/ 22 w 30"/>
                <a:gd name="T73" fmla="*/ 18 h 28"/>
                <a:gd name="T74" fmla="*/ 22 w 30"/>
                <a:gd name="T75" fmla="*/ 14 h 28"/>
                <a:gd name="T76" fmla="*/ 22 w 30"/>
                <a:gd name="T77" fmla="*/ 14 h 28"/>
                <a:gd name="T78" fmla="*/ 22 w 30"/>
                <a:gd name="T79" fmla="*/ 10 h 28"/>
                <a:gd name="T80" fmla="*/ 20 w 30"/>
                <a:gd name="T81" fmla="*/ 8 h 28"/>
                <a:gd name="T82" fmla="*/ 18 w 30"/>
                <a:gd name="T83" fmla="*/ 6 h 28"/>
                <a:gd name="T84" fmla="*/ 14 w 30"/>
                <a:gd name="T85" fmla="*/ 6 h 28"/>
                <a:gd name="T86" fmla="*/ 14 w 30"/>
                <a:gd name="T8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0" h="28">
                  <a:moveTo>
                    <a:pt x="14" y="28"/>
                  </a:moveTo>
                  <a:lnTo>
                    <a:pt x="14" y="28"/>
                  </a:lnTo>
                  <a:lnTo>
                    <a:pt x="8" y="28"/>
                  </a:lnTo>
                  <a:lnTo>
                    <a:pt x="4" y="24"/>
                  </a:lnTo>
                  <a:lnTo>
                    <a:pt x="0" y="20"/>
                  </a:lnTo>
                  <a:lnTo>
                    <a:pt x="0" y="14"/>
                  </a:lnTo>
                  <a:lnTo>
                    <a:pt x="0" y="14"/>
                  </a:lnTo>
                  <a:lnTo>
                    <a:pt x="0" y="8"/>
                  </a:lnTo>
                  <a:lnTo>
                    <a:pt x="4" y="4"/>
                  </a:lnTo>
                  <a:lnTo>
                    <a:pt x="8" y="0"/>
                  </a:lnTo>
                  <a:lnTo>
                    <a:pt x="14" y="0"/>
                  </a:lnTo>
                  <a:lnTo>
                    <a:pt x="14" y="0"/>
                  </a:lnTo>
                  <a:lnTo>
                    <a:pt x="20" y="0"/>
                  </a:lnTo>
                  <a:lnTo>
                    <a:pt x="24" y="4"/>
                  </a:lnTo>
                  <a:lnTo>
                    <a:pt x="28" y="8"/>
                  </a:lnTo>
                  <a:lnTo>
                    <a:pt x="30" y="14"/>
                  </a:lnTo>
                  <a:lnTo>
                    <a:pt x="30" y="14"/>
                  </a:lnTo>
                  <a:lnTo>
                    <a:pt x="28" y="20"/>
                  </a:lnTo>
                  <a:lnTo>
                    <a:pt x="24" y="24"/>
                  </a:lnTo>
                  <a:lnTo>
                    <a:pt x="20" y="28"/>
                  </a:lnTo>
                  <a:lnTo>
                    <a:pt x="14" y="28"/>
                  </a:lnTo>
                  <a:lnTo>
                    <a:pt x="14" y="28"/>
                  </a:lnTo>
                  <a:close/>
                  <a:moveTo>
                    <a:pt x="14" y="6"/>
                  </a:moveTo>
                  <a:lnTo>
                    <a:pt x="14" y="6"/>
                  </a:lnTo>
                  <a:lnTo>
                    <a:pt x="12" y="6"/>
                  </a:lnTo>
                  <a:lnTo>
                    <a:pt x="8" y="8"/>
                  </a:lnTo>
                  <a:lnTo>
                    <a:pt x="6" y="10"/>
                  </a:lnTo>
                  <a:lnTo>
                    <a:pt x="6" y="14"/>
                  </a:lnTo>
                  <a:lnTo>
                    <a:pt x="6" y="14"/>
                  </a:lnTo>
                  <a:lnTo>
                    <a:pt x="6" y="18"/>
                  </a:lnTo>
                  <a:lnTo>
                    <a:pt x="8" y="20"/>
                  </a:lnTo>
                  <a:lnTo>
                    <a:pt x="12" y="22"/>
                  </a:lnTo>
                  <a:lnTo>
                    <a:pt x="14" y="22"/>
                  </a:lnTo>
                  <a:lnTo>
                    <a:pt x="14" y="22"/>
                  </a:lnTo>
                  <a:lnTo>
                    <a:pt x="18" y="22"/>
                  </a:lnTo>
                  <a:lnTo>
                    <a:pt x="20" y="20"/>
                  </a:lnTo>
                  <a:lnTo>
                    <a:pt x="22" y="18"/>
                  </a:lnTo>
                  <a:lnTo>
                    <a:pt x="22" y="14"/>
                  </a:lnTo>
                  <a:lnTo>
                    <a:pt x="22" y="14"/>
                  </a:lnTo>
                  <a:lnTo>
                    <a:pt x="22" y="10"/>
                  </a:lnTo>
                  <a:lnTo>
                    <a:pt x="20" y="8"/>
                  </a:lnTo>
                  <a:lnTo>
                    <a:pt x="18" y="6"/>
                  </a:lnTo>
                  <a:lnTo>
                    <a:pt x="14" y="6"/>
                  </a:lnTo>
                  <a:lnTo>
                    <a:pt x="14"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479" name="Freeform 236"/>
            <p:cNvSpPr>
              <a:spLocks/>
            </p:cNvSpPr>
            <p:nvPr/>
          </p:nvSpPr>
          <p:spPr bwMode="auto">
            <a:xfrm>
              <a:off x="7478713" y="3403600"/>
              <a:ext cx="34925" cy="38100"/>
            </a:xfrm>
            <a:custGeom>
              <a:avLst/>
              <a:gdLst>
                <a:gd name="T0" fmla="*/ 0 w 22"/>
                <a:gd name="T1" fmla="*/ 12 h 24"/>
                <a:gd name="T2" fmla="*/ 0 w 22"/>
                <a:gd name="T3" fmla="*/ 12 h 24"/>
                <a:gd name="T4" fmla="*/ 0 w 22"/>
                <a:gd name="T5" fmla="*/ 16 h 24"/>
                <a:gd name="T6" fmla="*/ 2 w 22"/>
                <a:gd name="T7" fmla="*/ 20 h 24"/>
                <a:gd name="T8" fmla="*/ 6 w 22"/>
                <a:gd name="T9" fmla="*/ 22 h 24"/>
                <a:gd name="T10" fmla="*/ 10 w 22"/>
                <a:gd name="T11" fmla="*/ 24 h 24"/>
                <a:gd name="T12" fmla="*/ 10 w 22"/>
                <a:gd name="T13" fmla="*/ 24 h 24"/>
                <a:gd name="T14" fmla="*/ 16 w 22"/>
                <a:gd name="T15" fmla="*/ 22 h 24"/>
                <a:gd name="T16" fmla="*/ 20 w 22"/>
                <a:gd name="T17" fmla="*/ 20 h 24"/>
                <a:gd name="T18" fmla="*/ 22 w 22"/>
                <a:gd name="T19" fmla="*/ 16 h 24"/>
                <a:gd name="T20" fmla="*/ 22 w 22"/>
                <a:gd name="T21" fmla="*/ 12 h 24"/>
                <a:gd name="T22" fmla="*/ 22 w 22"/>
                <a:gd name="T23" fmla="*/ 12 h 24"/>
                <a:gd name="T24" fmla="*/ 22 w 22"/>
                <a:gd name="T25" fmla="*/ 8 h 24"/>
                <a:gd name="T26" fmla="*/ 20 w 22"/>
                <a:gd name="T27" fmla="*/ 4 h 24"/>
                <a:gd name="T28" fmla="*/ 16 w 22"/>
                <a:gd name="T29" fmla="*/ 2 h 24"/>
                <a:gd name="T30" fmla="*/ 10 w 22"/>
                <a:gd name="T31" fmla="*/ 0 h 24"/>
                <a:gd name="T32" fmla="*/ 10 w 22"/>
                <a:gd name="T33" fmla="*/ 0 h 24"/>
                <a:gd name="T34" fmla="*/ 6 w 22"/>
                <a:gd name="T35" fmla="*/ 2 h 24"/>
                <a:gd name="T36" fmla="*/ 2 w 22"/>
                <a:gd name="T37" fmla="*/ 4 h 24"/>
                <a:gd name="T38" fmla="*/ 0 w 22"/>
                <a:gd name="T39" fmla="*/ 8 h 24"/>
                <a:gd name="T40" fmla="*/ 0 w 22"/>
                <a:gd name="T41" fmla="*/ 12 h 24"/>
                <a:gd name="T42" fmla="*/ 0 w 22"/>
                <a:gd name="T43"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2" h="24">
                  <a:moveTo>
                    <a:pt x="0" y="12"/>
                  </a:moveTo>
                  <a:lnTo>
                    <a:pt x="0" y="12"/>
                  </a:lnTo>
                  <a:lnTo>
                    <a:pt x="0" y="16"/>
                  </a:lnTo>
                  <a:lnTo>
                    <a:pt x="2" y="20"/>
                  </a:lnTo>
                  <a:lnTo>
                    <a:pt x="6" y="22"/>
                  </a:lnTo>
                  <a:lnTo>
                    <a:pt x="10" y="24"/>
                  </a:lnTo>
                  <a:lnTo>
                    <a:pt x="10" y="24"/>
                  </a:lnTo>
                  <a:lnTo>
                    <a:pt x="16" y="22"/>
                  </a:lnTo>
                  <a:lnTo>
                    <a:pt x="20" y="20"/>
                  </a:lnTo>
                  <a:lnTo>
                    <a:pt x="22" y="16"/>
                  </a:lnTo>
                  <a:lnTo>
                    <a:pt x="22" y="12"/>
                  </a:lnTo>
                  <a:lnTo>
                    <a:pt x="22" y="12"/>
                  </a:lnTo>
                  <a:lnTo>
                    <a:pt x="22" y="8"/>
                  </a:lnTo>
                  <a:lnTo>
                    <a:pt x="20" y="4"/>
                  </a:lnTo>
                  <a:lnTo>
                    <a:pt x="16" y="2"/>
                  </a:lnTo>
                  <a:lnTo>
                    <a:pt x="10" y="0"/>
                  </a:lnTo>
                  <a:lnTo>
                    <a:pt x="10" y="0"/>
                  </a:lnTo>
                  <a:lnTo>
                    <a:pt x="6" y="2"/>
                  </a:lnTo>
                  <a:lnTo>
                    <a:pt x="2" y="4"/>
                  </a:lnTo>
                  <a:lnTo>
                    <a:pt x="0" y="8"/>
                  </a:lnTo>
                  <a:lnTo>
                    <a:pt x="0" y="12"/>
                  </a:lnTo>
                  <a:lnTo>
                    <a:pt x="0" y="1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480" name="Freeform 237"/>
            <p:cNvSpPr>
              <a:spLocks noEditPoints="1"/>
            </p:cNvSpPr>
            <p:nvPr/>
          </p:nvSpPr>
          <p:spPr bwMode="auto">
            <a:xfrm>
              <a:off x="7472363" y="3400425"/>
              <a:ext cx="47625" cy="44450"/>
            </a:xfrm>
            <a:custGeom>
              <a:avLst/>
              <a:gdLst>
                <a:gd name="T0" fmla="*/ 14 w 30"/>
                <a:gd name="T1" fmla="*/ 28 h 28"/>
                <a:gd name="T2" fmla="*/ 14 w 30"/>
                <a:gd name="T3" fmla="*/ 28 h 28"/>
                <a:gd name="T4" fmla="*/ 10 w 30"/>
                <a:gd name="T5" fmla="*/ 28 h 28"/>
                <a:gd name="T6" fmla="*/ 4 w 30"/>
                <a:gd name="T7" fmla="*/ 24 h 28"/>
                <a:gd name="T8" fmla="*/ 2 w 30"/>
                <a:gd name="T9" fmla="*/ 20 h 28"/>
                <a:gd name="T10" fmla="*/ 0 w 30"/>
                <a:gd name="T11" fmla="*/ 14 h 28"/>
                <a:gd name="T12" fmla="*/ 0 w 30"/>
                <a:gd name="T13" fmla="*/ 14 h 28"/>
                <a:gd name="T14" fmla="*/ 2 w 30"/>
                <a:gd name="T15" fmla="*/ 8 h 28"/>
                <a:gd name="T16" fmla="*/ 4 w 30"/>
                <a:gd name="T17" fmla="*/ 4 h 28"/>
                <a:gd name="T18" fmla="*/ 10 w 30"/>
                <a:gd name="T19" fmla="*/ 0 h 28"/>
                <a:gd name="T20" fmla="*/ 14 w 30"/>
                <a:gd name="T21" fmla="*/ 0 h 28"/>
                <a:gd name="T22" fmla="*/ 14 w 30"/>
                <a:gd name="T23" fmla="*/ 0 h 28"/>
                <a:gd name="T24" fmla="*/ 20 w 30"/>
                <a:gd name="T25" fmla="*/ 0 h 28"/>
                <a:gd name="T26" fmla="*/ 26 w 30"/>
                <a:gd name="T27" fmla="*/ 4 h 28"/>
                <a:gd name="T28" fmla="*/ 28 w 30"/>
                <a:gd name="T29" fmla="*/ 8 h 28"/>
                <a:gd name="T30" fmla="*/ 30 w 30"/>
                <a:gd name="T31" fmla="*/ 14 h 28"/>
                <a:gd name="T32" fmla="*/ 30 w 30"/>
                <a:gd name="T33" fmla="*/ 14 h 28"/>
                <a:gd name="T34" fmla="*/ 28 w 30"/>
                <a:gd name="T35" fmla="*/ 20 h 28"/>
                <a:gd name="T36" fmla="*/ 26 w 30"/>
                <a:gd name="T37" fmla="*/ 24 h 28"/>
                <a:gd name="T38" fmla="*/ 20 w 30"/>
                <a:gd name="T39" fmla="*/ 28 h 28"/>
                <a:gd name="T40" fmla="*/ 14 w 30"/>
                <a:gd name="T41" fmla="*/ 28 h 28"/>
                <a:gd name="T42" fmla="*/ 14 w 30"/>
                <a:gd name="T43" fmla="*/ 28 h 28"/>
                <a:gd name="T44" fmla="*/ 14 w 30"/>
                <a:gd name="T45" fmla="*/ 6 h 28"/>
                <a:gd name="T46" fmla="*/ 14 w 30"/>
                <a:gd name="T47" fmla="*/ 6 h 28"/>
                <a:gd name="T48" fmla="*/ 12 w 30"/>
                <a:gd name="T49" fmla="*/ 6 h 28"/>
                <a:gd name="T50" fmla="*/ 10 w 30"/>
                <a:gd name="T51" fmla="*/ 8 h 28"/>
                <a:gd name="T52" fmla="*/ 8 w 30"/>
                <a:gd name="T53" fmla="*/ 12 h 28"/>
                <a:gd name="T54" fmla="*/ 6 w 30"/>
                <a:gd name="T55" fmla="*/ 14 h 28"/>
                <a:gd name="T56" fmla="*/ 6 w 30"/>
                <a:gd name="T57" fmla="*/ 14 h 28"/>
                <a:gd name="T58" fmla="*/ 8 w 30"/>
                <a:gd name="T59" fmla="*/ 18 h 28"/>
                <a:gd name="T60" fmla="*/ 10 w 30"/>
                <a:gd name="T61" fmla="*/ 20 h 28"/>
                <a:gd name="T62" fmla="*/ 12 w 30"/>
                <a:gd name="T63" fmla="*/ 22 h 28"/>
                <a:gd name="T64" fmla="*/ 14 w 30"/>
                <a:gd name="T65" fmla="*/ 22 h 28"/>
                <a:gd name="T66" fmla="*/ 14 w 30"/>
                <a:gd name="T67" fmla="*/ 22 h 28"/>
                <a:gd name="T68" fmla="*/ 18 w 30"/>
                <a:gd name="T69" fmla="*/ 22 h 28"/>
                <a:gd name="T70" fmla="*/ 20 w 30"/>
                <a:gd name="T71" fmla="*/ 20 h 28"/>
                <a:gd name="T72" fmla="*/ 22 w 30"/>
                <a:gd name="T73" fmla="*/ 18 h 28"/>
                <a:gd name="T74" fmla="*/ 24 w 30"/>
                <a:gd name="T75" fmla="*/ 14 h 28"/>
                <a:gd name="T76" fmla="*/ 24 w 30"/>
                <a:gd name="T77" fmla="*/ 14 h 28"/>
                <a:gd name="T78" fmla="*/ 22 w 30"/>
                <a:gd name="T79" fmla="*/ 12 h 28"/>
                <a:gd name="T80" fmla="*/ 20 w 30"/>
                <a:gd name="T81" fmla="*/ 8 h 28"/>
                <a:gd name="T82" fmla="*/ 18 w 30"/>
                <a:gd name="T83" fmla="*/ 6 h 28"/>
                <a:gd name="T84" fmla="*/ 14 w 30"/>
                <a:gd name="T85" fmla="*/ 6 h 28"/>
                <a:gd name="T86" fmla="*/ 14 w 30"/>
                <a:gd name="T8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0" h="28">
                  <a:moveTo>
                    <a:pt x="14" y="28"/>
                  </a:moveTo>
                  <a:lnTo>
                    <a:pt x="14" y="28"/>
                  </a:lnTo>
                  <a:lnTo>
                    <a:pt x="10" y="28"/>
                  </a:lnTo>
                  <a:lnTo>
                    <a:pt x="4" y="24"/>
                  </a:lnTo>
                  <a:lnTo>
                    <a:pt x="2" y="20"/>
                  </a:lnTo>
                  <a:lnTo>
                    <a:pt x="0" y="14"/>
                  </a:lnTo>
                  <a:lnTo>
                    <a:pt x="0" y="14"/>
                  </a:lnTo>
                  <a:lnTo>
                    <a:pt x="2" y="8"/>
                  </a:lnTo>
                  <a:lnTo>
                    <a:pt x="4" y="4"/>
                  </a:lnTo>
                  <a:lnTo>
                    <a:pt x="10" y="0"/>
                  </a:lnTo>
                  <a:lnTo>
                    <a:pt x="14" y="0"/>
                  </a:lnTo>
                  <a:lnTo>
                    <a:pt x="14" y="0"/>
                  </a:lnTo>
                  <a:lnTo>
                    <a:pt x="20" y="0"/>
                  </a:lnTo>
                  <a:lnTo>
                    <a:pt x="26" y="4"/>
                  </a:lnTo>
                  <a:lnTo>
                    <a:pt x="28" y="8"/>
                  </a:lnTo>
                  <a:lnTo>
                    <a:pt x="30" y="14"/>
                  </a:lnTo>
                  <a:lnTo>
                    <a:pt x="30" y="14"/>
                  </a:lnTo>
                  <a:lnTo>
                    <a:pt x="28" y="20"/>
                  </a:lnTo>
                  <a:lnTo>
                    <a:pt x="26" y="24"/>
                  </a:lnTo>
                  <a:lnTo>
                    <a:pt x="20" y="28"/>
                  </a:lnTo>
                  <a:lnTo>
                    <a:pt x="14" y="28"/>
                  </a:lnTo>
                  <a:lnTo>
                    <a:pt x="14" y="28"/>
                  </a:lnTo>
                  <a:close/>
                  <a:moveTo>
                    <a:pt x="14" y="6"/>
                  </a:moveTo>
                  <a:lnTo>
                    <a:pt x="14" y="6"/>
                  </a:lnTo>
                  <a:lnTo>
                    <a:pt x="12" y="6"/>
                  </a:lnTo>
                  <a:lnTo>
                    <a:pt x="10" y="8"/>
                  </a:lnTo>
                  <a:lnTo>
                    <a:pt x="8" y="12"/>
                  </a:lnTo>
                  <a:lnTo>
                    <a:pt x="6" y="14"/>
                  </a:lnTo>
                  <a:lnTo>
                    <a:pt x="6" y="14"/>
                  </a:lnTo>
                  <a:lnTo>
                    <a:pt x="8" y="18"/>
                  </a:lnTo>
                  <a:lnTo>
                    <a:pt x="10" y="20"/>
                  </a:lnTo>
                  <a:lnTo>
                    <a:pt x="12" y="22"/>
                  </a:lnTo>
                  <a:lnTo>
                    <a:pt x="14" y="22"/>
                  </a:lnTo>
                  <a:lnTo>
                    <a:pt x="14" y="22"/>
                  </a:lnTo>
                  <a:lnTo>
                    <a:pt x="18" y="22"/>
                  </a:lnTo>
                  <a:lnTo>
                    <a:pt x="20" y="20"/>
                  </a:lnTo>
                  <a:lnTo>
                    <a:pt x="22" y="18"/>
                  </a:lnTo>
                  <a:lnTo>
                    <a:pt x="24" y="14"/>
                  </a:lnTo>
                  <a:lnTo>
                    <a:pt x="24" y="14"/>
                  </a:lnTo>
                  <a:lnTo>
                    <a:pt x="22" y="12"/>
                  </a:lnTo>
                  <a:lnTo>
                    <a:pt x="20" y="8"/>
                  </a:lnTo>
                  <a:lnTo>
                    <a:pt x="18" y="6"/>
                  </a:lnTo>
                  <a:lnTo>
                    <a:pt x="14" y="6"/>
                  </a:lnTo>
                  <a:lnTo>
                    <a:pt x="14"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481" name="Freeform 238"/>
            <p:cNvSpPr>
              <a:spLocks/>
            </p:cNvSpPr>
            <p:nvPr/>
          </p:nvSpPr>
          <p:spPr bwMode="auto">
            <a:xfrm>
              <a:off x="7370763" y="3429000"/>
              <a:ext cx="38100" cy="38100"/>
            </a:xfrm>
            <a:custGeom>
              <a:avLst/>
              <a:gdLst>
                <a:gd name="T0" fmla="*/ 0 w 24"/>
                <a:gd name="T1" fmla="*/ 12 h 24"/>
                <a:gd name="T2" fmla="*/ 0 w 24"/>
                <a:gd name="T3" fmla="*/ 12 h 24"/>
                <a:gd name="T4" fmla="*/ 2 w 24"/>
                <a:gd name="T5" fmla="*/ 16 h 24"/>
                <a:gd name="T6" fmla="*/ 4 w 24"/>
                <a:gd name="T7" fmla="*/ 20 h 24"/>
                <a:gd name="T8" fmla="*/ 8 w 24"/>
                <a:gd name="T9" fmla="*/ 22 h 24"/>
                <a:gd name="T10" fmla="*/ 12 w 24"/>
                <a:gd name="T11" fmla="*/ 24 h 24"/>
                <a:gd name="T12" fmla="*/ 12 w 24"/>
                <a:gd name="T13" fmla="*/ 24 h 24"/>
                <a:gd name="T14" fmla="*/ 16 w 24"/>
                <a:gd name="T15" fmla="*/ 22 h 24"/>
                <a:gd name="T16" fmla="*/ 20 w 24"/>
                <a:gd name="T17" fmla="*/ 20 h 24"/>
                <a:gd name="T18" fmla="*/ 22 w 24"/>
                <a:gd name="T19" fmla="*/ 16 h 24"/>
                <a:gd name="T20" fmla="*/ 24 w 24"/>
                <a:gd name="T21" fmla="*/ 12 h 24"/>
                <a:gd name="T22" fmla="*/ 24 w 24"/>
                <a:gd name="T23" fmla="*/ 12 h 24"/>
                <a:gd name="T24" fmla="*/ 22 w 24"/>
                <a:gd name="T25" fmla="*/ 8 h 24"/>
                <a:gd name="T26" fmla="*/ 20 w 24"/>
                <a:gd name="T27" fmla="*/ 4 h 24"/>
                <a:gd name="T28" fmla="*/ 16 w 24"/>
                <a:gd name="T29" fmla="*/ 2 h 24"/>
                <a:gd name="T30" fmla="*/ 12 w 24"/>
                <a:gd name="T31" fmla="*/ 0 h 24"/>
                <a:gd name="T32" fmla="*/ 12 w 24"/>
                <a:gd name="T33" fmla="*/ 0 h 24"/>
                <a:gd name="T34" fmla="*/ 8 w 24"/>
                <a:gd name="T35" fmla="*/ 2 h 24"/>
                <a:gd name="T36" fmla="*/ 4 w 24"/>
                <a:gd name="T37" fmla="*/ 4 h 24"/>
                <a:gd name="T38" fmla="*/ 2 w 24"/>
                <a:gd name="T39" fmla="*/ 8 h 24"/>
                <a:gd name="T40" fmla="*/ 0 w 24"/>
                <a:gd name="T41" fmla="*/ 12 h 24"/>
                <a:gd name="T42" fmla="*/ 0 w 24"/>
                <a:gd name="T43"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 h="24">
                  <a:moveTo>
                    <a:pt x="0" y="12"/>
                  </a:moveTo>
                  <a:lnTo>
                    <a:pt x="0" y="12"/>
                  </a:lnTo>
                  <a:lnTo>
                    <a:pt x="2" y="16"/>
                  </a:lnTo>
                  <a:lnTo>
                    <a:pt x="4" y="20"/>
                  </a:lnTo>
                  <a:lnTo>
                    <a:pt x="8" y="22"/>
                  </a:lnTo>
                  <a:lnTo>
                    <a:pt x="12" y="24"/>
                  </a:lnTo>
                  <a:lnTo>
                    <a:pt x="12" y="24"/>
                  </a:lnTo>
                  <a:lnTo>
                    <a:pt x="16" y="22"/>
                  </a:lnTo>
                  <a:lnTo>
                    <a:pt x="20" y="20"/>
                  </a:lnTo>
                  <a:lnTo>
                    <a:pt x="22" y="16"/>
                  </a:lnTo>
                  <a:lnTo>
                    <a:pt x="24" y="12"/>
                  </a:lnTo>
                  <a:lnTo>
                    <a:pt x="24" y="12"/>
                  </a:lnTo>
                  <a:lnTo>
                    <a:pt x="22" y="8"/>
                  </a:lnTo>
                  <a:lnTo>
                    <a:pt x="20" y="4"/>
                  </a:lnTo>
                  <a:lnTo>
                    <a:pt x="16" y="2"/>
                  </a:lnTo>
                  <a:lnTo>
                    <a:pt x="12" y="0"/>
                  </a:lnTo>
                  <a:lnTo>
                    <a:pt x="12" y="0"/>
                  </a:lnTo>
                  <a:lnTo>
                    <a:pt x="8" y="2"/>
                  </a:lnTo>
                  <a:lnTo>
                    <a:pt x="4" y="4"/>
                  </a:lnTo>
                  <a:lnTo>
                    <a:pt x="2" y="8"/>
                  </a:lnTo>
                  <a:lnTo>
                    <a:pt x="0" y="12"/>
                  </a:lnTo>
                  <a:lnTo>
                    <a:pt x="0" y="1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482" name="Freeform 239"/>
            <p:cNvSpPr>
              <a:spLocks noEditPoints="1"/>
            </p:cNvSpPr>
            <p:nvPr/>
          </p:nvSpPr>
          <p:spPr bwMode="auto">
            <a:xfrm>
              <a:off x="7367588" y="3425825"/>
              <a:ext cx="47625" cy="44450"/>
            </a:xfrm>
            <a:custGeom>
              <a:avLst/>
              <a:gdLst>
                <a:gd name="T0" fmla="*/ 14 w 30"/>
                <a:gd name="T1" fmla="*/ 28 h 28"/>
                <a:gd name="T2" fmla="*/ 14 w 30"/>
                <a:gd name="T3" fmla="*/ 28 h 28"/>
                <a:gd name="T4" fmla="*/ 8 w 30"/>
                <a:gd name="T5" fmla="*/ 28 h 28"/>
                <a:gd name="T6" fmla="*/ 4 w 30"/>
                <a:gd name="T7" fmla="*/ 24 h 28"/>
                <a:gd name="T8" fmla="*/ 0 w 30"/>
                <a:gd name="T9" fmla="*/ 20 h 28"/>
                <a:gd name="T10" fmla="*/ 0 w 30"/>
                <a:gd name="T11" fmla="*/ 14 h 28"/>
                <a:gd name="T12" fmla="*/ 0 w 30"/>
                <a:gd name="T13" fmla="*/ 14 h 28"/>
                <a:gd name="T14" fmla="*/ 0 w 30"/>
                <a:gd name="T15" fmla="*/ 8 h 28"/>
                <a:gd name="T16" fmla="*/ 4 w 30"/>
                <a:gd name="T17" fmla="*/ 4 h 28"/>
                <a:gd name="T18" fmla="*/ 8 w 30"/>
                <a:gd name="T19" fmla="*/ 0 h 28"/>
                <a:gd name="T20" fmla="*/ 14 w 30"/>
                <a:gd name="T21" fmla="*/ 0 h 28"/>
                <a:gd name="T22" fmla="*/ 14 w 30"/>
                <a:gd name="T23" fmla="*/ 0 h 28"/>
                <a:gd name="T24" fmla="*/ 20 w 30"/>
                <a:gd name="T25" fmla="*/ 0 h 28"/>
                <a:gd name="T26" fmla="*/ 24 w 30"/>
                <a:gd name="T27" fmla="*/ 4 h 28"/>
                <a:gd name="T28" fmla="*/ 28 w 30"/>
                <a:gd name="T29" fmla="*/ 8 h 28"/>
                <a:gd name="T30" fmla="*/ 30 w 30"/>
                <a:gd name="T31" fmla="*/ 14 h 28"/>
                <a:gd name="T32" fmla="*/ 30 w 30"/>
                <a:gd name="T33" fmla="*/ 14 h 28"/>
                <a:gd name="T34" fmla="*/ 28 w 30"/>
                <a:gd name="T35" fmla="*/ 20 h 28"/>
                <a:gd name="T36" fmla="*/ 24 w 30"/>
                <a:gd name="T37" fmla="*/ 24 h 28"/>
                <a:gd name="T38" fmla="*/ 20 w 30"/>
                <a:gd name="T39" fmla="*/ 28 h 28"/>
                <a:gd name="T40" fmla="*/ 14 w 30"/>
                <a:gd name="T41" fmla="*/ 28 h 28"/>
                <a:gd name="T42" fmla="*/ 14 w 30"/>
                <a:gd name="T43" fmla="*/ 28 h 28"/>
                <a:gd name="T44" fmla="*/ 14 w 30"/>
                <a:gd name="T45" fmla="*/ 6 h 28"/>
                <a:gd name="T46" fmla="*/ 14 w 30"/>
                <a:gd name="T47" fmla="*/ 6 h 28"/>
                <a:gd name="T48" fmla="*/ 12 w 30"/>
                <a:gd name="T49" fmla="*/ 6 h 28"/>
                <a:gd name="T50" fmla="*/ 8 w 30"/>
                <a:gd name="T51" fmla="*/ 8 h 28"/>
                <a:gd name="T52" fmla="*/ 6 w 30"/>
                <a:gd name="T53" fmla="*/ 10 h 28"/>
                <a:gd name="T54" fmla="*/ 6 w 30"/>
                <a:gd name="T55" fmla="*/ 14 h 28"/>
                <a:gd name="T56" fmla="*/ 6 w 30"/>
                <a:gd name="T57" fmla="*/ 14 h 28"/>
                <a:gd name="T58" fmla="*/ 6 w 30"/>
                <a:gd name="T59" fmla="*/ 18 h 28"/>
                <a:gd name="T60" fmla="*/ 8 w 30"/>
                <a:gd name="T61" fmla="*/ 20 h 28"/>
                <a:gd name="T62" fmla="*/ 12 w 30"/>
                <a:gd name="T63" fmla="*/ 22 h 28"/>
                <a:gd name="T64" fmla="*/ 14 w 30"/>
                <a:gd name="T65" fmla="*/ 22 h 28"/>
                <a:gd name="T66" fmla="*/ 14 w 30"/>
                <a:gd name="T67" fmla="*/ 22 h 28"/>
                <a:gd name="T68" fmla="*/ 18 w 30"/>
                <a:gd name="T69" fmla="*/ 22 h 28"/>
                <a:gd name="T70" fmla="*/ 20 w 30"/>
                <a:gd name="T71" fmla="*/ 20 h 28"/>
                <a:gd name="T72" fmla="*/ 22 w 30"/>
                <a:gd name="T73" fmla="*/ 18 h 28"/>
                <a:gd name="T74" fmla="*/ 22 w 30"/>
                <a:gd name="T75" fmla="*/ 14 h 28"/>
                <a:gd name="T76" fmla="*/ 22 w 30"/>
                <a:gd name="T77" fmla="*/ 14 h 28"/>
                <a:gd name="T78" fmla="*/ 22 w 30"/>
                <a:gd name="T79" fmla="*/ 10 h 28"/>
                <a:gd name="T80" fmla="*/ 20 w 30"/>
                <a:gd name="T81" fmla="*/ 8 h 28"/>
                <a:gd name="T82" fmla="*/ 18 w 30"/>
                <a:gd name="T83" fmla="*/ 6 h 28"/>
                <a:gd name="T84" fmla="*/ 14 w 30"/>
                <a:gd name="T85" fmla="*/ 6 h 28"/>
                <a:gd name="T86" fmla="*/ 14 w 30"/>
                <a:gd name="T8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0" h="28">
                  <a:moveTo>
                    <a:pt x="14" y="28"/>
                  </a:moveTo>
                  <a:lnTo>
                    <a:pt x="14" y="28"/>
                  </a:lnTo>
                  <a:lnTo>
                    <a:pt x="8" y="28"/>
                  </a:lnTo>
                  <a:lnTo>
                    <a:pt x="4" y="24"/>
                  </a:lnTo>
                  <a:lnTo>
                    <a:pt x="0" y="20"/>
                  </a:lnTo>
                  <a:lnTo>
                    <a:pt x="0" y="14"/>
                  </a:lnTo>
                  <a:lnTo>
                    <a:pt x="0" y="14"/>
                  </a:lnTo>
                  <a:lnTo>
                    <a:pt x="0" y="8"/>
                  </a:lnTo>
                  <a:lnTo>
                    <a:pt x="4" y="4"/>
                  </a:lnTo>
                  <a:lnTo>
                    <a:pt x="8" y="0"/>
                  </a:lnTo>
                  <a:lnTo>
                    <a:pt x="14" y="0"/>
                  </a:lnTo>
                  <a:lnTo>
                    <a:pt x="14" y="0"/>
                  </a:lnTo>
                  <a:lnTo>
                    <a:pt x="20" y="0"/>
                  </a:lnTo>
                  <a:lnTo>
                    <a:pt x="24" y="4"/>
                  </a:lnTo>
                  <a:lnTo>
                    <a:pt x="28" y="8"/>
                  </a:lnTo>
                  <a:lnTo>
                    <a:pt x="30" y="14"/>
                  </a:lnTo>
                  <a:lnTo>
                    <a:pt x="30" y="14"/>
                  </a:lnTo>
                  <a:lnTo>
                    <a:pt x="28" y="20"/>
                  </a:lnTo>
                  <a:lnTo>
                    <a:pt x="24" y="24"/>
                  </a:lnTo>
                  <a:lnTo>
                    <a:pt x="20" y="28"/>
                  </a:lnTo>
                  <a:lnTo>
                    <a:pt x="14" y="28"/>
                  </a:lnTo>
                  <a:lnTo>
                    <a:pt x="14" y="28"/>
                  </a:lnTo>
                  <a:close/>
                  <a:moveTo>
                    <a:pt x="14" y="6"/>
                  </a:moveTo>
                  <a:lnTo>
                    <a:pt x="14" y="6"/>
                  </a:lnTo>
                  <a:lnTo>
                    <a:pt x="12" y="6"/>
                  </a:lnTo>
                  <a:lnTo>
                    <a:pt x="8" y="8"/>
                  </a:lnTo>
                  <a:lnTo>
                    <a:pt x="6" y="10"/>
                  </a:lnTo>
                  <a:lnTo>
                    <a:pt x="6" y="14"/>
                  </a:lnTo>
                  <a:lnTo>
                    <a:pt x="6" y="14"/>
                  </a:lnTo>
                  <a:lnTo>
                    <a:pt x="6" y="18"/>
                  </a:lnTo>
                  <a:lnTo>
                    <a:pt x="8" y="20"/>
                  </a:lnTo>
                  <a:lnTo>
                    <a:pt x="12" y="22"/>
                  </a:lnTo>
                  <a:lnTo>
                    <a:pt x="14" y="22"/>
                  </a:lnTo>
                  <a:lnTo>
                    <a:pt x="14" y="22"/>
                  </a:lnTo>
                  <a:lnTo>
                    <a:pt x="18" y="22"/>
                  </a:lnTo>
                  <a:lnTo>
                    <a:pt x="20" y="20"/>
                  </a:lnTo>
                  <a:lnTo>
                    <a:pt x="22" y="18"/>
                  </a:lnTo>
                  <a:lnTo>
                    <a:pt x="22" y="14"/>
                  </a:lnTo>
                  <a:lnTo>
                    <a:pt x="22" y="14"/>
                  </a:lnTo>
                  <a:lnTo>
                    <a:pt x="22" y="10"/>
                  </a:lnTo>
                  <a:lnTo>
                    <a:pt x="20" y="8"/>
                  </a:lnTo>
                  <a:lnTo>
                    <a:pt x="18" y="6"/>
                  </a:lnTo>
                  <a:lnTo>
                    <a:pt x="14" y="6"/>
                  </a:lnTo>
                  <a:lnTo>
                    <a:pt x="14"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grpSp>
      <p:grpSp>
        <p:nvGrpSpPr>
          <p:cNvPr id="1483" name="グループ化 1482"/>
          <p:cNvGrpSpPr/>
          <p:nvPr/>
        </p:nvGrpSpPr>
        <p:grpSpPr>
          <a:xfrm>
            <a:off x="8237200" y="1222977"/>
            <a:ext cx="253467" cy="434926"/>
            <a:chOff x="3109913" y="1454150"/>
            <a:chExt cx="279400" cy="479425"/>
          </a:xfrm>
        </p:grpSpPr>
        <p:sp>
          <p:nvSpPr>
            <p:cNvPr id="1484" name="Freeform 240"/>
            <p:cNvSpPr>
              <a:spLocks/>
            </p:cNvSpPr>
            <p:nvPr/>
          </p:nvSpPr>
          <p:spPr bwMode="auto">
            <a:xfrm>
              <a:off x="3109913" y="1651000"/>
              <a:ext cx="279400" cy="282575"/>
            </a:xfrm>
            <a:custGeom>
              <a:avLst/>
              <a:gdLst>
                <a:gd name="T0" fmla="*/ 88 w 176"/>
                <a:gd name="T1" fmla="*/ 0 h 178"/>
                <a:gd name="T2" fmla="*/ 150 w 176"/>
                <a:gd name="T3" fmla="*/ 26 h 178"/>
                <a:gd name="T4" fmla="*/ 150 w 176"/>
                <a:gd name="T5" fmla="*/ 26 h 178"/>
                <a:gd name="T6" fmla="*/ 156 w 176"/>
                <a:gd name="T7" fmla="*/ 30 h 178"/>
                <a:gd name="T8" fmla="*/ 162 w 176"/>
                <a:gd name="T9" fmla="*/ 34 h 178"/>
                <a:gd name="T10" fmla="*/ 168 w 176"/>
                <a:gd name="T11" fmla="*/ 40 h 178"/>
                <a:gd name="T12" fmla="*/ 172 w 176"/>
                <a:gd name="T13" fmla="*/ 48 h 178"/>
                <a:gd name="T14" fmla="*/ 176 w 176"/>
                <a:gd name="T15" fmla="*/ 60 h 178"/>
                <a:gd name="T16" fmla="*/ 176 w 176"/>
                <a:gd name="T17" fmla="*/ 74 h 178"/>
                <a:gd name="T18" fmla="*/ 170 w 176"/>
                <a:gd name="T19" fmla="*/ 92 h 178"/>
                <a:gd name="T20" fmla="*/ 170 w 176"/>
                <a:gd name="T21" fmla="*/ 92 h 178"/>
                <a:gd name="T22" fmla="*/ 148 w 176"/>
                <a:gd name="T23" fmla="*/ 146 h 178"/>
                <a:gd name="T24" fmla="*/ 140 w 176"/>
                <a:gd name="T25" fmla="*/ 164 h 178"/>
                <a:gd name="T26" fmla="*/ 140 w 176"/>
                <a:gd name="T27" fmla="*/ 164 h 178"/>
                <a:gd name="T28" fmla="*/ 138 w 176"/>
                <a:gd name="T29" fmla="*/ 166 h 178"/>
                <a:gd name="T30" fmla="*/ 132 w 176"/>
                <a:gd name="T31" fmla="*/ 170 h 178"/>
                <a:gd name="T32" fmla="*/ 124 w 176"/>
                <a:gd name="T33" fmla="*/ 176 h 178"/>
                <a:gd name="T34" fmla="*/ 110 w 176"/>
                <a:gd name="T35" fmla="*/ 178 h 178"/>
                <a:gd name="T36" fmla="*/ 110 w 176"/>
                <a:gd name="T37" fmla="*/ 178 h 178"/>
                <a:gd name="T38" fmla="*/ 88 w 176"/>
                <a:gd name="T39" fmla="*/ 178 h 178"/>
                <a:gd name="T40" fmla="*/ 88 w 176"/>
                <a:gd name="T41" fmla="*/ 178 h 178"/>
                <a:gd name="T42" fmla="*/ 88 w 176"/>
                <a:gd name="T43" fmla="*/ 178 h 178"/>
                <a:gd name="T44" fmla="*/ 88 w 176"/>
                <a:gd name="T45" fmla="*/ 178 h 178"/>
                <a:gd name="T46" fmla="*/ 88 w 176"/>
                <a:gd name="T47" fmla="*/ 178 h 178"/>
                <a:gd name="T48" fmla="*/ 88 w 176"/>
                <a:gd name="T49" fmla="*/ 178 h 178"/>
                <a:gd name="T50" fmla="*/ 88 w 176"/>
                <a:gd name="T51" fmla="*/ 178 h 178"/>
                <a:gd name="T52" fmla="*/ 88 w 176"/>
                <a:gd name="T53" fmla="*/ 178 h 178"/>
                <a:gd name="T54" fmla="*/ 88 w 176"/>
                <a:gd name="T55" fmla="*/ 178 h 178"/>
                <a:gd name="T56" fmla="*/ 88 w 176"/>
                <a:gd name="T57" fmla="*/ 178 h 178"/>
                <a:gd name="T58" fmla="*/ 88 w 176"/>
                <a:gd name="T59" fmla="*/ 178 h 178"/>
                <a:gd name="T60" fmla="*/ 66 w 176"/>
                <a:gd name="T61" fmla="*/ 178 h 178"/>
                <a:gd name="T62" fmla="*/ 66 w 176"/>
                <a:gd name="T63" fmla="*/ 178 h 178"/>
                <a:gd name="T64" fmla="*/ 52 w 176"/>
                <a:gd name="T65" fmla="*/ 176 h 178"/>
                <a:gd name="T66" fmla="*/ 44 w 176"/>
                <a:gd name="T67" fmla="*/ 170 h 178"/>
                <a:gd name="T68" fmla="*/ 38 w 176"/>
                <a:gd name="T69" fmla="*/ 166 h 178"/>
                <a:gd name="T70" fmla="*/ 38 w 176"/>
                <a:gd name="T71" fmla="*/ 164 h 178"/>
                <a:gd name="T72" fmla="*/ 38 w 176"/>
                <a:gd name="T73" fmla="*/ 164 h 178"/>
                <a:gd name="T74" fmla="*/ 28 w 176"/>
                <a:gd name="T75" fmla="*/ 146 h 178"/>
                <a:gd name="T76" fmla="*/ 6 w 176"/>
                <a:gd name="T77" fmla="*/ 92 h 178"/>
                <a:gd name="T78" fmla="*/ 6 w 176"/>
                <a:gd name="T79" fmla="*/ 92 h 178"/>
                <a:gd name="T80" fmla="*/ 2 w 176"/>
                <a:gd name="T81" fmla="*/ 74 h 178"/>
                <a:gd name="T82" fmla="*/ 0 w 176"/>
                <a:gd name="T83" fmla="*/ 60 h 178"/>
                <a:gd name="T84" fmla="*/ 4 w 176"/>
                <a:gd name="T85" fmla="*/ 48 h 178"/>
                <a:gd name="T86" fmla="*/ 8 w 176"/>
                <a:gd name="T87" fmla="*/ 40 h 178"/>
                <a:gd name="T88" fmla="*/ 14 w 176"/>
                <a:gd name="T89" fmla="*/ 34 h 178"/>
                <a:gd name="T90" fmla="*/ 20 w 176"/>
                <a:gd name="T91" fmla="*/ 30 h 178"/>
                <a:gd name="T92" fmla="*/ 26 w 176"/>
                <a:gd name="T93" fmla="*/ 26 h 178"/>
                <a:gd name="T94" fmla="*/ 88 w 176"/>
                <a:gd name="T95" fmla="*/ 0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6" h="178">
                  <a:moveTo>
                    <a:pt x="88" y="0"/>
                  </a:moveTo>
                  <a:lnTo>
                    <a:pt x="150" y="26"/>
                  </a:lnTo>
                  <a:lnTo>
                    <a:pt x="150" y="26"/>
                  </a:lnTo>
                  <a:lnTo>
                    <a:pt x="156" y="30"/>
                  </a:lnTo>
                  <a:lnTo>
                    <a:pt x="162" y="34"/>
                  </a:lnTo>
                  <a:lnTo>
                    <a:pt x="168" y="40"/>
                  </a:lnTo>
                  <a:lnTo>
                    <a:pt x="172" y="48"/>
                  </a:lnTo>
                  <a:lnTo>
                    <a:pt x="176" y="60"/>
                  </a:lnTo>
                  <a:lnTo>
                    <a:pt x="176" y="74"/>
                  </a:lnTo>
                  <a:lnTo>
                    <a:pt x="170" y="92"/>
                  </a:lnTo>
                  <a:lnTo>
                    <a:pt x="170" y="92"/>
                  </a:lnTo>
                  <a:lnTo>
                    <a:pt x="148" y="146"/>
                  </a:lnTo>
                  <a:lnTo>
                    <a:pt x="140" y="164"/>
                  </a:lnTo>
                  <a:lnTo>
                    <a:pt x="140" y="164"/>
                  </a:lnTo>
                  <a:lnTo>
                    <a:pt x="138" y="166"/>
                  </a:lnTo>
                  <a:lnTo>
                    <a:pt x="132" y="170"/>
                  </a:lnTo>
                  <a:lnTo>
                    <a:pt x="124" y="176"/>
                  </a:lnTo>
                  <a:lnTo>
                    <a:pt x="110" y="178"/>
                  </a:lnTo>
                  <a:lnTo>
                    <a:pt x="110" y="178"/>
                  </a:lnTo>
                  <a:lnTo>
                    <a:pt x="88" y="178"/>
                  </a:lnTo>
                  <a:lnTo>
                    <a:pt x="88" y="178"/>
                  </a:lnTo>
                  <a:lnTo>
                    <a:pt x="88" y="178"/>
                  </a:lnTo>
                  <a:lnTo>
                    <a:pt x="88" y="178"/>
                  </a:lnTo>
                  <a:lnTo>
                    <a:pt x="88" y="178"/>
                  </a:lnTo>
                  <a:lnTo>
                    <a:pt x="88" y="178"/>
                  </a:lnTo>
                  <a:lnTo>
                    <a:pt x="88" y="178"/>
                  </a:lnTo>
                  <a:lnTo>
                    <a:pt x="88" y="178"/>
                  </a:lnTo>
                  <a:lnTo>
                    <a:pt x="88" y="178"/>
                  </a:lnTo>
                  <a:lnTo>
                    <a:pt x="88" y="178"/>
                  </a:lnTo>
                  <a:lnTo>
                    <a:pt x="88" y="178"/>
                  </a:lnTo>
                  <a:lnTo>
                    <a:pt x="66" y="178"/>
                  </a:lnTo>
                  <a:lnTo>
                    <a:pt x="66" y="178"/>
                  </a:lnTo>
                  <a:lnTo>
                    <a:pt x="52" y="176"/>
                  </a:lnTo>
                  <a:lnTo>
                    <a:pt x="44" y="170"/>
                  </a:lnTo>
                  <a:lnTo>
                    <a:pt x="38" y="166"/>
                  </a:lnTo>
                  <a:lnTo>
                    <a:pt x="38" y="164"/>
                  </a:lnTo>
                  <a:lnTo>
                    <a:pt x="38" y="164"/>
                  </a:lnTo>
                  <a:lnTo>
                    <a:pt x="28" y="146"/>
                  </a:lnTo>
                  <a:lnTo>
                    <a:pt x="6" y="92"/>
                  </a:lnTo>
                  <a:lnTo>
                    <a:pt x="6" y="92"/>
                  </a:lnTo>
                  <a:lnTo>
                    <a:pt x="2" y="74"/>
                  </a:lnTo>
                  <a:lnTo>
                    <a:pt x="0" y="60"/>
                  </a:lnTo>
                  <a:lnTo>
                    <a:pt x="4" y="48"/>
                  </a:lnTo>
                  <a:lnTo>
                    <a:pt x="8" y="40"/>
                  </a:lnTo>
                  <a:lnTo>
                    <a:pt x="14" y="34"/>
                  </a:lnTo>
                  <a:lnTo>
                    <a:pt x="20" y="30"/>
                  </a:lnTo>
                  <a:lnTo>
                    <a:pt x="26" y="26"/>
                  </a:lnTo>
                  <a:lnTo>
                    <a:pt x="8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485" name="Freeform 241"/>
            <p:cNvSpPr>
              <a:spLocks/>
            </p:cNvSpPr>
            <p:nvPr/>
          </p:nvSpPr>
          <p:spPr bwMode="auto">
            <a:xfrm>
              <a:off x="3176588" y="1670050"/>
              <a:ext cx="60325" cy="79375"/>
            </a:xfrm>
            <a:custGeom>
              <a:avLst/>
              <a:gdLst>
                <a:gd name="T0" fmla="*/ 20 w 38"/>
                <a:gd name="T1" fmla="*/ 0 h 50"/>
                <a:gd name="T2" fmla="*/ 38 w 38"/>
                <a:gd name="T3" fmla="*/ 30 h 50"/>
                <a:gd name="T4" fmla="*/ 12 w 38"/>
                <a:gd name="T5" fmla="*/ 50 h 50"/>
                <a:gd name="T6" fmla="*/ 0 w 38"/>
                <a:gd name="T7" fmla="*/ 8 h 50"/>
                <a:gd name="T8" fmla="*/ 20 w 38"/>
                <a:gd name="T9" fmla="*/ 0 h 50"/>
              </a:gdLst>
              <a:ahLst/>
              <a:cxnLst>
                <a:cxn ang="0">
                  <a:pos x="T0" y="T1"/>
                </a:cxn>
                <a:cxn ang="0">
                  <a:pos x="T2" y="T3"/>
                </a:cxn>
                <a:cxn ang="0">
                  <a:pos x="T4" y="T5"/>
                </a:cxn>
                <a:cxn ang="0">
                  <a:pos x="T6" y="T7"/>
                </a:cxn>
                <a:cxn ang="0">
                  <a:pos x="T8" y="T9"/>
                </a:cxn>
              </a:cxnLst>
              <a:rect l="0" t="0" r="r" b="b"/>
              <a:pathLst>
                <a:path w="38" h="50">
                  <a:moveTo>
                    <a:pt x="20" y="0"/>
                  </a:moveTo>
                  <a:lnTo>
                    <a:pt x="38" y="30"/>
                  </a:lnTo>
                  <a:lnTo>
                    <a:pt x="12" y="50"/>
                  </a:lnTo>
                  <a:lnTo>
                    <a:pt x="0" y="8"/>
                  </a:lnTo>
                  <a:lnTo>
                    <a:pt x="2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486" name="Freeform 242"/>
            <p:cNvSpPr>
              <a:spLocks/>
            </p:cNvSpPr>
            <p:nvPr/>
          </p:nvSpPr>
          <p:spPr bwMode="auto">
            <a:xfrm>
              <a:off x="3208338" y="1635125"/>
              <a:ext cx="82550" cy="123825"/>
            </a:xfrm>
            <a:custGeom>
              <a:avLst/>
              <a:gdLst>
                <a:gd name="T0" fmla="*/ 26 w 52"/>
                <a:gd name="T1" fmla="*/ 0 h 78"/>
                <a:gd name="T2" fmla="*/ 52 w 52"/>
                <a:gd name="T3" fmla="*/ 22 h 78"/>
                <a:gd name="T4" fmla="*/ 36 w 52"/>
                <a:gd name="T5" fmla="*/ 52 h 78"/>
                <a:gd name="T6" fmla="*/ 26 w 52"/>
                <a:gd name="T7" fmla="*/ 78 h 78"/>
                <a:gd name="T8" fmla="*/ 18 w 52"/>
                <a:gd name="T9" fmla="*/ 52 h 78"/>
                <a:gd name="T10" fmla="*/ 0 w 52"/>
                <a:gd name="T11" fmla="*/ 22 h 78"/>
                <a:gd name="T12" fmla="*/ 26 w 52"/>
                <a:gd name="T13" fmla="*/ 0 h 78"/>
              </a:gdLst>
              <a:ahLst/>
              <a:cxnLst>
                <a:cxn ang="0">
                  <a:pos x="T0" y="T1"/>
                </a:cxn>
                <a:cxn ang="0">
                  <a:pos x="T2" y="T3"/>
                </a:cxn>
                <a:cxn ang="0">
                  <a:pos x="T4" y="T5"/>
                </a:cxn>
                <a:cxn ang="0">
                  <a:pos x="T6" y="T7"/>
                </a:cxn>
                <a:cxn ang="0">
                  <a:pos x="T8" y="T9"/>
                </a:cxn>
                <a:cxn ang="0">
                  <a:pos x="T10" y="T11"/>
                </a:cxn>
                <a:cxn ang="0">
                  <a:pos x="T12" y="T13"/>
                </a:cxn>
              </a:cxnLst>
              <a:rect l="0" t="0" r="r" b="b"/>
              <a:pathLst>
                <a:path w="52" h="78">
                  <a:moveTo>
                    <a:pt x="26" y="0"/>
                  </a:moveTo>
                  <a:lnTo>
                    <a:pt x="52" y="22"/>
                  </a:lnTo>
                  <a:lnTo>
                    <a:pt x="36" y="52"/>
                  </a:lnTo>
                  <a:lnTo>
                    <a:pt x="26" y="78"/>
                  </a:lnTo>
                  <a:lnTo>
                    <a:pt x="18" y="52"/>
                  </a:lnTo>
                  <a:lnTo>
                    <a:pt x="0" y="22"/>
                  </a:lnTo>
                  <a:lnTo>
                    <a:pt x="2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487" name="Freeform 243"/>
            <p:cNvSpPr>
              <a:spLocks/>
            </p:cNvSpPr>
            <p:nvPr/>
          </p:nvSpPr>
          <p:spPr bwMode="auto">
            <a:xfrm>
              <a:off x="3144838" y="1454150"/>
              <a:ext cx="209550" cy="209550"/>
            </a:xfrm>
            <a:custGeom>
              <a:avLst/>
              <a:gdLst>
                <a:gd name="T0" fmla="*/ 132 w 132"/>
                <a:gd name="T1" fmla="*/ 66 h 132"/>
                <a:gd name="T2" fmla="*/ 132 w 132"/>
                <a:gd name="T3" fmla="*/ 66 h 132"/>
                <a:gd name="T4" fmla="*/ 130 w 132"/>
                <a:gd name="T5" fmla="*/ 52 h 132"/>
                <a:gd name="T6" fmla="*/ 128 w 132"/>
                <a:gd name="T7" fmla="*/ 40 h 132"/>
                <a:gd name="T8" fmla="*/ 120 w 132"/>
                <a:gd name="T9" fmla="*/ 28 h 132"/>
                <a:gd name="T10" fmla="*/ 112 w 132"/>
                <a:gd name="T11" fmla="*/ 18 h 132"/>
                <a:gd name="T12" fmla="*/ 104 w 132"/>
                <a:gd name="T13" fmla="*/ 10 h 132"/>
                <a:gd name="T14" fmla="*/ 92 w 132"/>
                <a:gd name="T15" fmla="*/ 4 h 132"/>
                <a:gd name="T16" fmla="*/ 80 w 132"/>
                <a:gd name="T17" fmla="*/ 0 h 132"/>
                <a:gd name="T18" fmla="*/ 66 w 132"/>
                <a:gd name="T19" fmla="*/ 0 h 132"/>
                <a:gd name="T20" fmla="*/ 66 w 132"/>
                <a:gd name="T21" fmla="*/ 0 h 132"/>
                <a:gd name="T22" fmla="*/ 52 w 132"/>
                <a:gd name="T23" fmla="*/ 0 h 132"/>
                <a:gd name="T24" fmla="*/ 40 w 132"/>
                <a:gd name="T25" fmla="*/ 4 h 132"/>
                <a:gd name="T26" fmla="*/ 30 w 132"/>
                <a:gd name="T27" fmla="*/ 10 h 132"/>
                <a:gd name="T28" fmla="*/ 20 w 132"/>
                <a:gd name="T29" fmla="*/ 18 h 132"/>
                <a:gd name="T30" fmla="*/ 12 w 132"/>
                <a:gd name="T31" fmla="*/ 28 h 132"/>
                <a:gd name="T32" fmla="*/ 6 w 132"/>
                <a:gd name="T33" fmla="*/ 40 h 132"/>
                <a:gd name="T34" fmla="*/ 2 w 132"/>
                <a:gd name="T35" fmla="*/ 52 h 132"/>
                <a:gd name="T36" fmla="*/ 0 w 132"/>
                <a:gd name="T37" fmla="*/ 66 h 132"/>
                <a:gd name="T38" fmla="*/ 0 w 132"/>
                <a:gd name="T39" fmla="*/ 116 h 132"/>
                <a:gd name="T40" fmla="*/ 24 w 132"/>
                <a:gd name="T41" fmla="*/ 116 h 132"/>
                <a:gd name="T42" fmla="*/ 24 w 132"/>
                <a:gd name="T43" fmla="*/ 116 h 132"/>
                <a:gd name="T44" fmla="*/ 34 w 132"/>
                <a:gd name="T45" fmla="*/ 122 h 132"/>
                <a:gd name="T46" fmla="*/ 44 w 132"/>
                <a:gd name="T47" fmla="*/ 128 h 132"/>
                <a:gd name="T48" fmla="*/ 54 w 132"/>
                <a:gd name="T49" fmla="*/ 130 h 132"/>
                <a:gd name="T50" fmla="*/ 66 w 132"/>
                <a:gd name="T51" fmla="*/ 132 h 132"/>
                <a:gd name="T52" fmla="*/ 66 w 132"/>
                <a:gd name="T53" fmla="*/ 132 h 132"/>
                <a:gd name="T54" fmla="*/ 78 w 132"/>
                <a:gd name="T55" fmla="*/ 130 h 132"/>
                <a:gd name="T56" fmla="*/ 88 w 132"/>
                <a:gd name="T57" fmla="*/ 128 h 132"/>
                <a:gd name="T58" fmla="*/ 98 w 132"/>
                <a:gd name="T59" fmla="*/ 122 h 132"/>
                <a:gd name="T60" fmla="*/ 108 w 132"/>
                <a:gd name="T61" fmla="*/ 116 h 132"/>
                <a:gd name="T62" fmla="*/ 132 w 132"/>
                <a:gd name="T63" fmla="*/ 116 h 132"/>
                <a:gd name="T64" fmla="*/ 132 w 132"/>
                <a:gd name="T65" fmla="*/ 66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2" h="132">
                  <a:moveTo>
                    <a:pt x="132" y="66"/>
                  </a:moveTo>
                  <a:lnTo>
                    <a:pt x="132" y="66"/>
                  </a:lnTo>
                  <a:lnTo>
                    <a:pt x="130" y="52"/>
                  </a:lnTo>
                  <a:lnTo>
                    <a:pt x="128" y="40"/>
                  </a:lnTo>
                  <a:lnTo>
                    <a:pt x="120" y="28"/>
                  </a:lnTo>
                  <a:lnTo>
                    <a:pt x="112" y="18"/>
                  </a:lnTo>
                  <a:lnTo>
                    <a:pt x="104" y="10"/>
                  </a:lnTo>
                  <a:lnTo>
                    <a:pt x="92" y="4"/>
                  </a:lnTo>
                  <a:lnTo>
                    <a:pt x="80" y="0"/>
                  </a:lnTo>
                  <a:lnTo>
                    <a:pt x="66" y="0"/>
                  </a:lnTo>
                  <a:lnTo>
                    <a:pt x="66" y="0"/>
                  </a:lnTo>
                  <a:lnTo>
                    <a:pt x="52" y="0"/>
                  </a:lnTo>
                  <a:lnTo>
                    <a:pt x="40" y="4"/>
                  </a:lnTo>
                  <a:lnTo>
                    <a:pt x="30" y="10"/>
                  </a:lnTo>
                  <a:lnTo>
                    <a:pt x="20" y="18"/>
                  </a:lnTo>
                  <a:lnTo>
                    <a:pt x="12" y="28"/>
                  </a:lnTo>
                  <a:lnTo>
                    <a:pt x="6" y="40"/>
                  </a:lnTo>
                  <a:lnTo>
                    <a:pt x="2" y="52"/>
                  </a:lnTo>
                  <a:lnTo>
                    <a:pt x="0" y="66"/>
                  </a:lnTo>
                  <a:lnTo>
                    <a:pt x="0" y="116"/>
                  </a:lnTo>
                  <a:lnTo>
                    <a:pt x="24" y="116"/>
                  </a:lnTo>
                  <a:lnTo>
                    <a:pt x="24" y="116"/>
                  </a:lnTo>
                  <a:lnTo>
                    <a:pt x="34" y="122"/>
                  </a:lnTo>
                  <a:lnTo>
                    <a:pt x="44" y="128"/>
                  </a:lnTo>
                  <a:lnTo>
                    <a:pt x="54" y="130"/>
                  </a:lnTo>
                  <a:lnTo>
                    <a:pt x="66" y="132"/>
                  </a:lnTo>
                  <a:lnTo>
                    <a:pt x="66" y="132"/>
                  </a:lnTo>
                  <a:lnTo>
                    <a:pt x="78" y="130"/>
                  </a:lnTo>
                  <a:lnTo>
                    <a:pt x="88" y="128"/>
                  </a:lnTo>
                  <a:lnTo>
                    <a:pt x="98" y="122"/>
                  </a:lnTo>
                  <a:lnTo>
                    <a:pt x="108" y="116"/>
                  </a:lnTo>
                  <a:lnTo>
                    <a:pt x="132" y="116"/>
                  </a:lnTo>
                  <a:lnTo>
                    <a:pt x="132" y="6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488" name="Freeform 244"/>
            <p:cNvSpPr>
              <a:spLocks/>
            </p:cNvSpPr>
            <p:nvPr/>
          </p:nvSpPr>
          <p:spPr bwMode="auto">
            <a:xfrm>
              <a:off x="3265488" y="1670050"/>
              <a:ext cx="60325" cy="79375"/>
            </a:xfrm>
            <a:custGeom>
              <a:avLst/>
              <a:gdLst>
                <a:gd name="T0" fmla="*/ 16 w 38"/>
                <a:gd name="T1" fmla="*/ 0 h 50"/>
                <a:gd name="T2" fmla="*/ 0 w 38"/>
                <a:gd name="T3" fmla="*/ 30 h 50"/>
                <a:gd name="T4" fmla="*/ 24 w 38"/>
                <a:gd name="T5" fmla="*/ 50 h 50"/>
                <a:gd name="T6" fmla="*/ 38 w 38"/>
                <a:gd name="T7" fmla="*/ 8 h 50"/>
                <a:gd name="T8" fmla="*/ 16 w 38"/>
                <a:gd name="T9" fmla="*/ 0 h 50"/>
              </a:gdLst>
              <a:ahLst/>
              <a:cxnLst>
                <a:cxn ang="0">
                  <a:pos x="T0" y="T1"/>
                </a:cxn>
                <a:cxn ang="0">
                  <a:pos x="T2" y="T3"/>
                </a:cxn>
                <a:cxn ang="0">
                  <a:pos x="T4" y="T5"/>
                </a:cxn>
                <a:cxn ang="0">
                  <a:pos x="T6" y="T7"/>
                </a:cxn>
                <a:cxn ang="0">
                  <a:pos x="T8" y="T9"/>
                </a:cxn>
              </a:cxnLst>
              <a:rect l="0" t="0" r="r" b="b"/>
              <a:pathLst>
                <a:path w="38" h="50">
                  <a:moveTo>
                    <a:pt x="16" y="0"/>
                  </a:moveTo>
                  <a:lnTo>
                    <a:pt x="0" y="30"/>
                  </a:lnTo>
                  <a:lnTo>
                    <a:pt x="24" y="50"/>
                  </a:lnTo>
                  <a:lnTo>
                    <a:pt x="38" y="8"/>
                  </a:lnTo>
                  <a:lnTo>
                    <a:pt x="16"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grpSp>
      <p:grpSp>
        <p:nvGrpSpPr>
          <p:cNvPr id="1489" name="グループ化 1488"/>
          <p:cNvGrpSpPr/>
          <p:nvPr/>
        </p:nvGrpSpPr>
        <p:grpSpPr>
          <a:xfrm>
            <a:off x="5453536" y="1235105"/>
            <a:ext cx="377320" cy="434926"/>
            <a:chOff x="6037263" y="854075"/>
            <a:chExt cx="415925" cy="479425"/>
          </a:xfrm>
        </p:grpSpPr>
        <p:sp>
          <p:nvSpPr>
            <p:cNvPr id="1490" name="Freeform 8"/>
            <p:cNvSpPr>
              <a:spLocks/>
            </p:cNvSpPr>
            <p:nvPr/>
          </p:nvSpPr>
          <p:spPr bwMode="auto">
            <a:xfrm>
              <a:off x="6107113" y="854075"/>
              <a:ext cx="346075" cy="479425"/>
            </a:xfrm>
            <a:custGeom>
              <a:avLst/>
              <a:gdLst>
                <a:gd name="T0" fmla="*/ 180 w 218"/>
                <a:gd name="T1" fmla="*/ 0 h 302"/>
                <a:gd name="T2" fmla="*/ 174 w 218"/>
                <a:gd name="T3" fmla="*/ 0 h 302"/>
                <a:gd name="T4" fmla="*/ 46 w 218"/>
                <a:gd name="T5" fmla="*/ 0 h 302"/>
                <a:gd name="T6" fmla="*/ 38 w 218"/>
                <a:gd name="T7" fmla="*/ 0 h 302"/>
                <a:gd name="T8" fmla="*/ 38 w 218"/>
                <a:gd name="T9" fmla="*/ 0 h 302"/>
                <a:gd name="T10" fmla="*/ 30 w 218"/>
                <a:gd name="T11" fmla="*/ 0 h 302"/>
                <a:gd name="T12" fmla="*/ 24 w 218"/>
                <a:gd name="T13" fmla="*/ 2 h 302"/>
                <a:gd name="T14" fmla="*/ 18 w 218"/>
                <a:gd name="T15" fmla="*/ 6 h 302"/>
                <a:gd name="T16" fmla="*/ 12 w 218"/>
                <a:gd name="T17" fmla="*/ 12 h 302"/>
                <a:gd name="T18" fmla="*/ 8 w 218"/>
                <a:gd name="T19" fmla="*/ 16 h 302"/>
                <a:gd name="T20" fmla="*/ 4 w 218"/>
                <a:gd name="T21" fmla="*/ 24 h 302"/>
                <a:gd name="T22" fmla="*/ 2 w 218"/>
                <a:gd name="T23" fmla="*/ 30 h 302"/>
                <a:gd name="T24" fmla="*/ 0 w 218"/>
                <a:gd name="T25" fmla="*/ 38 h 302"/>
                <a:gd name="T26" fmla="*/ 0 w 218"/>
                <a:gd name="T27" fmla="*/ 264 h 302"/>
                <a:gd name="T28" fmla="*/ 0 w 218"/>
                <a:gd name="T29" fmla="*/ 264 h 302"/>
                <a:gd name="T30" fmla="*/ 2 w 218"/>
                <a:gd name="T31" fmla="*/ 272 h 302"/>
                <a:gd name="T32" fmla="*/ 4 w 218"/>
                <a:gd name="T33" fmla="*/ 278 h 302"/>
                <a:gd name="T34" fmla="*/ 8 w 218"/>
                <a:gd name="T35" fmla="*/ 286 h 302"/>
                <a:gd name="T36" fmla="*/ 12 w 218"/>
                <a:gd name="T37" fmla="*/ 290 h 302"/>
                <a:gd name="T38" fmla="*/ 18 w 218"/>
                <a:gd name="T39" fmla="*/ 296 h 302"/>
                <a:gd name="T40" fmla="*/ 24 w 218"/>
                <a:gd name="T41" fmla="*/ 298 h 302"/>
                <a:gd name="T42" fmla="*/ 30 w 218"/>
                <a:gd name="T43" fmla="*/ 302 h 302"/>
                <a:gd name="T44" fmla="*/ 38 w 218"/>
                <a:gd name="T45" fmla="*/ 302 h 302"/>
                <a:gd name="T46" fmla="*/ 46 w 218"/>
                <a:gd name="T47" fmla="*/ 302 h 302"/>
                <a:gd name="T48" fmla="*/ 174 w 218"/>
                <a:gd name="T49" fmla="*/ 302 h 302"/>
                <a:gd name="T50" fmla="*/ 180 w 218"/>
                <a:gd name="T51" fmla="*/ 302 h 302"/>
                <a:gd name="T52" fmla="*/ 180 w 218"/>
                <a:gd name="T53" fmla="*/ 302 h 302"/>
                <a:gd name="T54" fmla="*/ 188 w 218"/>
                <a:gd name="T55" fmla="*/ 302 h 302"/>
                <a:gd name="T56" fmla="*/ 196 w 218"/>
                <a:gd name="T57" fmla="*/ 298 h 302"/>
                <a:gd name="T58" fmla="*/ 202 w 218"/>
                <a:gd name="T59" fmla="*/ 296 h 302"/>
                <a:gd name="T60" fmla="*/ 208 w 218"/>
                <a:gd name="T61" fmla="*/ 290 h 302"/>
                <a:gd name="T62" fmla="*/ 212 w 218"/>
                <a:gd name="T63" fmla="*/ 286 h 302"/>
                <a:gd name="T64" fmla="*/ 216 w 218"/>
                <a:gd name="T65" fmla="*/ 278 h 302"/>
                <a:gd name="T66" fmla="*/ 218 w 218"/>
                <a:gd name="T67" fmla="*/ 272 h 302"/>
                <a:gd name="T68" fmla="*/ 218 w 218"/>
                <a:gd name="T69" fmla="*/ 264 h 302"/>
                <a:gd name="T70" fmla="*/ 218 w 218"/>
                <a:gd name="T71" fmla="*/ 38 h 302"/>
                <a:gd name="T72" fmla="*/ 218 w 218"/>
                <a:gd name="T73" fmla="*/ 38 h 302"/>
                <a:gd name="T74" fmla="*/ 218 w 218"/>
                <a:gd name="T75" fmla="*/ 30 h 302"/>
                <a:gd name="T76" fmla="*/ 216 w 218"/>
                <a:gd name="T77" fmla="*/ 24 h 302"/>
                <a:gd name="T78" fmla="*/ 212 w 218"/>
                <a:gd name="T79" fmla="*/ 16 h 302"/>
                <a:gd name="T80" fmla="*/ 208 w 218"/>
                <a:gd name="T81" fmla="*/ 12 h 302"/>
                <a:gd name="T82" fmla="*/ 202 w 218"/>
                <a:gd name="T83" fmla="*/ 6 h 302"/>
                <a:gd name="T84" fmla="*/ 196 w 218"/>
                <a:gd name="T85" fmla="*/ 2 h 302"/>
                <a:gd name="T86" fmla="*/ 188 w 218"/>
                <a:gd name="T87" fmla="*/ 0 h 302"/>
                <a:gd name="T88" fmla="*/ 180 w 218"/>
                <a:gd name="T89" fmla="*/ 0 h 302"/>
                <a:gd name="T90" fmla="*/ 180 w 218"/>
                <a:gd name="T91" fmla="*/ 0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8" h="302">
                  <a:moveTo>
                    <a:pt x="180" y="0"/>
                  </a:moveTo>
                  <a:lnTo>
                    <a:pt x="174" y="0"/>
                  </a:lnTo>
                  <a:lnTo>
                    <a:pt x="46" y="0"/>
                  </a:lnTo>
                  <a:lnTo>
                    <a:pt x="38" y="0"/>
                  </a:lnTo>
                  <a:lnTo>
                    <a:pt x="38" y="0"/>
                  </a:lnTo>
                  <a:lnTo>
                    <a:pt x="30" y="0"/>
                  </a:lnTo>
                  <a:lnTo>
                    <a:pt x="24" y="2"/>
                  </a:lnTo>
                  <a:lnTo>
                    <a:pt x="18" y="6"/>
                  </a:lnTo>
                  <a:lnTo>
                    <a:pt x="12" y="12"/>
                  </a:lnTo>
                  <a:lnTo>
                    <a:pt x="8" y="16"/>
                  </a:lnTo>
                  <a:lnTo>
                    <a:pt x="4" y="24"/>
                  </a:lnTo>
                  <a:lnTo>
                    <a:pt x="2" y="30"/>
                  </a:lnTo>
                  <a:lnTo>
                    <a:pt x="0" y="38"/>
                  </a:lnTo>
                  <a:lnTo>
                    <a:pt x="0" y="264"/>
                  </a:lnTo>
                  <a:lnTo>
                    <a:pt x="0" y="264"/>
                  </a:lnTo>
                  <a:lnTo>
                    <a:pt x="2" y="272"/>
                  </a:lnTo>
                  <a:lnTo>
                    <a:pt x="4" y="278"/>
                  </a:lnTo>
                  <a:lnTo>
                    <a:pt x="8" y="286"/>
                  </a:lnTo>
                  <a:lnTo>
                    <a:pt x="12" y="290"/>
                  </a:lnTo>
                  <a:lnTo>
                    <a:pt x="18" y="296"/>
                  </a:lnTo>
                  <a:lnTo>
                    <a:pt x="24" y="298"/>
                  </a:lnTo>
                  <a:lnTo>
                    <a:pt x="30" y="302"/>
                  </a:lnTo>
                  <a:lnTo>
                    <a:pt x="38" y="302"/>
                  </a:lnTo>
                  <a:lnTo>
                    <a:pt x="46" y="302"/>
                  </a:lnTo>
                  <a:lnTo>
                    <a:pt x="174" y="302"/>
                  </a:lnTo>
                  <a:lnTo>
                    <a:pt x="180" y="302"/>
                  </a:lnTo>
                  <a:lnTo>
                    <a:pt x="180" y="302"/>
                  </a:lnTo>
                  <a:lnTo>
                    <a:pt x="188" y="302"/>
                  </a:lnTo>
                  <a:lnTo>
                    <a:pt x="196" y="298"/>
                  </a:lnTo>
                  <a:lnTo>
                    <a:pt x="202" y="296"/>
                  </a:lnTo>
                  <a:lnTo>
                    <a:pt x="208" y="290"/>
                  </a:lnTo>
                  <a:lnTo>
                    <a:pt x="212" y="286"/>
                  </a:lnTo>
                  <a:lnTo>
                    <a:pt x="216" y="278"/>
                  </a:lnTo>
                  <a:lnTo>
                    <a:pt x="218" y="272"/>
                  </a:lnTo>
                  <a:lnTo>
                    <a:pt x="218" y="264"/>
                  </a:lnTo>
                  <a:lnTo>
                    <a:pt x="218" y="38"/>
                  </a:lnTo>
                  <a:lnTo>
                    <a:pt x="218" y="38"/>
                  </a:lnTo>
                  <a:lnTo>
                    <a:pt x="218" y="30"/>
                  </a:lnTo>
                  <a:lnTo>
                    <a:pt x="216" y="24"/>
                  </a:lnTo>
                  <a:lnTo>
                    <a:pt x="212" y="16"/>
                  </a:lnTo>
                  <a:lnTo>
                    <a:pt x="208" y="12"/>
                  </a:lnTo>
                  <a:lnTo>
                    <a:pt x="202" y="6"/>
                  </a:lnTo>
                  <a:lnTo>
                    <a:pt x="196" y="2"/>
                  </a:lnTo>
                  <a:lnTo>
                    <a:pt x="188" y="0"/>
                  </a:lnTo>
                  <a:lnTo>
                    <a:pt x="180" y="0"/>
                  </a:lnTo>
                  <a:lnTo>
                    <a:pt x="18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491" name="Freeform 9"/>
            <p:cNvSpPr>
              <a:spLocks/>
            </p:cNvSpPr>
            <p:nvPr/>
          </p:nvSpPr>
          <p:spPr bwMode="auto">
            <a:xfrm>
              <a:off x="6088063" y="854075"/>
              <a:ext cx="346075" cy="479425"/>
            </a:xfrm>
            <a:custGeom>
              <a:avLst/>
              <a:gdLst>
                <a:gd name="T0" fmla="*/ 180 w 218"/>
                <a:gd name="T1" fmla="*/ 0 h 302"/>
                <a:gd name="T2" fmla="*/ 172 w 218"/>
                <a:gd name="T3" fmla="*/ 0 h 302"/>
                <a:gd name="T4" fmla="*/ 44 w 218"/>
                <a:gd name="T5" fmla="*/ 0 h 302"/>
                <a:gd name="T6" fmla="*/ 38 w 218"/>
                <a:gd name="T7" fmla="*/ 0 h 302"/>
                <a:gd name="T8" fmla="*/ 38 w 218"/>
                <a:gd name="T9" fmla="*/ 0 h 302"/>
                <a:gd name="T10" fmla="*/ 30 w 218"/>
                <a:gd name="T11" fmla="*/ 0 h 302"/>
                <a:gd name="T12" fmla="*/ 22 w 218"/>
                <a:gd name="T13" fmla="*/ 2 h 302"/>
                <a:gd name="T14" fmla="*/ 16 w 218"/>
                <a:gd name="T15" fmla="*/ 6 h 302"/>
                <a:gd name="T16" fmla="*/ 10 w 218"/>
                <a:gd name="T17" fmla="*/ 12 h 302"/>
                <a:gd name="T18" fmla="*/ 6 w 218"/>
                <a:gd name="T19" fmla="*/ 16 h 302"/>
                <a:gd name="T20" fmla="*/ 2 w 218"/>
                <a:gd name="T21" fmla="*/ 24 h 302"/>
                <a:gd name="T22" fmla="*/ 0 w 218"/>
                <a:gd name="T23" fmla="*/ 30 h 302"/>
                <a:gd name="T24" fmla="*/ 0 w 218"/>
                <a:gd name="T25" fmla="*/ 38 h 302"/>
                <a:gd name="T26" fmla="*/ 0 w 218"/>
                <a:gd name="T27" fmla="*/ 264 h 302"/>
                <a:gd name="T28" fmla="*/ 0 w 218"/>
                <a:gd name="T29" fmla="*/ 264 h 302"/>
                <a:gd name="T30" fmla="*/ 0 w 218"/>
                <a:gd name="T31" fmla="*/ 272 h 302"/>
                <a:gd name="T32" fmla="*/ 2 w 218"/>
                <a:gd name="T33" fmla="*/ 278 h 302"/>
                <a:gd name="T34" fmla="*/ 6 w 218"/>
                <a:gd name="T35" fmla="*/ 286 h 302"/>
                <a:gd name="T36" fmla="*/ 10 w 218"/>
                <a:gd name="T37" fmla="*/ 290 h 302"/>
                <a:gd name="T38" fmla="*/ 16 w 218"/>
                <a:gd name="T39" fmla="*/ 296 h 302"/>
                <a:gd name="T40" fmla="*/ 22 w 218"/>
                <a:gd name="T41" fmla="*/ 298 h 302"/>
                <a:gd name="T42" fmla="*/ 30 w 218"/>
                <a:gd name="T43" fmla="*/ 302 h 302"/>
                <a:gd name="T44" fmla="*/ 38 w 218"/>
                <a:gd name="T45" fmla="*/ 302 h 302"/>
                <a:gd name="T46" fmla="*/ 44 w 218"/>
                <a:gd name="T47" fmla="*/ 302 h 302"/>
                <a:gd name="T48" fmla="*/ 172 w 218"/>
                <a:gd name="T49" fmla="*/ 302 h 302"/>
                <a:gd name="T50" fmla="*/ 180 w 218"/>
                <a:gd name="T51" fmla="*/ 302 h 302"/>
                <a:gd name="T52" fmla="*/ 180 w 218"/>
                <a:gd name="T53" fmla="*/ 302 h 302"/>
                <a:gd name="T54" fmla="*/ 188 w 218"/>
                <a:gd name="T55" fmla="*/ 302 h 302"/>
                <a:gd name="T56" fmla="*/ 194 w 218"/>
                <a:gd name="T57" fmla="*/ 298 h 302"/>
                <a:gd name="T58" fmla="*/ 200 w 218"/>
                <a:gd name="T59" fmla="*/ 296 h 302"/>
                <a:gd name="T60" fmla="*/ 206 w 218"/>
                <a:gd name="T61" fmla="*/ 290 h 302"/>
                <a:gd name="T62" fmla="*/ 210 w 218"/>
                <a:gd name="T63" fmla="*/ 286 h 302"/>
                <a:gd name="T64" fmla="*/ 214 w 218"/>
                <a:gd name="T65" fmla="*/ 278 h 302"/>
                <a:gd name="T66" fmla="*/ 216 w 218"/>
                <a:gd name="T67" fmla="*/ 272 h 302"/>
                <a:gd name="T68" fmla="*/ 218 w 218"/>
                <a:gd name="T69" fmla="*/ 264 h 302"/>
                <a:gd name="T70" fmla="*/ 218 w 218"/>
                <a:gd name="T71" fmla="*/ 38 h 302"/>
                <a:gd name="T72" fmla="*/ 218 w 218"/>
                <a:gd name="T73" fmla="*/ 38 h 302"/>
                <a:gd name="T74" fmla="*/ 216 w 218"/>
                <a:gd name="T75" fmla="*/ 30 h 302"/>
                <a:gd name="T76" fmla="*/ 214 w 218"/>
                <a:gd name="T77" fmla="*/ 24 h 302"/>
                <a:gd name="T78" fmla="*/ 210 w 218"/>
                <a:gd name="T79" fmla="*/ 16 h 302"/>
                <a:gd name="T80" fmla="*/ 206 w 218"/>
                <a:gd name="T81" fmla="*/ 12 h 302"/>
                <a:gd name="T82" fmla="*/ 200 w 218"/>
                <a:gd name="T83" fmla="*/ 6 h 302"/>
                <a:gd name="T84" fmla="*/ 194 w 218"/>
                <a:gd name="T85" fmla="*/ 2 h 302"/>
                <a:gd name="T86" fmla="*/ 188 w 218"/>
                <a:gd name="T87" fmla="*/ 0 h 302"/>
                <a:gd name="T88" fmla="*/ 180 w 218"/>
                <a:gd name="T89" fmla="*/ 0 h 302"/>
                <a:gd name="T90" fmla="*/ 180 w 218"/>
                <a:gd name="T91" fmla="*/ 0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8" h="302">
                  <a:moveTo>
                    <a:pt x="180" y="0"/>
                  </a:moveTo>
                  <a:lnTo>
                    <a:pt x="172" y="0"/>
                  </a:lnTo>
                  <a:lnTo>
                    <a:pt x="44" y="0"/>
                  </a:lnTo>
                  <a:lnTo>
                    <a:pt x="38" y="0"/>
                  </a:lnTo>
                  <a:lnTo>
                    <a:pt x="38" y="0"/>
                  </a:lnTo>
                  <a:lnTo>
                    <a:pt x="30" y="0"/>
                  </a:lnTo>
                  <a:lnTo>
                    <a:pt x="22" y="2"/>
                  </a:lnTo>
                  <a:lnTo>
                    <a:pt x="16" y="6"/>
                  </a:lnTo>
                  <a:lnTo>
                    <a:pt x="10" y="12"/>
                  </a:lnTo>
                  <a:lnTo>
                    <a:pt x="6" y="16"/>
                  </a:lnTo>
                  <a:lnTo>
                    <a:pt x="2" y="24"/>
                  </a:lnTo>
                  <a:lnTo>
                    <a:pt x="0" y="30"/>
                  </a:lnTo>
                  <a:lnTo>
                    <a:pt x="0" y="38"/>
                  </a:lnTo>
                  <a:lnTo>
                    <a:pt x="0" y="264"/>
                  </a:lnTo>
                  <a:lnTo>
                    <a:pt x="0" y="264"/>
                  </a:lnTo>
                  <a:lnTo>
                    <a:pt x="0" y="272"/>
                  </a:lnTo>
                  <a:lnTo>
                    <a:pt x="2" y="278"/>
                  </a:lnTo>
                  <a:lnTo>
                    <a:pt x="6" y="286"/>
                  </a:lnTo>
                  <a:lnTo>
                    <a:pt x="10" y="290"/>
                  </a:lnTo>
                  <a:lnTo>
                    <a:pt x="16" y="296"/>
                  </a:lnTo>
                  <a:lnTo>
                    <a:pt x="22" y="298"/>
                  </a:lnTo>
                  <a:lnTo>
                    <a:pt x="30" y="302"/>
                  </a:lnTo>
                  <a:lnTo>
                    <a:pt x="38" y="302"/>
                  </a:lnTo>
                  <a:lnTo>
                    <a:pt x="44" y="302"/>
                  </a:lnTo>
                  <a:lnTo>
                    <a:pt x="172" y="302"/>
                  </a:lnTo>
                  <a:lnTo>
                    <a:pt x="180" y="302"/>
                  </a:lnTo>
                  <a:lnTo>
                    <a:pt x="180" y="302"/>
                  </a:lnTo>
                  <a:lnTo>
                    <a:pt x="188" y="302"/>
                  </a:lnTo>
                  <a:lnTo>
                    <a:pt x="194" y="298"/>
                  </a:lnTo>
                  <a:lnTo>
                    <a:pt x="200" y="296"/>
                  </a:lnTo>
                  <a:lnTo>
                    <a:pt x="206" y="290"/>
                  </a:lnTo>
                  <a:lnTo>
                    <a:pt x="210" y="286"/>
                  </a:lnTo>
                  <a:lnTo>
                    <a:pt x="214" y="278"/>
                  </a:lnTo>
                  <a:lnTo>
                    <a:pt x="216" y="272"/>
                  </a:lnTo>
                  <a:lnTo>
                    <a:pt x="218" y="264"/>
                  </a:lnTo>
                  <a:lnTo>
                    <a:pt x="218" y="38"/>
                  </a:lnTo>
                  <a:lnTo>
                    <a:pt x="218" y="38"/>
                  </a:lnTo>
                  <a:lnTo>
                    <a:pt x="216" y="30"/>
                  </a:lnTo>
                  <a:lnTo>
                    <a:pt x="214" y="24"/>
                  </a:lnTo>
                  <a:lnTo>
                    <a:pt x="210" y="16"/>
                  </a:lnTo>
                  <a:lnTo>
                    <a:pt x="206" y="12"/>
                  </a:lnTo>
                  <a:lnTo>
                    <a:pt x="200" y="6"/>
                  </a:lnTo>
                  <a:lnTo>
                    <a:pt x="194" y="2"/>
                  </a:lnTo>
                  <a:lnTo>
                    <a:pt x="188" y="0"/>
                  </a:lnTo>
                  <a:lnTo>
                    <a:pt x="180" y="0"/>
                  </a:lnTo>
                  <a:lnTo>
                    <a:pt x="18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492" name="Freeform 10"/>
            <p:cNvSpPr>
              <a:spLocks/>
            </p:cNvSpPr>
            <p:nvPr/>
          </p:nvSpPr>
          <p:spPr bwMode="auto">
            <a:xfrm>
              <a:off x="6075363" y="854075"/>
              <a:ext cx="336550" cy="479425"/>
            </a:xfrm>
            <a:custGeom>
              <a:avLst/>
              <a:gdLst>
                <a:gd name="T0" fmla="*/ 38 w 212"/>
                <a:gd name="T1" fmla="*/ 0 h 302"/>
                <a:gd name="T2" fmla="*/ 30 w 212"/>
                <a:gd name="T3" fmla="*/ 0 h 302"/>
                <a:gd name="T4" fmla="*/ 18 w 212"/>
                <a:gd name="T5" fmla="*/ 6 h 302"/>
                <a:gd name="T6" fmla="*/ 8 w 212"/>
                <a:gd name="T7" fmla="*/ 16 h 302"/>
                <a:gd name="T8" fmla="*/ 2 w 212"/>
                <a:gd name="T9" fmla="*/ 30 h 302"/>
                <a:gd name="T10" fmla="*/ 0 w 212"/>
                <a:gd name="T11" fmla="*/ 64 h 302"/>
                <a:gd name="T12" fmla="*/ 12 w 212"/>
                <a:gd name="T13" fmla="*/ 64 h 302"/>
                <a:gd name="T14" fmla="*/ 26 w 212"/>
                <a:gd name="T15" fmla="*/ 70 h 302"/>
                <a:gd name="T16" fmla="*/ 30 w 212"/>
                <a:gd name="T17" fmla="*/ 76 h 302"/>
                <a:gd name="T18" fmla="*/ 32 w 212"/>
                <a:gd name="T19" fmla="*/ 84 h 302"/>
                <a:gd name="T20" fmla="*/ 26 w 212"/>
                <a:gd name="T21" fmla="*/ 98 h 302"/>
                <a:gd name="T22" fmla="*/ 20 w 212"/>
                <a:gd name="T23" fmla="*/ 102 h 302"/>
                <a:gd name="T24" fmla="*/ 0 w 212"/>
                <a:gd name="T25" fmla="*/ 104 h 302"/>
                <a:gd name="T26" fmla="*/ 12 w 212"/>
                <a:gd name="T27" fmla="*/ 130 h 302"/>
                <a:gd name="T28" fmla="*/ 20 w 212"/>
                <a:gd name="T29" fmla="*/ 132 h 302"/>
                <a:gd name="T30" fmla="*/ 26 w 212"/>
                <a:gd name="T31" fmla="*/ 136 h 302"/>
                <a:gd name="T32" fmla="*/ 32 w 212"/>
                <a:gd name="T33" fmla="*/ 150 h 302"/>
                <a:gd name="T34" fmla="*/ 30 w 212"/>
                <a:gd name="T35" fmla="*/ 158 h 302"/>
                <a:gd name="T36" fmla="*/ 26 w 212"/>
                <a:gd name="T37" fmla="*/ 166 h 302"/>
                <a:gd name="T38" fmla="*/ 12 w 212"/>
                <a:gd name="T39" fmla="*/ 170 h 302"/>
                <a:gd name="T40" fmla="*/ 0 w 212"/>
                <a:gd name="T41" fmla="*/ 198 h 302"/>
                <a:gd name="T42" fmla="*/ 12 w 212"/>
                <a:gd name="T43" fmla="*/ 198 h 302"/>
                <a:gd name="T44" fmla="*/ 26 w 212"/>
                <a:gd name="T45" fmla="*/ 204 h 302"/>
                <a:gd name="T46" fmla="*/ 30 w 212"/>
                <a:gd name="T47" fmla="*/ 210 h 302"/>
                <a:gd name="T48" fmla="*/ 32 w 212"/>
                <a:gd name="T49" fmla="*/ 218 h 302"/>
                <a:gd name="T50" fmla="*/ 26 w 212"/>
                <a:gd name="T51" fmla="*/ 232 h 302"/>
                <a:gd name="T52" fmla="*/ 20 w 212"/>
                <a:gd name="T53" fmla="*/ 238 h 302"/>
                <a:gd name="T54" fmla="*/ 0 w 212"/>
                <a:gd name="T55" fmla="*/ 238 h 302"/>
                <a:gd name="T56" fmla="*/ 0 w 212"/>
                <a:gd name="T57" fmla="*/ 264 h 302"/>
                <a:gd name="T58" fmla="*/ 4 w 212"/>
                <a:gd name="T59" fmla="*/ 278 h 302"/>
                <a:gd name="T60" fmla="*/ 12 w 212"/>
                <a:gd name="T61" fmla="*/ 290 h 302"/>
                <a:gd name="T62" fmla="*/ 24 w 212"/>
                <a:gd name="T63" fmla="*/ 298 h 302"/>
                <a:gd name="T64" fmla="*/ 38 w 212"/>
                <a:gd name="T65" fmla="*/ 302 h 302"/>
                <a:gd name="T66" fmla="*/ 174 w 212"/>
                <a:gd name="T67" fmla="*/ 302 h 302"/>
                <a:gd name="T68" fmla="*/ 188 w 212"/>
                <a:gd name="T69" fmla="*/ 298 h 302"/>
                <a:gd name="T70" fmla="*/ 200 w 212"/>
                <a:gd name="T71" fmla="*/ 290 h 302"/>
                <a:gd name="T72" fmla="*/ 210 w 212"/>
                <a:gd name="T73" fmla="*/ 278 h 302"/>
                <a:gd name="T74" fmla="*/ 212 w 212"/>
                <a:gd name="T75" fmla="*/ 264 h 302"/>
                <a:gd name="T76" fmla="*/ 212 w 212"/>
                <a:gd name="T77" fmla="*/ 38 h 302"/>
                <a:gd name="T78" fmla="*/ 210 w 212"/>
                <a:gd name="T79" fmla="*/ 24 h 302"/>
                <a:gd name="T80" fmla="*/ 200 w 212"/>
                <a:gd name="T81" fmla="*/ 12 h 302"/>
                <a:gd name="T82" fmla="*/ 188 w 212"/>
                <a:gd name="T83" fmla="*/ 2 h 302"/>
                <a:gd name="T84" fmla="*/ 174 w 212"/>
                <a:gd name="T85" fmla="*/ 0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12" h="302">
                  <a:moveTo>
                    <a:pt x="174" y="0"/>
                  </a:moveTo>
                  <a:lnTo>
                    <a:pt x="38" y="0"/>
                  </a:lnTo>
                  <a:lnTo>
                    <a:pt x="38" y="0"/>
                  </a:lnTo>
                  <a:lnTo>
                    <a:pt x="30" y="0"/>
                  </a:lnTo>
                  <a:lnTo>
                    <a:pt x="24" y="2"/>
                  </a:lnTo>
                  <a:lnTo>
                    <a:pt x="18" y="6"/>
                  </a:lnTo>
                  <a:lnTo>
                    <a:pt x="12" y="12"/>
                  </a:lnTo>
                  <a:lnTo>
                    <a:pt x="8" y="16"/>
                  </a:lnTo>
                  <a:lnTo>
                    <a:pt x="4" y="24"/>
                  </a:lnTo>
                  <a:lnTo>
                    <a:pt x="2" y="30"/>
                  </a:lnTo>
                  <a:lnTo>
                    <a:pt x="0" y="38"/>
                  </a:lnTo>
                  <a:lnTo>
                    <a:pt x="0" y="64"/>
                  </a:lnTo>
                  <a:lnTo>
                    <a:pt x="12" y="64"/>
                  </a:lnTo>
                  <a:lnTo>
                    <a:pt x="12" y="64"/>
                  </a:lnTo>
                  <a:lnTo>
                    <a:pt x="20" y="64"/>
                  </a:lnTo>
                  <a:lnTo>
                    <a:pt x="26" y="70"/>
                  </a:lnTo>
                  <a:lnTo>
                    <a:pt x="26" y="70"/>
                  </a:lnTo>
                  <a:lnTo>
                    <a:pt x="30" y="76"/>
                  </a:lnTo>
                  <a:lnTo>
                    <a:pt x="32" y="84"/>
                  </a:lnTo>
                  <a:lnTo>
                    <a:pt x="32" y="84"/>
                  </a:lnTo>
                  <a:lnTo>
                    <a:pt x="30" y="90"/>
                  </a:lnTo>
                  <a:lnTo>
                    <a:pt x="26" y="98"/>
                  </a:lnTo>
                  <a:lnTo>
                    <a:pt x="26" y="98"/>
                  </a:lnTo>
                  <a:lnTo>
                    <a:pt x="20" y="102"/>
                  </a:lnTo>
                  <a:lnTo>
                    <a:pt x="12" y="104"/>
                  </a:lnTo>
                  <a:lnTo>
                    <a:pt x="0" y="104"/>
                  </a:lnTo>
                  <a:lnTo>
                    <a:pt x="0" y="130"/>
                  </a:lnTo>
                  <a:lnTo>
                    <a:pt x="12" y="130"/>
                  </a:lnTo>
                  <a:lnTo>
                    <a:pt x="12" y="130"/>
                  </a:lnTo>
                  <a:lnTo>
                    <a:pt x="20" y="132"/>
                  </a:lnTo>
                  <a:lnTo>
                    <a:pt x="26" y="136"/>
                  </a:lnTo>
                  <a:lnTo>
                    <a:pt x="26" y="136"/>
                  </a:lnTo>
                  <a:lnTo>
                    <a:pt x="30" y="144"/>
                  </a:lnTo>
                  <a:lnTo>
                    <a:pt x="32" y="150"/>
                  </a:lnTo>
                  <a:lnTo>
                    <a:pt x="32" y="150"/>
                  </a:lnTo>
                  <a:lnTo>
                    <a:pt x="30" y="158"/>
                  </a:lnTo>
                  <a:lnTo>
                    <a:pt x="26" y="166"/>
                  </a:lnTo>
                  <a:lnTo>
                    <a:pt x="26" y="166"/>
                  </a:lnTo>
                  <a:lnTo>
                    <a:pt x="20" y="170"/>
                  </a:lnTo>
                  <a:lnTo>
                    <a:pt x="12" y="170"/>
                  </a:lnTo>
                  <a:lnTo>
                    <a:pt x="0" y="170"/>
                  </a:lnTo>
                  <a:lnTo>
                    <a:pt x="0" y="198"/>
                  </a:lnTo>
                  <a:lnTo>
                    <a:pt x="12" y="198"/>
                  </a:lnTo>
                  <a:lnTo>
                    <a:pt x="12" y="198"/>
                  </a:lnTo>
                  <a:lnTo>
                    <a:pt x="20" y="200"/>
                  </a:lnTo>
                  <a:lnTo>
                    <a:pt x="26" y="204"/>
                  </a:lnTo>
                  <a:lnTo>
                    <a:pt x="26" y="204"/>
                  </a:lnTo>
                  <a:lnTo>
                    <a:pt x="30" y="210"/>
                  </a:lnTo>
                  <a:lnTo>
                    <a:pt x="32" y="218"/>
                  </a:lnTo>
                  <a:lnTo>
                    <a:pt x="32" y="218"/>
                  </a:lnTo>
                  <a:lnTo>
                    <a:pt x="30" y="226"/>
                  </a:lnTo>
                  <a:lnTo>
                    <a:pt x="26" y="232"/>
                  </a:lnTo>
                  <a:lnTo>
                    <a:pt x="26" y="232"/>
                  </a:lnTo>
                  <a:lnTo>
                    <a:pt x="20" y="238"/>
                  </a:lnTo>
                  <a:lnTo>
                    <a:pt x="12" y="238"/>
                  </a:lnTo>
                  <a:lnTo>
                    <a:pt x="0" y="238"/>
                  </a:lnTo>
                  <a:lnTo>
                    <a:pt x="0" y="264"/>
                  </a:lnTo>
                  <a:lnTo>
                    <a:pt x="0" y="264"/>
                  </a:lnTo>
                  <a:lnTo>
                    <a:pt x="2" y="272"/>
                  </a:lnTo>
                  <a:lnTo>
                    <a:pt x="4" y="278"/>
                  </a:lnTo>
                  <a:lnTo>
                    <a:pt x="8" y="286"/>
                  </a:lnTo>
                  <a:lnTo>
                    <a:pt x="12" y="290"/>
                  </a:lnTo>
                  <a:lnTo>
                    <a:pt x="18" y="296"/>
                  </a:lnTo>
                  <a:lnTo>
                    <a:pt x="24" y="298"/>
                  </a:lnTo>
                  <a:lnTo>
                    <a:pt x="30" y="302"/>
                  </a:lnTo>
                  <a:lnTo>
                    <a:pt x="38" y="302"/>
                  </a:lnTo>
                  <a:lnTo>
                    <a:pt x="174" y="302"/>
                  </a:lnTo>
                  <a:lnTo>
                    <a:pt x="174" y="302"/>
                  </a:lnTo>
                  <a:lnTo>
                    <a:pt x="182" y="302"/>
                  </a:lnTo>
                  <a:lnTo>
                    <a:pt x="188" y="298"/>
                  </a:lnTo>
                  <a:lnTo>
                    <a:pt x="196" y="296"/>
                  </a:lnTo>
                  <a:lnTo>
                    <a:pt x="200" y="290"/>
                  </a:lnTo>
                  <a:lnTo>
                    <a:pt x="206" y="286"/>
                  </a:lnTo>
                  <a:lnTo>
                    <a:pt x="210" y="278"/>
                  </a:lnTo>
                  <a:lnTo>
                    <a:pt x="212" y="272"/>
                  </a:lnTo>
                  <a:lnTo>
                    <a:pt x="212" y="264"/>
                  </a:lnTo>
                  <a:lnTo>
                    <a:pt x="212" y="38"/>
                  </a:lnTo>
                  <a:lnTo>
                    <a:pt x="212" y="38"/>
                  </a:lnTo>
                  <a:lnTo>
                    <a:pt x="212" y="30"/>
                  </a:lnTo>
                  <a:lnTo>
                    <a:pt x="210" y="24"/>
                  </a:lnTo>
                  <a:lnTo>
                    <a:pt x="206" y="16"/>
                  </a:lnTo>
                  <a:lnTo>
                    <a:pt x="200" y="12"/>
                  </a:lnTo>
                  <a:lnTo>
                    <a:pt x="196" y="6"/>
                  </a:lnTo>
                  <a:lnTo>
                    <a:pt x="188" y="2"/>
                  </a:lnTo>
                  <a:lnTo>
                    <a:pt x="182" y="0"/>
                  </a:lnTo>
                  <a:lnTo>
                    <a:pt x="174" y="0"/>
                  </a:lnTo>
                  <a:lnTo>
                    <a:pt x="17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493" name="Freeform 11"/>
            <p:cNvSpPr>
              <a:spLocks/>
            </p:cNvSpPr>
            <p:nvPr/>
          </p:nvSpPr>
          <p:spPr bwMode="auto">
            <a:xfrm>
              <a:off x="6037263" y="1181100"/>
              <a:ext cx="79375" cy="41275"/>
            </a:xfrm>
            <a:custGeom>
              <a:avLst/>
              <a:gdLst>
                <a:gd name="T0" fmla="*/ 36 w 50"/>
                <a:gd name="T1" fmla="*/ 26 h 26"/>
                <a:gd name="T2" fmla="*/ 24 w 50"/>
                <a:gd name="T3" fmla="*/ 26 h 26"/>
                <a:gd name="T4" fmla="*/ 14 w 50"/>
                <a:gd name="T5" fmla="*/ 26 h 26"/>
                <a:gd name="T6" fmla="*/ 14 w 50"/>
                <a:gd name="T7" fmla="*/ 26 h 26"/>
                <a:gd name="T8" fmla="*/ 8 w 50"/>
                <a:gd name="T9" fmla="*/ 24 h 26"/>
                <a:gd name="T10" fmla="*/ 4 w 50"/>
                <a:gd name="T11" fmla="*/ 22 h 26"/>
                <a:gd name="T12" fmla="*/ 4 w 50"/>
                <a:gd name="T13" fmla="*/ 22 h 26"/>
                <a:gd name="T14" fmla="*/ 2 w 50"/>
                <a:gd name="T15" fmla="*/ 18 h 26"/>
                <a:gd name="T16" fmla="*/ 0 w 50"/>
                <a:gd name="T17" fmla="*/ 12 h 26"/>
                <a:gd name="T18" fmla="*/ 0 w 50"/>
                <a:gd name="T19" fmla="*/ 12 h 26"/>
                <a:gd name="T20" fmla="*/ 2 w 50"/>
                <a:gd name="T21" fmla="*/ 8 h 26"/>
                <a:gd name="T22" fmla="*/ 4 w 50"/>
                <a:gd name="T23" fmla="*/ 4 h 26"/>
                <a:gd name="T24" fmla="*/ 4 w 50"/>
                <a:gd name="T25" fmla="*/ 4 h 26"/>
                <a:gd name="T26" fmla="*/ 8 w 50"/>
                <a:gd name="T27" fmla="*/ 0 h 26"/>
                <a:gd name="T28" fmla="*/ 14 w 50"/>
                <a:gd name="T29" fmla="*/ 0 h 26"/>
                <a:gd name="T30" fmla="*/ 24 w 50"/>
                <a:gd name="T31" fmla="*/ 0 h 26"/>
                <a:gd name="T32" fmla="*/ 36 w 50"/>
                <a:gd name="T33" fmla="*/ 0 h 26"/>
                <a:gd name="T34" fmla="*/ 36 w 50"/>
                <a:gd name="T35" fmla="*/ 0 h 26"/>
                <a:gd name="T36" fmla="*/ 42 w 50"/>
                <a:gd name="T37" fmla="*/ 0 h 26"/>
                <a:gd name="T38" fmla="*/ 46 w 50"/>
                <a:gd name="T39" fmla="*/ 4 h 26"/>
                <a:gd name="T40" fmla="*/ 46 w 50"/>
                <a:gd name="T41" fmla="*/ 4 h 26"/>
                <a:gd name="T42" fmla="*/ 48 w 50"/>
                <a:gd name="T43" fmla="*/ 8 h 26"/>
                <a:gd name="T44" fmla="*/ 50 w 50"/>
                <a:gd name="T45" fmla="*/ 12 h 26"/>
                <a:gd name="T46" fmla="*/ 50 w 50"/>
                <a:gd name="T47" fmla="*/ 12 h 26"/>
                <a:gd name="T48" fmla="*/ 48 w 50"/>
                <a:gd name="T49" fmla="*/ 18 h 26"/>
                <a:gd name="T50" fmla="*/ 46 w 50"/>
                <a:gd name="T51" fmla="*/ 22 h 26"/>
                <a:gd name="T52" fmla="*/ 46 w 50"/>
                <a:gd name="T53" fmla="*/ 22 h 26"/>
                <a:gd name="T54" fmla="*/ 42 w 50"/>
                <a:gd name="T55" fmla="*/ 24 h 26"/>
                <a:gd name="T56" fmla="*/ 36 w 50"/>
                <a:gd name="T57" fmla="*/ 26 h 26"/>
                <a:gd name="T58" fmla="*/ 36 w 50"/>
                <a:gd name="T59"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0" h="26">
                  <a:moveTo>
                    <a:pt x="36" y="26"/>
                  </a:moveTo>
                  <a:lnTo>
                    <a:pt x="24" y="26"/>
                  </a:lnTo>
                  <a:lnTo>
                    <a:pt x="14" y="26"/>
                  </a:lnTo>
                  <a:lnTo>
                    <a:pt x="14" y="26"/>
                  </a:lnTo>
                  <a:lnTo>
                    <a:pt x="8" y="24"/>
                  </a:lnTo>
                  <a:lnTo>
                    <a:pt x="4" y="22"/>
                  </a:lnTo>
                  <a:lnTo>
                    <a:pt x="4" y="22"/>
                  </a:lnTo>
                  <a:lnTo>
                    <a:pt x="2" y="18"/>
                  </a:lnTo>
                  <a:lnTo>
                    <a:pt x="0" y="12"/>
                  </a:lnTo>
                  <a:lnTo>
                    <a:pt x="0" y="12"/>
                  </a:lnTo>
                  <a:lnTo>
                    <a:pt x="2" y="8"/>
                  </a:lnTo>
                  <a:lnTo>
                    <a:pt x="4" y="4"/>
                  </a:lnTo>
                  <a:lnTo>
                    <a:pt x="4" y="4"/>
                  </a:lnTo>
                  <a:lnTo>
                    <a:pt x="8" y="0"/>
                  </a:lnTo>
                  <a:lnTo>
                    <a:pt x="14" y="0"/>
                  </a:lnTo>
                  <a:lnTo>
                    <a:pt x="24" y="0"/>
                  </a:lnTo>
                  <a:lnTo>
                    <a:pt x="36" y="0"/>
                  </a:lnTo>
                  <a:lnTo>
                    <a:pt x="36" y="0"/>
                  </a:lnTo>
                  <a:lnTo>
                    <a:pt x="42" y="0"/>
                  </a:lnTo>
                  <a:lnTo>
                    <a:pt x="46" y="4"/>
                  </a:lnTo>
                  <a:lnTo>
                    <a:pt x="46" y="4"/>
                  </a:lnTo>
                  <a:lnTo>
                    <a:pt x="48" y="8"/>
                  </a:lnTo>
                  <a:lnTo>
                    <a:pt x="50" y="12"/>
                  </a:lnTo>
                  <a:lnTo>
                    <a:pt x="50" y="12"/>
                  </a:lnTo>
                  <a:lnTo>
                    <a:pt x="48" y="18"/>
                  </a:lnTo>
                  <a:lnTo>
                    <a:pt x="46" y="22"/>
                  </a:lnTo>
                  <a:lnTo>
                    <a:pt x="46" y="22"/>
                  </a:lnTo>
                  <a:lnTo>
                    <a:pt x="42" y="24"/>
                  </a:lnTo>
                  <a:lnTo>
                    <a:pt x="36" y="26"/>
                  </a:lnTo>
                  <a:lnTo>
                    <a:pt x="36" y="2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494" name="Freeform 245"/>
            <p:cNvSpPr>
              <a:spLocks/>
            </p:cNvSpPr>
            <p:nvPr/>
          </p:nvSpPr>
          <p:spPr bwMode="auto">
            <a:xfrm>
              <a:off x="6186488" y="965200"/>
              <a:ext cx="114300" cy="111125"/>
            </a:xfrm>
            <a:custGeom>
              <a:avLst/>
              <a:gdLst>
                <a:gd name="T0" fmla="*/ 72 w 72"/>
                <a:gd name="T1" fmla="*/ 36 h 70"/>
                <a:gd name="T2" fmla="*/ 72 w 72"/>
                <a:gd name="T3" fmla="*/ 36 h 70"/>
                <a:gd name="T4" fmla="*/ 72 w 72"/>
                <a:gd name="T5" fmla="*/ 42 h 70"/>
                <a:gd name="T6" fmla="*/ 70 w 72"/>
                <a:gd name="T7" fmla="*/ 48 h 70"/>
                <a:gd name="T8" fmla="*/ 66 w 72"/>
                <a:gd name="T9" fmla="*/ 54 h 70"/>
                <a:gd name="T10" fmla="*/ 62 w 72"/>
                <a:gd name="T11" fmla="*/ 60 h 70"/>
                <a:gd name="T12" fmla="*/ 56 w 72"/>
                <a:gd name="T13" fmla="*/ 64 h 70"/>
                <a:gd name="T14" fmla="*/ 50 w 72"/>
                <a:gd name="T15" fmla="*/ 68 h 70"/>
                <a:gd name="T16" fmla="*/ 44 w 72"/>
                <a:gd name="T17" fmla="*/ 70 h 70"/>
                <a:gd name="T18" fmla="*/ 36 w 72"/>
                <a:gd name="T19" fmla="*/ 70 h 70"/>
                <a:gd name="T20" fmla="*/ 36 w 72"/>
                <a:gd name="T21" fmla="*/ 70 h 70"/>
                <a:gd name="T22" fmla="*/ 30 w 72"/>
                <a:gd name="T23" fmla="*/ 70 h 70"/>
                <a:gd name="T24" fmla="*/ 22 w 72"/>
                <a:gd name="T25" fmla="*/ 68 h 70"/>
                <a:gd name="T26" fmla="*/ 16 w 72"/>
                <a:gd name="T27" fmla="*/ 64 h 70"/>
                <a:gd name="T28" fmla="*/ 12 w 72"/>
                <a:gd name="T29" fmla="*/ 60 h 70"/>
                <a:gd name="T30" fmla="*/ 6 w 72"/>
                <a:gd name="T31" fmla="*/ 54 h 70"/>
                <a:gd name="T32" fmla="*/ 4 w 72"/>
                <a:gd name="T33" fmla="*/ 48 h 70"/>
                <a:gd name="T34" fmla="*/ 2 w 72"/>
                <a:gd name="T35" fmla="*/ 42 h 70"/>
                <a:gd name="T36" fmla="*/ 0 w 72"/>
                <a:gd name="T37" fmla="*/ 36 h 70"/>
                <a:gd name="T38" fmla="*/ 0 w 72"/>
                <a:gd name="T39" fmla="*/ 36 h 70"/>
                <a:gd name="T40" fmla="*/ 2 w 72"/>
                <a:gd name="T41" fmla="*/ 28 h 70"/>
                <a:gd name="T42" fmla="*/ 4 w 72"/>
                <a:gd name="T43" fmla="*/ 22 h 70"/>
                <a:gd name="T44" fmla="*/ 6 w 72"/>
                <a:gd name="T45" fmla="*/ 16 h 70"/>
                <a:gd name="T46" fmla="*/ 12 w 72"/>
                <a:gd name="T47" fmla="*/ 10 h 70"/>
                <a:gd name="T48" fmla="*/ 16 w 72"/>
                <a:gd name="T49" fmla="*/ 6 h 70"/>
                <a:gd name="T50" fmla="*/ 22 w 72"/>
                <a:gd name="T51" fmla="*/ 2 h 70"/>
                <a:gd name="T52" fmla="*/ 30 w 72"/>
                <a:gd name="T53" fmla="*/ 0 h 70"/>
                <a:gd name="T54" fmla="*/ 36 w 72"/>
                <a:gd name="T55" fmla="*/ 0 h 70"/>
                <a:gd name="T56" fmla="*/ 36 w 72"/>
                <a:gd name="T57" fmla="*/ 0 h 70"/>
                <a:gd name="T58" fmla="*/ 44 w 72"/>
                <a:gd name="T59" fmla="*/ 0 h 70"/>
                <a:gd name="T60" fmla="*/ 50 w 72"/>
                <a:gd name="T61" fmla="*/ 2 h 70"/>
                <a:gd name="T62" fmla="*/ 56 w 72"/>
                <a:gd name="T63" fmla="*/ 6 h 70"/>
                <a:gd name="T64" fmla="*/ 62 w 72"/>
                <a:gd name="T65" fmla="*/ 10 h 70"/>
                <a:gd name="T66" fmla="*/ 66 w 72"/>
                <a:gd name="T67" fmla="*/ 16 h 70"/>
                <a:gd name="T68" fmla="*/ 70 w 72"/>
                <a:gd name="T69" fmla="*/ 22 h 70"/>
                <a:gd name="T70" fmla="*/ 72 w 72"/>
                <a:gd name="T71" fmla="*/ 28 h 70"/>
                <a:gd name="T72" fmla="*/ 72 w 72"/>
                <a:gd name="T73" fmla="*/ 36 h 70"/>
                <a:gd name="T74" fmla="*/ 72 w 72"/>
                <a:gd name="T75" fmla="*/ 3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2" h="70">
                  <a:moveTo>
                    <a:pt x="72" y="36"/>
                  </a:moveTo>
                  <a:lnTo>
                    <a:pt x="72" y="36"/>
                  </a:lnTo>
                  <a:lnTo>
                    <a:pt x="72" y="42"/>
                  </a:lnTo>
                  <a:lnTo>
                    <a:pt x="70" y="48"/>
                  </a:lnTo>
                  <a:lnTo>
                    <a:pt x="66" y="54"/>
                  </a:lnTo>
                  <a:lnTo>
                    <a:pt x="62" y="60"/>
                  </a:lnTo>
                  <a:lnTo>
                    <a:pt x="56" y="64"/>
                  </a:lnTo>
                  <a:lnTo>
                    <a:pt x="50" y="68"/>
                  </a:lnTo>
                  <a:lnTo>
                    <a:pt x="44" y="70"/>
                  </a:lnTo>
                  <a:lnTo>
                    <a:pt x="36" y="70"/>
                  </a:lnTo>
                  <a:lnTo>
                    <a:pt x="36" y="70"/>
                  </a:lnTo>
                  <a:lnTo>
                    <a:pt x="30" y="70"/>
                  </a:lnTo>
                  <a:lnTo>
                    <a:pt x="22" y="68"/>
                  </a:lnTo>
                  <a:lnTo>
                    <a:pt x="16" y="64"/>
                  </a:lnTo>
                  <a:lnTo>
                    <a:pt x="12" y="60"/>
                  </a:lnTo>
                  <a:lnTo>
                    <a:pt x="6" y="54"/>
                  </a:lnTo>
                  <a:lnTo>
                    <a:pt x="4" y="48"/>
                  </a:lnTo>
                  <a:lnTo>
                    <a:pt x="2" y="42"/>
                  </a:lnTo>
                  <a:lnTo>
                    <a:pt x="0" y="36"/>
                  </a:lnTo>
                  <a:lnTo>
                    <a:pt x="0" y="36"/>
                  </a:lnTo>
                  <a:lnTo>
                    <a:pt x="2" y="28"/>
                  </a:lnTo>
                  <a:lnTo>
                    <a:pt x="4" y="22"/>
                  </a:lnTo>
                  <a:lnTo>
                    <a:pt x="6" y="16"/>
                  </a:lnTo>
                  <a:lnTo>
                    <a:pt x="12" y="10"/>
                  </a:lnTo>
                  <a:lnTo>
                    <a:pt x="16" y="6"/>
                  </a:lnTo>
                  <a:lnTo>
                    <a:pt x="22" y="2"/>
                  </a:lnTo>
                  <a:lnTo>
                    <a:pt x="30" y="0"/>
                  </a:lnTo>
                  <a:lnTo>
                    <a:pt x="36" y="0"/>
                  </a:lnTo>
                  <a:lnTo>
                    <a:pt x="36" y="0"/>
                  </a:lnTo>
                  <a:lnTo>
                    <a:pt x="44" y="0"/>
                  </a:lnTo>
                  <a:lnTo>
                    <a:pt x="50" y="2"/>
                  </a:lnTo>
                  <a:lnTo>
                    <a:pt x="56" y="6"/>
                  </a:lnTo>
                  <a:lnTo>
                    <a:pt x="62" y="10"/>
                  </a:lnTo>
                  <a:lnTo>
                    <a:pt x="66" y="16"/>
                  </a:lnTo>
                  <a:lnTo>
                    <a:pt x="70" y="22"/>
                  </a:lnTo>
                  <a:lnTo>
                    <a:pt x="72" y="28"/>
                  </a:lnTo>
                  <a:lnTo>
                    <a:pt x="72" y="36"/>
                  </a:lnTo>
                  <a:lnTo>
                    <a:pt x="72" y="3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495" name="Freeform 246"/>
            <p:cNvSpPr>
              <a:spLocks/>
            </p:cNvSpPr>
            <p:nvPr/>
          </p:nvSpPr>
          <p:spPr bwMode="auto">
            <a:xfrm>
              <a:off x="6170613" y="1079500"/>
              <a:ext cx="146050" cy="142875"/>
            </a:xfrm>
            <a:custGeom>
              <a:avLst/>
              <a:gdLst>
                <a:gd name="T0" fmla="*/ 0 w 92"/>
                <a:gd name="T1" fmla="*/ 90 h 90"/>
                <a:gd name="T2" fmla="*/ 0 w 92"/>
                <a:gd name="T3" fmla="*/ 90 h 90"/>
                <a:gd name="T4" fmla="*/ 2 w 92"/>
                <a:gd name="T5" fmla="*/ 72 h 90"/>
                <a:gd name="T6" fmla="*/ 4 w 92"/>
                <a:gd name="T7" fmla="*/ 56 h 90"/>
                <a:gd name="T8" fmla="*/ 8 w 92"/>
                <a:gd name="T9" fmla="*/ 40 h 90"/>
                <a:gd name="T10" fmla="*/ 14 w 92"/>
                <a:gd name="T11" fmla="*/ 26 h 90"/>
                <a:gd name="T12" fmla="*/ 20 w 92"/>
                <a:gd name="T13" fmla="*/ 16 h 90"/>
                <a:gd name="T14" fmla="*/ 28 w 92"/>
                <a:gd name="T15" fmla="*/ 8 h 90"/>
                <a:gd name="T16" fmla="*/ 38 w 92"/>
                <a:gd name="T17" fmla="*/ 2 h 90"/>
                <a:gd name="T18" fmla="*/ 46 w 92"/>
                <a:gd name="T19" fmla="*/ 0 h 90"/>
                <a:gd name="T20" fmla="*/ 46 w 92"/>
                <a:gd name="T21" fmla="*/ 0 h 90"/>
                <a:gd name="T22" fmla="*/ 56 w 92"/>
                <a:gd name="T23" fmla="*/ 2 h 90"/>
                <a:gd name="T24" fmla="*/ 64 w 92"/>
                <a:gd name="T25" fmla="*/ 8 h 90"/>
                <a:gd name="T26" fmla="*/ 72 w 92"/>
                <a:gd name="T27" fmla="*/ 16 h 90"/>
                <a:gd name="T28" fmla="*/ 78 w 92"/>
                <a:gd name="T29" fmla="*/ 26 h 90"/>
                <a:gd name="T30" fmla="*/ 84 w 92"/>
                <a:gd name="T31" fmla="*/ 40 h 90"/>
                <a:gd name="T32" fmla="*/ 88 w 92"/>
                <a:gd name="T33" fmla="*/ 56 h 90"/>
                <a:gd name="T34" fmla="*/ 92 w 92"/>
                <a:gd name="T35" fmla="*/ 72 h 90"/>
                <a:gd name="T36" fmla="*/ 92 w 92"/>
                <a:gd name="T37" fmla="*/ 90 h 90"/>
                <a:gd name="T38" fmla="*/ 0 w 92"/>
                <a:gd name="T39"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2" h="90">
                  <a:moveTo>
                    <a:pt x="0" y="90"/>
                  </a:moveTo>
                  <a:lnTo>
                    <a:pt x="0" y="90"/>
                  </a:lnTo>
                  <a:lnTo>
                    <a:pt x="2" y="72"/>
                  </a:lnTo>
                  <a:lnTo>
                    <a:pt x="4" y="56"/>
                  </a:lnTo>
                  <a:lnTo>
                    <a:pt x="8" y="40"/>
                  </a:lnTo>
                  <a:lnTo>
                    <a:pt x="14" y="26"/>
                  </a:lnTo>
                  <a:lnTo>
                    <a:pt x="20" y="16"/>
                  </a:lnTo>
                  <a:lnTo>
                    <a:pt x="28" y="8"/>
                  </a:lnTo>
                  <a:lnTo>
                    <a:pt x="38" y="2"/>
                  </a:lnTo>
                  <a:lnTo>
                    <a:pt x="46" y="0"/>
                  </a:lnTo>
                  <a:lnTo>
                    <a:pt x="46" y="0"/>
                  </a:lnTo>
                  <a:lnTo>
                    <a:pt x="56" y="2"/>
                  </a:lnTo>
                  <a:lnTo>
                    <a:pt x="64" y="8"/>
                  </a:lnTo>
                  <a:lnTo>
                    <a:pt x="72" y="16"/>
                  </a:lnTo>
                  <a:lnTo>
                    <a:pt x="78" y="26"/>
                  </a:lnTo>
                  <a:lnTo>
                    <a:pt x="84" y="40"/>
                  </a:lnTo>
                  <a:lnTo>
                    <a:pt x="88" y="56"/>
                  </a:lnTo>
                  <a:lnTo>
                    <a:pt x="92" y="72"/>
                  </a:lnTo>
                  <a:lnTo>
                    <a:pt x="92" y="90"/>
                  </a:lnTo>
                  <a:lnTo>
                    <a:pt x="0" y="9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496" name="Freeform 247"/>
            <p:cNvSpPr>
              <a:spLocks/>
            </p:cNvSpPr>
            <p:nvPr/>
          </p:nvSpPr>
          <p:spPr bwMode="auto">
            <a:xfrm>
              <a:off x="6037263" y="1073150"/>
              <a:ext cx="79375" cy="41275"/>
            </a:xfrm>
            <a:custGeom>
              <a:avLst/>
              <a:gdLst>
                <a:gd name="T0" fmla="*/ 36 w 50"/>
                <a:gd name="T1" fmla="*/ 26 h 26"/>
                <a:gd name="T2" fmla="*/ 24 w 50"/>
                <a:gd name="T3" fmla="*/ 26 h 26"/>
                <a:gd name="T4" fmla="*/ 14 w 50"/>
                <a:gd name="T5" fmla="*/ 26 h 26"/>
                <a:gd name="T6" fmla="*/ 14 w 50"/>
                <a:gd name="T7" fmla="*/ 26 h 26"/>
                <a:gd name="T8" fmla="*/ 8 w 50"/>
                <a:gd name="T9" fmla="*/ 26 h 26"/>
                <a:gd name="T10" fmla="*/ 4 w 50"/>
                <a:gd name="T11" fmla="*/ 22 h 26"/>
                <a:gd name="T12" fmla="*/ 4 w 50"/>
                <a:gd name="T13" fmla="*/ 22 h 26"/>
                <a:gd name="T14" fmla="*/ 2 w 50"/>
                <a:gd name="T15" fmla="*/ 18 h 26"/>
                <a:gd name="T16" fmla="*/ 0 w 50"/>
                <a:gd name="T17" fmla="*/ 12 h 26"/>
                <a:gd name="T18" fmla="*/ 0 w 50"/>
                <a:gd name="T19" fmla="*/ 12 h 26"/>
                <a:gd name="T20" fmla="*/ 2 w 50"/>
                <a:gd name="T21" fmla="*/ 8 h 26"/>
                <a:gd name="T22" fmla="*/ 4 w 50"/>
                <a:gd name="T23" fmla="*/ 4 h 26"/>
                <a:gd name="T24" fmla="*/ 4 w 50"/>
                <a:gd name="T25" fmla="*/ 4 h 26"/>
                <a:gd name="T26" fmla="*/ 8 w 50"/>
                <a:gd name="T27" fmla="*/ 0 h 26"/>
                <a:gd name="T28" fmla="*/ 14 w 50"/>
                <a:gd name="T29" fmla="*/ 0 h 26"/>
                <a:gd name="T30" fmla="*/ 24 w 50"/>
                <a:gd name="T31" fmla="*/ 0 h 26"/>
                <a:gd name="T32" fmla="*/ 36 w 50"/>
                <a:gd name="T33" fmla="*/ 0 h 26"/>
                <a:gd name="T34" fmla="*/ 36 w 50"/>
                <a:gd name="T35" fmla="*/ 0 h 26"/>
                <a:gd name="T36" fmla="*/ 42 w 50"/>
                <a:gd name="T37" fmla="*/ 0 h 26"/>
                <a:gd name="T38" fmla="*/ 46 w 50"/>
                <a:gd name="T39" fmla="*/ 4 h 26"/>
                <a:gd name="T40" fmla="*/ 46 w 50"/>
                <a:gd name="T41" fmla="*/ 4 h 26"/>
                <a:gd name="T42" fmla="*/ 48 w 50"/>
                <a:gd name="T43" fmla="*/ 8 h 26"/>
                <a:gd name="T44" fmla="*/ 50 w 50"/>
                <a:gd name="T45" fmla="*/ 12 h 26"/>
                <a:gd name="T46" fmla="*/ 50 w 50"/>
                <a:gd name="T47" fmla="*/ 12 h 26"/>
                <a:gd name="T48" fmla="*/ 48 w 50"/>
                <a:gd name="T49" fmla="*/ 18 h 26"/>
                <a:gd name="T50" fmla="*/ 46 w 50"/>
                <a:gd name="T51" fmla="*/ 22 h 26"/>
                <a:gd name="T52" fmla="*/ 46 w 50"/>
                <a:gd name="T53" fmla="*/ 22 h 26"/>
                <a:gd name="T54" fmla="*/ 42 w 50"/>
                <a:gd name="T55" fmla="*/ 26 h 26"/>
                <a:gd name="T56" fmla="*/ 36 w 50"/>
                <a:gd name="T57" fmla="*/ 26 h 26"/>
                <a:gd name="T58" fmla="*/ 36 w 50"/>
                <a:gd name="T59"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0" h="26">
                  <a:moveTo>
                    <a:pt x="36" y="26"/>
                  </a:moveTo>
                  <a:lnTo>
                    <a:pt x="24" y="26"/>
                  </a:lnTo>
                  <a:lnTo>
                    <a:pt x="14" y="26"/>
                  </a:lnTo>
                  <a:lnTo>
                    <a:pt x="14" y="26"/>
                  </a:lnTo>
                  <a:lnTo>
                    <a:pt x="8" y="26"/>
                  </a:lnTo>
                  <a:lnTo>
                    <a:pt x="4" y="22"/>
                  </a:lnTo>
                  <a:lnTo>
                    <a:pt x="4" y="22"/>
                  </a:lnTo>
                  <a:lnTo>
                    <a:pt x="2" y="18"/>
                  </a:lnTo>
                  <a:lnTo>
                    <a:pt x="0" y="12"/>
                  </a:lnTo>
                  <a:lnTo>
                    <a:pt x="0" y="12"/>
                  </a:lnTo>
                  <a:lnTo>
                    <a:pt x="2" y="8"/>
                  </a:lnTo>
                  <a:lnTo>
                    <a:pt x="4" y="4"/>
                  </a:lnTo>
                  <a:lnTo>
                    <a:pt x="4" y="4"/>
                  </a:lnTo>
                  <a:lnTo>
                    <a:pt x="8" y="0"/>
                  </a:lnTo>
                  <a:lnTo>
                    <a:pt x="14" y="0"/>
                  </a:lnTo>
                  <a:lnTo>
                    <a:pt x="24" y="0"/>
                  </a:lnTo>
                  <a:lnTo>
                    <a:pt x="36" y="0"/>
                  </a:lnTo>
                  <a:lnTo>
                    <a:pt x="36" y="0"/>
                  </a:lnTo>
                  <a:lnTo>
                    <a:pt x="42" y="0"/>
                  </a:lnTo>
                  <a:lnTo>
                    <a:pt x="46" y="4"/>
                  </a:lnTo>
                  <a:lnTo>
                    <a:pt x="46" y="4"/>
                  </a:lnTo>
                  <a:lnTo>
                    <a:pt x="48" y="8"/>
                  </a:lnTo>
                  <a:lnTo>
                    <a:pt x="50" y="12"/>
                  </a:lnTo>
                  <a:lnTo>
                    <a:pt x="50" y="12"/>
                  </a:lnTo>
                  <a:lnTo>
                    <a:pt x="48" y="18"/>
                  </a:lnTo>
                  <a:lnTo>
                    <a:pt x="46" y="22"/>
                  </a:lnTo>
                  <a:lnTo>
                    <a:pt x="46" y="22"/>
                  </a:lnTo>
                  <a:lnTo>
                    <a:pt x="42" y="26"/>
                  </a:lnTo>
                  <a:lnTo>
                    <a:pt x="36" y="26"/>
                  </a:lnTo>
                  <a:lnTo>
                    <a:pt x="36" y="2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497" name="Freeform 248"/>
            <p:cNvSpPr>
              <a:spLocks/>
            </p:cNvSpPr>
            <p:nvPr/>
          </p:nvSpPr>
          <p:spPr bwMode="auto">
            <a:xfrm>
              <a:off x="6037263" y="965200"/>
              <a:ext cx="79375" cy="41275"/>
            </a:xfrm>
            <a:custGeom>
              <a:avLst/>
              <a:gdLst>
                <a:gd name="T0" fmla="*/ 36 w 50"/>
                <a:gd name="T1" fmla="*/ 26 h 26"/>
                <a:gd name="T2" fmla="*/ 24 w 50"/>
                <a:gd name="T3" fmla="*/ 26 h 26"/>
                <a:gd name="T4" fmla="*/ 14 w 50"/>
                <a:gd name="T5" fmla="*/ 26 h 26"/>
                <a:gd name="T6" fmla="*/ 14 w 50"/>
                <a:gd name="T7" fmla="*/ 26 h 26"/>
                <a:gd name="T8" fmla="*/ 8 w 50"/>
                <a:gd name="T9" fmla="*/ 26 h 26"/>
                <a:gd name="T10" fmla="*/ 4 w 50"/>
                <a:gd name="T11" fmla="*/ 22 h 26"/>
                <a:gd name="T12" fmla="*/ 4 w 50"/>
                <a:gd name="T13" fmla="*/ 22 h 26"/>
                <a:gd name="T14" fmla="*/ 2 w 50"/>
                <a:gd name="T15" fmla="*/ 18 h 26"/>
                <a:gd name="T16" fmla="*/ 0 w 50"/>
                <a:gd name="T17" fmla="*/ 14 h 26"/>
                <a:gd name="T18" fmla="*/ 0 w 50"/>
                <a:gd name="T19" fmla="*/ 14 h 26"/>
                <a:gd name="T20" fmla="*/ 2 w 50"/>
                <a:gd name="T21" fmla="*/ 8 h 26"/>
                <a:gd name="T22" fmla="*/ 4 w 50"/>
                <a:gd name="T23" fmla="*/ 4 h 26"/>
                <a:gd name="T24" fmla="*/ 4 w 50"/>
                <a:gd name="T25" fmla="*/ 4 h 26"/>
                <a:gd name="T26" fmla="*/ 8 w 50"/>
                <a:gd name="T27" fmla="*/ 0 h 26"/>
                <a:gd name="T28" fmla="*/ 14 w 50"/>
                <a:gd name="T29" fmla="*/ 0 h 26"/>
                <a:gd name="T30" fmla="*/ 24 w 50"/>
                <a:gd name="T31" fmla="*/ 0 h 26"/>
                <a:gd name="T32" fmla="*/ 36 w 50"/>
                <a:gd name="T33" fmla="*/ 0 h 26"/>
                <a:gd name="T34" fmla="*/ 36 w 50"/>
                <a:gd name="T35" fmla="*/ 0 h 26"/>
                <a:gd name="T36" fmla="*/ 42 w 50"/>
                <a:gd name="T37" fmla="*/ 0 h 26"/>
                <a:gd name="T38" fmla="*/ 46 w 50"/>
                <a:gd name="T39" fmla="*/ 4 h 26"/>
                <a:gd name="T40" fmla="*/ 46 w 50"/>
                <a:gd name="T41" fmla="*/ 4 h 26"/>
                <a:gd name="T42" fmla="*/ 48 w 50"/>
                <a:gd name="T43" fmla="*/ 8 h 26"/>
                <a:gd name="T44" fmla="*/ 50 w 50"/>
                <a:gd name="T45" fmla="*/ 14 h 26"/>
                <a:gd name="T46" fmla="*/ 50 w 50"/>
                <a:gd name="T47" fmla="*/ 14 h 26"/>
                <a:gd name="T48" fmla="*/ 48 w 50"/>
                <a:gd name="T49" fmla="*/ 18 h 26"/>
                <a:gd name="T50" fmla="*/ 46 w 50"/>
                <a:gd name="T51" fmla="*/ 22 h 26"/>
                <a:gd name="T52" fmla="*/ 46 w 50"/>
                <a:gd name="T53" fmla="*/ 22 h 26"/>
                <a:gd name="T54" fmla="*/ 42 w 50"/>
                <a:gd name="T55" fmla="*/ 26 h 26"/>
                <a:gd name="T56" fmla="*/ 36 w 50"/>
                <a:gd name="T57" fmla="*/ 26 h 26"/>
                <a:gd name="T58" fmla="*/ 36 w 50"/>
                <a:gd name="T59"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0" h="26">
                  <a:moveTo>
                    <a:pt x="36" y="26"/>
                  </a:moveTo>
                  <a:lnTo>
                    <a:pt x="24" y="26"/>
                  </a:lnTo>
                  <a:lnTo>
                    <a:pt x="14" y="26"/>
                  </a:lnTo>
                  <a:lnTo>
                    <a:pt x="14" y="26"/>
                  </a:lnTo>
                  <a:lnTo>
                    <a:pt x="8" y="26"/>
                  </a:lnTo>
                  <a:lnTo>
                    <a:pt x="4" y="22"/>
                  </a:lnTo>
                  <a:lnTo>
                    <a:pt x="4" y="22"/>
                  </a:lnTo>
                  <a:lnTo>
                    <a:pt x="2" y="18"/>
                  </a:lnTo>
                  <a:lnTo>
                    <a:pt x="0" y="14"/>
                  </a:lnTo>
                  <a:lnTo>
                    <a:pt x="0" y="14"/>
                  </a:lnTo>
                  <a:lnTo>
                    <a:pt x="2" y="8"/>
                  </a:lnTo>
                  <a:lnTo>
                    <a:pt x="4" y="4"/>
                  </a:lnTo>
                  <a:lnTo>
                    <a:pt x="4" y="4"/>
                  </a:lnTo>
                  <a:lnTo>
                    <a:pt x="8" y="0"/>
                  </a:lnTo>
                  <a:lnTo>
                    <a:pt x="14" y="0"/>
                  </a:lnTo>
                  <a:lnTo>
                    <a:pt x="24" y="0"/>
                  </a:lnTo>
                  <a:lnTo>
                    <a:pt x="36" y="0"/>
                  </a:lnTo>
                  <a:lnTo>
                    <a:pt x="36" y="0"/>
                  </a:lnTo>
                  <a:lnTo>
                    <a:pt x="42" y="0"/>
                  </a:lnTo>
                  <a:lnTo>
                    <a:pt x="46" y="4"/>
                  </a:lnTo>
                  <a:lnTo>
                    <a:pt x="46" y="4"/>
                  </a:lnTo>
                  <a:lnTo>
                    <a:pt x="48" y="8"/>
                  </a:lnTo>
                  <a:lnTo>
                    <a:pt x="50" y="14"/>
                  </a:lnTo>
                  <a:lnTo>
                    <a:pt x="50" y="14"/>
                  </a:lnTo>
                  <a:lnTo>
                    <a:pt x="48" y="18"/>
                  </a:lnTo>
                  <a:lnTo>
                    <a:pt x="46" y="22"/>
                  </a:lnTo>
                  <a:lnTo>
                    <a:pt x="46" y="22"/>
                  </a:lnTo>
                  <a:lnTo>
                    <a:pt x="42" y="26"/>
                  </a:lnTo>
                  <a:lnTo>
                    <a:pt x="36" y="26"/>
                  </a:lnTo>
                  <a:lnTo>
                    <a:pt x="36" y="2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grpSp>
      <p:grpSp>
        <p:nvGrpSpPr>
          <p:cNvPr id="1498" name="グループ化 1497"/>
          <p:cNvGrpSpPr/>
          <p:nvPr/>
        </p:nvGrpSpPr>
        <p:grpSpPr>
          <a:xfrm>
            <a:off x="9245307" y="1222977"/>
            <a:ext cx="411883" cy="434926"/>
            <a:chOff x="4221163" y="1454150"/>
            <a:chExt cx="454025" cy="479425"/>
          </a:xfrm>
        </p:grpSpPr>
        <p:sp>
          <p:nvSpPr>
            <p:cNvPr id="1499" name="Freeform 249"/>
            <p:cNvSpPr>
              <a:spLocks/>
            </p:cNvSpPr>
            <p:nvPr/>
          </p:nvSpPr>
          <p:spPr bwMode="auto">
            <a:xfrm>
              <a:off x="4221163" y="1644650"/>
              <a:ext cx="454025" cy="288925"/>
            </a:xfrm>
            <a:custGeom>
              <a:avLst/>
              <a:gdLst>
                <a:gd name="T0" fmla="*/ 258 w 286"/>
                <a:gd name="T1" fmla="*/ 30 h 182"/>
                <a:gd name="T2" fmla="*/ 142 w 286"/>
                <a:gd name="T3" fmla="*/ 0 h 182"/>
                <a:gd name="T4" fmla="*/ 26 w 286"/>
                <a:gd name="T5" fmla="*/ 30 h 182"/>
                <a:gd name="T6" fmla="*/ 26 w 286"/>
                <a:gd name="T7" fmla="*/ 30 h 182"/>
                <a:gd name="T8" fmla="*/ 20 w 286"/>
                <a:gd name="T9" fmla="*/ 32 h 182"/>
                <a:gd name="T10" fmla="*/ 14 w 286"/>
                <a:gd name="T11" fmla="*/ 36 h 182"/>
                <a:gd name="T12" fmla="*/ 8 w 286"/>
                <a:gd name="T13" fmla="*/ 42 h 182"/>
                <a:gd name="T14" fmla="*/ 2 w 286"/>
                <a:gd name="T15" fmla="*/ 50 h 182"/>
                <a:gd name="T16" fmla="*/ 0 w 286"/>
                <a:gd name="T17" fmla="*/ 62 h 182"/>
                <a:gd name="T18" fmla="*/ 0 w 286"/>
                <a:gd name="T19" fmla="*/ 76 h 182"/>
                <a:gd name="T20" fmla="*/ 6 w 286"/>
                <a:gd name="T21" fmla="*/ 96 h 182"/>
                <a:gd name="T22" fmla="*/ 6 w 286"/>
                <a:gd name="T23" fmla="*/ 96 h 182"/>
                <a:gd name="T24" fmla="*/ 32 w 286"/>
                <a:gd name="T25" fmla="*/ 154 h 182"/>
                <a:gd name="T26" fmla="*/ 32 w 286"/>
                <a:gd name="T27" fmla="*/ 154 h 182"/>
                <a:gd name="T28" fmla="*/ 34 w 286"/>
                <a:gd name="T29" fmla="*/ 158 h 182"/>
                <a:gd name="T30" fmla="*/ 40 w 286"/>
                <a:gd name="T31" fmla="*/ 168 h 182"/>
                <a:gd name="T32" fmla="*/ 46 w 286"/>
                <a:gd name="T33" fmla="*/ 172 h 182"/>
                <a:gd name="T34" fmla="*/ 52 w 286"/>
                <a:gd name="T35" fmla="*/ 178 h 182"/>
                <a:gd name="T36" fmla="*/ 58 w 286"/>
                <a:gd name="T37" fmla="*/ 180 h 182"/>
                <a:gd name="T38" fmla="*/ 68 w 286"/>
                <a:gd name="T39" fmla="*/ 182 h 182"/>
                <a:gd name="T40" fmla="*/ 68 w 286"/>
                <a:gd name="T41" fmla="*/ 182 h 182"/>
                <a:gd name="T42" fmla="*/ 142 w 286"/>
                <a:gd name="T43" fmla="*/ 182 h 182"/>
                <a:gd name="T44" fmla="*/ 142 w 286"/>
                <a:gd name="T45" fmla="*/ 182 h 182"/>
                <a:gd name="T46" fmla="*/ 218 w 286"/>
                <a:gd name="T47" fmla="*/ 182 h 182"/>
                <a:gd name="T48" fmla="*/ 218 w 286"/>
                <a:gd name="T49" fmla="*/ 182 h 182"/>
                <a:gd name="T50" fmla="*/ 228 w 286"/>
                <a:gd name="T51" fmla="*/ 180 h 182"/>
                <a:gd name="T52" fmla="*/ 234 w 286"/>
                <a:gd name="T53" fmla="*/ 178 h 182"/>
                <a:gd name="T54" fmla="*/ 240 w 286"/>
                <a:gd name="T55" fmla="*/ 172 h 182"/>
                <a:gd name="T56" fmla="*/ 246 w 286"/>
                <a:gd name="T57" fmla="*/ 168 h 182"/>
                <a:gd name="T58" fmla="*/ 252 w 286"/>
                <a:gd name="T59" fmla="*/ 158 h 182"/>
                <a:gd name="T60" fmla="*/ 254 w 286"/>
                <a:gd name="T61" fmla="*/ 154 h 182"/>
                <a:gd name="T62" fmla="*/ 254 w 286"/>
                <a:gd name="T63" fmla="*/ 154 h 182"/>
                <a:gd name="T64" fmla="*/ 278 w 286"/>
                <a:gd name="T65" fmla="*/ 96 h 182"/>
                <a:gd name="T66" fmla="*/ 278 w 286"/>
                <a:gd name="T67" fmla="*/ 96 h 182"/>
                <a:gd name="T68" fmla="*/ 286 w 286"/>
                <a:gd name="T69" fmla="*/ 76 h 182"/>
                <a:gd name="T70" fmla="*/ 286 w 286"/>
                <a:gd name="T71" fmla="*/ 62 h 182"/>
                <a:gd name="T72" fmla="*/ 284 w 286"/>
                <a:gd name="T73" fmla="*/ 50 h 182"/>
                <a:gd name="T74" fmla="*/ 278 w 286"/>
                <a:gd name="T75" fmla="*/ 42 h 182"/>
                <a:gd name="T76" fmla="*/ 272 w 286"/>
                <a:gd name="T77" fmla="*/ 36 h 182"/>
                <a:gd name="T78" fmla="*/ 266 w 286"/>
                <a:gd name="T79" fmla="*/ 32 h 182"/>
                <a:gd name="T80" fmla="*/ 258 w 286"/>
                <a:gd name="T81" fmla="*/ 30 h 182"/>
                <a:gd name="T82" fmla="*/ 258 w 286"/>
                <a:gd name="T83" fmla="*/ 30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6" h="182">
                  <a:moveTo>
                    <a:pt x="258" y="30"/>
                  </a:moveTo>
                  <a:lnTo>
                    <a:pt x="142" y="0"/>
                  </a:lnTo>
                  <a:lnTo>
                    <a:pt x="26" y="30"/>
                  </a:lnTo>
                  <a:lnTo>
                    <a:pt x="26" y="30"/>
                  </a:lnTo>
                  <a:lnTo>
                    <a:pt x="20" y="32"/>
                  </a:lnTo>
                  <a:lnTo>
                    <a:pt x="14" y="36"/>
                  </a:lnTo>
                  <a:lnTo>
                    <a:pt x="8" y="42"/>
                  </a:lnTo>
                  <a:lnTo>
                    <a:pt x="2" y="50"/>
                  </a:lnTo>
                  <a:lnTo>
                    <a:pt x="0" y="62"/>
                  </a:lnTo>
                  <a:lnTo>
                    <a:pt x="0" y="76"/>
                  </a:lnTo>
                  <a:lnTo>
                    <a:pt x="6" y="96"/>
                  </a:lnTo>
                  <a:lnTo>
                    <a:pt x="6" y="96"/>
                  </a:lnTo>
                  <a:lnTo>
                    <a:pt x="32" y="154"/>
                  </a:lnTo>
                  <a:lnTo>
                    <a:pt x="32" y="154"/>
                  </a:lnTo>
                  <a:lnTo>
                    <a:pt x="34" y="158"/>
                  </a:lnTo>
                  <a:lnTo>
                    <a:pt x="40" y="168"/>
                  </a:lnTo>
                  <a:lnTo>
                    <a:pt x="46" y="172"/>
                  </a:lnTo>
                  <a:lnTo>
                    <a:pt x="52" y="178"/>
                  </a:lnTo>
                  <a:lnTo>
                    <a:pt x="58" y="180"/>
                  </a:lnTo>
                  <a:lnTo>
                    <a:pt x="68" y="182"/>
                  </a:lnTo>
                  <a:lnTo>
                    <a:pt x="68" y="182"/>
                  </a:lnTo>
                  <a:lnTo>
                    <a:pt x="142" y="182"/>
                  </a:lnTo>
                  <a:lnTo>
                    <a:pt x="142" y="182"/>
                  </a:lnTo>
                  <a:lnTo>
                    <a:pt x="218" y="182"/>
                  </a:lnTo>
                  <a:lnTo>
                    <a:pt x="218" y="182"/>
                  </a:lnTo>
                  <a:lnTo>
                    <a:pt x="228" y="180"/>
                  </a:lnTo>
                  <a:lnTo>
                    <a:pt x="234" y="178"/>
                  </a:lnTo>
                  <a:lnTo>
                    <a:pt x="240" y="172"/>
                  </a:lnTo>
                  <a:lnTo>
                    <a:pt x="246" y="168"/>
                  </a:lnTo>
                  <a:lnTo>
                    <a:pt x="252" y="158"/>
                  </a:lnTo>
                  <a:lnTo>
                    <a:pt x="254" y="154"/>
                  </a:lnTo>
                  <a:lnTo>
                    <a:pt x="254" y="154"/>
                  </a:lnTo>
                  <a:lnTo>
                    <a:pt x="278" y="96"/>
                  </a:lnTo>
                  <a:lnTo>
                    <a:pt x="278" y="96"/>
                  </a:lnTo>
                  <a:lnTo>
                    <a:pt x="286" y="76"/>
                  </a:lnTo>
                  <a:lnTo>
                    <a:pt x="286" y="62"/>
                  </a:lnTo>
                  <a:lnTo>
                    <a:pt x="284" y="50"/>
                  </a:lnTo>
                  <a:lnTo>
                    <a:pt x="278" y="42"/>
                  </a:lnTo>
                  <a:lnTo>
                    <a:pt x="272" y="36"/>
                  </a:lnTo>
                  <a:lnTo>
                    <a:pt x="266" y="32"/>
                  </a:lnTo>
                  <a:lnTo>
                    <a:pt x="258" y="30"/>
                  </a:lnTo>
                  <a:lnTo>
                    <a:pt x="258"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500" name="Freeform 250"/>
            <p:cNvSpPr>
              <a:spLocks/>
            </p:cNvSpPr>
            <p:nvPr/>
          </p:nvSpPr>
          <p:spPr bwMode="auto">
            <a:xfrm>
              <a:off x="4306888" y="1676400"/>
              <a:ext cx="139700" cy="190500"/>
            </a:xfrm>
            <a:custGeom>
              <a:avLst/>
              <a:gdLst>
                <a:gd name="T0" fmla="*/ 88 w 88"/>
                <a:gd name="T1" fmla="*/ 120 h 120"/>
                <a:gd name="T2" fmla="*/ 14 w 88"/>
                <a:gd name="T3" fmla="*/ 0 h 120"/>
                <a:gd name="T4" fmla="*/ 4 w 88"/>
                <a:gd name="T5" fmla="*/ 2 h 120"/>
                <a:gd name="T6" fmla="*/ 0 w 88"/>
                <a:gd name="T7" fmla="*/ 40 h 120"/>
                <a:gd name="T8" fmla="*/ 24 w 88"/>
                <a:gd name="T9" fmla="*/ 50 h 120"/>
                <a:gd name="T10" fmla="*/ 8 w 88"/>
                <a:gd name="T11" fmla="*/ 76 h 120"/>
                <a:gd name="T12" fmla="*/ 88 w 88"/>
                <a:gd name="T13" fmla="*/ 120 h 120"/>
              </a:gdLst>
              <a:ahLst/>
              <a:cxnLst>
                <a:cxn ang="0">
                  <a:pos x="T0" y="T1"/>
                </a:cxn>
                <a:cxn ang="0">
                  <a:pos x="T2" y="T3"/>
                </a:cxn>
                <a:cxn ang="0">
                  <a:pos x="T4" y="T5"/>
                </a:cxn>
                <a:cxn ang="0">
                  <a:pos x="T6" y="T7"/>
                </a:cxn>
                <a:cxn ang="0">
                  <a:pos x="T8" y="T9"/>
                </a:cxn>
                <a:cxn ang="0">
                  <a:pos x="T10" y="T11"/>
                </a:cxn>
                <a:cxn ang="0">
                  <a:pos x="T12" y="T13"/>
                </a:cxn>
              </a:cxnLst>
              <a:rect l="0" t="0" r="r" b="b"/>
              <a:pathLst>
                <a:path w="88" h="120">
                  <a:moveTo>
                    <a:pt x="88" y="120"/>
                  </a:moveTo>
                  <a:lnTo>
                    <a:pt x="14" y="0"/>
                  </a:lnTo>
                  <a:lnTo>
                    <a:pt x="4" y="2"/>
                  </a:lnTo>
                  <a:lnTo>
                    <a:pt x="0" y="40"/>
                  </a:lnTo>
                  <a:lnTo>
                    <a:pt x="24" y="50"/>
                  </a:lnTo>
                  <a:lnTo>
                    <a:pt x="8" y="76"/>
                  </a:lnTo>
                  <a:lnTo>
                    <a:pt x="88" y="120"/>
                  </a:lnTo>
                  <a:close/>
                </a:path>
              </a:pathLst>
            </a:custGeom>
            <a:solidFill>
              <a:srgbClr val="5957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501" name="Freeform 251"/>
            <p:cNvSpPr>
              <a:spLocks/>
            </p:cNvSpPr>
            <p:nvPr/>
          </p:nvSpPr>
          <p:spPr bwMode="auto">
            <a:xfrm>
              <a:off x="4446588" y="1676400"/>
              <a:ext cx="142875" cy="190500"/>
            </a:xfrm>
            <a:custGeom>
              <a:avLst/>
              <a:gdLst>
                <a:gd name="T0" fmla="*/ 0 w 90"/>
                <a:gd name="T1" fmla="*/ 120 h 120"/>
                <a:gd name="T2" fmla="*/ 76 w 90"/>
                <a:gd name="T3" fmla="*/ 0 h 120"/>
                <a:gd name="T4" fmla="*/ 86 w 90"/>
                <a:gd name="T5" fmla="*/ 2 h 120"/>
                <a:gd name="T6" fmla="*/ 90 w 90"/>
                <a:gd name="T7" fmla="*/ 40 h 120"/>
                <a:gd name="T8" fmla="*/ 66 w 90"/>
                <a:gd name="T9" fmla="*/ 50 h 120"/>
                <a:gd name="T10" fmla="*/ 82 w 90"/>
                <a:gd name="T11" fmla="*/ 76 h 120"/>
                <a:gd name="T12" fmla="*/ 0 w 90"/>
                <a:gd name="T13" fmla="*/ 120 h 120"/>
              </a:gdLst>
              <a:ahLst/>
              <a:cxnLst>
                <a:cxn ang="0">
                  <a:pos x="T0" y="T1"/>
                </a:cxn>
                <a:cxn ang="0">
                  <a:pos x="T2" y="T3"/>
                </a:cxn>
                <a:cxn ang="0">
                  <a:pos x="T4" y="T5"/>
                </a:cxn>
                <a:cxn ang="0">
                  <a:pos x="T6" y="T7"/>
                </a:cxn>
                <a:cxn ang="0">
                  <a:pos x="T8" y="T9"/>
                </a:cxn>
                <a:cxn ang="0">
                  <a:pos x="T10" y="T11"/>
                </a:cxn>
                <a:cxn ang="0">
                  <a:pos x="T12" y="T13"/>
                </a:cxn>
              </a:cxnLst>
              <a:rect l="0" t="0" r="r" b="b"/>
              <a:pathLst>
                <a:path w="90" h="120">
                  <a:moveTo>
                    <a:pt x="0" y="120"/>
                  </a:moveTo>
                  <a:lnTo>
                    <a:pt x="76" y="0"/>
                  </a:lnTo>
                  <a:lnTo>
                    <a:pt x="86" y="2"/>
                  </a:lnTo>
                  <a:lnTo>
                    <a:pt x="90" y="40"/>
                  </a:lnTo>
                  <a:lnTo>
                    <a:pt x="66" y="50"/>
                  </a:lnTo>
                  <a:lnTo>
                    <a:pt x="82" y="76"/>
                  </a:lnTo>
                  <a:lnTo>
                    <a:pt x="0" y="120"/>
                  </a:lnTo>
                  <a:close/>
                </a:path>
              </a:pathLst>
            </a:custGeom>
            <a:solidFill>
              <a:srgbClr val="5957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502" name="Freeform 252"/>
            <p:cNvSpPr>
              <a:spLocks/>
            </p:cNvSpPr>
            <p:nvPr/>
          </p:nvSpPr>
          <p:spPr bwMode="auto">
            <a:xfrm>
              <a:off x="4329113" y="1644650"/>
              <a:ext cx="238125" cy="222250"/>
            </a:xfrm>
            <a:custGeom>
              <a:avLst/>
              <a:gdLst>
                <a:gd name="T0" fmla="*/ 96 w 150"/>
                <a:gd name="T1" fmla="*/ 0 h 140"/>
                <a:gd name="T2" fmla="*/ 74 w 150"/>
                <a:gd name="T3" fmla="*/ 0 h 140"/>
                <a:gd name="T4" fmla="*/ 54 w 150"/>
                <a:gd name="T5" fmla="*/ 0 h 140"/>
                <a:gd name="T6" fmla="*/ 0 w 150"/>
                <a:gd name="T7" fmla="*/ 20 h 140"/>
                <a:gd name="T8" fmla="*/ 74 w 150"/>
                <a:gd name="T9" fmla="*/ 140 h 140"/>
                <a:gd name="T10" fmla="*/ 150 w 150"/>
                <a:gd name="T11" fmla="*/ 20 h 140"/>
                <a:gd name="T12" fmla="*/ 96 w 150"/>
                <a:gd name="T13" fmla="*/ 0 h 140"/>
              </a:gdLst>
              <a:ahLst/>
              <a:cxnLst>
                <a:cxn ang="0">
                  <a:pos x="T0" y="T1"/>
                </a:cxn>
                <a:cxn ang="0">
                  <a:pos x="T2" y="T3"/>
                </a:cxn>
                <a:cxn ang="0">
                  <a:pos x="T4" y="T5"/>
                </a:cxn>
                <a:cxn ang="0">
                  <a:pos x="T6" y="T7"/>
                </a:cxn>
                <a:cxn ang="0">
                  <a:pos x="T8" y="T9"/>
                </a:cxn>
                <a:cxn ang="0">
                  <a:pos x="T10" y="T11"/>
                </a:cxn>
                <a:cxn ang="0">
                  <a:pos x="T12" y="T13"/>
                </a:cxn>
              </a:cxnLst>
              <a:rect l="0" t="0" r="r" b="b"/>
              <a:pathLst>
                <a:path w="150" h="140">
                  <a:moveTo>
                    <a:pt x="96" y="0"/>
                  </a:moveTo>
                  <a:lnTo>
                    <a:pt x="74" y="0"/>
                  </a:lnTo>
                  <a:lnTo>
                    <a:pt x="54" y="0"/>
                  </a:lnTo>
                  <a:lnTo>
                    <a:pt x="0" y="20"/>
                  </a:lnTo>
                  <a:lnTo>
                    <a:pt x="74" y="140"/>
                  </a:lnTo>
                  <a:lnTo>
                    <a:pt x="150" y="20"/>
                  </a:lnTo>
                  <a:lnTo>
                    <a:pt x="9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503" name="Freeform 253"/>
            <p:cNvSpPr>
              <a:spLocks/>
            </p:cNvSpPr>
            <p:nvPr/>
          </p:nvSpPr>
          <p:spPr bwMode="auto">
            <a:xfrm>
              <a:off x="4341813" y="1454150"/>
              <a:ext cx="209550" cy="209550"/>
            </a:xfrm>
            <a:custGeom>
              <a:avLst/>
              <a:gdLst>
                <a:gd name="T0" fmla="*/ 132 w 132"/>
                <a:gd name="T1" fmla="*/ 66 h 132"/>
                <a:gd name="T2" fmla="*/ 132 w 132"/>
                <a:gd name="T3" fmla="*/ 66 h 132"/>
                <a:gd name="T4" fmla="*/ 132 w 132"/>
                <a:gd name="T5" fmla="*/ 78 h 132"/>
                <a:gd name="T6" fmla="*/ 128 w 132"/>
                <a:gd name="T7" fmla="*/ 92 h 132"/>
                <a:gd name="T8" fmla="*/ 122 w 132"/>
                <a:gd name="T9" fmla="*/ 102 h 132"/>
                <a:gd name="T10" fmla="*/ 114 w 132"/>
                <a:gd name="T11" fmla="*/ 112 h 132"/>
                <a:gd name="T12" fmla="*/ 104 w 132"/>
                <a:gd name="T13" fmla="*/ 120 h 132"/>
                <a:gd name="T14" fmla="*/ 92 w 132"/>
                <a:gd name="T15" fmla="*/ 126 h 132"/>
                <a:gd name="T16" fmla="*/ 80 w 132"/>
                <a:gd name="T17" fmla="*/ 130 h 132"/>
                <a:gd name="T18" fmla="*/ 66 w 132"/>
                <a:gd name="T19" fmla="*/ 132 h 132"/>
                <a:gd name="T20" fmla="*/ 66 w 132"/>
                <a:gd name="T21" fmla="*/ 132 h 132"/>
                <a:gd name="T22" fmla="*/ 54 w 132"/>
                <a:gd name="T23" fmla="*/ 130 h 132"/>
                <a:gd name="T24" fmla="*/ 42 w 132"/>
                <a:gd name="T25" fmla="*/ 126 h 132"/>
                <a:gd name="T26" fmla="*/ 30 w 132"/>
                <a:gd name="T27" fmla="*/ 120 h 132"/>
                <a:gd name="T28" fmla="*/ 20 w 132"/>
                <a:gd name="T29" fmla="*/ 112 h 132"/>
                <a:gd name="T30" fmla="*/ 12 w 132"/>
                <a:gd name="T31" fmla="*/ 102 h 132"/>
                <a:gd name="T32" fmla="*/ 6 w 132"/>
                <a:gd name="T33" fmla="*/ 92 h 132"/>
                <a:gd name="T34" fmla="*/ 2 w 132"/>
                <a:gd name="T35" fmla="*/ 78 h 132"/>
                <a:gd name="T36" fmla="*/ 0 w 132"/>
                <a:gd name="T37" fmla="*/ 66 h 132"/>
                <a:gd name="T38" fmla="*/ 0 w 132"/>
                <a:gd name="T39" fmla="*/ 66 h 132"/>
                <a:gd name="T40" fmla="*/ 2 w 132"/>
                <a:gd name="T41" fmla="*/ 52 h 132"/>
                <a:gd name="T42" fmla="*/ 6 w 132"/>
                <a:gd name="T43" fmla="*/ 40 h 132"/>
                <a:gd name="T44" fmla="*/ 12 w 132"/>
                <a:gd name="T45" fmla="*/ 28 h 132"/>
                <a:gd name="T46" fmla="*/ 20 w 132"/>
                <a:gd name="T47" fmla="*/ 18 h 132"/>
                <a:gd name="T48" fmla="*/ 30 w 132"/>
                <a:gd name="T49" fmla="*/ 10 h 132"/>
                <a:gd name="T50" fmla="*/ 42 w 132"/>
                <a:gd name="T51" fmla="*/ 4 h 132"/>
                <a:gd name="T52" fmla="*/ 54 w 132"/>
                <a:gd name="T53" fmla="*/ 0 h 132"/>
                <a:gd name="T54" fmla="*/ 66 w 132"/>
                <a:gd name="T55" fmla="*/ 0 h 132"/>
                <a:gd name="T56" fmla="*/ 66 w 132"/>
                <a:gd name="T57" fmla="*/ 0 h 132"/>
                <a:gd name="T58" fmla="*/ 80 w 132"/>
                <a:gd name="T59" fmla="*/ 0 h 132"/>
                <a:gd name="T60" fmla="*/ 92 w 132"/>
                <a:gd name="T61" fmla="*/ 4 h 132"/>
                <a:gd name="T62" fmla="*/ 104 w 132"/>
                <a:gd name="T63" fmla="*/ 10 h 132"/>
                <a:gd name="T64" fmla="*/ 114 w 132"/>
                <a:gd name="T65" fmla="*/ 18 h 132"/>
                <a:gd name="T66" fmla="*/ 122 w 132"/>
                <a:gd name="T67" fmla="*/ 28 h 132"/>
                <a:gd name="T68" fmla="*/ 128 w 132"/>
                <a:gd name="T69" fmla="*/ 40 h 132"/>
                <a:gd name="T70" fmla="*/ 132 w 132"/>
                <a:gd name="T71" fmla="*/ 52 h 132"/>
                <a:gd name="T72" fmla="*/ 132 w 132"/>
                <a:gd name="T73" fmla="*/ 66 h 132"/>
                <a:gd name="T74" fmla="*/ 132 w 132"/>
                <a:gd name="T75" fmla="*/ 66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2" h="132">
                  <a:moveTo>
                    <a:pt x="132" y="66"/>
                  </a:moveTo>
                  <a:lnTo>
                    <a:pt x="132" y="66"/>
                  </a:lnTo>
                  <a:lnTo>
                    <a:pt x="132" y="78"/>
                  </a:lnTo>
                  <a:lnTo>
                    <a:pt x="128" y="92"/>
                  </a:lnTo>
                  <a:lnTo>
                    <a:pt x="122" y="102"/>
                  </a:lnTo>
                  <a:lnTo>
                    <a:pt x="114" y="112"/>
                  </a:lnTo>
                  <a:lnTo>
                    <a:pt x="104" y="120"/>
                  </a:lnTo>
                  <a:lnTo>
                    <a:pt x="92" y="126"/>
                  </a:lnTo>
                  <a:lnTo>
                    <a:pt x="80" y="130"/>
                  </a:lnTo>
                  <a:lnTo>
                    <a:pt x="66" y="132"/>
                  </a:lnTo>
                  <a:lnTo>
                    <a:pt x="66" y="132"/>
                  </a:lnTo>
                  <a:lnTo>
                    <a:pt x="54" y="130"/>
                  </a:lnTo>
                  <a:lnTo>
                    <a:pt x="42" y="126"/>
                  </a:lnTo>
                  <a:lnTo>
                    <a:pt x="30" y="120"/>
                  </a:lnTo>
                  <a:lnTo>
                    <a:pt x="20" y="112"/>
                  </a:lnTo>
                  <a:lnTo>
                    <a:pt x="12" y="102"/>
                  </a:lnTo>
                  <a:lnTo>
                    <a:pt x="6" y="92"/>
                  </a:lnTo>
                  <a:lnTo>
                    <a:pt x="2" y="78"/>
                  </a:lnTo>
                  <a:lnTo>
                    <a:pt x="0" y="66"/>
                  </a:lnTo>
                  <a:lnTo>
                    <a:pt x="0" y="66"/>
                  </a:lnTo>
                  <a:lnTo>
                    <a:pt x="2" y="52"/>
                  </a:lnTo>
                  <a:lnTo>
                    <a:pt x="6" y="40"/>
                  </a:lnTo>
                  <a:lnTo>
                    <a:pt x="12" y="28"/>
                  </a:lnTo>
                  <a:lnTo>
                    <a:pt x="20" y="18"/>
                  </a:lnTo>
                  <a:lnTo>
                    <a:pt x="30" y="10"/>
                  </a:lnTo>
                  <a:lnTo>
                    <a:pt x="42" y="4"/>
                  </a:lnTo>
                  <a:lnTo>
                    <a:pt x="54" y="0"/>
                  </a:lnTo>
                  <a:lnTo>
                    <a:pt x="66" y="0"/>
                  </a:lnTo>
                  <a:lnTo>
                    <a:pt x="66" y="0"/>
                  </a:lnTo>
                  <a:lnTo>
                    <a:pt x="80" y="0"/>
                  </a:lnTo>
                  <a:lnTo>
                    <a:pt x="92" y="4"/>
                  </a:lnTo>
                  <a:lnTo>
                    <a:pt x="104" y="10"/>
                  </a:lnTo>
                  <a:lnTo>
                    <a:pt x="114" y="18"/>
                  </a:lnTo>
                  <a:lnTo>
                    <a:pt x="122" y="28"/>
                  </a:lnTo>
                  <a:lnTo>
                    <a:pt x="128" y="40"/>
                  </a:lnTo>
                  <a:lnTo>
                    <a:pt x="132" y="52"/>
                  </a:lnTo>
                  <a:lnTo>
                    <a:pt x="132" y="66"/>
                  </a:lnTo>
                  <a:lnTo>
                    <a:pt x="132" y="6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504" name="Freeform 254"/>
            <p:cNvSpPr>
              <a:spLocks/>
            </p:cNvSpPr>
            <p:nvPr/>
          </p:nvSpPr>
          <p:spPr bwMode="auto">
            <a:xfrm>
              <a:off x="4408488" y="1676400"/>
              <a:ext cx="79375" cy="190500"/>
            </a:xfrm>
            <a:custGeom>
              <a:avLst/>
              <a:gdLst>
                <a:gd name="T0" fmla="*/ 36 w 50"/>
                <a:gd name="T1" fmla="*/ 30 h 120"/>
                <a:gd name="T2" fmla="*/ 36 w 50"/>
                <a:gd name="T3" fmla="*/ 30 h 120"/>
                <a:gd name="T4" fmla="*/ 42 w 50"/>
                <a:gd name="T5" fmla="*/ 26 h 120"/>
                <a:gd name="T6" fmla="*/ 46 w 50"/>
                <a:gd name="T7" fmla="*/ 24 h 120"/>
                <a:gd name="T8" fmla="*/ 36 w 50"/>
                <a:gd name="T9" fmla="*/ 0 h 120"/>
                <a:gd name="T10" fmla="*/ 24 w 50"/>
                <a:gd name="T11" fmla="*/ 0 h 120"/>
                <a:gd name="T12" fmla="*/ 12 w 50"/>
                <a:gd name="T13" fmla="*/ 0 h 120"/>
                <a:gd name="T14" fmla="*/ 4 w 50"/>
                <a:gd name="T15" fmla="*/ 24 h 120"/>
                <a:gd name="T16" fmla="*/ 4 w 50"/>
                <a:gd name="T17" fmla="*/ 24 h 120"/>
                <a:gd name="T18" fmla="*/ 8 w 50"/>
                <a:gd name="T19" fmla="*/ 26 h 120"/>
                <a:gd name="T20" fmla="*/ 14 w 50"/>
                <a:gd name="T21" fmla="*/ 30 h 120"/>
                <a:gd name="T22" fmla="*/ 0 w 50"/>
                <a:gd name="T23" fmla="*/ 80 h 120"/>
                <a:gd name="T24" fmla="*/ 24 w 50"/>
                <a:gd name="T25" fmla="*/ 120 h 120"/>
                <a:gd name="T26" fmla="*/ 50 w 50"/>
                <a:gd name="T27" fmla="*/ 80 h 120"/>
                <a:gd name="T28" fmla="*/ 36 w 50"/>
                <a:gd name="T29" fmla="*/ 3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 h="120">
                  <a:moveTo>
                    <a:pt x="36" y="30"/>
                  </a:moveTo>
                  <a:lnTo>
                    <a:pt x="36" y="30"/>
                  </a:lnTo>
                  <a:lnTo>
                    <a:pt x="42" y="26"/>
                  </a:lnTo>
                  <a:lnTo>
                    <a:pt x="46" y="24"/>
                  </a:lnTo>
                  <a:lnTo>
                    <a:pt x="36" y="0"/>
                  </a:lnTo>
                  <a:lnTo>
                    <a:pt x="24" y="0"/>
                  </a:lnTo>
                  <a:lnTo>
                    <a:pt x="12" y="0"/>
                  </a:lnTo>
                  <a:lnTo>
                    <a:pt x="4" y="24"/>
                  </a:lnTo>
                  <a:lnTo>
                    <a:pt x="4" y="24"/>
                  </a:lnTo>
                  <a:lnTo>
                    <a:pt x="8" y="26"/>
                  </a:lnTo>
                  <a:lnTo>
                    <a:pt x="14" y="30"/>
                  </a:lnTo>
                  <a:lnTo>
                    <a:pt x="0" y="80"/>
                  </a:lnTo>
                  <a:lnTo>
                    <a:pt x="24" y="120"/>
                  </a:lnTo>
                  <a:lnTo>
                    <a:pt x="50" y="80"/>
                  </a:lnTo>
                  <a:lnTo>
                    <a:pt x="36"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505" name="Freeform 255"/>
            <p:cNvSpPr>
              <a:spLocks/>
            </p:cNvSpPr>
            <p:nvPr/>
          </p:nvSpPr>
          <p:spPr bwMode="auto">
            <a:xfrm>
              <a:off x="4373563" y="1562100"/>
              <a:ext cx="149225" cy="53975"/>
            </a:xfrm>
            <a:custGeom>
              <a:avLst/>
              <a:gdLst>
                <a:gd name="T0" fmla="*/ 80 w 94"/>
                <a:gd name="T1" fmla="*/ 4 h 34"/>
                <a:gd name="T2" fmla="*/ 80 w 94"/>
                <a:gd name="T3" fmla="*/ 4 h 34"/>
                <a:gd name="T4" fmla="*/ 76 w 94"/>
                <a:gd name="T5" fmla="*/ 2 h 34"/>
                <a:gd name="T6" fmla="*/ 70 w 94"/>
                <a:gd name="T7" fmla="*/ 0 h 34"/>
                <a:gd name="T8" fmla="*/ 60 w 94"/>
                <a:gd name="T9" fmla="*/ 0 h 34"/>
                <a:gd name="T10" fmla="*/ 46 w 94"/>
                <a:gd name="T11" fmla="*/ 4 h 34"/>
                <a:gd name="T12" fmla="*/ 46 w 94"/>
                <a:gd name="T13" fmla="*/ 4 h 34"/>
                <a:gd name="T14" fmla="*/ 34 w 94"/>
                <a:gd name="T15" fmla="*/ 0 h 34"/>
                <a:gd name="T16" fmla="*/ 24 w 94"/>
                <a:gd name="T17" fmla="*/ 0 h 34"/>
                <a:gd name="T18" fmla="*/ 18 w 94"/>
                <a:gd name="T19" fmla="*/ 2 h 34"/>
                <a:gd name="T20" fmla="*/ 14 w 94"/>
                <a:gd name="T21" fmla="*/ 4 h 34"/>
                <a:gd name="T22" fmla="*/ 14 w 94"/>
                <a:gd name="T23" fmla="*/ 4 h 34"/>
                <a:gd name="T24" fmla="*/ 12 w 94"/>
                <a:gd name="T25" fmla="*/ 8 h 34"/>
                <a:gd name="T26" fmla="*/ 10 w 94"/>
                <a:gd name="T27" fmla="*/ 10 h 34"/>
                <a:gd name="T28" fmla="*/ 8 w 94"/>
                <a:gd name="T29" fmla="*/ 18 h 34"/>
                <a:gd name="T30" fmla="*/ 6 w 94"/>
                <a:gd name="T31" fmla="*/ 24 h 34"/>
                <a:gd name="T32" fmla="*/ 4 w 94"/>
                <a:gd name="T33" fmla="*/ 28 h 34"/>
                <a:gd name="T34" fmla="*/ 0 w 94"/>
                <a:gd name="T35" fmla="*/ 30 h 34"/>
                <a:gd name="T36" fmla="*/ 0 w 94"/>
                <a:gd name="T37" fmla="*/ 30 h 34"/>
                <a:gd name="T38" fmla="*/ 6 w 94"/>
                <a:gd name="T39" fmla="*/ 32 h 34"/>
                <a:gd name="T40" fmla="*/ 18 w 94"/>
                <a:gd name="T41" fmla="*/ 34 h 34"/>
                <a:gd name="T42" fmla="*/ 26 w 94"/>
                <a:gd name="T43" fmla="*/ 32 h 34"/>
                <a:gd name="T44" fmla="*/ 34 w 94"/>
                <a:gd name="T45" fmla="*/ 32 h 34"/>
                <a:gd name="T46" fmla="*/ 42 w 94"/>
                <a:gd name="T47" fmla="*/ 28 h 34"/>
                <a:gd name="T48" fmla="*/ 46 w 94"/>
                <a:gd name="T49" fmla="*/ 22 h 34"/>
                <a:gd name="T50" fmla="*/ 46 w 94"/>
                <a:gd name="T51" fmla="*/ 22 h 34"/>
                <a:gd name="T52" fmla="*/ 52 w 94"/>
                <a:gd name="T53" fmla="*/ 28 h 34"/>
                <a:gd name="T54" fmla="*/ 60 w 94"/>
                <a:gd name="T55" fmla="*/ 32 h 34"/>
                <a:gd name="T56" fmla="*/ 68 w 94"/>
                <a:gd name="T57" fmla="*/ 32 h 34"/>
                <a:gd name="T58" fmla="*/ 74 w 94"/>
                <a:gd name="T59" fmla="*/ 34 h 34"/>
                <a:gd name="T60" fmla="*/ 88 w 94"/>
                <a:gd name="T61" fmla="*/ 32 h 34"/>
                <a:gd name="T62" fmla="*/ 94 w 94"/>
                <a:gd name="T63" fmla="*/ 30 h 34"/>
                <a:gd name="T64" fmla="*/ 94 w 94"/>
                <a:gd name="T65" fmla="*/ 30 h 34"/>
                <a:gd name="T66" fmla="*/ 90 w 94"/>
                <a:gd name="T67" fmla="*/ 28 h 34"/>
                <a:gd name="T68" fmla="*/ 88 w 94"/>
                <a:gd name="T69" fmla="*/ 24 h 34"/>
                <a:gd name="T70" fmla="*/ 86 w 94"/>
                <a:gd name="T71" fmla="*/ 18 h 34"/>
                <a:gd name="T72" fmla="*/ 84 w 94"/>
                <a:gd name="T73" fmla="*/ 10 h 34"/>
                <a:gd name="T74" fmla="*/ 82 w 94"/>
                <a:gd name="T75" fmla="*/ 8 h 34"/>
                <a:gd name="T76" fmla="*/ 80 w 94"/>
                <a:gd name="T77" fmla="*/ 4 h 34"/>
                <a:gd name="T78" fmla="*/ 80 w 94"/>
                <a:gd name="T79" fmla="*/ 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4" h="34">
                  <a:moveTo>
                    <a:pt x="80" y="4"/>
                  </a:moveTo>
                  <a:lnTo>
                    <a:pt x="80" y="4"/>
                  </a:lnTo>
                  <a:lnTo>
                    <a:pt x="76" y="2"/>
                  </a:lnTo>
                  <a:lnTo>
                    <a:pt x="70" y="0"/>
                  </a:lnTo>
                  <a:lnTo>
                    <a:pt x="60" y="0"/>
                  </a:lnTo>
                  <a:lnTo>
                    <a:pt x="46" y="4"/>
                  </a:lnTo>
                  <a:lnTo>
                    <a:pt x="46" y="4"/>
                  </a:lnTo>
                  <a:lnTo>
                    <a:pt x="34" y="0"/>
                  </a:lnTo>
                  <a:lnTo>
                    <a:pt x="24" y="0"/>
                  </a:lnTo>
                  <a:lnTo>
                    <a:pt x="18" y="2"/>
                  </a:lnTo>
                  <a:lnTo>
                    <a:pt x="14" y="4"/>
                  </a:lnTo>
                  <a:lnTo>
                    <a:pt x="14" y="4"/>
                  </a:lnTo>
                  <a:lnTo>
                    <a:pt x="12" y="8"/>
                  </a:lnTo>
                  <a:lnTo>
                    <a:pt x="10" y="10"/>
                  </a:lnTo>
                  <a:lnTo>
                    <a:pt x="8" y="18"/>
                  </a:lnTo>
                  <a:lnTo>
                    <a:pt x="6" y="24"/>
                  </a:lnTo>
                  <a:lnTo>
                    <a:pt x="4" y="28"/>
                  </a:lnTo>
                  <a:lnTo>
                    <a:pt x="0" y="30"/>
                  </a:lnTo>
                  <a:lnTo>
                    <a:pt x="0" y="30"/>
                  </a:lnTo>
                  <a:lnTo>
                    <a:pt x="6" y="32"/>
                  </a:lnTo>
                  <a:lnTo>
                    <a:pt x="18" y="34"/>
                  </a:lnTo>
                  <a:lnTo>
                    <a:pt x="26" y="32"/>
                  </a:lnTo>
                  <a:lnTo>
                    <a:pt x="34" y="32"/>
                  </a:lnTo>
                  <a:lnTo>
                    <a:pt x="42" y="28"/>
                  </a:lnTo>
                  <a:lnTo>
                    <a:pt x="46" y="22"/>
                  </a:lnTo>
                  <a:lnTo>
                    <a:pt x="46" y="22"/>
                  </a:lnTo>
                  <a:lnTo>
                    <a:pt x="52" y="28"/>
                  </a:lnTo>
                  <a:lnTo>
                    <a:pt x="60" y="32"/>
                  </a:lnTo>
                  <a:lnTo>
                    <a:pt x="68" y="32"/>
                  </a:lnTo>
                  <a:lnTo>
                    <a:pt x="74" y="34"/>
                  </a:lnTo>
                  <a:lnTo>
                    <a:pt x="88" y="32"/>
                  </a:lnTo>
                  <a:lnTo>
                    <a:pt x="94" y="30"/>
                  </a:lnTo>
                  <a:lnTo>
                    <a:pt x="94" y="30"/>
                  </a:lnTo>
                  <a:lnTo>
                    <a:pt x="90" y="28"/>
                  </a:lnTo>
                  <a:lnTo>
                    <a:pt x="88" y="24"/>
                  </a:lnTo>
                  <a:lnTo>
                    <a:pt x="86" y="18"/>
                  </a:lnTo>
                  <a:lnTo>
                    <a:pt x="84" y="10"/>
                  </a:lnTo>
                  <a:lnTo>
                    <a:pt x="82" y="8"/>
                  </a:lnTo>
                  <a:lnTo>
                    <a:pt x="80" y="4"/>
                  </a:lnTo>
                  <a:lnTo>
                    <a:pt x="80"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grpSp>
      <p:grpSp>
        <p:nvGrpSpPr>
          <p:cNvPr id="1506" name="グループ化 1505"/>
          <p:cNvGrpSpPr/>
          <p:nvPr/>
        </p:nvGrpSpPr>
        <p:grpSpPr>
          <a:xfrm>
            <a:off x="3797362" y="5383456"/>
            <a:ext cx="434926" cy="236185"/>
            <a:chOff x="7802563" y="5759450"/>
            <a:chExt cx="479425" cy="260350"/>
          </a:xfrm>
        </p:grpSpPr>
        <p:sp>
          <p:nvSpPr>
            <p:cNvPr id="1507" name="Freeform 256"/>
            <p:cNvSpPr>
              <a:spLocks/>
            </p:cNvSpPr>
            <p:nvPr/>
          </p:nvSpPr>
          <p:spPr bwMode="auto">
            <a:xfrm>
              <a:off x="7802563" y="5759450"/>
              <a:ext cx="479425" cy="260350"/>
            </a:xfrm>
            <a:custGeom>
              <a:avLst/>
              <a:gdLst>
                <a:gd name="T0" fmla="*/ 258 w 302"/>
                <a:gd name="T1" fmla="*/ 76 h 164"/>
                <a:gd name="T2" fmla="*/ 256 w 302"/>
                <a:gd name="T3" fmla="*/ 76 h 164"/>
                <a:gd name="T4" fmla="*/ 260 w 302"/>
                <a:gd name="T5" fmla="*/ 60 h 164"/>
                <a:gd name="T6" fmla="*/ 258 w 302"/>
                <a:gd name="T7" fmla="*/ 48 h 164"/>
                <a:gd name="T8" fmla="*/ 250 w 302"/>
                <a:gd name="T9" fmla="*/ 26 h 164"/>
                <a:gd name="T10" fmla="*/ 234 w 302"/>
                <a:gd name="T11" fmla="*/ 10 h 164"/>
                <a:gd name="T12" fmla="*/ 212 w 302"/>
                <a:gd name="T13" fmla="*/ 0 h 164"/>
                <a:gd name="T14" fmla="*/ 200 w 302"/>
                <a:gd name="T15" fmla="*/ 0 h 164"/>
                <a:gd name="T16" fmla="*/ 172 w 302"/>
                <a:gd name="T17" fmla="*/ 6 h 164"/>
                <a:gd name="T18" fmla="*/ 152 w 302"/>
                <a:gd name="T19" fmla="*/ 26 h 164"/>
                <a:gd name="T20" fmla="*/ 144 w 302"/>
                <a:gd name="T21" fmla="*/ 16 h 164"/>
                <a:gd name="T22" fmla="*/ 126 w 302"/>
                <a:gd name="T23" fmla="*/ 6 h 164"/>
                <a:gd name="T24" fmla="*/ 114 w 302"/>
                <a:gd name="T25" fmla="*/ 4 h 164"/>
                <a:gd name="T26" fmla="*/ 96 w 302"/>
                <a:gd name="T27" fmla="*/ 8 h 164"/>
                <a:gd name="T28" fmla="*/ 82 w 302"/>
                <a:gd name="T29" fmla="*/ 18 h 164"/>
                <a:gd name="T30" fmla="*/ 74 w 302"/>
                <a:gd name="T31" fmla="*/ 32 h 164"/>
                <a:gd name="T32" fmla="*/ 70 w 302"/>
                <a:gd name="T33" fmla="*/ 48 h 164"/>
                <a:gd name="T34" fmla="*/ 70 w 302"/>
                <a:gd name="T35" fmla="*/ 52 h 164"/>
                <a:gd name="T36" fmla="*/ 56 w 302"/>
                <a:gd name="T37" fmla="*/ 50 h 164"/>
                <a:gd name="T38" fmla="*/ 46 w 302"/>
                <a:gd name="T39" fmla="*/ 52 h 164"/>
                <a:gd name="T40" fmla="*/ 26 w 302"/>
                <a:gd name="T41" fmla="*/ 60 h 164"/>
                <a:gd name="T42" fmla="*/ 10 w 302"/>
                <a:gd name="T43" fmla="*/ 76 h 164"/>
                <a:gd name="T44" fmla="*/ 2 w 302"/>
                <a:gd name="T45" fmla="*/ 96 h 164"/>
                <a:gd name="T46" fmla="*/ 0 w 302"/>
                <a:gd name="T47" fmla="*/ 108 h 164"/>
                <a:gd name="T48" fmla="*/ 4 w 302"/>
                <a:gd name="T49" fmla="*/ 130 h 164"/>
                <a:gd name="T50" fmla="*/ 16 w 302"/>
                <a:gd name="T51" fmla="*/ 148 h 164"/>
                <a:gd name="T52" fmla="*/ 34 w 302"/>
                <a:gd name="T53" fmla="*/ 160 h 164"/>
                <a:gd name="T54" fmla="*/ 56 w 302"/>
                <a:gd name="T55" fmla="*/ 164 h 164"/>
                <a:gd name="T56" fmla="*/ 258 w 302"/>
                <a:gd name="T57" fmla="*/ 164 h 164"/>
                <a:gd name="T58" fmla="*/ 276 w 302"/>
                <a:gd name="T59" fmla="*/ 160 h 164"/>
                <a:gd name="T60" fmla="*/ 290 w 302"/>
                <a:gd name="T61" fmla="*/ 152 h 164"/>
                <a:gd name="T62" fmla="*/ 298 w 302"/>
                <a:gd name="T63" fmla="*/ 138 h 164"/>
                <a:gd name="T64" fmla="*/ 302 w 302"/>
                <a:gd name="T65" fmla="*/ 120 h 164"/>
                <a:gd name="T66" fmla="*/ 302 w 302"/>
                <a:gd name="T67" fmla="*/ 112 h 164"/>
                <a:gd name="T68" fmla="*/ 294 w 302"/>
                <a:gd name="T69" fmla="*/ 96 h 164"/>
                <a:gd name="T70" fmla="*/ 282 w 302"/>
                <a:gd name="T71" fmla="*/ 84 h 164"/>
                <a:gd name="T72" fmla="*/ 266 w 302"/>
                <a:gd name="T73" fmla="*/ 78 h 164"/>
                <a:gd name="T74" fmla="*/ 258 w 302"/>
                <a:gd name="T75" fmla="*/ 76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2" h="164">
                  <a:moveTo>
                    <a:pt x="258" y="76"/>
                  </a:moveTo>
                  <a:lnTo>
                    <a:pt x="258" y="76"/>
                  </a:lnTo>
                  <a:lnTo>
                    <a:pt x="256" y="76"/>
                  </a:lnTo>
                  <a:lnTo>
                    <a:pt x="256" y="76"/>
                  </a:lnTo>
                  <a:lnTo>
                    <a:pt x="258" y="68"/>
                  </a:lnTo>
                  <a:lnTo>
                    <a:pt x="260" y="60"/>
                  </a:lnTo>
                  <a:lnTo>
                    <a:pt x="260" y="60"/>
                  </a:lnTo>
                  <a:lnTo>
                    <a:pt x="258" y="48"/>
                  </a:lnTo>
                  <a:lnTo>
                    <a:pt x="254" y="36"/>
                  </a:lnTo>
                  <a:lnTo>
                    <a:pt x="250" y="26"/>
                  </a:lnTo>
                  <a:lnTo>
                    <a:pt x="242" y="16"/>
                  </a:lnTo>
                  <a:lnTo>
                    <a:pt x="234" y="10"/>
                  </a:lnTo>
                  <a:lnTo>
                    <a:pt x="224" y="4"/>
                  </a:lnTo>
                  <a:lnTo>
                    <a:pt x="212" y="0"/>
                  </a:lnTo>
                  <a:lnTo>
                    <a:pt x="200" y="0"/>
                  </a:lnTo>
                  <a:lnTo>
                    <a:pt x="200" y="0"/>
                  </a:lnTo>
                  <a:lnTo>
                    <a:pt x="186" y="2"/>
                  </a:lnTo>
                  <a:lnTo>
                    <a:pt x="172" y="6"/>
                  </a:lnTo>
                  <a:lnTo>
                    <a:pt x="160" y="14"/>
                  </a:lnTo>
                  <a:lnTo>
                    <a:pt x="152" y="26"/>
                  </a:lnTo>
                  <a:lnTo>
                    <a:pt x="152" y="26"/>
                  </a:lnTo>
                  <a:lnTo>
                    <a:pt x="144" y="16"/>
                  </a:lnTo>
                  <a:lnTo>
                    <a:pt x="136" y="10"/>
                  </a:lnTo>
                  <a:lnTo>
                    <a:pt x="126" y="6"/>
                  </a:lnTo>
                  <a:lnTo>
                    <a:pt x="114" y="4"/>
                  </a:lnTo>
                  <a:lnTo>
                    <a:pt x="114" y="4"/>
                  </a:lnTo>
                  <a:lnTo>
                    <a:pt x="106" y="6"/>
                  </a:lnTo>
                  <a:lnTo>
                    <a:pt x="96" y="8"/>
                  </a:lnTo>
                  <a:lnTo>
                    <a:pt x="90" y="12"/>
                  </a:lnTo>
                  <a:lnTo>
                    <a:pt x="82" y="18"/>
                  </a:lnTo>
                  <a:lnTo>
                    <a:pt x="78" y="24"/>
                  </a:lnTo>
                  <a:lnTo>
                    <a:pt x="74" y="32"/>
                  </a:lnTo>
                  <a:lnTo>
                    <a:pt x="70" y="40"/>
                  </a:lnTo>
                  <a:lnTo>
                    <a:pt x="70" y="48"/>
                  </a:lnTo>
                  <a:lnTo>
                    <a:pt x="70" y="48"/>
                  </a:lnTo>
                  <a:lnTo>
                    <a:pt x="70" y="52"/>
                  </a:lnTo>
                  <a:lnTo>
                    <a:pt x="70" y="52"/>
                  </a:lnTo>
                  <a:lnTo>
                    <a:pt x="56" y="50"/>
                  </a:lnTo>
                  <a:lnTo>
                    <a:pt x="56" y="50"/>
                  </a:lnTo>
                  <a:lnTo>
                    <a:pt x="46" y="52"/>
                  </a:lnTo>
                  <a:lnTo>
                    <a:pt x="34" y="56"/>
                  </a:lnTo>
                  <a:lnTo>
                    <a:pt x="26" y="60"/>
                  </a:lnTo>
                  <a:lnTo>
                    <a:pt x="16" y="68"/>
                  </a:lnTo>
                  <a:lnTo>
                    <a:pt x="10" y="76"/>
                  </a:lnTo>
                  <a:lnTo>
                    <a:pt x="4" y="86"/>
                  </a:lnTo>
                  <a:lnTo>
                    <a:pt x="2" y="96"/>
                  </a:lnTo>
                  <a:lnTo>
                    <a:pt x="0" y="108"/>
                  </a:lnTo>
                  <a:lnTo>
                    <a:pt x="0" y="108"/>
                  </a:lnTo>
                  <a:lnTo>
                    <a:pt x="2" y="118"/>
                  </a:lnTo>
                  <a:lnTo>
                    <a:pt x="4" y="130"/>
                  </a:lnTo>
                  <a:lnTo>
                    <a:pt x="10" y="140"/>
                  </a:lnTo>
                  <a:lnTo>
                    <a:pt x="16" y="148"/>
                  </a:lnTo>
                  <a:lnTo>
                    <a:pt x="26" y="154"/>
                  </a:lnTo>
                  <a:lnTo>
                    <a:pt x="34" y="160"/>
                  </a:lnTo>
                  <a:lnTo>
                    <a:pt x="46" y="164"/>
                  </a:lnTo>
                  <a:lnTo>
                    <a:pt x="56" y="164"/>
                  </a:lnTo>
                  <a:lnTo>
                    <a:pt x="258" y="164"/>
                  </a:lnTo>
                  <a:lnTo>
                    <a:pt x="258" y="164"/>
                  </a:lnTo>
                  <a:lnTo>
                    <a:pt x="266" y="164"/>
                  </a:lnTo>
                  <a:lnTo>
                    <a:pt x="276" y="160"/>
                  </a:lnTo>
                  <a:lnTo>
                    <a:pt x="282" y="156"/>
                  </a:lnTo>
                  <a:lnTo>
                    <a:pt x="290" y="152"/>
                  </a:lnTo>
                  <a:lnTo>
                    <a:pt x="294" y="144"/>
                  </a:lnTo>
                  <a:lnTo>
                    <a:pt x="298" y="138"/>
                  </a:lnTo>
                  <a:lnTo>
                    <a:pt x="302" y="130"/>
                  </a:lnTo>
                  <a:lnTo>
                    <a:pt x="302" y="120"/>
                  </a:lnTo>
                  <a:lnTo>
                    <a:pt x="302" y="120"/>
                  </a:lnTo>
                  <a:lnTo>
                    <a:pt x="302" y="112"/>
                  </a:lnTo>
                  <a:lnTo>
                    <a:pt x="298" y="104"/>
                  </a:lnTo>
                  <a:lnTo>
                    <a:pt x="294" y="96"/>
                  </a:lnTo>
                  <a:lnTo>
                    <a:pt x="290" y="90"/>
                  </a:lnTo>
                  <a:lnTo>
                    <a:pt x="282" y="84"/>
                  </a:lnTo>
                  <a:lnTo>
                    <a:pt x="276" y="80"/>
                  </a:lnTo>
                  <a:lnTo>
                    <a:pt x="266" y="78"/>
                  </a:lnTo>
                  <a:lnTo>
                    <a:pt x="258" y="76"/>
                  </a:lnTo>
                  <a:lnTo>
                    <a:pt x="258" y="7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508" name="Freeform 257"/>
            <p:cNvSpPr>
              <a:spLocks/>
            </p:cNvSpPr>
            <p:nvPr/>
          </p:nvSpPr>
          <p:spPr bwMode="auto">
            <a:xfrm>
              <a:off x="7831138" y="5788025"/>
              <a:ext cx="422275" cy="203200"/>
            </a:xfrm>
            <a:custGeom>
              <a:avLst/>
              <a:gdLst>
                <a:gd name="T0" fmla="*/ 38 w 266"/>
                <a:gd name="T1" fmla="*/ 128 h 128"/>
                <a:gd name="T2" fmla="*/ 24 w 266"/>
                <a:gd name="T3" fmla="*/ 124 h 128"/>
                <a:gd name="T4" fmla="*/ 12 w 266"/>
                <a:gd name="T5" fmla="*/ 116 h 128"/>
                <a:gd name="T6" fmla="*/ 4 w 266"/>
                <a:gd name="T7" fmla="*/ 104 h 128"/>
                <a:gd name="T8" fmla="*/ 0 w 266"/>
                <a:gd name="T9" fmla="*/ 90 h 128"/>
                <a:gd name="T10" fmla="*/ 2 w 266"/>
                <a:gd name="T11" fmla="*/ 82 h 128"/>
                <a:gd name="T12" fmla="*/ 8 w 266"/>
                <a:gd name="T13" fmla="*/ 68 h 128"/>
                <a:gd name="T14" fmla="*/ 18 w 266"/>
                <a:gd name="T15" fmla="*/ 58 h 128"/>
                <a:gd name="T16" fmla="*/ 32 w 266"/>
                <a:gd name="T17" fmla="*/ 52 h 128"/>
                <a:gd name="T18" fmla="*/ 38 w 266"/>
                <a:gd name="T19" fmla="*/ 52 h 128"/>
                <a:gd name="T20" fmla="*/ 74 w 266"/>
                <a:gd name="T21" fmla="*/ 60 h 128"/>
                <a:gd name="T22" fmla="*/ 70 w 266"/>
                <a:gd name="T23" fmla="*/ 30 h 128"/>
                <a:gd name="T24" fmla="*/ 78 w 266"/>
                <a:gd name="T25" fmla="*/ 12 h 128"/>
                <a:gd name="T26" fmla="*/ 96 w 266"/>
                <a:gd name="T27" fmla="*/ 6 h 128"/>
                <a:gd name="T28" fmla="*/ 102 w 266"/>
                <a:gd name="T29" fmla="*/ 6 h 128"/>
                <a:gd name="T30" fmla="*/ 114 w 266"/>
                <a:gd name="T31" fmla="*/ 12 h 128"/>
                <a:gd name="T32" fmla="*/ 132 w 266"/>
                <a:gd name="T33" fmla="*/ 42 h 128"/>
                <a:gd name="T34" fmla="*/ 148 w 266"/>
                <a:gd name="T35" fmla="*/ 18 h 128"/>
                <a:gd name="T36" fmla="*/ 164 w 266"/>
                <a:gd name="T37" fmla="*/ 6 h 128"/>
                <a:gd name="T38" fmla="*/ 182 w 266"/>
                <a:gd name="T39" fmla="*/ 0 h 128"/>
                <a:gd name="T40" fmla="*/ 190 w 266"/>
                <a:gd name="T41" fmla="*/ 2 h 128"/>
                <a:gd name="T42" fmla="*/ 204 w 266"/>
                <a:gd name="T43" fmla="*/ 8 h 128"/>
                <a:gd name="T44" fmla="*/ 216 w 266"/>
                <a:gd name="T45" fmla="*/ 18 h 128"/>
                <a:gd name="T46" fmla="*/ 222 w 266"/>
                <a:gd name="T47" fmla="*/ 32 h 128"/>
                <a:gd name="T48" fmla="*/ 222 w 266"/>
                <a:gd name="T49" fmla="*/ 42 h 128"/>
                <a:gd name="T50" fmla="*/ 212 w 266"/>
                <a:gd name="T51" fmla="*/ 78 h 128"/>
                <a:gd name="T52" fmla="*/ 240 w 266"/>
                <a:gd name="T53" fmla="*/ 78 h 128"/>
                <a:gd name="T54" fmla="*/ 250 w 266"/>
                <a:gd name="T55" fmla="*/ 80 h 128"/>
                <a:gd name="T56" fmla="*/ 264 w 266"/>
                <a:gd name="T57" fmla="*/ 92 h 128"/>
                <a:gd name="T58" fmla="*/ 266 w 266"/>
                <a:gd name="T59" fmla="*/ 102 h 128"/>
                <a:gd name="T60" fmla="*/ 258 w 266"/>
                <a:gd name="T61" fmla="*/ 120 h 128"/>
                <a:gd name="T62" fmla="*/ 240 w 266"/>
                <a:gd name="T63" fmla="*/ 12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66" h="128">
                  <a:moveTo>
                    <a:pt x="38" y="128"/>
                  </a:moveTo>
                  <a:lnTo>
                    <a:pt x="38" y="128"/>
                  </a:lnTo>
                  <a:lnTo>
                    <a:pt x="32" y="126"/>
                  </a:lnTo>
                  <a:lnTo>
                    <a:pt x="24" y="124"/>
                  </a:lnTo>
                  <a:lnTo>
                    <a:pt x="18" y="122"/>
                  </a:lnTo>
                  <a:lnTo>
                    <a:pt x="12" y="116"/>
                  </a:lnTo>
                  <a:lnTo>
                    <a:pt x="8" y="110"/>
                  </a:lnTo>
                  <a:lnTo>
                    <a:pt x="4" y="104"/>
                  </a:lnTo>
                  <a:lnTo>
                    <a:pt x="2" y="98"/>
                  </a:lnTo>
                  <a:lnTo>
                    <a:pt x="0" y="90"/>
                  </a:lnTo>
                  <a:lnTo>
                    <a:pt x="0" y="90"/>
                  </a:lnTo>
                  <a:lnTo>
                    <a:pt x="2" y="82"/>
                  </a:lnTo>
                  <a:lnTo>
                    <a:pt x="4" y="74"/>
                  </a:lnTo>
                  <a:lnTo>
                    <a:pt x="8" y="68"/>
                  </a:lnTo>
                  <a:lnTo>
                    <a:pt x="12" y="62"/>
                  </a:lnTo>
                  <a:lnTo>
                    <a:pt x="18" y="58"/>
                  </a:lnTo>
                  <a:lnTo>
                    <a:pt x="24" y="54"/>
                  </a:lnTo>
                  <a:lnTo>
                    <a:pt x="32" y="52"/>
                  </a:lnTo>
                  <a:lnTo>
                    <a:pt x="38" y="52"/>
                  </a:lnTo>
                  <a:lnTo>
                    <a:pt x="38" y="52"/>
                  </a:lnTo>
                  <a:lnTo>
                    <a:pt x="48" y="52"/>
                  </a:lnTo>
                  <a:lnTo>
                    <a:pt x="74" y="60"/>
                  </a:lnTo>
                  <a:lnTo>
                    <a:pt x="70" y="30"/>
                  </a:lnTo>
                  <a:lnTo>
                    <a:pt x="70" y="30"/>
                  </a:lnTo>
                  <a:lnTo>
                    <a:pt x="72" y="20"/>
                  </a:lnTo>
                  <a:lnTo>
                    <a:pt x="78" y="12"/>
                  </a:lnTo>
                  <a:lnTo>
                    <a:pt x="86" y="8"/>
                  </a:lnTo>
                  <a:lnTo>
                    <a:pt x="96" y="6"/>
                  </a:lnTo>
                  <a:lnTo>
                    <a:pt x="96" y="6"/>
                  </a:lnTo>
                  <a:lnTo>
                    <a:pt x="102" y="6"/>
                  </a:lnTo>
                  <a:lnTo>
                    <a:pt x="108" y="8"/>
                  </a:lnTo>
                  <a:lnTo>
                    <a:pt x="114" y="12"/>
                  </a:lnTo>
                  <a:lnTo>
                    <a:pt x="118" y="18"/>
                  </a:lnTo>
                  <a:lnTo>
                    <a:pt x="132" y="42"/>
                  </a:lnTo>
                  <a:lnTo>
                    <a:pt x="148" y="18"/>
                  </a:lnTo>
                  <a:lnTo>
                    <a:pt x="148" y="18"/>
                  </a:lnTo>
                  <a:lnTo>
                    <a:pt x="156" y="10"/>
                  </a:lnTo>
                  <a:lnTo>
                    <a:pt x="164" y="6"/>
                  </a:lnTo>
                  <a:lnTo>
                    <a:pt x="172" y="2"/>
                  </a:lnTo>
                  <a:lnTo>
                    <a:pt x="182" y="0"/>
                  </a:lnTo>
                  <a:lnTo>
                    <a:pt x="182" y="0"/>
                  </a:lnTo>
                  <a:lnTo>
                    <a:pt x="190" y="2"/>
                  </a:lnTo>
                  <a:lnTo>
                    <a:pt x="198" y="4"/>
                  </a:lnTo>
                  <a:lnTo>
                    <a:pt x="204" y="8"/>
                  </a:lnTo>
                  <a:lnTo>
                    <a:pt x="210" y="12"/>
                  </a:lnTo>
                  <a:lnTo>
                    <a:pt x="216" y="18"/>
                  </a:lnTo>
                  <a:lnTo>
                    <a:pt x="220" y="26"/>
                  </a:lnTo>
                  <a:lnTo>
                    <a:pt x="222" y="32"/>
                  </a:lnTo>
                  <a:lnTo>
                    <a:pt x="222" y="42"/>
                  </a:lnTo>
                  <a:lnTo>
                    <a:pt x="222" y="42"/>
                  </a:lnTo>
                  <a:lnTo>
                    <a:pt x="220" y="54"/>
                  </a:lnTo>
                  <a:lnTo>
                    <a:pt x="212" y="78"/>
                  </a:lnTo>
                  <a:lnTo>
                    <a:pt x="240" y="78"/>
                  </a:lnTo>
                  <a:lnTo>
                    <a:pt x="240" y="78"/>
                  </a:lnTo>
                  <a:lnTo>
                    <a:pt x="240" y="78"/>
                  </a:lnTo>
                  <a:lnTo>
                    <a:pt x="250" y="80"/>
                  </a:lnTo>
                  <a:lnTo>
                    <a:pt x="258" y="84"/>
                  </a:lnTo>
                  <a:lnTo>
                    <a:pt x="264" y="92"/>
                  </a:lnTo>
                  <a:lnTo>
                    <a:pt x="266" y="102"/>
                  </a:lnTo>
                  <a:lnTo>
                    <a:pt x="266" y="102"/>
                  </a:lnTo>
                  <a:lnTo>
                    <a:pt x="264" y="112"/>
                  </a:lnTo>
                  <a:lnTo>
                    <a:pt x="258" y="120"/>
                  </a:lnTo>
                  <a:lnTo>
                    <a:pt x="250" y="126"/>
                  </a:lnTo>
                  <a:lnTo>
                    <a:pt x="240" y="128"/>
                  </a:lnTo>
                  <a:lnTo>
                    <a:pt x="38" y="1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grpSp>
      <p:grpSp>
        <p:nvGrpSpPr>
          <p:cNvPr id="1509" name="グループ化 1508"/>
          <p:cNvGrpSpPr/>
          <p:nvPr/>
        </p:nvGrpSpPr>
        <p:grpSpPr>
          <a:xfrm>
            <a:off x="5839497" y="4589244"/>
            <a:ext cx="429165" cy="429165"/>
            <a:chOff x="7808913" y="5048250"/>
            <a:chExt cx="473075" cy="473075"/>
          </a:xfrm>
        </p:grpSpPr>
        <p:sp>
          <p:nvSpPr>
            <p:cNvPr id="1510" name="Freeform 258"/>
            <p:cNvSpPr>
              <a:spLocks/>
            </p:cNvSpPr>
            <p:nvPr/>
          </p:nvSpPr>
          <p:spPr bwMode="auto">
            <a:xfrm>
              <a:off x="7834313" y="5073650"/>
              <a:ext cx="123825" cy="168275"/>
            </a:xfrm>
            <a:custGeom>
              <a:avLst/>
              <a:gdLst>
                <a:gd name="T0" fmla="*/ 38 w 78"/>
                <a:gd name="T1" fmla="*/ 54 h 106"/>
                <a:gd name="T2" fmla="*/ 38 w 78"/>
                <a:gd name="T3" fmla="*/ 54 h 106"/>
                <a:gd name="T4" fmla="*/ 26 w 78"/>
                <a:gd name="T5" fmla="*/ 36 h 106"/>
                <a:gd name="T6" fmla="*/ 18 w 78"/>
                <a:gd name="T7" fmla="*/ 20 h 106"/>
                <a:gd name="T8" fmla="*/ 12 w 78"/>
                <a:gd name="T9" fmla="*/ 8 h 106"/>
                <a:gd name="T10" fmla="*/ 10 w 78"/>
                <a:gd name="T11" fmla="*/ 0 h 106"/>
                <a:gd name="T12" fmla="*/ 10 w 78"/>
                <a:gd name="T13" fmla="*/ 0 h 106"/>
                <a:gd name="T14" fmla="*/ 0 w 78"/>
                <a:gd name="T15" fmla="*/ 10 h 106"/>
                <a:gd name="T16" fmla="*/ 0 w 78"/>
                <a:gd name="T17" fmla="*/ 10 h 106"/>
                <a:gd name="T18" fmla="*/ 4 w 78"/>
                <a:gd name="T19" fmla="*/ 20 h 106"/>
                <a:gd name="T20" fmla="*/ 10 w 78"/>
                <a:gd name="T21" fmla="*/ 32 h 106"/>
                <a:gd name="T22" fmla="*/ 26 w 78"/>
                <a:gd name="T23" fmla="*/ 62 h 106"/>
                <a:gd name="T24" fmla="*/ 26 w 78"/>
                <a:gd name="T25" fmla="*/ 62 h 106"/>
                <a:gd name="T26" fmla="*/ 48 w 78"/>
                <a:gd name="T27" fmla="*/ 90 h 106"/>
                <a:gd name="T28" fmla="*/ 56 w 78"/>
                <a:gd name="T29" fmla="*/ 100 h 106"/>
                <a:gd name="T30" fmla="*/ 64 w 78"/>
                <a:gd name="T31" fmla="*/ 106 h 106"/>
                <a:gd name="T32" fmla="*/ 64 w 78"/>
                <a:gd name="T33" fmla="*/ 106 h 106"/>
                <a:gd name="T34" fmla="*/ 78 w 78"/>
                <a:gd name="T35" fmla="*/ 102 h 106"/>
                <a:gd name="T36" fmla="*/ 78 w 78"/>
                <a:gd name="T37" fmla="*/ 102 h 106"/>
                <a:gd name="T38" fmla="*/ 70 w 78"/>
                <a:gd name="T39" fmla="*/ 96 h 106"/>
                <a:gd name="T40" fmla="*/ 60 w 78"/>
                <a:gd name="T41" fmla="*/ 86 h 106"/>
                <a:gd name="T42" fmla="*/ 50 w 78"/>
                <a:gd name="T43" fmla="*/ 72 h 106"/>
                <a:gd name="T44" fmla="*/ 38 w 78"/>
                <a:gd name="T45" fmla="*/ 54 h 106"/>
                <a:gd name="T46" fmla="*/ 38 w 78"/>
                <a:gd name="T47" fmla="*/ 54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8" h="106">
                  <a:moveTo>
                    <a:pt x="38" y="54"/>
                  </a:moveTo>
                  <a:lnTo>
                    <a:pt x="38" y="54"/>
                  </a:lnTo>
                  <a:lnTo>
                    <a:pt x="26" y="36"/>
                  </a:lnTo>
                  <a:lnTo>
                    <a:pt x="18" y="20"/>
                  </a:lnTo>
                  <a:lnTo>
                    <a:pt x="12" y="8"/>
                  </a:lnTo>
                  <a:lnTo>
                    <a:pt x="10" y="0"/>
                  </a:lnTo>
                  <a:lnTo>
                    <a:pt x="10" y="0"/>
                  </a:lnTo>
                  <a:lnTo>
                    <a:pt x="0" y="10"/>
                  </a:lnTo>
                  <a:lnTo>
                    <a:pt x="0" y="10"/>
                  </a:lnTo>
                  <a:lnTo>
                    <a:pt x="4" y="20"/>
                  </a:lnTo>
                  <a:lnTo>
                    <a:pt x="10" y="32"/>
                  </a:lnTo>
                  <a:lnTo>
                    <a:pt x="26" y="62"/>
                  </a:lnTo>
                  <a:lnTo>
                    <a:pt x="26" y="62"/>
                  </a:lnTo>
                  <a:lnTo>
                    <a:pt x="48" y="90"/>
                  </a:lnTo>
                  <a:lnTo>
                    <a:pt x="56" y="100"/>
                  </a:lnTo>
                  <a:lnTo>
                    <a:pt x="64" y="106"/>
                  </a:lnTo>
                  <a:lnTo>
                    <a:pt x="64" y="106"/>
                  </a:lnTo>
                  <a:lnTo>
                    <a:pt x="78" y="102"/>
                  </a:lnTo>
                  <a:lnTo>
                    <a:pt x="78" y="102"/>
                  </a:lnTo>
                  <a:lnTo>
                    <a:pt x="70" y="96"/>
                  </a:lnTo>
                  <a:lnTo>
                    <a:pt x="60" y="86"/>
                  </a:lnTo>
                  <a:lnTo>
                    <a:pt x="50" y="72"/>
                  </a:lnTo>
                  <a:lnTo>
                    <a:pt x="38" y="54"/>
                  </a:lnTo>
                  <a:lnTo>
                    <a:pt x="38" y="54"/>
                  </a:lnTo>
                  <a:close/>
                </a:path>
              </a:pathLst>
            </a:custGeom>
            <a:solidFill>
              <a:srgbClr val="3E3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511" name="Freeform 259"/>
            <p:cNvSpPr>
              <a:spLocks/>
            </p:cNvSpPr>
            <p:nvPr/>
          </p:nvSpPr>
          <p:spPr bwMode="auto">
            <a:xfrm>
              <a:off x="7850188" y="5048250"/>
              <a:ext cx="142875" cy="187325"/>
            </a:xfrm>
            <a:custGeom>
              <a:avLst/>
              <a:gdLst>
                <a:gd name="T0" fmla="*/ 68 w 90"/>
                <a:gd name="T1" fmla="*/ 118 h 118"/>
                <a:gd name="T2" fmla="*/ 68 w 90"/>
                <a:gd name="T3" fmla="*/ 118 h 118"/>
                <a:gd name="T4" fmla="*/ 80 w 90"/>
                <a:gd name="T5" fmla="*/ 112 h 118"/>
                <a:gd name="T6" fmla="*/ 80 w 90"/>
                <a:gd name="T7" fmla="*/ 112 h 118"/>
                <a:gd name="T8" fmla="*/ 88 w 90"/>
                <a:gd name="T9" fmla="*/ 106 h 118"/>
                <a:gd name="T10" fmla="*/ 88 w 90"/>
                <a:gd name="T11" fmla="*/ 106 h 118"/>
                <a:gd name="T12" fmla="*/ 90 w 90"/>
                <a:gd name="T13" fmla="*/ 102 h 118"/>
                <a:gd name="T14" fmla="*/ 90 w 90"/>
                <a:gd name="T15" fmla="*/ 102 h 118"/>
                <a:gd name="T16" fmla="*/ 88 w 90"/>
                <a:gd name="T17" fmla="*/ 94 h 118"/>
                <a:gd name="T18" fmla="*/ 84 w 90"/>
                <a:gd name="T19" fmla="*/ 80 h 118"/>
                <a:gd name="T20" fmla="*/ 74 w 90"/>
                <a:gd name="T21" fmla="*/ 64 h 118"/>
                <a:gd name="T22" fmla="*/ 64 w 90"/>
                <a:gd name="T23" fmla="*/ 46 h 118"/>
                <a:gd name="T24" fmla="*/ 64 w 90"/>
                <a:gd name="T25" fmla="*/ 46 h 118"/>
                <a:gd name="T26" fmla="*/ 52 w 90"/>
                <a:gd name="T27" fmla="*/ 30 h 118"/>
                <a:gd name="T28" fmla="*/ 40 w 90"/>
                <a:gd name="T29" fmla="*/ 16 h 118"/>
                <a:gd name="T30" fmla="*/ 30 w 90"/>
                <a:gd name="T31" fmla="*/ 6 h 118"/>
                <a:gd name="T32" fmla="*/ 24 w 90"/>
                <a:gd name="T33" fmla="*/ 0 h 118"/>
                <a:gd name="T34" fmla="*/ 24 w 90"/>
                <a:gd name="T35" fmla="*/ 0 h 118"/>
                <a:gd name="T36" fmla="*/ 20 w 90"/>
                <a:gd name="T37" fmla="*/ 0 h 118"/>
                <a:gd name="T38" fmla="*/ 20 w 90"/>
                <a:gd name="T39" fmla="*/ 0 h 118"/>
                <a:gd name="T40" fmla="*/ 12 w 90"/>
                <a:gd name="T41" fmla="*/ 6 h 118"/>
                <a:gd name="T42" fmla="*/ 12 w 90"/>
                <a:gd name="T43" fmla="*/ 6 h 118"/>
                <a:gd name="T44" fmla="*/ 0 w 90"/>
                <a:gd name="T45" fmla="*/ 16 h 118"/>
                <a:gd name="T46" fmla="*/ 0 w 90"/>
                <a:gd name="T47" fmla="*/ 16 h 118"/>
                <a:gd name="T48" fmla="*/ 2 w 90"/>
                <a:gd name="T49" fmla="*/ 24 h 118"/>
                <a:gd name="T50" fmla="*/ 8 w 90"/>
                <a:gd name="T51" fmla="*/ 36 h 118"/>
                <a:gd name="T52" fmla="*/ 16 w 90"/>
                <a:gd name="T53" fmla="*/ 52 h 118"/>
                <a:gd name="T54" fmla="*/ 28 w 90"/>
                <a:gd name="T55" fmla="*/ 70 h 118"/>
                <a:gd name="T56" fmla="*/ 28 w 90"/>
                <a:gd name="T57" fmla="*/ 70 h 118"/>
                <a:gd name="T58" fmla="*/ 40 w 90"/>
                <a:gd name="T59" fmla="*/ 88 h 118"/>
                <a:gd name="T60" fmla="*/ 50 w 90"/>
                <a:gd name="T61" fmla="*/ 102 h 118"/>
                <a:gd name="T62" fmla="*/ 60 w 90"/>
                <a:gd name="T63" fmla="*/ 112 h 118"/>
                <a:gd name="T64" fmla="*/ 68 w 90"/>
                <a:gd name="T65" fmla="*/ 118 h 118"/>
                <a:gd name="T66" fmla="*/ 68 w 90"/>
                <a:gd name="T67" fmla="*/ 118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0" h="118">
                  <a:moveTo>
                    <a:pt x="68" y="118"/>
                  </a:moveTo>
                  <a:lnTo>
                    <a:pt x="68" y="118"/>
                  </a:lnTo>
                  <a:lnTo>
                    <a:pt x="80" y="112"/>
                  </a:lnTo>
                  <a:lnTo>
                    <a:pt x="80" y="112"/>
                  </a:lnTo>
                  <a:lnTo>
                    <a:pt x="88" y="106"/>
                  </a:lnTo>
                  <a:lnTo>
                    <a:pt x="88" y="106"/>
                  </a:lnTo>
                  <a:lnTo>
                    <a:pt x="90" y="102"/>
                  </a:lnTo>
                  <a:lnTo>
                    <a:pt x="90" y="102"/>
                  </a:lnTo>
                  <a:lnTo>
                    <a:pt x="88" y="94"/>
                  </a:lnTo>
                  <a:lnTo>
                    <a:pt x="84" y="80"/>
                  </a:lnTo>
                  <a:lnTo>
                    <a:pt x="74" y="64"/>
                  </a:lnTo>
                  <a:lnTo>
                    <a:pt x="64" y="46"/>
                  </a:lnTo>
                  <a:lnTo>
                    <a:pt x="64" y="46"/>
                  </a:lnTo>
                  <a:lnTo>
                    <a:pt x="52" y="30"/>
                  </a:lnTo>
                  <a:lnTo>
                    <a:pt x="40" y="16"/>
                  </a:lnTo>
                  <a:lnTo>
                    <a:pt x="30" y="6"/>
                  </a:lnTo>
                  <a:lnTo>
                    <a:pt x="24" y="0"/>
                  </a:lnTo>
                  <a:lnTo>
                    <a:pt x="24" y="0"/>
                  </a:lnTo>
                  <a:lnTo>
                    <a:pt x="20" y="0"/>
                  </a:lnTo>
                  <a:lnTo>
                    <a:pt x="20" y="0"/>
                  </a:lnTo>
                  <a:lnTo>
                    <a:pt x="12" y="6"/>
                  </a:lnTo>
                  <a:lnTo>
                    <a:pt x="12" y="6"/>
                  </a:lnTo>
                  <a:lnTo>
                    <a:pt x="0" y="16"/>
                  </a:lnTo>
                  <a:lnTo>
                    <a:pt x="0" y="16"/>
                  </a:lnTo>
                  <a:lnTo>
                    <a:pt x="2" y="24"/>
                  </a:lnTo>
                  <a:lnTo>
                    <a:pt x="8" y="36"/>
                  </a:lnTo>
                  <a:lnTo>
                    <a:pt x="16" y="52"/>
                  </a:lnTo>
                  <a:lnTo>
                    <a:pt x="28" y="70"/>
                  </a:lnTo>
                  <a:lnTo>
                    <a:pt x="28" y="70"/>
                  </a:lnTo>
                  <a:lnTo>
                    <a:pt x="40" y="88"/>
                  </a:lnTo>
                  <a:lnTo>
                    <a:pt x="50" y="102"/>
                  </a:lnTo>
                  <a:lnTo>
                    <a:pt x="60" y="112"/>
                  </a:lnTo>
                  <a:lnTo>
                    <a:pt x="68" y="118"/>
                  </a:lnTo>
                  <a:lnTo>
                    <a:pt x="68" y="11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512" name="Freeform 260"/>
            <p:cNvSpPr>
              <a:spLocks/>
            </p:cNvSpPr>
            <p:nvPr/>
          </p:nvSpPr>
          <p:spPr bwMode="auto">
            <a:xfrm>
              <a:off x="8094663" y="5337175"/>
              <a:ext cx="187325" cy="139700"/>
            </a:xfrm>
            <a:custGeom>
              <a:avLst/>
              <a:gdLst>
                <a:gd name="T0" fmla="*/ 116 w 118"/>
                <a:gd name="T1" fmla="*/ 66 h 88"/>
                <a:gd name="T2" fmla="*/ 116 w 118"/>
                <a:gd name="T3" fmla="*/ 66 h 88"/>
                <a:gd name="T4" fmla="*/ 112 w 118"/>
                <a:gd name="T5" fmla="*/ 58 h 88"/>
                <a:gd name="T6" fmla="*/ 102 w 118"/>
                <a:gd name="T7" fmla="*/ 48 h 88"/>
                <a:gd name="T8" fmla="*/ 88 w 118"/>
                <a:gd name="T9" fmla="*/ 38 h 88"/>
                <a:gd name="T10" fmla="*/ 70 w 118"/>
                <a:gd name="T11" fmla="*/ 26 h 88"/>
                <a:gd name="T12" fmla="*/ 70 w 118"/>
                <a:gd name="T13" fmla="*/ 26 h 88"/>
                <a:gd name="T14" fmla="*/ 52 w 118"/>
                <a:gd name="T15" fmla="*/ 14 h 88"/>
                <a:gd name="T16" fmla="*/ 36 w 118"/>
                <a:gd name="T17" fmla="*/ 6 h 88"/>
                <a:gd name="T18" fmla="*/ 24 w 118"/>
                <a:gd name="T19" fmla="*/ 0 h 88"/>
                <a:gd name="T20" fmla="*/ 14 w 118"/>
                <a:gd name="T21" fmla="*/ 0 h 88"/>
                <a:gd name="T22" fmla="*/ 14 w 118"/>
                <a:gd name="T23" fmla="*/ 0 h 88"/>
                <a:gd name="T24" fmla="*/ 12 w 118"/>
                <a:gd name="T25" fmla="*/ 0 h 88"/>
                <a:gd name="T26" fmla="*/ 12 w 118"/>
                <a:gd name="T27" fmla="*/ 0 h 88"/>
                <a:gd name="T28" fmla="*/ 6 w 118"/>
                <a:gd name="T29" fmla="*/ 10 h 88"/>
                <a:gd name="T30" fmla="*/ 6 w 118"/>
                <a:gd name="T31" fmla="*/ 10 h 88"/>
                <a:gd name="T32" fmla="*/ 0 w 118"/>
                <a:gd name="T33" fmla="*/ 22 h 88"/>
                <a:gd name="T34" fmla="*/ 0 w 118"/>
                <a:gd name="T35" fmla="*/ 22 h 88"/>
                <a:gd name="T36" fmla="*/ 6 w 118"/>
                <a:gd name="T37" fmla="*/ 30 h 88"/>
                <a:gd name="T38" fmla="*/ 16 w 118"/>
                <a:gd name="T39" fmla="*/ 38 h 88"/>
                <a:gd name="T40" fmla="*/ 30 w 118"/>
                <a:gd name="T41" fmla="*/ 50 h 88"/>
                <a:gd name="T42" fmla="*/ 46 w 118"/>
                <a:gd name="T43" fmla="*/ 62 h 88"/>
                <a:gd name="T44" fmla="*/ 46 w 118"/>
                <a:gd name="T45" fmla="*/ 62 h 88"/>
                <a:gd name="T46" fmla="*/ 64 w 118"/>
                <a:gd name="T47" fmla="*/ 72 h 88"/>
                <a:gd name="T48" fmla="*/ 80 w 118"/>
                <a:gd name="T49" fmla="*/ 82 h 88"/>
                <a:gd name="T50" fmla="*/ 94 w 118"/>
                <a:gd name="T51" fmla="*/ 86 h 88"/>
                <a:gd name="T52" fmla="*/ 102 w 118"/>
                <a:gd name="T53" fmla="*/ 88 h 88"/>
                <a:gd name="T54" fmla="*/ 102 w 118"/>
                <a:gd name="T55" fmla="*/ 88 h 88"/>
                <a:gd name="T56" fmla="*/ 110 w 118"/>
                <a:gd name="T57" fmla="*/ 78 h 88"/>
                <a:gd name="T58" fmla="*/ 110 w 118"/>
                <a:gd name="T59" fmla="*/ 78 h 88"/>
                <a:gd name="T60" fmla="*/ 118 w 118"/>
                <a:gd name="T61" fmla="*/ 68 h 88"/>
                <a:gd name="T62" fmla="*/ 118 w 118"/>
                <a:gd name="T63" fmla="*/ 68 h 88"/>
                <a:gd name="T64" fmla="*/ 116 w 118"/>
                <a:gd name="T65" fmla="*/ 66 h 88"/>
                <a:gd name="T66" fmla="*/ 116 w 118"/>
                <a:gd name="T67" fmla="*/ 66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8" h="88">
                  <a:moveTo>
                    <a:pt x="116" y="66"/>
                  </a:moveTo>
                  <a:lnTo>
                    <a:pt x="116" y="66"/>
                  </a:lnTo>
                  <a:lnTo>
                    <a:pt x="112" y="58"/>
                  </a:lnTo>
                  <a:lnTo>
                    <a:pt x="102" y="48"/>
                  </a:lnTo>
                  <a:lnTo>
                    <a:pt x="88" y="38"/>
                  </a:lnTo>
                  <a:lnTo>
                    <a:pt x="70" y="26"/>
                  </a:lnTo>
                  <a:lnTo>
                    <a:pt x="70" y="26"/>
                  </a:lnTo>
                  <a:lnTo>
                    <a:pt x="52" y="14"/>
                  </a:lnTo>
                  <a:lnTo>
                    <a:pt x="36" y="6"/>
                  </a:lnTo>
                  <a:lnTo>
                    <a:pt x="24" y="0"/>
                  </a:lnTo>
                  <a:lnTo>
                    <a:pt x="14" y="0"/>
                  </a:lnTo>
                  <a:lnTo>
                    <a:pt x="14" y="0"/>
                  </a:lnTo>
                  <a:lnTo>
                    <a:pt x="12" y="0"/>
                  </a:lnTo>
                  <a:lnTo>
                    <a:pt x="12" y="0"/>
                  </a:lnTo>
                  <a:lnTo>
                    <a:pt x="6" y="10"/>
                  </a:lnTo>
                  <a:lnTo>
                    <a:pt x="6" y="10"/>
                  </a:lnTo>
                  <a:lnTo>
                    <a:pt x="0" y="22"/>
                  </a:lnTo>
                  <a:lnTo>
                    <a:pt x="0" y="22"/>
                  </a:lnTo>
                  <a:lnTo>
                    <a:pt x="6" y="30"/>
                  </a:lnTo>
                  <a:lnTo>
                    <a:pt x="16" y="38"/>
                  </a:lnTo>
                  <a:lnTo>
                    <a:pt x="30" y="50"/>
                  </a:lnTo>
                  <a:lnTo>
                    <a:pt x="46" y="62"/>
                  </a:lnTo>
                  <a:lnTo>
                    <a:pt x="46" y="62"/>
                  </a:lnTo>
                  <a:lnTo>
                    <a:pt x="64" y="72"/>
                  </a:lnTo>
                  <a:lnTo>
                    <a:pt x="80" y="82"/>
                  </a:lnTo>
                  <a:lnTo>
                    <a:pt x="94" y="86"/>
                  </a:lnTo>
                  <a:lnTo>
                    <a:pt x="102" y="88"/>
                  </a:lnTo>
                  <a:lnTo>
                    <a:pt x="102" y="88"/>
                  </a:lnTo>
                  <a:lnTo>
                    <a:pt x="110" y="78"/>
                  </a:lnTo>
                  <a:lnTo>
                    <a:pt x="110" y="78"/>
                  </a:lnTo>
                  <a:lnTo>
                    <a:pt x="118" y="68"/>
                  </a:lnTo>
                  <a:lnTo>
                    <a:pt x="118" y="68"/>
                  </a:lnTo>
                  <a:lnTo>
                    <a:pt x="116" y="66"/>
                  </a:lnTo>
                  <a:lnTo>
                    <a:pt x="116" y="6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513" name="Freeform 261"/>
            <p:cNvSpPr>
              <a:spLocks/>
            </p:cNvSpPr>
            <p:nvPr/>
          </p:nvSpPr>
          <p:spPr bwMode="auto">
            <a:xfrm>
              <a:off x="7808913" y="5089525"/>
              <a:ext cx="431800" cy="431800"/>
            </a:xfrm>
            <a:custGeom>
              <a:avLst/>
              <a:gdLst>
                <a:gd name="T0" fmla="*/ 176 w 272"/>
                <a:gd name="T1" fmla="*/ 192 h 272"/>
                <a:gd name="T2" fmla="*/ 176 w 272"/>
                <a:gd name="T3" fmla="*/ 192 h 272"/>
                <a:gd name="T4" fmla="*/ 172 w 272"/>
                <a:gd name="T5" fmla="*/ 204 h 272"/>
                <a:gd name="T6" fmla="*/ 172 w 272"/>
                <a:gd name="T7" fmla="*/ 204 h 272"/>
                <a:gd name="T8" fmla="*/ 144 w 272"/>
                <a:gd name="T9" fmla="*/ 186 h 272"/>
                <a:gd name="T10" fmla="*/ 130 w 272"/>
                <a:gd name="T11" fmla="*/ 174 h 272"/>
                <a:gd name="T12" fmla="*/ 112 w 272"/>
                <a:gd name="T13" fmla="*/ 158 h 272"/>
                <a:gd name="T14" fmla="*/ 112 w 272"/>
                <a:gd name="T15" fmla="*/ 158 h 272"/>
                <a:gd name="T16" fmla="*/ 96 w 272"/>
                <a:gd name="T17" fmla="*/ 142 h 272"/>
                <a:gd name="T18" fmla="*/ 84 w 272"/>
                <a:gd name="T19" fmla="*/ 126 h 272"/>
                <a:gd name="T20" fmla="*/ 74 w 272"/>
                <a:gd name="T21" fmla="*/ 112 h 272"/>
                <a:gd name="T22" fmla="*/ 66 w 272"/>
                <a:gd name="T23" fmla="*/ 98 h 272"/>
                <a:gd name="T24" fmla="*/ 66 w 272"/>
                <a:gd name="T25" fmla="*/ 98 h 272"/>
                <a:gd name="T26" fmla="*/ 80 w 272"/>
                <a:gd name="T27" fmla="*/ 96 h 272"/>
                <a:gd name="T28" fmla="*/ 80 w 272"/>
                <a:gd name="T29" fmla="*/ 96 h 272"/>
                <a:gd name="T30" fmla="*/ 72 w 272"/>
                <a:gd name="T31" fmla="*/ 90 h 272"/>
                <a:gd name="T32" fmla="*/ 64 w 272"/>
                <a:gd name="T33" fmla="*/ 80 h 272"/>
                <a:gd name="T34" fmla="*/ 42 w 272"/>
                <a:gd name="T35" fmla="*/ 52 h 272"/>
                <a:gd name="T36" fmla="*/ 42 w 272"/>
                <a:gd name="T37" fmla="*/ 52 h 272"/>
                <a:gd name="T38" fmla="*/ 26 w 272"/>
                <a:gd name="T39" fmla="*/ 22 h 272"/>
                <a:gd name="T40" fmla="*/ 20 w 272"/>
                <a:gd name="T41" fmla="*/ 10 h 272"/>
                <a:gd name="T42" fmla="*/ 16 w 272"/>
                <a:gd name="T43" fmla="*/ 0 h 272"/>
                <a:gd name="T44" fmla="*/ 16 w 272"/>
                <a:gd name="T45" fmla="*/ 0 h 272"/>
                <a:gd name="T46" fmla="*/ 8 w 272"/>
                <a:gd name="T47" fmla="*/ 12 h 272"/>
                <a:gd name="T48" fmla="*/ 2 w 272"/>
                <a:gd name="T49" fmla="*/ 24 h 272"/>
                <a:gd name="T50" fmla="*/ 0 w 272"/>
                <a:gd name="T51" fmla="*/ 40 h 272"/>
                <a:gd name="T52" fmla="*/ 0 w 272"/>
                <a:gd name="T53" fmla="*/ 48 h 272"/>
                <a:gd name="T54" fmla="*/ 0 w 272"/>
                <a:gd name="T55" fmla="*/ 56 h 272"/>
                <a:gd name="T56" fmla="*/ 0 w 272"/>
                <a:gd name="T57" fmla="*/ 56 h 272"/>
                <a:gd name="T58" fmla="*/ 0 w 272"/>
                <a:gd name="T59" fmla="*/ 56 h 272"/>
                <a:gd name="T60" fmla="*/ 4 w 272"/>
                <a:gd name="T61" fmla="*/ 68 h 272"/>
                <a:gd name="T62" fmla="*/ 6 w 272"/>
                <a:gd name="T63" fmla="*/ 82 h 272"/>
                <a:gd name="T64" fmla="*/ 14 w 272"/>
                <a:gd name="T65" fmla="*/ 100 h 272"/>
                <a:gd name="T66" fmla="*/ 22 w 272"/>
                <a:gd name="T67" fmla="*/ 120 h 272"/>
                <a:gd name="T68" fmla="*/ 36 w 272"/>
                <a:gd name="T69" fmla="*/ 144 h 272"/>
                <a:gd name="T70" fmla="*/ 54 w 272"/>
                <a:gd name="T71" fmla="*/ 170 h 272"/>
                <a:gd name="T72" fmla="*/ 76 w 272"/>
                <a:gd name="T73" fmla="*/ 194 h 272"/>
                <a:gd name="T74" fmla="*/ 76 w 272"/>
                <a:gd name="T75" fmla="*/ 194 h 272"/>
                <a:gd name="T76" fmla="*/ 102 w 272"/>
                <a:gd name="T77" fmla="*/ 218 h 272"/>
                <a:gd name="T78" fmla="*/ 126 w 272"/>
                <a:gd name="T79" fmla="*/ 236 h 272"/>
                <a:gd name="T80" fmla="*/ 150 w 272"/>
                <a:gd name="T81" fmla="*/ 248 h 272"/>
                <a:gd name="T82" fmla="*/ 172 w 272"/>
                <a:gd name="T83" fmla="*/ 258 h 272"/>
                <a:gd name="T84" fmla="*/ 190 w 272"/>
                <a:gd name="T85" fmla="*/ 264 h 272"/>
                <a:gd name="T86" fmla="*/ 204 w 272"/>
                <a:gd name="T87" fmla="*/ 268 h 272"/>
                <a:gd name="T88" fmla="*/ 216 w 272"/>
                <a:gd name="T89" fmla="*/ 270 h 272"/>
                <a:gd name="T90" fmla="*/ 216 w 272"/>
                <a:gd name="T91" fmla="*/ 270 h 272"/>
                <a:gd name="T92" fmla="*/ 216 w 272"/>
                <a:gd name="T93" fmla="*/ 270 h 272"/>
                <a:gd name="T94" fmla="*/ 224 w 272"/>
                <a:gd name="T95" fmla="*/ 272 h 272"/>
                <a:gd name="T96" fmla="*/ 232 w 272"/>
                <a:gd name="T97" fmla="*/ 272 h 272"/>
                <a:gd name="T98" fmla="*/ 246 w 272"/>
                <a:gd name="T99" fmla="*/ 270 h 272"/>
                <a:gd name="T100" fmla="*/ 260 w 272"/>
                <a:gd name="T101" fmla="*/ 262 h 272"/>
                <a:gd name="T102" fmla="*/ 272 w 272"/>
                <a:gd name="T103" fmla="*/ 254 h 272"/>
                <a:gd name="T104" fmla="*/ 272 w 272"/>
                <a:gd name="T105" fmla="*/ 254 h 272"/>
                <a:gd name="T106" fmla="*/ 262 w 272"/>
                <a:gd name="T107" fmla="*/ 252 h 272"/>
                <a:gd name="T108" fmla="*/ 250 w 272"/>
                <a:gd name="T109" fmla="*/ 246 h 272"/>
                <a:gd name="T110" fmla="*/ 220 w 272"/>
                <a:gd name="T111" fmla="*/ 228 h 272"/>
                <a:gd name="T112" fmla="*/ 220 w 272"/>
                <a:gd name="T113" fmla="*/ 228 h 272"/>
                <a:gd name="T114" fmla="*/ 192 w 272"/>
                <a:gd name="T115" fmla="*/ 208 h 272"/>
                <a:gd name="T116" fmla="*/ 182 w 272"/>
                <a:gd name="T117" fmla="*/ 200 h 272"/>
                <a:gd name="T118" fmla="*/ 176 w 272"/>
                <a:gd name="T119" fmla="*/ 192 h 272"/>
                <a:gd name="T120" fmla="*/ 176 w 272"/>
                <a:gd name="T121" fmla="*/ 192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72" h="272">
                  <a:moveTo>
                    <a:pt x="176" y="192"/>
                  </a:moveTo>
                  <a:lnTo>
                    <a:pt x="176" y="192"/>
                  </a:lnTo>
                  <a:lnTo>
                    <a:pt x="172" y="204"/>
                  </a:lnTo>
                  <a:lnTo>
                    <a:pt x="172" y="204"/>
                  </a:lnTo>
                  <a:lnTo>
                    <a:pt x="144" y="186"/>
                  </a:lnTo>
                  <a:lnTo>
                    <a:pt x="130" y="174"/>
                  </a:lnTo>
                  <a:lnTo>
                    <a:pt x="112" y="158"/>
                  </a:lnTo>
                  <a:lnTo>
                    <a:pt x="112" y="158"/>
                  </a:lnTo>
                  <a:lnTo>
                    <a:pt x="96" y="142"/>
                  </a:lnTo>
                  <a:lnTo>
                    <a:pt x="84" y="126"/>
                  </a:lnTo>
                  <a:lnTo>
                    <a:pt x="74" y="112"/>
                  </a:lnTo>
                  <a:lnTo>
                    <a:pt x="66" y="98"/>
                  </a:lnTo>
                  <a:lnTo>
                    <a:pt x="66" y="98"/>
                  </a:lnTo>
                  <a:lnTo>
                    <a:pt x="80" y="96"/>
                  </a:lnTo>
                  <a:lnTo>
                    <a:pt x="80" y="96"/>
                  </a:lnTo>
                  <a:lnTo>
                    <a:pt x="72" y="90"/>
                  </a:lnTo>
                  <a:lnTo>
                    <a:pt x="64" y="80"/>
                  </a:lnTo>
                  <a:lnTo>
                    <a:pt x="42" y="52"/>
                  </a:lnTo>
                  <a:lnTo>
                    <a:pt x="42" y="52"/>
                  </a:lnTo>
                  <a:lnTo>
                    <a:pt x="26" y="22"/>
                  </a:lnTo>
                  <a:lnTo>
                    <a:pt x="20" y="10"/>
                  </a:lnTo>
                  <a:lnTo>
                    <a:pt x="16" y="0"/>
                  </a:lnTo>
                  <a:lnTo>
                    <a:pt x="16" y="0"/>
                  </a:lnTo>
                  <a:lnTo>
                    <a:pt x="8" y="12"/>
                  </a:lnTo>
                  <a:lnTo>
                    <a:pt x="2" y="24"/>
                  </a:lnTo>
                  <a:lnTo>
                    <a:pt x="0" y="40"/>
                  </a:lnTo>
                  <a:lnTo>
                    <a:pt x="0" y="48"/>
                  </a:lnTo>
                  <a:lnTo>
                    <a:pt x="0" y="56"/>
                  </a:lnTo>
                  <a:lnTo>
                    <a:pt x="0" y="56"/>
                  </a:lnTo>
                  <a:lnTo>
                    <a:pt x="0" y="56"/>
                  </a:lnTo>
                  <a:lnTo>
                    <a:pt x="4" y="68"/>
                  </a:lnTo>
                  <a:lnTo>
                    <a:pt x="6" y="82"/>
                  </a:lnTo>
                  <a:lnTo>
                    <a:pt x="14" y="100"/>
                  </a:lnTo>
                  <a:lnTo>
                    <a:pt x="22" y="120"/>
                  </a:lnTo>
                  <a:lnTo>
                    <a:pt x="36" y="144"/>
                  </a:lnTo>
                  <a:lnTo>
                    <a:pt x="54" y="170"/>
                  </a:lnTo>
                  <a:lnTo>
                    <a:pt x="76" y="194"/>
                  </a:lnTo>
                  <a:lnTo>
                    <a:pt x="76" y="194"/>
                  </a:lnTo>
                  <a:lnTo>
                    <a:pt x="102" y="218"/>
                  </a:lnTo>
                  <a:lnTo>
                    <a:pt x="126" y="236"/>
                  </a:lnTo>
                  <a:lnTo>
                    <a:pt x="150" y="248"/>
                  </a:lnTo>
                  <a:lnTo>
                    <a:pt x="172" y="258"/>
                  </a:lnTo>
                  <a:lnTo>
                    <a:pt x="190" y="264"/>
                  </a:lnTo>
                  <a:lnTo>
                    <a:pt x="204" y="268"/>
                  </a:lnTo>
                  <a:lnTo>
                    <a:pt x="216" y="270"/>
                  </a:lnTo>
                  <a:lnTo>
                    <a:pt x="216" y="270"/>
                  </a:lnTo>
                  <a:lnTo>
                    <a:pt x="216" y="270"/>
                  </a:lnTo>
                  <a:lnTo>
                    <a:pt x="224" y="272"/>
                  </a:lnTo>
                  <a:lnTo>
                    <a:pt x="232" y="272"/>
                  </a:lnTo>
                  <a:lnTo>
                    <a:pt x="246" y="270"/>
                  </a:lnTo>
                  <a:lnTo>
                    <a:pt x="260" y="262"/>
                  </a:lnTo>
                  <a:lnTo>
                    <a:pt x="272" y="254"/>
                  </a:lnTo>
                  <a:lnTo>
                    <a:pt x="272" y="254"/>
                  </a:lnTo>
                  <a:lnTo>
                    <a:pt x="262" y="252"/>
                  </a:lnTo>
                  <a:lnTo>
                    <a:pt x="250" y="246"/>
                  </a:lnTo>
                  <a:lnTo>
                    <a:pt x="220" y="228"/>
                  </a:lnTo>
                  <a:lnTo>
                    <a:pt x="220" y="228"/>
                  </a:lnTo>
                  <a:lnTo>
                    <a:pt x="192" y="208"/>
                  </a:lnTo>
                  <a:lnTo>
                    <a:pt x="182" y="200"/>
                  </a:lnTo>
                  <a:lnTo>
                    <a:pt x="176" y="192"/>
                  </a:lnTo>
                  <a:lnTo>
                    <a:pt x="176" y="19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514" name="Freeform 262"/>
            <p:cNvSpPr>
              <a:spLocks/>
            </p:cNvSpPr>
            <p:nvPr/>
          </p:nvSpPr>
          <p:spPr bwMode="auto">
            <a:xfrm>
              <a:off x="8088313" y="5372100"/>
              <a:ext cx="168275" cy="120650"/>
            </a:xfrm>
            <a:custGeom>
              <a:avLst/>
              <a:gdLst>
                <a:gd name="T0" fmla="*/ 50 w 106"/>
                <a:gd name="T1" fmla="*/ 40 h 76"/>
                <a:gd name="T2" fmla="*/ 50 w 106"/>
                <a:gd name="T3" fmla="*/ 40 h 76"/>
                <a:gd name="T4" fmla="*/ 68 w 106"/>
                <a:gd name="T5" fmla="*/ 50 h 76"/>
                <a:gd name="T6" fmla="*/ 84 w 106"/>
                <a:gd name="T7" fmla="*/ 60 h 76"/>
                <a:gd name="T8" fmla="*/ 98 w 106"/>
                <a:gd name="T9" fmla="*/ 64 h 76"/>
                <a:gd name="T10" fmla="*/ 106 w 106"/>
                <a:gd name="T11" fmla="*/ 66 h 76"/>
                <a:gd name="T12" fmla="*/ 106 w 106"/>
                <a:gd name="T13" fmla="*/ 66 h 76"/>
                <a:gd name="T14" fmla="*/ 96 w 106"/>
                <a:gd name="T15" fmla="*/ 76 h 76"/>
                <a:gd name="T16" fmla="*/ 96 w 106"/>
                <a:gd name="T17" fmla="*/ 76 h 76"/>
                <a:gd name="T18" fmla="*/ 86 w 106"/>
                <a:gd name="T19" fmla="*/ 74 h 76"/>
                <a:gd name="T20" fmla="*/ 74 w 106"/>
                <a:gd name="T21" fmla="*/ 68 h 76"/>
                <a:gd name="T22" fmla="*/ 44 w 106"/>
                <a:gd name="T23" fmla="*/ 50 h 76"/>
                <a:gd name="T24" fmla="*/ 44 w 106"/>
                <a:gd name="T25" fmla="*/ 50 h 76"/>
                <a:gd name="T26" fmla="*/ 16 w 106"/>
                <a:gd name="T27" fmla="*/ 30 h 76"/>
                <a:gd name="T28" fmla="*/ 6 w 106"/>
                <a:gd name="T29" fmla="*/ 22 h 76"/>
                <a:gd name="T30" fmla="*/ 0 w 106"/>
                <a:gd name="T31" fmla="*/ 14 h 76"/>
                <a:gd name="T32" fmla="*/ 0 w 106"/>
                <a:gd name="T33" fmla="*/ 14 h 76"/>
                <a:gd name="T34" fmla="*/ 4 w 106"/>
                <a:gd name="T35" fmla="*/ 0 h 76"/>
                <a:gd name="T36" fmla="*/ 4 w 106"/>
                <a:gd name="T37" fmla="*/ 0 h 76"/>
                <a:gd name="T38" fmla="*/ 10 w 106"/>
                <a:gd name="T39" fmla="*/ 8 h 76"/>
                <a:gd name="T40" fmla="*/ 20 w 106"/>
                <a:gd name="T41" fmla="*/ 16 h 76"/>
                <a:gd name="T42" fmla="*/ 34 w 106"/>
                <a:gd name="T43" fmla="*/ 28 h 76"/>
                <a:gd name="T44" fmla="*/ 50 w 106"/>
                <a:gd name="T45" fmla="*/ 40 h 76"/>
                <a:gd name="T46" fmla="*/ 50 w 106"/>
                <a:gd name="T47" fmla="*/ 4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6" h="76">
                  <a:moveTo>
                    <a:pt x="50" y="40"/>
                  </a:moveTo>
                  <a:lnTo>
                    <a:pt x="50" y="40"/>
                  </a:lnTo>
                  <a:lnTo>
                    <a:pt x="68" y="50"/>
                  </a:lnTo>
                  <a:lnTo>
                    <a:pt x="84" y="60"/>
                  </a:lnTo>
                  <a:lnTo>
                    <a:pt x="98" y="64"/>
                  </a:lnTo>
                  <a:lnTo>
                    <a:pt x="106" y="66"/>
                  </a:lnTo>
                  <a:lnTo>
                    <a:pt x="106" y="66"/>
                  </a:lnTo>
                  <a:lnTo>
                    <a:pt x="96" y="76"/>
                  </a:lnTo>
                  <a:lnTo>
                    <a:pt x="96" y="76"/>
                  </a:lnTo>
                  <a:lnTo>
                    <a:pt x="86" y="74"/>
                  </a:lnTo>
                  <a:lnTo>
                    <a:pt x="74" y="68"/>
                  </a:lnTo>
                  <a:lnTo>
                    <a:pt x="44" y="50"/>
                  </a:lnTo>
                  <a:lnTo>
                    <a:pt x="44" y="50"/>
                  </a:lnTo>
                  <a:lnTo>
                    <a:pt x="16" y="30"/>
                  </a:lnTo>
                  <a:lnTo>
                    <a:pt x="6" y="22"/>
                  </a:lnTo>
                  <a:lnTo>
                    <a:pt x="0" y="14"/>
                  </a:lnTo>
                  <a:lnTo>
                    <a:pt x="0" y="14"/>
                  </a:lnTo>
                  <a:lnTo>
                    <a:pt x="4" y="0"/>
                  </a:lnTo>
                  <a:lnTo>
                    <a:pt x="4" y="0"/>
                  </a:lnTo>
                  <a:lnTo>
                    <a:pt x="10" y="8"/>
                  </a:lnTo>
                  <a:lnTo>
                    <a:pt x="20" y="16"/>
                  </a:lnTo>
                  <a:lnTo>
                    <a:pt x="34" y="28"/>
                  </a:lnTo>
                  <a:lnTo>
                    <a:pt x="50" y="40"/>
                  </a:lnTo>
                  <a:lnTo>
                    <a:pt x="50" y="40"/>
                  </a:lnTo>
                  <a:close/>
                </a:path>
              </a:pathLst>
            </a:custGeom>
            <a:solidFill>
              <a:srgbClr val="3E3A3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grpSp>
      <p:grpSp>
        <p:nvGrpSpPr>
          <p:cNvPr id="1515" name="グループ化 1514"/>
          <p:cNvGrpSpPr/>
          <p:nvPr/>
        </p:nvGrpSpPr>
        <p:grpSpPr>
          <a:xfrm>
            <a:off x="2164231" y="1235105"/>
            <a:ext cx="434926" cy="434926"/>
            <a:chOff x="2411413" y="854075"/>
            <a:chExt cx="479425" cy="479425"/>
          </a:xfrm>
        </p:grpSpPr>
        <p:sp>
          <p:nvSpPr>
            <p:cNvPr id="1516" name="Freeform 263"/>
            <p:cNvSpPr>
              <a:spLocks/>
            </p:cNvSpPr>
            <p:nvPr/>
          </p:nvSpPr>
          <p:spPr bwMode="auto">
            <a:xfrm>
              <a:off x="2411413" y="854075"/>
              <a:ext cx="479425" cy="479425"/>
            </a:xfrm>
            <a:custGeom>
              <a:avLst/>
              <a:gdLst>
                <a:gd name="T0" fmla="*/ 296 w 302"/>
                <a:gd name="T1" fmla="*/ 140 h 302"/>
                <a:gd name="T2" fmla="*/ 162 w 302"/>
                <a:gd name="T3" fmla="*/ 4 h 302"/>
                <a:gd name="T4" fmla="*/ 162 w 302"/>
                <a:gd name="T5" fmla="*/ 4 h 302"/>
                <a:gd name="T6" fmla="*/ 158 w 302"/>
                <a:gd name="T7" fmla="*/ 2 h 302"/>
                <a:gd name="T8" fmla="*/ 150 w 302"/>
                <a:gd name="T9" fmla="*/ 0 h 302"/>
                <a:gd name="T10" fmla="*/ 144 w 302"/>
                <a:gd name="T11" fmla="*/ 2 h 302"/>
                <a:gd name="T12" fmla="*/ 140 w 302"/>
                <a:gd name="T13" fmla="*/ 4 h 302"/>
                <a:gd name="T14" fmla="*/ 96 w 302"/>
                <a:gd name="T15" fmla="*/ 48 h 302"/>
                <a:gd name="T16" fmla="*/ 96 w 302"/>
                <a:gd name="T17" fmla="*/ 16 h 302"/>
                <a:gd name="T18" fmla="*/ 68 w 302"/>
                <a:gd name="T19" fmla="*/ 16 h 302"/>
                <a:gd name="T20" fmla="*/ 68 w 302"/>
                <a:gd name="T21" fmla="*/ 76 h 302"/>
                <a:gd name="T22" fmla="*/ 4 w 302"/>
                <a:gd name="T23" fmla="*/ 140 h 302"/>
                <a:gd name="T24" fmla="*/ 4 w 302"/>
                <a:gd name="T25" fmla="*/ 140 h 302"/>
                <a:gd name="T26" fmla="*/ 2 w 302"/>
                <a:gd name="T27" fmla="*/ 144 h 302"/>
                <a:gd name="T28" fmla="*/ 0 w 302"/>
                <a:gd name="T29" fmla="*/ 148 h 302"/>
                <a:gd name="T30" fmla="*/ 0 w 302"/>
                <a:gd name="T31" fmla="*/ 152 h 302"/>
                <a:gd name="T32" fmla="*/ 2 w 302"/>
                <a:gd name="T33" fmla="*/ 158 h 302"/>
                <a:gd name="T34" fmla="*/ 2 w 302"/>
                <a:gd name="T35" fmla="*/ 158 h 302"/>
                <a:gd name="T36" fmla="*/ 4 w 302"/>
                <a:gd name="T37" fmla="*/ 162 h 302"/>
                <a:gd name="T38" fmla="*/ 8 w 302"/>
                <a:gd name="T39" fmla="*/ 164 h 302"/>
                <a:gd name="T40" fmla="*/ 12 w 302"/>
                <a:gd name="T41" fmla="*/ 166 h 302"/>
                <a:gd name="T42" fmla="*/ 16 w 302"/>
                <a:gd name="T43" fmla="*/ 168 h 302"/>
                <a:gd name="T44" fmla="*/ 40 w 302"/>
                <a:gd name="T45" fmla="*/ 168 h 302"/>
                <a:gd name="T46" fmla="*/ 40 w 302"/>
                <a:gd name="T47" fmla="*/ 286 h 302"/>
                <a:gd name="T48" fmla="*/ 40 w 302"/>
                <a:gd name="T49" fmla="*/ 286 h 302"/>
                <a:gd name="T50" fmla="*/ 42 w 302"/>
                <a:gd name="T51" fmla="*/ 292 h 302"/>
                <a:gd name="T52" fmla="*/ 44 w 302"/>
                <a:gd name="T53" fmla="*/ 296 h 302"/>
                <a:gd name="T54" fmla="*/ 50 w 302"/>
                <a:gd name="T55" fmla="*/ 300 h 302"/>
                <a:gd name="T56" fmla="*/ 56 w 302"/>
                <a:gd name="T57" fmla="*/ 302 h 302"/>
                <a:gd name="T58" fmla="*/ 168 w 302"/>
                <a:gd name="T59" fmla="*/ 302 h 302"/>
                <a:gd name="T60" fmla="*/ 168 w 302"/>
                <a:gd name="T61" fmla="*/ 208 h 302"/>
                <a:gd name="T62" fmla="*/ 226 w 302"/>
                <a:gd name="T63" fmla="*/ 208 h 302"/>
                <a:gd name="T64" fmla="*/ 226 w 302"/>
                <a:gd name="T65" fmla="*/ 302 h 302"/>
                <a:gd name="T66" fmla="*/ 246 w 302"/>
                <a:gd name="T67" fmla="*/ 302 h 302"/>
                <a:gd name="T68" fmla="*/ 246 w 302"/>
                <a:gd name="T69" fmla="*/ 302 h 302"/>
                <a:gd name="T70" fmla="*/ 252 w 302"/>
                <a:gd name="T71" fmla="*/ 300 h 302"/>
                <a:gd name="T72" fmla="*/ 256 w 302"/>
                <a:gd name="T73" fmla="*/ 296 h 302"/>
                <a:gd name="T74" fmla="*/ 260 w 302"/>
                <a:gd name="T75" fmla="*/ 292 h 302"/>
                <a:gd name="T76" fmla="*/ 262 w 302"/>
                <a:gd name="T77" fmla="*/ 286 h 302"/>
                <a:gd name="T78" fmla="*/ 262 w 302"/>
                <a:gd name="T79" fmla="*/ 168 h 302"/>
                <a:gd name="T80" fmla="*/ 286 w 302"/>
                <a:gd name="T81" fmla="*/ 168 h 302"/>
                <a:gd name="T82" fmla="*/ 286 w 302"/>
                <a:gd name="T83" fmla="*/ 168 h 302"/>
                <a:gd name="T84" fmla="*/ 290 w 302"/>
                <a:gd name="T85" fmla="*/ 166 h 302"/>
                <a:gd name="T86" fmla="*/ 294 w 302"/>
                <a:gd name="T87" fmla="*/ 164 h 302"/>
                <a:gd name="T88" fmla="*/ 298 w 302"/>
                <a:gd name="T89" fmla="*/ 162 h 302"/>
                <a:gd name="T90" fmla="*/ 300 w 302"/>
                <a:gd name="T91" fmla="*/ 158 h 302"/>
                <a:gd name="T92" fmla="*/ 300 w 302"/>
                <a:gd name="T93" fmla="*/ 158 h 302"/>
                <a:gd name="T94" fmla="*/ 302 w 302"/>
                <a:gd name="T95" fmla="*/ 152 h 302"/>
                <a:gd name="T96" fmla="*/ 302 w 302"/>
                <a:gd name="T97" fmla="*/ 148 h 302"/>
                <a:gd name="T98" fmla="*/ 300 w 302"/>
                <a:gd name="T99" fmla="*/ 144 h 302"/>
                <a:gd name="T100" fmla="*/ 296 w 302"/>
                <a:gd name="T101" fmla="*/ 140 h 302"/>
                <a:gd name="T102" fmla="*/ 296 w 302"/>
                <a:gd name="T103" fmla="*/ 140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02" h="302">
                  <a:moveTo>
                    <a:pt x="296" y="140"/>
                  </a:moveTo>
                  <a:lnTo>
                    <a:pt x="162" y="4"/>
                  </a:lnTo>
                  <a:lnTo>
                    <a:pt x="162" y="4"/>
                  </a:lnTo>
                  <a:lnTo>
                    <a:pt x="158" y="2"/>
                  </a:lnTo>
                  <a:lnTo>
                    <a:pt x="150" y="0"/>
                  </a:lnTo>
                  <a:lnTo>
                    <a:pt x="144" y="2"/>
                  </a:lnTo>
                  <a:lnTo>
                    <a:pt x="140" y="4"/>
                  </a:lnTo>
                  <a:lnTo>
                    <a:pt x="96" y="48"/>
                  </a:lnTo>
                  <a:lnTo>
                    <a:pt x="96" y="16"/>
                  </a:lnTo>
                  <a:lnTo>
                    <a:pt x="68" y="16"/>
                  </a:lnTo>
                  <a:lnTo>
                    <a:pt x="68" y="76"/>
                  </a:lnTo>
                  <a:lnTo>
                    <a:pt x="4" y="140"/>
                  </a:lnTo>
                  <a:lnTo>
                    <a:pt x="4" y="140"/>
                  </a:lnTo>
                  <a:lnTo>
                    <a:pt x="2" y="144"/>
                  </a:lnTo>
                  <a:lnTo>
                    <a:pt x="0" y="148"/>
                  </a:lnTo>
                  <a:lnTo>
                    <a:pt x="0" y="152"/>
                  </a:lnTo>
                  <a:lnTo>
                    <a:pt x="2" y="158"/>
                  </a:lnTo>
                  <a:lnTo>
                    <a:pt x="2" y="158"/>
                  </a:lnTo>
                  <a:lnTo>
                    <a:pt x="4" y="162"/>
                  </a:lnTo>
                  <a:lnTo>
                    <a:pt x="8" y="164"/>
                  </a:lnTo>
                  <a:lnTo>
                    <a:pt x="12" y="166"/>
                  </a:lnTo>
                  <a:lnTo>
                    <a:pt x="16" y="168"/>
                  </a:lnTo>
                  <a:lnTo>
                    <a:pt x="40" y="168"/>
                  </a:lnTo>
                  <a:lnTo>
                    <a:pt x="40" y="286"/>
                  </a:lnTo>
                  <a:lnTo>
                    <a:pt x="40" y="286"/>
                  </a:lnTo>
                  <a:lnTo>
                    <a:pt x="42" y="292"/>
                  </a:lnTo>
                  <a:lnTo>
                    <a:pt x="44" y="296"/>
                  </a:lnTo>
                  <a:lnTo>
                    <a:pt x="50" y="300"/>
                  </a:lnTo>
                  <a:lnTo>
                    <a:pt x="56" y="302"/>
                  </a:lnTo>
                  <a:lnTo>
                    <a:pt x="168" y="302"/>
                  </a:lnTo>
                  <a:lnTo>
                    <a:pt x="168" y="208"/>
                  </a:lnTo>
                  <a:lnTo>
                    <a:pt x="226" y="208"/>
                  </a:lnTo>
                  <a:lnTo>
                    <a:pt x="226" y="302"/>
                  </a:lnTo>
                  <a:lnTo>
                    <a:pt x="246" y="302"/>
                  </a:lnTo>
                  <a:lnTo>
                    <a:pt x="246" y="302"/>
                  </a:lnTo>
                  <a:lnTo>
                    <a:pt x="252" y="300"/>
                  </a:lnTo>
                  <a:lnTo>
                    <a:pt x="256" y="296"/>
                  </a:lnTo>
                  <a:lnTo>
                    <a:pt x="260" y="292"/>
                  </a:lnTo>
                  <a:lnTo>
                    <a:pt x="262" y="286"/>
                  </a:lnTo>
                  <a:lnTo>
                    <a:pt x="262" y="168"/>
                  </a:lnTo>
                  <a:lnTo>
                    <a:pt x="286" y="168"/>
                  </a:lnTo>
                  <a:lnTo>
                    <a:pt x="286" y="168"/>
                  </a:lnTo>
                  <a:lnTo>
                    <a:pt x="290" y="166"/>
                  </a:lnTo>
                  <a:lnTo>
                    <a:pt x="294" y="164"/>
                  </a:lnTo>
                  <a:lnTo>
                    <a:pt x="298" y="162"/>
                  </a:lnTo>
                  <a:lnTo>
                    <a:pt x="300" y="158"/>
                  </a:lnTo>
                  <a:lnTo>
                    <a:pt x="300" y="158"/>
                  </a:lnTo>
                  <a:lnTo>
                    <a:pt x="302" y="152"/>
                  </a:lnTo>
                  <a:lnTo>
                    <a:pt x="302" y="148"/>
                  </a:lnTo>
                  <a:lnTo>
                    <a:pt x="300" y="144"/>
                  </a:lnTo>
                  <a:lnTo>
                    <a:pt x="296" y="140"/>
                  </a:lnTo>
                  <a:lnTo>
                    <a:pt x="296" y="14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517" name="Rectangle 264"/>
            <p:cNvSpPr>
              <a:spLocks noChangeArrowheads="1"/>
            </p:cNvSpPr>
            <p:nvPr/>
          </p:nvSpPr>
          <p:spPr bwMode="auto">
            <a:xfrm>
              <a:off x="2519363" y="1120775"/>
              <a:ext cx="88900" cy="889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grpSp>
      <p:grpSp>
        <p:nvGrpSpPr>
          <p:cNvPr id="1518" name="グループ化 1517"/>
          <p:cNvGrpSpPr/>
          <p:nvPr/>
        </p:nvGrpSpPr>
        <p:grpSpPr>
          <a:xfrm>
            <a:off x="2708608" y="1235105"/>
            <a:ext cx="434926" cy="434926"/>
            <a:chOff x="3011488" y="854075"/>
            <a:chExt cx="479425" cy="479425"/>
          </a:xfrm>
        </p:grpSpPr>
        <p:sp>
          <p:nvSpPr>
            <p:cNvPr id="1519" name="Freeform 265"/>
            <p:cNvSpPr>
              <a:spLocks/>
            </p:cNvSpPr>
            <p:nvPr/>
          </p:nvSpPr>
          <p:spPr bwMode="auto">
            <a:xfrm>
              <a:off x="3011488" y="854075"/>
              <a:ext cx="292100" cy="479425"/>
            </a:xfrm>
            <a:custGeom>
              <a:avLst/>
              <a:gdLst>
                <a:gd name="T0" fmla="*/ 166 w 184"/>
                <a:gd name="T1" fmla="*/ 0 h 302"/>
                <a:gd name="T2" fmla="*/ 16 w 184"/>
                <a:gd name="T3" fmla="*/ 0 h 302"/>
                <a:gd name="T4" fmla="*/ 16 w 184"/>
                <a:gd name="T5" fmla="*/ 0 h 302"/>
                <a:gd name="T6" fmla="*/ 10 w 184"/>
                <a:gd name="T7" fmla="*/ 2 h 302"/>
                <a:gd name="T8" fmla="*/ 4 w 184"/>
                <a:gd name="T9" fmla="*/ 4 h 302"/>
                <a:gd name="T10" fmla="*/ 0 w 184"/>
                <a:gd name="T11" fmla="*/ 10 h 302"/>
                <a:gd name="T12" fmla="*/ 0 w 184"/>
                <a:gd name="T13" fmla="*/ 16 h 302"/>
                <a:gd name="T14" fmla="*/ 0 w 184"/>
                <a:gd name="T15" fmla="*/ 286 h 302"/>
                <a:gd name="T16" fmla="*/ 0 w 184"/>
                <a:gd name="T17" fmla="*/ 286 h 302"/>
                <a:gd name="T18" fmla="*/ 0 w 184"/>
                <a:gd name="T19" fmla="*/ 292 h 302"/>
                <a:gd name="T20" fmla="*/ 4 w 184"/>
                <a:gd name="T21" fmla="*/ 296 h 302"/>
                <a:gd name="T22" fmla="*/ 10 w 184"/>
                <a:gd name="T23" fmla="*/ 300 h 302"/>
                <a:gd name="T24" fmla="*/ 16 w 184"/>
                <a:gd name="T25" fmla="*/ 302 h 302"/>
                <a:gd name="T26" fmla="*/ 48 w 184"/>
                <a:gd name="T27" fmla="*/ 302 h 302"/>
                <a:gd name="T28" fmla="*/ 64 w 184"/>
                <a:gd name="T29" fmla="*/ 302 h 302"/>
                <a:gd name="T30" fmla="*/ 64 w 184"/>
                <a:gd name="T31" fmla="*/ 302 h 302"/>
                <a:gd name="T32" fmla="*/ 66 w 184"/>
                <a:gd name="T33" fmla="*/ 302 h 302"/>
                <a:gd name="T34" fmla="*/ 70 w 184"/>
                <a:gd name="T35" fmla="*/ 300 h 302"/>
                <a:gd name="T36" fmla="*/ 72 w 184"/>
                <a:gd name="T37" fmla="*/ 296 h 302"/>
                <a:gd name="T38" fmla="*/ 72 w 184"/>
                <a:gd name="T39" fmla="*/ 292 h 302"/>
                <a:gd name="T40" fmla="*/ 72 w 184"/>
                <a:gd name="T41" fmla="*/ 272 h 302"/>
                <a:gd name="T42" fmla="*/ 72 w 184"/>
                <a:gd name="T43" fmla="*/ 252 h 302"/>
                <a:gd name="T44" fmla="*/ 72 w 184"/>
                <a:gd name="T45" fmla="*/ 252 h 302"/>
                <a:gd name="T46" fmla="*/ 74 w 184"/>
                <a:gd name="T47" fmla="*/ 246 h 302"/>
                <a:gd name="T48" fmla="*/ 76 w 184"/>
                <a:gd name="T49" fmla="*/ 242 h 302"/>
                <a:gd name="T50" fmla="*/ 82 w 184"/>
                <a:gd name="T51" fmla="*/ 238 h 302"/>
                <a:gd name="T52" fmla="*/ 88 w 184"/>
                <a:gd name="T53" fmla="*/ 238 h 302"/>
                <a:gd name="T54" fmla="*/ 96 w 184"/>
                <a:gd name="T55" fmla="*/ 238 h 302"/>
                <a:gd name="T56" fmla="*/ 96 w 184"/>
                <a:gd name="T57" fmla="*/ 238 h 302"/>
                <a:gd name="T58" fmla="*/ 102 w 184"/>
                <a:gd name="T59" fmla="*/ 238 h 302"/>
                <a:gd name="T60" fmla="*/ 106 w 184"/>
                <a:gd name="T61" fmla="*/ 242 h 302"/>
                <a:gd name="T62" fmla="*/ 110 w 184"/>
                <a:gd name="T63" fmla="*/ 246 h 302"/>
                <a:gd name="T64" fmla="*/ 110 w 184"/>
                <a:gd name="T65" fmla="*/ 252 h 302"/>
                <a:gd name="T66" fmla="*/ 110 w 184"/>
                <a:gd name="T67" fmla="*/ 292 h 302"/>
                <a:gd name="T68" fmla="*/ 110 w 184"/>
                <a:gd name="T69" fmla="*/ 292 h 302"/>
                <a:gd name="T70" fmla="*/ 110 w 184"/>
                <a:gd name="T71" fmla="*/ 296 h 302"/>
                <a:gd name="T72" fmla="*/ 114 w 184"/>
                <a:gd name="T73" fmla="*/ 300 h 302"/>
                <a:gd name="T74" fmla="*/ 116 w 184"/>
                <a:gd name="T75" fmla="*/ 302 h 302"/>
                <a:gd name="T76" fmla="*/ 120 w 184"/>
                <a:gd name="T77" fmla="*/ 302 h 302"/>
                <a:gd name="T78" fmla="*/ 166 w 184"/>
                <a:gd name="T79" fmla="*/ 302 h 302"/>
                <a:gd name="T80" fmla="*/ 166 w 184"/>
                <a:gd name="T81" fmla="*/ 302 h 302"/>
                <a:gd name="T82" fmla="*/ 174 w 184"/>
                <a:gd name="T83" fmla="*/ 300 h 302"/>
                <a:gd name="T84" fmla="*/ 178 w 184"/>
                <a:gd name="T85" fmla="*/ 296 h 302"/>
                <a:gd name="T86" fmla="*/ 182 w 184"/>
                <a:gd name="T87" fmla="*/ 292 h 302"/>
                <a:gd name="T88" fmla="*/ 184 w 184"/>
                <a:gd name="T89" fmla="*/ 286 h 302"/>
                <a:gd name="T90" fmla="*/ 184 w 184"/>
                <a:gd name="T91" fmla="*/ 16 h 302"/>
                <a:gd name="T92" fmla="*/ 184 w 184"/>
                <a:gd name="T93" fmla="*/ 16 h 302"/>
                <a:gd name="T94" fmla="*/ 182 w 184"/>
                <a:gd name="T95" fmla="*/ 10 h 302"/>
                <a:gd name="T96" fmla="*/ 178 w 184"/>
                <a:gd name="T97" fmla="*/ 4 h 302"/>
                <a:gd name="T98" fmla="*/ 174 w 184"/>
                <a:gd name="T99" fmla="*/ 2 h 302"/>
                <a:gd name="T100" fmla="*/ 166 w 184"/>
                <a:gd name="T101" fmla="*/ 0 h 302"/>
                <a:gd name="T102" fmla="*/ 166 w 184"/>
                <a:gd name="T103" fmla="*/ 0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84" h="302">
                  <a:moveTo>
                    <a:pt x="166" y="0"/>
                  </a:moveTo>
                  <a:lnTo>
                    <a:pt x="16" y="0"/>
                  </a:lnTo>
                  <a:lnTo>
                    <a:pt x="16" y="0"/>
                  </a:lnTo>
                  <a:lnTo>
                    <a:pt x="10" y="2"/>
                  </a:lnTo>
                  <a:lnTo>
                    <a:pt x="4" y="4"/>
                  </a:lnTo>
                  <a:lnTo>
                    <a:pt x="0" y="10"/>
                  </a:lnTo>
                  <a:lnTo>
                    <a:pt x="0" y="16"/>
                  </a:lnTo>
                  <a:lnTo>
                    <a:pt x="0" y="286"/>
                  </a:lnTo>
                  <a:lnTo>
                    <a:pt x="0" y="286"/>
                  </a:lnTo>
                  <a:lnTo>
                    <a:pt x="0" y="292"/>
                  </a:lnTo>
                  <a:lnTo>
                    <a:pt x="4" y="296"/>
                  </a:lnTo>
                  <a:lnTo>
                    <a:pt x="10" y="300"/>
                  </a:lnTo>
                  <a:lnTo>
                    <a:pt x="16" y="302"/>
                  </a:lnTo>
                  <a:lnTo>
                    <a:pt x="48" y="302"/>
                  </a:lnTo>
                  <a:lnTo>
                    <a:pt x="64" y="302"/>
                  </a:lnTo>
                  <a:lnTo>
                    <a:pt x="64" y="302"/>
                  </a:lnTo>
                  <a:lnTo>
                    <a:pt x="66" y="302"/>
                  </a:lnTo>
                  <a:lnTo>
                    <a:pt x="70" y="300"/>
                  </a:lnTo>
                  <a:lnTo>
                    <a:pt x="72" y="296"/>
                  </a:lnTo>
                  <a:lnTo>
                    <a:pt x="72" y="292"/>
                  </a:lnTo>
                  <a:lnTo>
                    <a:pt x="72" y="272"/>
                  </a:lnTo>
                  <a:lnTo>
                    <a:pt x="72" y="252"/>
                  </a:lnTo>
                  <a:lnTo>
                    <a:pt x="72" y="252"/>
                  </a:lnTo>
                  <a:lnTo>
                    <a:pt x="74" y="246"/>
                  </a:lnTo>
                  <a:lnTo>
                    <a:pt x="76" y="242"/>
                  </a:lnTo>
                  <a:lnTo>
                    <a:pt x="82" y="238"/>
                  </a:lnTo>
                  <a:lnTo>
                    <a:pt x="88" y="238"/>
                  </a:lnTo>
                  <a:lnTo>
                    <a:pt x="96" y="238"/>
                  </a:lnTo>
                  <a:lnTo>
                    <a:pt x="96" y="238"/>
                  </a:lnTo>
                  <a:lnTo>
                    <a:pt x="102" y="238"/>
                  </a:lnTo>
                  <a:lnTo>
                    <a:pt x="106" y="242"/>
                  </a:lnTo>
                  <a:lnTo>
                    <a:pt x="110" y="246"/>
                  </a:lnTo>
                  <a:lnTo>
                    <a:pt x="110" y="252"/>
                  </a:lnTo>
                  <a:lnTo>
                    <a:pt x="110" y="292"/>
                  </a:lnTo>
                  <a:lnTo>
                    <a:pt x="110" y="292"/>
                  </a:lnTo>
                  <a:lnTo>
                    <a:pt x="110" y="296"/>
                  </a:lnTo>
                  <a:lnTo>
                    <a:pt x="114" y="300"/>
                  </a:lnTo>
                  <a:lnTo>
                    <a:pt x="116" y="302"/>
                  </a:lnTo>
                  <a:lnTo>
                    <a:pt x="120" y="302"/>
                  </a:lnTo>
                  <a:lnTo>
                    <a:pt x="166" y="302"/>
                  </a:lnTo>
                  <a:lnTo>
                    <a:pt x="166" y="302"/>
                  </a:lnTo>
                  <a:lnTo>
                    <a:pt x="174" y="300"/>
                  </a:lnTo>
                  <a:lnTo>
                    <a:pt x="178" y="296"/>
                  </a:lnTo>
                  <a:lnTo>
                    <a:pt x="182" y="292"/>
                  </a:lnTo>
                  <a:lnTo>
                    <a:pt x="184" y="286"/>
                  </a:lnTo>
                  <a:lnTo>
                    <a:pt x="184" y="16"/>
                  </a:lnTo>
                  <a:lnTo>
                    <a:pt x="184" y="16"/>
                  </a:lnTo>
                  <a:lnTo>
                    <a:pt x="182" y="10"/>
                  </a:lnTo>
                  <a:lnTo>
                    <a:pt x="178" y="4"/>
                  </a:lnTo>
                  <a:lnTo>
                    <a:pt x="174" y="2"/>
                  </a:lnTo>
                  <a:lnTo>
                    <a:pt x="166" y="0"/>
                  </a:lnTo>
                  <a:lnTo>
                    <a:pt x="16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520" name="Rectangle 266"/>
            <p:cNvSpPr>
              <a:spLocks noChangeArrowheads="1"/>
            </p:cNvSpPr>
            <p:nvPr/>
          </p:nvSpPr>
          <p:spPr bwMode="auto">
            <a:xfrm>
              <a:off x="3138488" y="1063625"/>
              <a:ext cx="34925" cy="476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521" name="Rectangle 267"/>
            <p:cNvSpPr>
              <a:spLocks noChangeArrowheads="1"/>
            </p:cNvSpPr>
            <p:nvPr/>
          </p:nvSpPr>
          <p:spPr bwMode="auto">
            <a:xfrm>
              <a:off x="3055938" y="1063625"/>
              <a:ext cx="34925" cy="476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522" name="Rectangle 268"/>
            <p:cNvSpPr>
              <a:spLocks noChangeArrowheads="1"/>
            </p:cNvSpPr>
            <p:nvPr/>
          </p:nvSpPr>
          <p:spPr bwMode="auto">
            <a:xfrm>
              <a:off x="3221038" y="1063625"/>
              <a:ext cx="38100" cy="476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523" name="Rectangle 269"/>
            <p:cNvSpPr>
              <a:spLocks noChangeArrowheads="1"/>
            </p:cNvSpPr>
            <p:nvPr/>
          </p:nvSpPr>
          <p:spPr bwMode="auto">
            <a:xfrm>
              <a:off x="3138488" y="895350"/>
              <a:ext cx="34925" cy="476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524" name="Rectangle 270"/>
            <p:cNvSpPr>
              <a:spLocks noChangeArrowheads="1"/>
            </p:cNvSpPr>
            <p:nvPr/>
          </p:nvSpPr>
          <p:spPr bwMode="auto">
            <a:xfrm>
              <a:off x="3055938" y="895350"/>
              <a:ext cx="34925" cy="476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525" name="Rectangle 271"/>
            <p:cNvSpPr>
              <a:spLocks noChangeArrowheads="1"/>
            </p:cNvSpPr>
            <p:nvPr/>
          </p:nvSpPr>
          <p:spPr bwMode="auto">
            <a:xfrm>
              <a:off x="3221038" y="895350"/>
              <a:ext cx="38100" cy="476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526" name="Rectangle 272"/>
            <p:cNvSpPr>
              <a:spLocks noChangeArrowheads="1"/>
            </p:cNvSpPr>
            <p:nvPr/>
          </p:nvSpPr>
          <p:spPr bwMode="auto">
            <a:xfrm>
              <a:off x="3138488" y="981075"/>
              <a:ext cx="34925" cy="476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527" name="Rectangle 273"/>
            <p:cNvSpPr>
              <a:spLocks noChangeArrowheads="1"/>
            </p:cNvSpPr>
            <p:nvPr/>
          </p:nvSpPr>
          <p:spPr bwMode="auto">
            <a:xfrm>
              <a:off x="3055938" y="981075"/>
              <a:ext cx="34925" cy="476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528" name="Rectangle 274"/>
            <p:cNvSpPr>
              <a:spLocks noChangeArrowheads="1"/>
            </p:cNvSpPr>
            <p:nvPr/>
          </p:nvSpPr>
          <p:spPr bwMode="auto">
            <a:xfrm>
              <a:off x="3221038" y="981075"/>
              <a:ext cx="38100" cy="476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529" name="Rectangle 275"/>
            <p:cNvSpPr>
              <a:spLocks noChangeArrowheads="1"/>
            </p:cNvSpPr>
            <p:nvPr/>
          </p:nvSpPr>
          <p:spPr bwMode="auto">
            <a:xfrm>
              <a:off x="3055938" y="1231900"/>
              <a:ext cx="34925" cy="476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530" name="Rectangle 276"/>
            <p:cNvSpPr>
              <a:spLocks noChangeArrowheads="1"/>
            </p:cNvSpPr>
            <p:nvPr/>
          </p:nvSpPr>
          <p:spPr bwMode="auto">
            <a:xfrm>
              <a:off x="3221038" y="1231900"/>
              <a:ext cx="38100" cy="476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531" name="Rectangle 277"/>
            <p:cNvSpPr>
              <a:spLocks noChangeArrowheads="1"/>
            </p:cNvSpPr>
            <p:nvPr/>
          </p:nvSpPr>
          <p:spPr bwMode="auto">
            <a:xfrm>
              <a:off x="3138488" y="1146175"/>
              <a:ext cx="34925" cy="476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532" name="Rectangle 278"/>
            <p:cNvSpPr>
              <a:spLocks noChangeArrowheads="1"/>
            </p:cNvSpPr>
            <p:nvPr/>
          </p:nvSpPr>
          <p:spPr bwMode="auto">
            <a:xfrm>
              <a:off x="3055938" y="1146175"/>
              <a:ext cx="34925" cy="476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533" name="Rectangle 279"/>
            <p:cNvSpPr>
              <a:spLocks noChangeArrowheads="1"/>
            </p:cNvSpPr>
            <p:nvPr/>
          </p:nvSpPr>
          <p:spPr bwMode="auto">
            <a:xfrm>
              <a:off x="3221038" y="1146175"/>
              <a:ext cx="38100" cy="476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534" name="Freeform 280"/>
            <p:cNvSpPr>
              <a:spLocks/>
            </p:cNvSpPr>
            <p:nvPr/>
          </p:nvSpPr>
          <p:spPr bwMode="auto">
            <a:xfrm>
              <a:off x="3303588" y="981075"/>
              <a:ext cx="187325" cy="352425"/>
            </a:xfrm>
            <a:custGeom>
              <a:avLst/>
              <a:gdLst>
                <a:gd name="T0" fmla="*/ 100 w 118"/>
                <a:gd name="T1" fmla="*/ 0 h 222"/>
                <a:gd name="T2" fmla="*/ 16 w 118"/>
                <a:gd name="T3" fmla="*/ 0 h 222"/>
                <a:gd name="T4" fmla="*/ 16 w 118"/>
                <a:gd name="T5" fmla="*/ 0 h 222"/>
                <a:gd name="T6" fmla="*/ 10 w 118"/>
                <a:gd name="T7" fmla="*/ 2 h 222"/>
                <a:gd name="T8" fmla="*/ 4 w 118"/>
                <a:gd name="T9" fmla="*/ 4 h 222"/>
                <a:gd name="T10" fmla="*/ 0 w 118"/>
                <a:gd name="T11" fmla="*/ 10 h 222"/>
                <a:gd name="T12" fmla="*/ 0 w 118"/>
                <a:gd name="T13" fmla="*/ 16 h 222"/>
                <a:gd name="T14" fmla="*/ 0 w 118"/>
                <a:gd name="T15" fmla="*/ 206 h 222"/>
                <a:gd name="T16" fmla="*/ 0 w 118"/>
                <a:gd name="T17" fmla="*/ 206 h 222"/>
                <a:gd name="T18" fmla="*/ 0 w 118"/>
                <a:gd name="T19" fmla="*/ 212 h 222"/>
                <a:gd name="T20" fmla="*/ 4 w 118"/>
                <a:gd name="T21" fmla="*/ 216 h 222"/>
                <a:gd name="T22" fmla="*/ 10 w 118"/>
                <a:gd name="T23" fmla="*/ 220 h 222"/>
                <a:gd name="T24" fmla="*/ 16 w 118"/>
                <a:gd name="T25" fmla="*/ 222 h 222"/>
                <a:gd name="T26" fmla="*/ 100 w 118"/>
                <a:gd name="T27" fmla="*/ 222 h 222"/>
                <a:gd name="T28" fmla="*/ 100 w 118"/>
                <a:gd name="T29" fmla="*/ 222 h 222"/>
                <a:gd name="T30" fmla="*/ 106 w 118"/>
                <a:gd name="T31" fmla="*/ 220 h 222"/>
                <a:gd name="T32" fmla="*/ 112 w 118"/>
                <a:gd name="T33" fmla="*/ 216 h 222"/>
                <a:gd name="T34" fmla="*/ 116 w 118"/>
                <a:gd name="T35" fmla="*/ 212 h 222"/>
                <a:gd name="T36" fmla="*/ 118 w 118"/>
                <a:gd name="T37" fmla="*/ 206 h 222"/>
                <a:gd name="T38" fmla="*/ 118 w 118"/>
                <a:gd name="T39" fmla="*/ 16 h 222"/>
                <a:gd name="T40" fmla="*/ 118 w 118"/>
                <a:gd name="T41" fmla="*/ 16 h 222"/>
                <a:gd name="T42" fmla="*/ 116 w 118"/>
                <a:gd name="T43" fmla="*/ 10 h 222"/>
                <a:gd name="T44" fmla="*/ 112 w 118"/>
                <a:gd name="T45" fmla="*/ 4 h 222"/>
                <a:gd name="T46" fmla="*/ 106 w 118"/>
                <a:gd name="T47" fmla="*/ 2 h 222"/>
                <a:gd name="T48" fmla="*/ 100 w 118"/>
                <a:gd name="T49" fmla="*/ 0 h 222"/>
                <a:gd name="T50" fmla="*/ 100 w 118"/>
                <a:gd name="T51" fmla="*/ 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8" h="222">
                  <a:moveTo>
                    <a:pt x="100" y="0"/>
                  </a:moveTo>
                  <a:lnTo>
                    <a:pt x="16" y="0"/>
                  </a:lnTo>
                  <a:lnTo>
                    <a:pt x="16" y="0"/>
                  </a:lnTo>
                  <a:lnTo>
                    <a:pt x="10" y="2"/>
                  </a:lnTo>
                  <a:lnTo>
                    <a:pt x="4" y="4"/>
                  </a:lnTo>
                  <a:lnTo>
                    <a:pt x="0" y="10"/>
                  </a:lnTo>
                  <a:lnTo>
                    <a:pt x="0" y="16"/>
                  </a:lnTo>
                  <a:lnTo>
                    <a:pt x="0" y="206"/>
                  </a:lnTo>
                  <a:lnTo>
                    <a:pt x="0" y="206"/>
                  </a:lnTo>
                  <a:lnTo>
                    <a:pt x="0" y="212"/>
                  </a:lnTo>
                  <a:lnTo>
                    <a:pt x="4" y="216"/>
                  </a:lnTo>
                  <a:lnTo>
                    <a:pt x="10" y="220"/>
                  </a:lnTo>
                  <a:lnTo>
                    <a:pt x="16" y="222"/>
                  </a:lnTo>
                  <a:lnTo>
                    <a:pt x="100" y="222"/>
                  </a:lnTo>
                  <a:lnTo>
                    <a:pt x="100" y="222"/>
                  </a:lnTo>
                  <a:lnTo>
                    <a:pt x="106" y="220"/>
                  </a:lnTo>
                  <a:lnTo>
                    <a:pt x="112" y="216"/>
                  </a:lnTo>
                  <a:lnTo>
                    <a:pt x="116" y="212"/>
                  </a:lnTo>
                  <a:lnTo>
                    <a:pt x="118" y="206"/>
                  </a:lnTo>
                  <a:lnTo>
                    <a:pt x="118" y="16"/>
                  </a:lnTo>
                  <a:lnTo>
                    <a:pt x="118" y="16"/>
                  </a:lnTo>
                  <a:lnTo>
                    <a:pt x="116" y="10"/>
                  </a:lnTo>
                  <a:lnTo>
                    <a:pt x="112" y="4"/>
                  </a:lnTo>
                  <a:lnTo>
                    <a:pt x="106" y="2"/>
                  </a:lnTo>
                  <a:lnTo>
                    <a:pt x="100" y="0"/>
                  </a:lnTo>
                  <a:lnTo>
                    <a:pt x="10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535" name="Rectangle 281"/>
            <p:cNvSpPr>
              <a:spLocks noChangeArrowheads="1"/>
            </p:cNvSpPr>
            <p:nvPr/>
          </p:nvSpPr>
          <p:spPr bwMode="auto">
            <a:xfrm>
              <a:off x="3303588" y="1149350"/>
              <a:ext cx="187325" cy="158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536" name="Rectangle 282"/>
            <p:cNvSpPr>
              <a:spLocks noChangeArrowheads="1"/>
            </p:cNvSpPr>
            <p:nvPr/>
          </p:nvSpPr>
          <p:spPr bwMode="auto">
            <a:xfrm>
              <a:off x="3303588" y="1260475"/>
              <a:ext cx="187325" cy="190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537" name="Rectangle 283"/>
            <p:cNvSpPr>
              <a:spLocks noChangeArrowheads="1"/>
            </p:cNvSpPr>
            <p:nvPr/>
          </p:nvSpPr>
          <p:spPr bwMode="auto">
            <a:xfrm>
              <a:off x="3303588" y="1203325"/>
              <a:ext cx="187325" cy="190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538" name="Rectangle 284"/>
            <p:cNvSpPr>
              <a:spLocks noChangeArrowheads="1"/>
            </p:cNvSpPr>
            <p:nvPr/>
          </p:nvSpPr>
          <p:spPr bwMode="auto">
            <a:xfrm>
              <a:off x="3303588" y="1035050"/>
              <a:ext cx="187325" cy="190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539" name="Rectangle 285"/>
            <p:cNvSpPr>
              <a:spLocks noChangeArrowheads="1"/>
            </p:cNvSpPr>
            <p:nvPr/>
          </p:nvSpPr>
          <p:spPr bwMode="auto">
            <a:xfrm>
              <a:off x="3303588" y="1092200"/>
              <a:ext cx="187325" cy="158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grpSp>
      <p:grpSp>
        <p:nvGrpSpPr>
          <p:cNvPr id="1540" name="グループ化 1539"/>
          <p:cNvGrpSpPr/>
          <p:nvPr/>
        </p:nvGrpSpPr>
        <p:grpSpPr>
          <a:xfrm>
            <a:off x="7665608" y="2558876"/>
            <a:ext cx="270748" cy="434926"/>
            <a:chOff x="7294563" y="2651125"/>
            <a:chExt cx="298450" cy="479425"/>
          </a:xfrm>
        </p:grpSpPr>
        <p:sp>
          <p:nvSpPr>
            <p:cNvPr id="1541" name="Freeform 286"/>
            <p:cNvSpPr>
              <a:spLocks/>
            </p:cNvSpPr>
            <p:nvPr/>
          </p:nvSpPr>
          <p:spPr bwMode="auto">
            <a:xfrm>
              <a:off x="7294563" y="2651125"/>
              <a:ext cx="298450" cy="479425"/>
            </a:xfrm>
            <a:custGeom>
              <a:avLst/>
              <a:gdLst>
                <a:gd name="T0" fmla="*/ 164 w 188"/>
                <a:gd name="T1" fmla="*/ 98 h 302"/>
                <a:gd name="T2" fmla="*/ 164 w 188"/>
                <a:gd name="T3" fmla="*/ 0 h 302"/>
                <a:gd name="T4" fmla="*/ 24 w 188"/>
                <a:gd name="T5" fmla="*/ 0 h 302"/>
                <a:gd name="T6" fmla="*/ 24 w 188"/>
                <a:gd name="T7" fmla="*/ 98 h 302"/>
                <a:gd name="T8" fmla="*/ 0 w 188"/>
                <a:gd name="T9" fmla="*/ 98 h 302"/>
                <a:gd name="T10" fmla="*/ 0 w 188"/>
                <a:gd name="T11" fmla="*/ 264 h 302"/>
                <a:gd name="T12" fmla="*/ 0 w 188"/>
                <a:gd name="T13" fmla="*/ 264 h 302"/>
                <a:gd name="T14" fmla="*/ 0 w 188"/>
                <a:gd name="T15" fmla="*/ 272 h 302"/>
                <a:gd name="T16" fmla="*/ 2 w 188"/>
                <a:gd name="T17" fmla="*/ 278 h 302"/>
                <a:gd name="T18" fmla="*/ 6 w 188"/>
                <a:gd name="T19" fmla="*/ 286 h 302"/>
                <a:gd name="T20" fmla="*/ 10 w 188"/>
                <a:gd name="T21" fmla="*/ 290 h 302"/>
                <a:gd name="T22" fmla="*/ 16 w 188"/>
                <a:gd name="T23" fmla="*/ 296 h 302"/>
                <a:gd name="T24" fmla="*/ 22 w 188"/>
                <a:gd name="T25" fmla="*/ 298 h 302"/>
                <a:gd name="T26" fmla="*/ 30 w 188"/>
                <a:gd name="T27" fmla="*/ 302 h 302"/>
                <a:gd name="T28" fmla="*/ 36 w 188"/>
                <a:gd name="T29" fmla="*/ 302 h 302"/>
                <a:gd name="T30" fmla="*/ 150 w 188"/>
                <a:gd name="T31" fmla="*/ 302 h 302"/>
                <a:gd name="T32" fmla="*/ 150 w 188"/>
                <a:gd name="T33" fmla="*/ 302 h 302"/>
                <a:gd name="T34" fmla="*/ 158 w 188"/>
                <a:gd name="T35" fmla="*/ 302 h 302"/>
                <a:gd name="T36" fmla="*/ 164 w 188"/>
                <a:gd name="T37" fmla="*/ 298 h 302"/>
                <a:gd name="T38" fmla="*/ 172 w 188"/>
                <a:gd name="T39" fmla="*/ 296 h 302"/>
                <a:gd name="T40" fmla="*/ 176 w 188"/>
                <a:gd name="T41" fmla="*/ 290 h 302"/>
                <a:gd name="T42" fmla="*/ 182 w 188"/>
                <a:gd name="T43" fmla="*/ 286 h 302"/>
                <a:gd name="T44" fmla="*/ 184 w 188"/>
                <a:gd name="T45" fmla="*/ 278 h 302"/>
                <a:gd name="T46" fmla="*/ 188 w 188"/>
                <a:gd name="T47" fmla="*/ 272 h 302"/>
                <a:gd name="T48" fmla="*/ 188 w 188"/>
                <a:gd name="T49" fmla="*/ 264 h 302"/>
                <a:gd name="T50" fmla="*/ 188 w 188"/>
                <a:gd name="T51" fmla="*/ 98 h 302"/>
                <a:gd name="T52" fmla="*/ 164 w 188"/>
                <a:gd name="T53" fmla="*/ 98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8" h="302">
                  <a:moveTo>
                    <a:pt x="164" y="98"/>
                  </a:moveTo>
                  <a:lnTo>
                    <a:pt x="164" y="0"/>
                  </a:lnTo>
                  <a:lnTo>
                    <a:pt x="24" y="0"/>
                  </a:lnTo>
                  <a:lnTo>
                    <a:pt x="24" y="98"/>
                  </a:lnTo>
                  <a:lnTo>
                    <a:pt x="0" y="98"/>
                  </a:lnTo>
                  <a:lnTo>
                    <a:pt x="0" y="264"/>
                  </a:lnTo>
                  <a:lnTo>
                    <a:pt x="0" y="264"/>
                  </a:lnTo>
                  <a:lnTo>
                    <a:pt x="0" y="272"/>
                  </a:lnTo>
                  <a:lnTo>
                    <a:pt x="2" y="278"/>
                  </a:lnTo>
                  <a:lnTo>
                    <a:pt x="6" y="286"/>
                  </a:lnTo>
                  <a:lnTo>
                    <a:pt x="10" y="290"/>
                  </a:lnTo>
                  <a:lnTo>
                    <a:pt x="16" y="296"/>
                  </a:lnTo>
                  <a:lnTo>
                    <a:pt x="22" y="298"/>
                  </a:lnTo>
                  <a:lnTo>
                    <a:pt x="30" y="302"/>
                  </a:lnTo>
                  <a:lnTo>
                    <a:pt x="36" y="302"/>
                  </a:lnTo>
                  <a:lnTo>
                    <a:pt x="150" y="302"/>
                  </a:lnTo>
                  <a:lnTo>
                    <a:pt x="150" y="302"/>
                  </a:lnTo>
                  <a:lnTo>
                    <a:pt x="158" y="302"/>
                  </a:lnTo>
                  <a:lnTo>
                    <a:pt x="164" y="298"/>
                  </a:lnTo>
                  <a:lnTo>
                    <a:pt x="172" y="296"/>
                  </a:lnTo>
                  <a:lnTo>
                    <a:pt x="176" y="290"/>
                  </a:lnTo>
                  <a:lnTo>
                    <a:pt x="182" y="286"/>
                  </a:lnTo>
                  <a:lnTo>
                    <a:pt x="184" y="278"/>
                  </a:lnTo>
                  <a:lnTo>
                    <a:pt x="188" y="272"/>
                  </a:lnTo>
                  <a:lnTo>
                    <a:pt x="188" y="264"/>
                  </a:lnTo>
                  <a:lnTo>
                    <a:pt x="188" y="98"/>
                  </a:lnTo>
                  <a:lnTo>
                    <a:pt x="164" y="9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542" name="Freeform 287"/>
            <p:cNvSpPr>
              <a:spLocks/>
            </p:cNvSpPr>
            <p:nvPr/>
          </p:nvSpPr>
          <p:spPr bwMode="auto">
            <a:xfrm>
              <a:off x="7323138" y="2835275"/>
              <a:ext cx="241300" cy="263525"/>
            </a:xfrm>
            <a:custGeom>
              <a:avLst/>
              <a:gdLst>
                <a:gd name="T0" fmla="*/ 18 w 152"/>
                <a:gd name="T1" fmla="*/ 166 h 166"/>
                <a:gd name="T2" fmla="*/ 18 w 152"/>
                <a:gd name="T3" fmla="*/ 166 h 166"/>
                <a:gd name="T4" fmla="*/ 12 w 152"/>
                <a:gd name="T5" fmla="*/ 166 h 166"/>
                <a:gd name="T6" fmla="*/ 6 w 152"/>
                <a:gd name="T7" fmla="*/ 162 h 166"/>
                <a:gd name="T8" fmla="*/ 2 w 152"/>
                <a:gd name="T9" fmla="*/ 156 h 166"/>
                <a:gd name="T10" fmla="*/ 0 w 152"/>
                <a:gd name="T11" fmla="*/ 148 h 166"/>
                <a:gd name="T12" fmla="*/ 0 w 152"/>
                <a:gd name="T13" fmla="*/ 0 h 166"/>
                <a:gd name="T14" fmla="*/ 152 w 152"/>
                <a:gd name="T15" fmla="*/ 0 h 166"/>
                <a:gd name="T16" fmla="*/ 152 w 152"/>
                <a:gd name="T17" fmla="*/ 148 h 166"/>
                <a:gd name="T18" fmla="*/ 152 w 152"/>
                <a:gd name="T19" fmla="*/ 148 h 166"/>
                <a:gd name="T20" fmla="*/ 150 w 152"/>
                <a:gd name="T21" fmla="*/ 156 h 166"/>
                <a:gd name="T22" fmla="*/ 146 w 152"/>
                <a:gd name="T23" fmla="*/ 162 h 166"/>
                <a:gd name="T24" fmla="*/ 140 w 152"/>
                <a:gd name="T25" fmla="*/ 166 h 166"/>
                <a:gd name="T26" fmla="*/ 132 w 152"/>
                <a:gd name="T27" fmla="*/ 166 h 166"/>
                <a:gd name="T28" fmla="*/ 18 w 152"/>
                <a:gd name="T29" fmla="*/ 166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2" h="166">
                  <a:moveTo>
                    <a:pt x="18" y="166"/>
                  </a:moveTo>
                  <a:lnTo>
                    <a:pt x="18" y="166"/>
                  </a:lnTo>
                  <a:lnTo>
                    <a:pt x="12" y="166"/>
                  </a:lnTo>
                  <a:lnTo>
                    <a:pt x="6" y="162"/>
                  </a:lnTo>
                  <a:lnTo>
                    <a:pt x="2" y="156"/>
                  </a:lnTo>
                  <a:lnTo>
                    <a:pt x="0" y="148"/>
                  </a:lnTo>
                  <a:lnTo>
                    <a:pt x="0" y="0"/>
                  </a:lnTo>
                  <a:lnTo>
                    <a:pt x="152" y="0"/>
                  </a:lnTo>
                  <a:lnTo>
                    <a:pt x="152" y="148"/>
                  </a:lnTo>
                  <a:lnTo>
                    <a:pt x="152" y="148"/>
                  </a:lnTo>
                  <a:lnTo>
                    <a:pt x="150" y="156"/>
                  </a:lnTo>
                  <a:lnTo>
                    <a:pt x="146" y="162"/>
                  </a:lnTo>
                  <a:lnTo>
                    <a:pt x="140" y="166"/>
                  </a:lnTo>
                  <a:lnTo>
                    <a:pt x="132" y="166"/>
                  </a:lnTo>
                  <a:lnTo>
                    <a:pt x="18" y="16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543" name="Rectangle 288"/>
            <p:cNvSpPr>
              <a:spLocks noChangeArrowheads="1"/>
            </p:cNvSpPr>
            <p:nvPr/>
          </p:nvSpPr>
          <p:spPr bwMode="auto">
            <a:xfrm>
              <a:off x="7354888" y="2749550"/>
              <a:ext cx="53975" cy="222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544" name="Rectangle 289"/>
            <p:cNvSpPr>
              <a:spLocks noChangeArrowheads="1"/>
            </p:cNvSpPr>
            <p:nvPr/>
          </p:nvSpPr>
          <p:spPr bwMode="auto">
            <a:xfrm>
              <a:off x="7475538" y="2749550"/>
              <a:ext cx="53975" cy="222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545" name="Rectangle 290"/>
            <p:cNvSpPr>
              <a:spLocks noChangeArrowheads="1"/>
            </p:cNvSpPr>
            <p:nvPr/>
          </p:nvSpPr>
          <p:spPr bwMode="auto">
            <a:xfrm>
              <a:off x="7351713" y="2835275"/>
              <a:ext cx="31750" cy="263525"/>
            </a:xfrm>
            <a:prstGeom prst="rect">
              <a:avLst/>
            </a:prstGeom>
            <a:solidFill>
              <a:srgbClr val="88888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546" name="Rectangle 291"/>
            <p:cNvSpPr>
              <a:spLocks noChangeArrowheads="1"/>
            </p:cNvSpPr>
            <p:nvPr/>
          </p:nvSpPr>
          <p:spPr bwMode="auto">
            <a:xfrm>
              <a:off x="7402513" y="2835275"/>
              <a:ext cx="12700" cy="263525"/>
            </a:xfrm>
            <a:prstGeom prst="rect">
              <a:avLst/>
            </a:prstGeom>
            <a:solidFill>
              <a:srgbClr val="C8C9C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grpSp>
      <p:grpSp>
        <p:nvGrpSpPr>
          <p:cNvPr id="1547" name="グループ化 1546"/>
          <p:cNvGrpSpPr/>
          <p:nvPr/>
        </p:nvGrpSpPr>
        <p:grpSpPr>
          <a:xfrm>
            <a:off x="2256400" y="1885002"/>
            <a:ext cx="253467" cy="542937"/>
            <a:chOff x="4906963" y="1454150"/>
            <a:chExt cx="279400" cy="598488"/>
          </a:xfrm>
        </p:grpSpPr>
        <p:sp>
          <p:nvSpPr>
            <p:cNvPr id="1548" name="Freeform 53"/>
            <p:cNvSpPr>
              <a:spLocks/>
            </p:cNvSpPr>
            <p:nvPr/>
          </p:nvSpPr>
          <p:spPr bwMode="auto">
            <a:xfrm>
              <a:off x="5037138" y="2051050"/>
              <a:ext cx="9525" cy="0"/>
            </a:xfrm>
            <a:custGeom>
              <a:avLst/>
              <a:gdLst>
                <a:gd name="T0" fmla="*/ 0 w 6"/>
                <a:gd name="T1" fmla="*/ 0 w 6"/>
                <a:gd name="T2" fmla="*/ 0 w 6"/>
                <a:gd name="T3" fmla="*/ 6 w 6"/>
                <a:gd name="T4" fmla="*/ 0 w 6"/>
              </a:gdLst>
              <a:ahLst/>
              <a:cxnLst>
                <a:cxn ang="0">
                  <a:pos x="T0" y="0"/>
                </a:cxn>
                <a:cxn ang="0">
                  <a:pos x="T1" y="0"/>
                </a:cxn>
                <a:cxn ang="0">
                  <a:pos x="T2" y="0"/>
                </a:cxn>
                <a:cxn ang="0">
                  <a:pos x="T3" y="0"/>
                </a:cxn>
                <a:cxn ang="0">
                  <a:pos x="T4" y="0"/>
                </a:cxn>
              </a:cxnLst>
              <a:rect l="0" t="0" r="r" b="b"/>
              <a:pathLst>
                <a:path w="6">
                  <a:moveTo>
                    <a:pt x="0" y="0"/>
                  </a:moveTo>
                  <a:lnTo>
                    <a:pt x="0" y="0"/>
                  </a:lnTo>
                  <a:lnTo>
                    <a:pt x="0" y="0"/>
                  </a:lnTo>
                  <a:lnTo>
                    <a:pt x="6"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549" name="Rectangle 54"/>
            <p:cNvSpPr>
              <a:spLocks noChangeArrowheads="1"/>
            </p:cNvSpPr>
            <p:nvPr/>
          </p:nvSpPr>
          <p:spPr bwMode="auto">
            <a:xfrm>
              <a:off x="5046663" y="2051050"/>
              <a:ext cx="9525" cy="15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550" name="Freeform 292"/>
            <p:cNvSpPr>
              <a:spLocks/>
            </p:cNvSpPr>
            <p:nvPr/>
          </p:nvSpPr>
          <p:spPr bwMode="auto">
            <a:xfrm>
              <a:off x="4906963" y="1651000"/>
              <a:ext cx="279400" cy="282575"/>
            </a:xfrm>
            <a:custGeom>
              <a:avLst/>
              <a:gdLst>
                <a:gd name="T0" fmla="*/ 88 w 176"/>
                <a:gd name="T1" fmla="*/ 0 h 178"/>
                <a:gd name="T2" fmla="*/ 150 w 176"/>
                <a:gd name="T3" fmla="*/ 26 h 178"/>
                <a:gd name="T4" fmla="*/ 150 w 176"/>
                <a:gd name="T5" fmla="*/ 26 h 178"/>
                <a:gd name="T6" fmla="*/ 156 w 176"/>
                <a:gd name="T7" fmla="*/ 30 h 178"/>
                <a:gd name="T8" fmla="*/ 162 w 176"/>
                <a:gd name="T9" fmla="*/ 34 h 178"/>
                <a:gd name="T10" fmla="*/ 168 w 176"/>
                <a:gd name="T11" fmla="*/ 40 h 178"/>
                <a:gd name="T12" fmla="*/ 174 w 176"/>
                <a:gd name="T13" fmla="*/ 48 h 178"/>
                <a:gd name="T14" fmla="*/ 176 w 176"/>
                <a:gd name="T15" fmla="*/ 60 h 178"/>
                <a:gd name="T16" fmla="*/ 176 w 176"/>
                <a:gd name="T17" fmla="*/ 74 h 178"/>
                <a:gd name="T18" fmla="*/ 170 w 176"/>
                <a:gd name="T19" fmla="*/ 92 h 178"/>
                <a:gd name="T20" fmla="*/ 170 w 176"/>
                <a:gd name="T21" fmla="*/ 92 h 178"/>
                <a:gd name="T22" fmla="*/ 148 w 176"/>
                <a:gd name="T23" fmla="*/ 146 h 178"/>
                <a:gd name="T24" fmla="*/ 140 w 176"/>
                <a:gd name="T25" fmla="*/ 164 h 178"/>
                <a:gd name="T26" fmla="*/ 140 w 176"/>
                <a:gd name="T27" fmla="*/ 164 h 178"/>
                <a:gd name="T28" fmla="*/ 138 w 176"/>
                <a:gd name="T29" fmla="*/ 166 h 178"/>
                <a:gd name="T30" fmla="*/ 132 w 176"/>
                <a:gd name="T31" fmla="*/ 170 h 178"/>
                <a:gd name="T32" fmla="*/ 124 w 176"/>
                <a:gd name="T33" fmla="*/ 176 h 178"/>
                <a:gd name="T34" fmla="*/ 112 w 176"/>
                <a:gd name="T35" fmla="*/ 178 h 178"/>
                <a:gd name="T36" fmla="*/ 112 w 176"/>
                <a:gd name="T37" fmla="*/ 178 h 178"/>
                <a:gd name="T38" fmla="*/ 88 w 176"/>
                <a:gd name="T39" fmla="*/ 178 h 178"/>
                <a:gd name="T40" fmla="*/ 88 w 176"/>
                <a:gd name="T41" fmla="*/ 178 h 178"/>
                <a:gd name="T42" fmla="*/ 88 w 176"/>
                <a:gd name="T43" fmla="*/ 178 h 178"/>
                <a:gd name="T44" fmla="*/ 88 w 176"/>
                <a:gd name="T45" fmla="*/ 178 h 178"/>
                <a:gd name="T46" fmla="*/ 88 w 176"/>
                <a:gd name="T47" fmla="*/ 178 h 178"/>
                <a:gd name="T48" fmla="*/ 88 w 176"/>
                <a:gd name="T49" fmla="*/ 178 h 178"/>
                <a:gd name="T50" fmla="*/ 88 w 176"/>
                <a:gd name="T51" fmla="*/ 178 h 178"/>
                <a:gd name="T52" fmla="*/ 88 w 176"/>
                <a:gd name="T53" fmla="*/ 178 h 178"/>
                <a:gd name="T54" fmla="*/ 88 w 176"/>
                <a:gd name="T55" fmla="*/ 178 h 178"/>
                <a:gd name="T56" fmla="*/ 88 w 176"/>
                <a:gd name="T57" fmla="*/ 178 h 178"/>
                <a:gd name="T58" fmla="*/ 88 w 176"/>
                <a:gd name="T59" fmla="*/ 178 h 178"/>
                <a:gd name="T60" fmla="*/ 66 w 176"/>
                <a:gd name="T61" fmla="*/ 178 h 178"/>
                <a:gd name="T62" fmla="*/ 66 w 176"/>
                <a:gd name="T63" fmla="*/ 178 h 178"/>
                <a:gd name="T64" fmla="*/ 52 w 176"/>
                <a:gd name="T65" fmla="*/ 176 h 178"/>
                <a:gd name="T66" fmla="*/ 44 w 176"/>
                <a:gd name="T67" fmla="*/ 170 h 178"/>
                <a:gd name="T68" fmla="*/ 38 w 176"/>
                <a:gd name="T69" fmla="*/ 166 h 178"/>
                <a:gd name="T70" fmla="*/ 38 w 176"/>
                <a:gd name="T71" fmla="*/ 164 h 178"/>
                <a:gd name="T72" fmla="*/ 38 w 176"/>
                <a:gd name="T73" fmla="*/ 164 h 178"/>
                <a:gd name="T74" fmla="*/ 28 w 176"/>
                <a:gd name="T75" fmla="*/ 146 h 178"/>
                <a:gd name="T76" fmla="*/ 6 w 176"/>
                <a:gd name="T77" fmla="*/ 92 h 178"/>
                <a:gd name="T78" fmla="*/ 6 w 176"/>
                <a:gd name="T79" fmla="*/ 92 h 178"/>
                <a:gd name="T80" fmla="*/ 2 w 176"/>
                <a:gd name="T81" fmla="*/ 74 h 178"/>
                <a:gd name="T82" fmla="*/ 0 w 176"/>
                <a:gd name="T83" fmla="*/ 60 h 178"/>
                <a:gd name="T84" fmla="*/ 4 w 176"/>
                <a:gd name="T85" fmla="*/ 48 h 178"/>
                <a:gd name="T86" fmla="*/ 8 w 176"/>
                <a:gd name="T87" fmla="*/ 40 h 178"/>
                <a:gd name="T88" fmla="*/ 14 w 176"/>
                <a:gd name="T89" fmla="*/ 34 h 178"/>
                <a:gd name="T90" fmla="*/ 20 w 176"/>
                <a:gd name="T91" fmla="*/ 30 h 178"/>
                <a:gd name="T92" fmla="*/ 26 w 176"/>
                <a:gd name="T93" fmla="*/ 26 h 178"/>
                <a:gd name="T94" fmla="*/ 88 w 176"/>
                <a:gd name="T95" fmla="*/ 0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6" h="178">
                  <a:moveTo>
                    <a:pt x="88" y="0"/>
                  </a:moveTo>
                  <a:lnTo>
                    <a:pt x="150" y="26"/>
                  </a:lnTo>
                  <a:lnTo>
                    <a:pt x="150" y="26"/>
                  </a:lnTo>
                  <a:lnTo>
                    <a:pt x="156" y="30"/>
                  </a:lnTo>
                  <a:lnTo>
                    <a:pt x="162" y="34"/>
                  </a:lnTo>
                  <a:lnTo>
                    <a:pt x="168" y="40"/>
                  </a:lnTo>
                  <a:lnTo>
                    <a:pt x="174" y="48"/>
                  </a:lnTo>
                  <a:lnTo>
                    <a:pt x="176" y="60"/>
                  </a:lnTo>
                  <a:lnTo>
                    <a:pt x="176" y="74"/>
                  </a:lnTo>
                  <a:lnTo>
                    <a:pt x="170" y="92"/>
                  </a:lnTo>
                  <a:lnTo>
                    <a:pt x="170" y="92"/>
                  </a:lnTo>
                  <a:lnTo>
                    <a:pt x="148" y="146"/>
                  </a:lnTo>
                  <a:lnTo>
                    <a:pt x="140" y="164"/>
                  </a:lnTo>
                  <a:lnTo>
                    <a:pt x="140" y="164"/>
                  </a:lnTo>
                  <a:lnTo>
                    <a:pt x="138" y="166"/>
                  </a:lnTo>
                  <a:lnTo>
                    <a:pt x="132" y="170"/>
                  </a:lnTo>
                  <a:lnTo>
                    <a:pt x="124" y="176"/>
                  </a:lnTo>
                  <a:lnTo>
                    <a:pt x="112" y="178"/>
                  </a:lnTo>
                  <a:lnTo>
                    <a:pt x="112" y="178"/>
                  </a:lnTo>
                  <a:lnTo>
                    <a:pt x="88" y="178"/>
                  </a:lnTo>
                  <a:lnTo>
                    <a:pt x="88" y="178"/>
                  </a:lnTo>
                  <a:lnTo>
                    <a:pt x="88" y="178"/>
                  </a:lnTo>
                  <a:lnTo>
                    <a:pt x="88" y="178"/>
                  </a:lnTo>
                  <a:lnTo>
                    <a:pt x="88" y="178"/>
                  </a:lnTo>
                  <a:lnTo>
                    <a:pt x="88" y="178"/>
                  </a:lnTo>
                  <a:lnTo>
                    <a:pt x="88" y="178"/>
                  </a:lnTo>
                  <a:lnTo>
                    <a:pt x="88" y="178"/>
                  </a:lnTo>
                  <a:lnTo>
                    <a:pt x="88" y="178"/>
                  </a:lnTo>
                  <a:lnTo>
                    <a:pt x="88" y="178"/>
                  </a:lnTo>
                  <a:lnTo>
                    <a:pt x="88" y="178"/>
                  </a:lnTo>
                  <a:lnTo>
                    <a:pt x="66" y="178"/>
                  </a:lnTo>
                  <a:lnTo>
                    <a:pt x="66" y="178"/>
                  </a:lnTo>
                  <a:lnTo>
                    <a:pt x="52" y="176"/>
                  </a:lnTo>
                  <a:lnTo>
                    <a:pt x="44" y="170"/>
                  </a:lnTo>
                  <a:lnTo>
                    <a:pt x="38" y="166"/>
                  </a:lnTo>
                  <a:lnTo>
                    <a:pt x="38" y="164"/>
                  </a:lnTo>
                  <a:lnTo>
                    <a:pt x="38" y="164"/>
                  </a:lnTo>
                  <a:lnTo>
                    <a:pt x="28" y="146"/>
                  </a:lnTo>
                  <a:lnTo>
                    <a:pt x="6" y="92"/>
                  </a:lnTo>
                  <a:lnTo>
                    <a:pt x="6" y="92"/>
                  </a:lnTo>
                  <a:lnTo>
                    <a:pt x="2" y="74"/>
                  </a:lnTo>
                  <a:lnTo>
                    <a:pt x="0" y="60"/>
                  </a:lnTo>
                  <a:lnTo>
                    <a:pt x="4" y="48"/>
                  </a:lnTo>
                  <a:lnTo>
                    <a:pt x="8" y="40"/>
                  </a:lnTo>
                  <a:lnTo>
                    <a:pt x="14" y="34"/>
                  </a:lnTo>
                  <a:lnTo>
                    <a:pt x="20" y="30"/>
                  </a:lnTo>
                  <a:lnTo>
                    <a:pt x="26" y="26"/>
                  </a:lnTo>
                  <a:lnTo>
                    <a:pt x="8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551" name="Freeform 293"/>
            <p:cNvSpPr>
              <a:spLocks/>
            </p:cNvSpPr>
            <p:nvPr/>
          </p:nvSpPr>
          <p:spPr bwMode="auto">
            <a:xfrm>
              <a:off x="4999038" y="1635125"/>
              <a:ext cx="95250" cy="92075"/>
            </a:xfrm>
            <a:custGeom>
              <a:avLst/>
              <a:gdLst>
                <a:gd name="T0" fmla="*/ 30 w 60"/>
                <a:gd name="T1" fmla="*/ 0 h 58"/>
                <a:gd name="T2" fmla="*/ 0 w 60"/>
                <a:gd name="T3" fmla="*/ 22 h 58"/>
                <a:gd name="T4" fmla="*/ 0 w 60"/>
                <a:gd name="T5" fmla="*/ 22 h 58"/>
                <a:gd name="T6" fmla="*/ 2 w 60"/>
                <a:gd name="T7" fmla="*/ 28 h 58"/>
                <a:gd name="T8" fmla="*/ 6 w 60"/>
                <a:gd name="T9" fmla="*/ 40 h 58"/>
                <a:gd name="T10" fmla="*/ 10 w 60"/>
                <a:gd name="T11" fmla="*/ 48 h 58"/>
                <a:gd name="T12" fmla="*/ 16 w 60"/>
                <a:gd name="T13" fmla="*/ 52 h 58"/>
                <a:gd name="T14" fmla="*/ 22 w 60"/>
                <a:gd name="T15" fmla="*/ 56 h 58"/>
                <a:gd name="T16" fmla="*/ 30 w 60"/>
                <a:gd name="T17" fmla="*/ 58 h 58"/>
                <a:gd name="T18" fmla="*/ 30 w 60"/>
                <a:gd name="T19" fmla="*/ 58 h 58"/>
                <a:gd name="T20" fmla="*/ 38 w 60"/>
                <a:gd name="T21" fmla="*/ 56 h 58"/>
                <a:gd name="T22" fmla="*/ 46 w 60"/>
                <a:gd name="T23" fmla="*/ 52 h 58"/>
                <a:gd name="T24" fmla="*/ 50 w 60"/>
                <a:gd name="T25" fmla="*/ 48 h 58"/>
                <a:gd name="T26" fmla="*/ 54 w 60"/>
                <a:gd name="T27" fmla="*/ 40 h 58"/>
                <a:gd name="T28" fmla="*/ 58 w 60"/>
                <a:gd name="T29" fmla="*/ 28 h 58"/>
                <a:gd name="T30" fmla="*/ 60 w 60"/>
                <a:gd name="T31" fmla="*/ 22 h 58"/>
                <a:gd name="T32" fmla="*/ 30 w 60"/>
                <a:gd name="T33" fmla="*/ 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0" h="58">
                  <a:moveTo>
                    <a:pt x="30" y="0"/>
                  </a:moveTo>
                  <a:lnTo>
                    <a:pt x="0" y="22"/>
                  </a:lnTo>
                  <a:lnTo>
                    <a:pt x="0" y="22"/>
                  </a:lnTo>
                  <a:lnTo>
                    <a:pt x="2" y="28"/>
                  </a:lnTo>
                  <a:lnTo>
                    <a:pt x="6" y="40"/>
                  </a:lnTo>
                  <a:lnTo>
                    <a:pt x="10" y="48"/>
                  </a:lnTo>
                  <a:lnTo>
                    <a:pt x="16" y="52"/>
                  </a:lnTo>
                  <a:lnTo>
                    <a:pt x="22" y="56"/>
                  </a:lnTo>
                  <a:lnTo>
                    <a:pt x="30" y="58"/>
                  </a:lnTo>
                  <a:lnTo>
                    <a:pt x="30" y="58"/>
                  </a:lnTo>
                  <a:lnTo>
                    <a:pt x="38" y="56"/>
                  </a:lnTo>
                  <a:lnTo>
                    <a:pt x="46" y="52"/>
                  </a:lnTo>
                  <a:lnTo>
                    <a:pt x="50" y="48"/>
                  </a:lnTo>
                  <a:lnTo>
                    <a:pt x="54" y="40"/>
                  </a:lnTo>
                  <a:lnTo>
                    <a:pt x="58" y="28"/>
                  </a:lnTo>
                  <a:lnTo>
                    <a:pt x="60" y="22"/>
                  </a:lnTo>
                  <a:lnTo>
                    <a:pt x="3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552" name="Freeform 294"/>
            <p:cNvSpPr>
              <a:spLocks/>
            </p:cNvSpPr>
            <p:nvPr/>
          </p:nvSpPr>
          <p:spPr bwMode="auto">
            <a:xfrm>
              <a:off x="4957763" y="1676400"/>
              <a:ext cx="177800" cy="257175"/>
            </a:xfrm>
            <a:custGeom>
              <a:avLst/>
              <a:gdLst>
                <a:gd name="T0" fmla="*/ 20 w 112"/>
                <a:gd name="T1" fmla="*/ 60 h 162"/>
                <a:gd name="T2" fmla="*/ 20 w 112"/>
                <a:gd name="T3" fmla="*/ 0 h 162"/>
                <a:gd name="T4" fmla="*/ 10 w 112"/>
                <a:gd name="T5" fmla="*/ 4 h 162"/>
                <a:gd name="T6" fmla="*/ 10 w 112"/>
                <a:gd name="T7" fmla="*/ 62 h 162"/>
                <a:gd name="T8" fmla="*/ 0 w 112"/>
                <a:gd name="T9" fmla="*/ 162 h 162"/>
                <a:gd name="T10" fmla="*/ 112 w 112"/>
                <a:gd name="T11" fmla="*/ 162 h 162"/>
                <a:gd name="T12" fmla="*/ 104 w 112"/>
                <a:gd name="T13" fmla="*/ 62 h 162"/>
                <a:gd name="T14" fmla="*/ 104 w 112"/>
                <a:gd name="T15" fmla="*/ 4 h 162"/>
                <a:gd name="T16" fmla="*/ 92 w 112"/>
                <a:gd name="T17" fmla="*/ 0 h 162"/>
                <a:gd name="T18" fmla="*/ 92 w 112"/>
                <a:gd name="T19" fmla="*/ 60 h 162"/>
                <a:gd name="T20" fmla="*/ 20 w 112"/>
                <a:gd name="T21"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2" h="162">
                  <a:moveTo>
                    <a:pt x="20" y="60"/>
                  </a:moveTo>
                  <a:lnTo>
                    <a:pt x="20" y="0"/>
                  </a:lnTo>
                  <a:lnTo>
                    <a:pt x="10" y="4"/>
                  </a:lnTo>
                  <a:lnTo>
                    <a:pt x="10" y="62"/>
                  </a:lnTo>
                  <a:lnTo>
                    <a:pt x="0" y="162"/>
                  </a:lnTo>
                  <a:lnTo>
                    <a:pt x="112" y="162"/>
                  </a:lnTo>
                  <a:lnTo>
                    <a:pt x="104" y="62"/>
                  </a:lnTo>
                  <a:lnTo>
                    <a:pt x="104" y="4"/>
                  </a:lnTo>
                  <a:lnTo>
                    <a:pt x="92" y="0"/>
                  </a:lnTo>
                  <a:lnTo>
                    <a:pt x="92" y="60"/>
                  </a:lnTo>
                  <a:lnTo>
                    <a:pt x="20" y="60"/>
                  </a:lnTo>
                  <a:close/>
                </a:path>
              </a:pathLst>
            </a:custGeom>
            <a:solidFill>
              <a:srgbClr val="8888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553" name="Freeform 295"/>
            <p:cNvSpPr>
              <a:spLocks/>
            </p:cNvSpPr>
            <p:nvPr/>
          </p:nvSpPr>
          <p:spPr bwMode="auto">
            <a:xfrm>
              <a:off x="4941888" y="1454150"/>
              <a:ext cx="209550" cy="209550"/>
            </a:xfrm>
            <a:custGeom>
              <a:avLst/>
              <a:gdLst>
                <a:gd name="T0" fmla="*/ 132 w 132"/>
                <a:gd name="T1" fmla="*/ 66 h 132"/>
                <a:gd name="T2" fmla="*/ 132 w 132"/>
                <a:gd name="T3" fmla="*/ 66 h 132"/>
                <a:gd name="T4" fmla="*/ 130 w 132"/>
                <a:gd name="T5" fmla="*/ 52 h 132"/>
                <a:gd name="T6" fmla="*/ 128 w 132"/>
                <a:gd name="T7" fmla="*/ 40 h 132"/>
                <a:gd name="T8" fmla="*/ 120 w 132"/>
                <a:gd name="T9" fmla="*/ 28 h 132"/>
                <a:gd name="T10" fmla="*/ 112 w 132"/>
                <a:gd name="T11" fmla="*/ 18 h 132"/>
                <a:gd name="T12" fmla="*/ 104 w 132"/>
                <a:gd name="T13" fmla="*/ 10 h 132"/>
                <a:gd name="T14" fmla="*/ 92 w 132"/>
                <a:gd name="T15" fmla="*/ 4 h 132"/>
                <a:gd name="T16" fmla="*/ 80 w 132"/>
                <a:gd name="T17" fmla="*/ 0 h 132"/>
                <a:gd name="T18" fmla="*/ 66 w 132"/>
                <a:gd name="T19" fmla="*/ 0 h 132"/>
                <a:gd name="T20" fmla="*/ 66 w 132"/>
                <a:gd name="T21" fmla="*/ 0 h 132"/>
                <a:gd name="T22" fmla="*/ 52 w 132"/>
                <a:gd name="T23" fmla="*/ 0 h 132"/>
                <a:gd name="T24" fmla="*/ 40 w 132"/>
                <a:gd name="T25" fmla="*/ 4 h 132"/>
                <a:gd name="T26" fmla="*/ 30 w 132"/>
                <a:gd name="T27" fmla="*/ 10 h 132"/>
                <a:gd name="T28" fmla="*/ 20 w 132"/>
                <a:gd name="T29" fmla="*/ 18 h 132"/>
                <a:gd name="T30" fmla="*/ 12 w 132"/>
                <a:gd name="T31" fmla="*/ 28 h 132"/>
                <a:gd name="T32" fmla="*/ 6 w 132"/>
                <a:gd name="T33" fmla="*/ 40 h 132"/>
                <a:gd name="T34" fmla="*/ 2 w 132"/>
                <a:gd name="T35" fmla="*/ 52 h 132"/>
                <a:gd name="T36" fmla="*/ 0 w 132"/>
                <a:gd name="T37" fmla="*/ 66 h 132"/>
                <a:gd name="T38" fmla="*/ 0 w 132"/>
                <a:gd name="T39" fmla="*/ 116 h 132"/>
                <a:gd name="T40" fmla="*/ 24 w 132"/>
                <a:gd name="T41" fmla="*/ 116 h 132"/>
                <a:gd name="T42" fmla="*/ 24 w 132"/>
                <a:gd name="T43" fmla="*/ 116 h 132"/>
                <a:gd name="T44" fmla="*/ 34 w 132"/>
                <a:gd name="T45" fmla="*/ 122 h 132"/>
                <a:gd name="T46" fmla="*/ 44 w 132"/>
                <a:gd name="T47" fmla="*/ 128 h 132"/>
                <a:gd name="T48" fmla="*/ 54 w 132"/>
                <a:gd name="T49" fmla="*/ 130 h 132"/>
                <a:gd name="T50" fmla="*/ 66 w 132"/>
                <a:gd name="T51" fmla="*/ 132 h 132"/>
                <a:gd name="T52" fmla="*/ 66 w 132"/>
                <a:gd name="T53" fmla="*/ 132 h 132"/>
                <a:gd name="T54" fmla="*/ 78 w 132"/>
                <a:gd name="T55" fmla="*/ 130 h 132"/>
                <a:gd name="T56" fmla="*/ 88 w 132"/>
                <a:gd name="T57" fmla="*/ 128 h 132"/>
                <a:gd name="T58" fmla="*/ 100 w 132"/>
                <a:gd name="T59" fmla="*/ 122 h 132"/>
                <a:gd name="T60" fmla="*/ 108 w 132"/>
                <a:gd name="T61" fmla="*/ 116 h 132"/>
                <a:gd name="T62" fmla="*/ 132 w 132"/>
                <a:gd name="T63" fmla="*/ 116 h 132"/>
                <a:gd name="T64" fmla="*/ 132 w 132"/>
                <a:gd name="T65" fmla="*/ 66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2" h="132">
                  <a:moveTo>
                    <a:pt x="132" y="66"/>
                  </a:moveTo>
                  <a:lnTo>
                    <a:pt x="132" y="66"/>
                  </a:lnTo>
                  <a:lnTo>
                    <a:pt x="130" y="52"/>
                  </a:lnTo>
                  <a:lnTo>
                    <a:pt x="128" y="40"/>
                  </a:lnTo>
                  <a:lnTo>
                    <a:pt x="120" y="28"/>
                  </a:lnTo>
                  <a:lnTo>
                    <a:pt x="112" y="18"/>
                  </a:lnTo>
                  <a:lnTo>
                    <a:pt x="104" y="10"/>
                  </a:lnTo>
                  <a:lnTo>
                    <a:pt x="92" y="4"/>
                  </a:lnTo>
                  <a:lnTo>
                    <a:pt x="80" y="0"/>
                  </a:lnTo>
                  <a:lnTo>
                    <a:pt x="66" y="0"/>
                  </a:lnTo>
                  <a:lnTo>
                    <a:pt x="66" y="0"/>
                  </a:lnTo>
                  <a:lnTo>
                    <a:pt x="52" y="0"/>
                  </a:lnTo>
                  <a:lnTo>
                    <a:pt x="40" y="4"/>
                  </a:lnTo>
                  <a:lnTo>
                    <a:pt x="30" y="10"/>
                  </a:lnTo>
                  <a:lnTo>
                    <a:pt x="20" y="18"/>
                  </a:lnTo>
                  <a:lnTo>
                    <a:pt x="12" y="28"/>
                  </a:lnTo>
                  <a:lnTo>
                    <a:pt x="6" y="40"/>
                  </a:lnTo>
                  <a:lnTo>
                    <a:pt x="2" y="52"/>
                  </a:lnTo>
                  <a:lnTo>
                    <a:pt x="0" y="66"/>
                  </a:lnTo>
                  <a:lnTo>
                    <a:pt x="0" y="116"/>
                  </a:lnTo>
                  <a:lnTo>
                    <a:pt x="24" y="116"/>
                  </a:lnTo>
                  <a:lnTo>
                    <a:pt x="24" y="116"/>
                  </a:lnTo>
                  <a:lnTo>
                    <a:pt x="34" y="122"/>
                  </a:lnTo>
                  <a:lnTo>
                    <a:pt x="44" y="128"/>
                  </a:lnTo>
                  <a:lnTo>
                    <a:pt x="54" y="130"/>
                  </a:lnTo>
                  <a:lnTo>
                    <a:pt x="66" y="132"/>
                  </a:lnTo>
                  <a:lnTo>
                    <a:pt x="66" y="132"/>
                  </a:lnTo>
                  <a:lnTo>
                    <a:pt x="78" y="130"/>
                  </a:lnTo>
                  <a:lnTo>
                    <a:pt x="88" y="128"/>
                  </a:lnTo>
                  <a:lnTo>
                    <a:pt x="100" y="122"/>
                  </a:lnTo>
                  <a:lnTo>
                    <a:pt x="108" y="116"/>
                  </a:lnTo>
                  <a:lnTo>
                    <a:pt x="132" y="116"/>
                  </a:lnTo>
                  <a:lnTo>
                    <a:pt x="132" y="6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554" name="Rectangle 296"/>
            <p:cNvSpPr>
              <a:spLocks noChangeArrowheads="1"/>
            </p:cNvSpPr>
            <p:nvPr/>
          </p:nvSpPr>
          <p:spPr bwMode="auto">
            <a:xfrm>
              <a:off x="4989513" y="1866900"/>
              <a:ext cx="114300" cy="66675"/>
            </a:xfrm>
            <a:prstGeom prst="rect">
              <a:avLst/>
            </a:prstGeom>
            <a:solidFill>
              <a:srgbClr val="B4B4B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grpSp>
      <p:grpSp>
        <p:nvGrpSpPr>
          <p:cNvPr id="1555" name="グループ化 1554"/>
          <p:cNvGrpSpPr/>
          <p:nvPr/>
        </p:nvGrpSpPr>
        <p:grpSpPr>
          <a:xfrm>
            <a:off x="3287549" y="2546543"/>
            <a:ext cx="360038" cy="434926"/>
            <a:chOff x="2452688" y="2651125"/>
            <a:chExt cx="396875" cy="479425"/>
          </a:xfrm>
        </p:grpSpPr>
        <p:sp>
          <p:nvSpPr>
            <p:cNvPr id="1556" name="Freeform 297"/>
            <p:cNvSpPr>
              <a:spLocks/>
            </p:cNvSpPr>
            <p:nvPr/>
          </p:nvSpPr>
          <p:spPr bwMode="auto">
            <a:xfrm>
              <a:off x="2452688" y="2711450"/>
              <a:ext cx="396875" cy="298450"/>
            </a:xfrm>
            <a:custGeom>
              <a:avLst/>
              <a:gdLst>
                <a:gd name="T0" fmla="*/ 240 w 250"/>
                <a:gd name="T1" fmla="*/ 38 h 188"/>
                <a:gd name="T2" fmla="*/ 224 w 250"/>
                <a:gd name="T3" fmla="*/ 38 h 188"/>
                <a:gd name="T4" fmla="*/ 224 w 250"/>
                <a:gd name="T5" fmla="*/ 0 h 188"/>
                <a:gd name="T6" fmla="*/ 204 w 250"/>
                <a:gd name="T7" fmla="*/ 0 h 188"/>
                <a:gd name="T8" fmla="*/ 204 w 250"/>
                <a:gd name="T9" fmla="*/ 38 h 188"/>
                <a:gd name="T10" fmla="*/ 46 w 250"/>
                <a:gd name="T11" fmla="*/ 38 h 188"/>
                <a:gd name="T12" fmla="*/ 46 w 250"/>
                <a:gd name="T13" fmla="*/ 0 h 188"/>
                <a:gd name="T14" fmla="*/ 26 w 250"/>
                <a:gd name="T15" fmla="*/ 0 h 188"/>
                <a:gd name="T16" fmla="*/ 26 w 250"/>
                <a:gd name="T17" fmla="*/ 38 h 188"/>
                <a:gd name="T18" fmla="*/ 10 w 250"/>
                <a:gd name="T19" fmla="*/ 38 h 188"/>
                <a:gd name="T20" fmla="*/ 0 w 250"/>
                <a:gd name="T21" fmla="*/ 128 h 188"/>
                <a:gd name="T22" fmla="*/ 0 w 250"/>
                <a:gd name="T23" fmla="*/ 188 h 188"/>
                <a:gd name="T24" fmla="*/ 250 w 250"/>
                <a:gd name="T25" fmla="*/ 188 h 188"/>
                <a:gd name="T26" fmla="*/ 250 w 250"/>
                <a:gd name="T27" fmla="*/ 128 h 188"/>
                <a:gd name="T28" fmla="*/ 250 w 250"/>
                <a:gd name="T29" fmla="*/ 128 h 188"/>
                <a:gd name="T30" fmla="*/ 240 w 250"/>
                <a:gd name="T31" fmla="*/ 38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0" h="188">
                  <a:moveTo>
                    <a:pt x="240" y="38"/>
                  </a:moveTo>
                  <a:lnTo>
                    <a:pt x="224" y="38"/>
                  </a:lnTo>
                  <a:lnTo>
                    <a:pt x="224" y="0"/>
                  </a:lnTo>
                  <a:lnTo>
                    <a:pt x="204" y="0"/>
                  </a:lnTo>
                  <a:lnTo>
                    <a:pt x="204" y="38"/>
                  </a:lnTo>
                  <a:lnTo>
                    <a:pt x="46" y="38"/>
                  </a:lnTo>
                  <a:lnTo>
                    <a:pt x="46" y="0"/>
                  </a:lnTo>
                  <a:lnTo>
                    <a:pt x="26" y="0"/>
                  </a:lnTo>
                  <a:lnTo>
                    <a:pt x="26" y="38"/>
                  </a:lnTo>
                  <a:lnTo>
                    <a:pt x="10" y="38"/>
                  </a:lnTo>
                  <a:lnTo>
                    <a:pt x="0" y="128"/>
                  </a:lnTo>
                  <a:lnTo>
                    <a:pt x="0" y="188"/>
                  </a:lnTo>
                  <a:lnTo>
                    <a:pt x="250" y="188"/>
                  </a:lnTo>
                  <a:lnTo>
                    <a:pt x="250" y="128"/>
                  </a:lnTo>
                  <a:lnTo>
                    <a:pt x="250" y="128"/>
                  </a:lnTo>
                  <a:lnTo>
                    <a:pt x="240" y="3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557" name="Rectangle 298"/>
            <p:cNvSpPr>
              <a:spLocks noChangeArrowheads="1"/>
            </p:cNvSpPr>
            <p:nvPr/>
          </p:nvSpPr>
          <p:spPr bwMode="auto">
            <a:xfrm>
              <a:off x="2551113" y="2959100"/>
              <a:ext cx="200025" cy="1619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558" name="Freeform 299"/>
            <p:cNvSpPr>
              <a:spLocks noEditPoints="1"/>
            </p:cNvSpPr>
            <p:nvPr/>
          </p:nvSpPr>
          <p:spPr bwMode="auto">
            <a:xfrm>
              <a:off x="2541588" y="2949575"/>
              <a:ext cx="219075" cy="180975"/>
            </a:xfrm>
            <a:custGeom>
              <a:avLst/>
              <a:gdLst>
                <a:gd name="T0" fmla="*/ 132 w 138"/>
                <a:gd name="T1" fmla="*/ 114 h 114"/>
                <a:gd name="T2" fmla="*/ 6 w 138"/>
                <a:gd name="T3" fmla="*/ 114 h 114"/>
                <a:gd name="T4" fmla="*/ 6 w 138"/>
                <a:gd name="T5" fmla="*/ 114 h 114"/>
                <a:gd name="T6" fmla="*/ 2 w 138"/>
                <a:gd name="T7" fmla="*/ 112 h 114"/>
                <a:gd name="T8" fmla="*/ 0 w 138"/>
                <a:gd name="T9" fmla="*/ 108 h 114"/>
                <a:gd name="T10" fmla="*/ 0 w 138"/>
                <a:gd name="T11" fmla="*/ 6 h 114"/>
                <a:gd name="T12" fmla="*/ 0 w 138"/>
                <a:gd name="T13" fmla="*/ 6 h 114"/>
                <a:gd name="T14" fmla="*/ 2 w 138"/>
                <a:gd name="T15" fmla="*/ 2 h 114"/>
                <a:gd name="T16" fmla="*/ 6 w 138"/>
                <a:gd name="T17" fmla="*/ 0 h 114"/>
                <a:gd name="T18" fmla="*/ 132 w 138"/>
                <a:gd name="T19" fmla="*/ 0 h 114"/>
                <a:gd name="T20" fmla="*/ 132 w 138"/>
                <a:gd name="T21" fmla="*/ 0 h 114"/>
                <a:gd name="T22" fmla="*/ 136 w 138"/>
                <a:gd name="T23" fmla="*/ 2 h 114"/>
                <a:gd name="T24" fmla="*/ 138 w 138"/>
                <a:gd name="T25" fmla="*/ 6 h 114"/>
                <a:gd name="T26" fmla="*/ 138 w 138"/>
                <a:gd name="T27" fmla="*/ 108 h 114"/>
                <a:gd name="T28" fmla="*/ 138 w 138"/>
                <a:gd name="T29" fmla="*/ 108 h 114"/>
                <a:gd name="T30" fmla="*/ 136 w 138"/>
                <a:gd name="T31" fmla="*/ 112 h 114"/>
                <a:gd name="T32" fmla="*/ 132 w 138"/>
                <a:gd name="T33" fmla="*/ 114 h 114"/>
                <a:gd name="T34" fmla="*/ 132 w 138"/>
                <a:gd name="T35" fmla="*/ 114 h 114"/>
                <a:gd name="T36" fmla="*/ 12 w 138"/>
                <a:gd name="T37" fmla="*/ 100 h 114"/>
                <a:gd name="T38" fmla="*/ 126 w 138"/>
                <a:gd name="T39" fmla="*/ 100 h 114"/>
                <a:gd name="T40" fmla="*/ 126 w 138"/>
                <a:gd name="T41" fmla="*/ 14 h 114"/>
                <a:gd name="T42" fmla="*/ 12 w 138"/>
                <a:gd name="T43" fmla="*/ 14 h 114"/>
                <a:gd name="T44" fmla="*/ 12 w 138"/>
                <a:gd name="T45" fmla="*/ 10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38" h="114">
                  <a:moveTo>
                    <a:pt x="132" y="114"/>
                  </a:moveTo>
                  <a:lnTo>
                    <a:pt x="6" y="114"/>
                  </a:lnTo>
                  <a:lnTo>
                    <a:pt x="6" y="114"/>
                  </a:lnTo>
                  <a:lnTo>
                    <a:pt x="2" y="112"/>
                  </a:lnTo>
                  <a:lnTo>
                    <a:pt x="0" y="108"/>
                  </a:lnTo>
                  <a:lnTo>
                    <a:pt x="0" y="6"/>
                  </a:lnTo>
                  <a:lnTo>
                    <a:pt x="0" y="6"/>
                  </a:lnTo>
                  <a:lnTo>
                    <a:pt x="2" y="2"/>
                  </a:lnTo>
                  <a:lnTo>
                    <a:pt x="6" y="0"/>
                  </a:lnTo>
                  <a:lnTo>
                    <a:pt x="132" y="0"/>
                  </a:lnTo>
                  <a:lnTo>
                    <a:pt x="132" y="0"/>
                  </a:lnTo>
                  <a:lnTo>
                    <a:pt x="136" y="2"/>
                  </a:lnTo>
                  <a:lnTo>
                    <a:pt x="138" y="6"/>
                  </a:lnTo>
                  <a:lnTo>
                    <a:pt x="138" y="108"/>
                  </a:lnTo>
                  <a:lnTo>
                    <a:pt x="138" y="108"/>
                  </a:lnTo>
                  <a:lnTo>
                    <a:pt x="136" y="112"/>
                  </a:lnTo>
                  <a:lnTo>
                    <a:pt x="132" y="114"/>
                  </a:lnTo>
                  <a:lnTo>
                    <a:pt x="132" y="114"/>
                  </a:lnTo>
                  <a:close/>
                  <a:moveTo>
                    <a:pt x="12" y="100"/>
                  </a:moveTo>
                  <a:lnTo>
                    <a:pt x="126" y="100"/>
                  </a:lnTo>
                  <a:lnTo>
                    <a:pt x="126" y="14"/>
                  </a:lnTo>
                  <a:lnTo>
                    <a:pt x="12" y="14"/>
                  </a:lnTo>
                  <a:lnTo>
                    <a:pt x="12" y="10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559" name="Freeform 300"/>
            <p:cNvSpPr>
              <a:spLocks/>
            </p:cNvSpPr>
            <p:nvPr/>
          </p:nvSpPr>
          <p:spPr bwMode="auto">
            <a:xfrm>
              <a:off x="2592388" y="3028950"/>
              <a:ext cx="117475" cy="22225"/>
            </a:xfrm>
            <a:custGeom>
              <a:avLst/>
              <a:gdLst>
                <a:gd name="T0" fmla="*/ 66 w 74"/>
                <a:gd name="T1" fmla="*/ 14 h 14"/>
                <a:gd name="T2" fmla="*/ 6 w 74"/>
                <a:gd name="T3" fmla="*/ 14 h 14"/>
                <a:gd name="T4" fmla="*/ 6 w 74"/>
                <a:gd name="T5" fmla="*/ 14 h 14"/>
                <a:gd name="T6" fmla="*/ 2 w 74"/>
                <a:gd name="T7" fmla="*/ 12 h 14"/>
                <a:gd name="T8" fmla="*/ 0 w 74"/>
                <a:gd name="T9" fmla="*/ 6 h 14"/>
                <a:gd name="T10" fmla="*/ 0 w 74"/>
                <a:gd name="T11" fmla="*/ 6 h 14"/>
                <a:gd name="T12" fmla="*/ 2 w 74"/>
                <a:gd name="T13" fmla="*/ 2 h 14"/>
                <a:gd name="T14" fmla="*/ 6 w 74"/>
                <a:gd name="T15" fmla="*/ 0 h 14"/>
                <a:gd name="T16" fmla="*/ 66 w 74"/>
                <a:gd name="T17" fmla="*/ 0 h 14"/>
                <a:gd name="T18" fmla="*/ 66 w 74"/>
                <a:gd name="T19" fmla="*/ 0 h 14"/>
                <a:gd name="T20" fmla="*/ 72 w 74"/>
                <a:gd name="T21" fmla="*/ 2 h 14"/>
                <a:gd name="T22" fmla="*/ 74 w 74"/>
                <a:gd name="T23" fmla="*/ 6 h 14"/>
                <a:gd name="T24" fmla="*/ 74 w 74"/>
                <a:gd name="T25" fmla="*/ 6 h 14"/>
                <a:gd name="T26" fmla="*/ 72 w 74"/>
                <a:gd name="T27" fmla="*/ 12 h 14"/>
                <a:gd name="T28" fmla="*/ 66 w 74"/>
                <a:gd name="T29" fmla="*/ 14 h 14"/>
                <a:gd name="T30" fmla="*/ 66 w 74"/>
                <a:gd name="T31"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4" h="14">
                  <a:moveTo>
                    <a:pt x="66" y="14"/>
                  </a:moveTo>
                  <a:lnTo>
                    <a:pt x="6" y="14"/>
                  </a:lnTo>
                  <a:lnTo>
                    <a:pt x="6" y="14"/>
                  </a:lnTo>
                  <a:lnTo>
                    <a:pt x="2" y="12"/>
                  </a:lnTo>
                  <a:lnTo>
                    <a:pt x="0" y="6"/>
                  </a:lnTo>
                  <a:lnTo>
                    <a:pt x="0" y="6"/>
                  </a:lnTo>
                  <a:lnTo>
                    <a:pt x="2" y="2"/>
                  </a:lnTo>
                  <a:lnTo>
                    <a:pt x="6" y="0"/>
                  </a:lnTo>
                  <a:lnTo>
                    <a:pt x="66" y="0"/>
                  </a:lnTo>
                  <a:lnTo>
                    <a:pt x="66" y="0"/>
                  </a:lnTo>
                  <a:lnTo>
                    <a:pt x="72" y="2"/>
                  </a:lnTo>
                  <a:lnTo>
                    <a:pt x="74" y="6"/>
                  </a:lnTo>
                  <a:lnTo>
                    <a:pt x="74" y="6"/>
                  </a:lnTo>
                  <a:lnTo>
                    <a:pt x="72" y="12"/>
                  </a:lnTo>
                  <a:lnTo>
                    <a:pt x="66" y="14"/>
                  </a:lnTo>
                  <a:lnTo>
                    <a:pt x="66"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560" name="Freeform 301"/>
            <p:cNvSpPr>
              <a:spLocks/>
            </p:cNvSpPr>
            <p:nvPr/>
          </p:nvSpPr>
          <p:spPr bwMode="auto">
            <a:xfrm>
              <a:off x="2592388" y="3067050"/>
              <a:ext cx="117475" cy="22225"/>
            </a:xfrm>
            <a:custGeom>
              <a:avLst/>
              <a:gdLst>
                <a:gd name="T0" fmla="*/ 66 w 74"/>
                <a:gd name="T1" fmla="*/ 14 h 14"/>
                <a:gd name="T2" fmla="*/ 6 w 74"/>
                <a:gd name="T3" fmla="*/ 14 h 14"/>
                <a:gd name="T4" fmla="*/ 6 w 74"/>
                <a:gd name="T5" fmla="*/ 14 h 14"/>
                <a:gd name="T6" fmla="*/ 2 w 74"/>
                <a:gd name="T7" fmla="*/ 12 h 14"/>
                <a:gd name="T8" fmla="*/ 0 w 74"/>
                <a:gd name="T9" fmla="*/ 8 h 14"/>
                <a:gd name="T10" fmla="*/ 0 w 74"/>
                <a:gd name="T11" fmla="*/ 8 h 14"/>
                <a:gd name="T12" fmla="*/ 2 w 74"/>
                <a:gd name="T13" fmla="*/ 2 h 14"/>
                <a:gd name="T14" fmla="*/ 6 w 74"/>
                <a:gd name="T15" fmla="*/ 0 h 14"/>
                <a:gd name="T16" fmla="*/ 66 w 74"/>
                <a:gd name="T17" fmla="*/ 0 h 14"/>
                <a:gd name="T18" fmla="*/ 66 w 74"/>
                <a:gd name="T19" fmla="*/ 0 h 14"/>
                <a:gd name="T20" fmla="*/ 72 w 74"/>
                <a:gd name="T21" fmla="*/ 2 h 14"/>
                <a:gd name="T22" fmla="*/ 74 w 74"/>
                <a:gd name="T23" fmla="*/ 8 h 14"/>
                <a:gd name="T24" fmla="*/ 74 w 74"/>
                <a:gd name="T25" fmla="*/ 8 h 14"/>
                <a:gd name="T26" fmla="*/ 72 w 74"/>
                <a:gd name="T27" fmla="*/ 12 h 14"/>
                <a:gd name="T28" fmla="*/ 66 w 74"/>
                <a:gd name="T29" fmla="*/ 14 h 14"/>
                <a:gd name="T30" fmla="*/ 66 w 74"/>
                <a:gd name="T31"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4" h="14">
                  <a:moveTo>
                    <a:pt x="66" y="14"/>
                  </a:moveTo>
                  <a:lnTo>
                    <a:pt x="6" y="14"/>
                  </a:lnTo>
                  <a:lnTo>
                    <a:pt x="6" y="14"/>
                  </a:lnTo>
                  <a:lnTo>
                    <a:pt x="2" y="12"/>
                  </a:lnTo>
                  <a:lnTo>
                    <a:pt x="0" y="8"/>
                  </a:lnTo>
                  <a:lnTo>
                    <a:pt x="0" y="8"/>
                  </a:lnTo>
                  <a:lnTo>
                    <a:pt x="2" y="2"/>
                  </a:lnTo>
                  <a:lnTo>
                    <a:pt x="6" y="0"/>
                  </a:lnTo>
                  <a:lnTo>
                    <a:pt x="66" y="0"/>
                  </a:lnTo>
                  <a:lnTo>
                    <a:pt x="66" y="0"/>
                  </a:lnTo>
                  <a:lnTo>
                    <a:pt x="72" y="2"/>
                  </a:lnTo>
                  <a:lnTo>
                    <a:pt x="74" y="8"/>
                  </a:lnTo>
                  <a:lnTo>
                    <a:pt x="74" y="8"/>
                  </a:lnTo>
                  <a:lnTo>
                    <a:pt x="72" y="12"/>
                  </a:lnTo>
                  <a:lnTo>
                    <a:pt x="66" y="14"/>
                  </a:lnTo>
                  <a:lnTo>
                    <a:pt x="66"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561" name="Freeform 302"/>
            <p:cNvSpPr>
              <a:spLocks/>
            </p:cNvSpPr>
            <p:nvPr/>
          </p:nvSpPr>
          <p:spPr bwMode="auto">
            <a:xfrm>
              <a:off x="2592388" y="2990850"/>
              <a:ext cx="117475" cy="22225"/>
            </a:xfrm>
            <a:custGeom>
              <a:avLst/>
              <a:gdLst>
                <a:gd name="T0" fmla="*/ 66 w 74"/>
                <a:gd name="T1" fmla="*/ 14 h 14"/>
                <a:gd name="T2" fmla="*/ 6 w 74"/>
                <a:gd name="T3" fmla="*/ 14 h 14"/>
                <a:gd name="T4" fmla="*/ 6 w 74"/>
                <a:gd name="T5" fmla="*/ 14 h 14"/>
                <a:gd name="T6" fmla="*/ 2 w 74"/>
                <a:gd name="T7" fmla="*/ 12 h 14"/>
                <a:gd name="T8" fmla="*/ 0 w 74"/>
                <a:gd name="T9" fmla="*/ 6 h 14"/>
                <a:gd name="T10" fmla="*/ 0 w 74"/>
                <a:gd name="T11" fmla="*/ 6 h 14"/>
                <a:gd name="T12" fmla="*/ 2 w 74"/>
                <a:gd name="T13" fmla="*/ 2 h 14"/>
                <a:gd name="T14" fmla="*/ 6 w 74"/>
                <a:gd name="T15" fmla="*/ 0 h 14"/>
                <a:gd name="T16" fmla="*/ 66 w 74"/>
                <a:gd name="T17" fmla="*/ 0 h 14"/>
                <a:gd name="T18" fmla="*/ 66 w 74"/>
                <a:gd name="T19" fmla="*/ 0 h 14"/>
                <a:gd name="T20" fmla="*/ 72 w 74"/>
                <a:gd name="T21" fmla="*/ 2 h 14"/>
                <a:gd name="T22" fmla="*/ 74 w 74"/>
                <a:gd name="T23" fmla="*/ 6 h 14"/>
                <a:gd name="T24" fmla="*/ 74 w 74"/>
                <a:gd name="T25" fmla="*/ 6 h 14"/>
                <a:gd name="T26" fmla="*/ 72 w 74"/>
                <a:gd name="T27" fmla="*/ 12 h 14"/>
                <a:gd name="T28" fmla="*/ 66 w 74"/>
                <a:gd name="T29" fmla="*/ 14 h 14"/>
                <a:gd name="T30" fmla="*/ 66 w 74"/>
                <a:gd name="T31"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4" h="14">
                  <a:moveTo>
                    <a:pt x="66" y="14"/>
                  </a:moveTo>
                  <a:lnTo>
                    <a:pt x="6" y="14"/>
                  </a:lnTo>
                  <a:lnTo>
                    <a:pt x="6" y="14"/>
                  </a:lnTo>
                  <a:lnTo>
                    <a:pt x="2" y="12"/>
                  </a:lnTo>
                  <a:lnTo>
                    <a:pt x="0" y="6"/>
                  </a:lnTo>
                  <a:lnTo>
                    <a:pt x="0" y="6"/>
                  </a:lnTo>
                  <a:lnTo>
                    <a:pt x="2" y="2"/>
                  </a:lnTo>
                  <a:lnTo>
                    <a:pt x="6" y="0"/>
                  </a:lnTo>
                  <a:lnTo>
                    <a:pt x="66" y="0"/>
                  </a:lnTo>
                  <a:lnTo>
                    <a:pt x="66" y="0"/>
                  </a:lnTo>
                  <a:lnTo>
                    <a:pt x="72" y="2"/>
                  </a:lnTo>
                  <a:lnTo>
                    <a:pt x="74" y="6"/>
                  </a:lnTo>
                  <a:lnTo>
                    <a:pt x="74" y="6"/>
                  </a:lnTo>
                  <a:lnTo>
                    <a:pt x="72" y="12"/>
                  </a:lnTo>
                  <a:lnTo>
                    <a:pt x="66" y="14"/>
                  </a:lnTo>
                  <a:lnTo>
                    <a:pt x="66"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562" name="Freeform 303"/>
            <p:cNvSpPr>
              <a:spLocks/>
            </p:cNvSpPr>
            <p:nvPr/>
          </p:nvSpPr>
          <p:spPr bwMode="auto">
            <a:xfrm>
              <a:off x="2624138" y="2851150"/>
              <a:ext cx="53975" cy="31750"/>
            </a:xfrm>
            <a:custGeom>
              <a:avLst/>
              <a:gdLst>
                <a:gd name="T0" fmla="*/ 34 w 34"/>
                <a:gd name="T1" fmla="*/ 10 h 20"/>
                <a:gd name="T2" fmla="*/ 34 w 34"/>
                <a:gd name="T3" fmla="*/ 10 h 20"/>
                <a:gd name="T4" fmla="*/ 34 w 34"/>
                <a:gd name="T5" fmla="*/ 14 h 20"/>
                <a:gd name="T6" fmla="*/ 30 w 34"/>
                <a:gd name="T7" fmla="*/ 16 h 20"/>
                <a:gd name="T8" fmla="*/ 24 w 34"/>
                <a:gd name="T9" fmla="*/ 20 h 20"/>
                <a:gd name="T10" fmla="*/ 16 w 34"/>
                <a:gd name="T11" fmla="*/ 20 h 20"/>
                <a:gd name="T12" fmla="*/ 16 w 34"/>
                <a:gd name="T13" fmla="*/ 20 h 20"/>
                <a:gd name="T14" fmla="*/ 10 w 34"/>
                <a:gd name="T15" fmla="*/ 20 h 20"/>
                <a:gd name="T16" fmla="*/ 4 w 34"/>
                <a:gd name="T17" fmla="*/ 16 h 20"/>
                <a:gd name="T18" fmla="*/ 0 w 34"/>
                <a:gd name="T19" fmla="*/ 14 h 20"/>
                <a:gd name="T20" fmla="*/ 0 w 34"/>
                <a:gd name="T21" fmla="*/ 10 h 20"/>
                <a:gd name="T22" fmla="*/ 0 w 34"/>
                <a:gd name="T23" fmla="*/ 10 h 20"/>
                <a:gd name="T24" fmla="*/ 0 w 34"/>
                <a:gd name="T25" fmla="*/ 6 h 20"/>
                <a:gd name="T26" fmla="*/ 4 w 34"/>
                <a:gd name="T27" fmla="*/ 2 h 20"/>
                <a:gd name="T28" fmla="*/ 10 w 34"/>
                <a:gd name="T29" fmla="*/ 0 h 20"/>
                <a:gd name="T30" fmla="*/ 16 w 34"/>
                <a:gd name="T31" fmla="*/ 0 h 20"/>
                <a:gd name="T32" fmla="*/ 16 w 34"/>
                <a:gd name="T33" fmla="*/ 0 h 20"/>
                <a:gd name="T34" fmla="*/ 24 w 34"/>
                <a:gd name="T35" fmla="*/ 0 h 20"/>
                <a:gd name="T36" fmla="*/ 30 w 34"/>
                <a:gd name="T37" fmla="*/ 2 h 20"/>
                <a:gd name="T38" fmla="*/ 34 w 34"/>
                <a:gd name="T39" fmla="*/ 6 h 20"/>
                <a:gd name="T40" fmla="*/ 34 w 34"/>
                <a:gd name="T41" fmla="*/ 10 h 20"/>
                <a:gd name="T42" fmla="*/ 34 w 34"/>
                <a:gd name="T43"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4" h="20">
                  <a:moveTo>
                    <a:pt x="34" y="10"/>
                  </a:moveTo>
                  <a:lnTo>
                    <a:pt x="34" y="10"/>
                  </a:lnTo>
                  <a:lnTo>
                    <a:pt x="34" y="14"/>
                  </a:lnTo>
                  <a:lnTo>
                    <a:pt x="30" y="16"/>
                  </a:lnTo>
                  <a:lnTo>
                    <a:pt x="24" y="20"/>
                  </a:lnTo>
                  <a:lnTo>
                    <a:pt x="16" y="20"/>
                  </a:lnTo>
                  <a:lnTo>
                    <a:pt x="16" y="20"/>
                  </a:lnTo>
                  <a:lnTo>
                    <a:pt x="10" y="20"/>
                  </a:lnTo>
                  <a:lnTo>
                    <a:pt x="4" y="16"/>
                  </a:lnTo>
                  <a:lnTo>
                    <a:pt x="0" y="14"/>
                  </a:lnTo>
                  <a:lnTo>
                    <a:pt x="0" y="10"/>
                  </a:lnTo>
                  <a:lnTo>
                    <a:pt x="0" y="10"/>
                  </a:lnTo>
                  <a:lnTo>
                    <a:pt x="0" y="6"/>
                  </a:lnTo>
                  <a:lnTo>
                    <a:pt x="4" y="2"/>
                  </a:lnTo>
                  <a:lnTo>
                    <a:pt x="10" y="0"/>
                  </a:lnTo>
                  <a:lnTo>
                    <a:pt x="16" y="0"/>
                  </a:lnTo>
                  <a:lnTo>
                    <a:pt x="16" y="0"/>
                  </a:lnTo>
                  <a:lnTo>
                    <a:pt x="24" y="0"/>
                  </a:lnTo>
                  <a:lnTo>
                    <a:pt x="30" y="2"/>
                  </a:lnTo>
                  <a:lnTo>
                    <a:pt x="34" y="6"/>
                  </a:lnTo>
                  <a:lnTo>
                    <a:pt x="34" y="10"/>
                  </a:lnTo>
                  <a:lnTo>
                    <a:pt x="34" y="1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563" name="Freeform 304"/>
            <p:cNvSpPr>
              <a:spLocks/>
            </p:cNvSpPr>
            <p:nvPr/>
          </p:nvSpPr>
          <p:spPr bwMode="auto">
            <a:xfrm>
              <a:off x="2522538" y="2851150"/>
              <a:ext cx="57150" cy="31750"/>
            </a:xfrm>
            <a:custGeom>
              <a:avLst/>
              <a:gdLst>
                <a:gd name="T0" fmla="*/ 36 w 36"/>
                <a:gd name="T1" fmla="*/ 10 h 20"/>
                <a:gd name="T2" fmla="*/ 36 w 36"/>
                <a:gd name="T3" fmla="*/ 10 h 20"/>
                <a:gd name="T4" fmla="*/ 34 w 36"/>
                <a:gd name="T5" fmla="*/ 14 h 20"/>
                <a:gd name="T6" fmla="*/ 30 w 36"/>
                <a:gd name="T7" fmla="*/ 16 h 20"/>
                <a:gd name="T8" fmla="*/ 24 w 36"/>
                <a:gd name="T9" fmla="*/ 20 h 20"/>
                <a:gd name="T10" fmla="*/ 18 w 36"/>
                <a:gd name="T11" fmla="*/ 20 h 20"/>
                <a:gd name="T12" fmla="*/ 18 w 36"/>
                <a:gd name="T13" fmla="*/ 20 h 20"/>
                <a:gd name="T14" fmla="*/ 12 w 36"/>
                <a:gd name="T15" fmla="*/ 20 h 20"/>
                <a:gd name="T16" fmla="*/ 6 w 36"/>
                <a:gd name="T17" fmla="*/ 16 h 20"/>
                <a:gd name="T18" fmla="*/ 2 w 36"/>
                <a:gd name="T19" fmla="*/ 14 h 20"/>
                <a:gd name="T20" fmla="*/ 0 w 36"/>
                <a:gd name="T21" fmla="*/ 10 h 20"/>
                <a:gd name="T22" fmla="*/ 0 w 36"/>
                <a:gd name="T23" fmla="*/ 10 h 20"/>
                <a:gd name="T24" fmla="*/ 2 w 36"/>
                <a:gd name="T25" fmla="*/ 6 h 20"/>
                <a:gd name="T26" fmla="*/ 6 w 36"/>
                <a:gd name="T27" fmla="*/ 2 h 20"/>
                <a:gd name="T28" fmla="*/ 12 w 36"/>
                <a:gd name="T29" fmla="*/ 0 h 20"/>
                <a:gd name="T30" fmla="*/ 18 w 36"/>
                <a:gd name="T31" fmla="*/ 0 h 20"/>
                <a:gd name="T32" fmla="*/ 18 w 36"/>
                <a:gd name="T33" fmla="*/ 0 h 20"/>
                <a:gd name="T34" fmla="*/ 24 w 36"/>
                <a:gd name="T35" fmla="*/ 0 h 20"/>
                <a:gd name="T36" fmla="*/ 30 w 36"/>
                <a:gd name="T37" fmla="*/ 2 h 20"/>
                <a:gd name="T38" fmla="*/ 34 w 36"/>
                <a:gd name="T39" fmla="*/ 6 h 20"/>
                <a:gd name="T40" fmla="*/ 36 w 36"/>
                <a:gd name="T41" fmla="*/ 10 h 20"/>
                <a:gd name="T42" fmla="*/ 36 w 36"/>
                <a:gd name="T43"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 h="20">
                  <a:moveTo>
                    <a:pt x="36" y="10"/>
                  </a:moveTo>
                  <a:lnTo>
                    <a:pt x="36" y="10"/>
                  </a:lnTo>
                  <a:lnTo>
                    <a:pt x="34" y="14"/>
                  </a:lnTo>
                  <a:lnTo>
                    <a:pt x="30" y="16"/>
                  </a:lnTo>
                  <a:lnTo>
                    <a:pt x="24" y="20"/>
                  </a:lnTo>
                  <a:lnTo>
                    <a:pt x="18" y="20"/>
                  </a:lnTo>
                  <a:lnTo>
                    <a:pt x="18" y="20"/>
                  </a:lnTo>
                  <a:lnTo>
                    <a:pt x="12" y="20"/>
                  </a:lnTo>
                  <a:lnTo>
                    <a:pt x="6" y="16"/>
                  </a:lnTo>
                  <a:lnTo>
                    <a:pt x="2" y="14"/>
                  </a:lnTo>
                  <a:lnTo>
                    <a:pt x="0" y="10"/>
                  </a:lnTo>
                  <a:lnTo>
                    <a:pt x="0" y="10"/>
                  </a:lnTo>
                  <a:lnTo>
                    <a:pt x="2" y="6"/>
                  </a:lnTo>
                  <a:lnTo>
                    <a:pt x="6" y="2"/>
                  </a:lnTo>
                  <a:lnTo>
                    <a:pt x="12" y="0"/>
                  </a:lnTo>
                  <a:lnTo>
                    <a:pt x="18" y="0"/>
                  </a:lnTo>
                  <a:lnTo>
                    <a:pt x="18" y="0"/>
                  </a:lnTo>
                  <a:lnTo>
                    <a:pt x="24" y="0"/>
                  </a:lnTo>
                  <a:lnTo>
                    <a:pt x="30" y="2"/>
                  </a:lnTo>
                  <a:lnTo>
                    <a:pt x="34" y="6"/>
                  </a:lnTo>
                  <a:lnTo>
                    <a:pt x="36" y="10"/>
                  </a:lnTo>
                  <a:lnTo>
                    <a:pt x="36" y="1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564" name="Freeform 305"/>
            <p:cNvSpPr>
              <a:spLocks/>
            </p:cNvSpPr>
            <p:nvPr/>
          </p:nvSpPr>
          <p:spPr bwMode="auto">
            <a:xfrm>
              <a:off x="2722563" y="2851150"/>
              <a:ext cx="57150" cy="31750"/>
            </a:xfrm>
            <a:custGeom>
              <a:avLst/>
              <a:gdLst>
                <a:gd name="T0" fmla="*/ 0 w 36"/>
                <a:gd name="T1" fmla="*/ 10 h 20"/>
                <a:gd name="T2" fmla="*/ 0 w 36"/>
                <a:gd name="T3" fmla="*/ 10 h 20"/>
                <a:gd name="T4" fmla="*/ 2 w 36"/>
                <a:gd name="T5" fmla="*/ 14 h 20"/>
                <a:gd name="T6" fmla="*/ 6 w 36"/>
                <a:gd name="T7" fmla="*/ 16 h 20"/>
                <a:gd name="T8" fmla="*/ 10 w 36"/>
                <a:gd name="T9" fmla="*/ 20 h 20"/>
                <a:gd name="T10" fmla="*/ 18 w 36"/>
                <a:gd name="T11" fmla="*/ 20 h 20"/>
                <a:gd name="T12" fmla="*/ 18 w 36"/>
                <a:gd name="T13" fmla="*/ 20 h 20"/>
                <a:gd name="T14" fmla="*/ 24 w 36"/>
                <a:gd name="T15" fmla="*/ 20 h 20"/>
                <a:gd name="T16" fmla="*/ 30 w 36"/>
                <a:gd name="T17" fmla="*/ 16 h 20"/>
                <a:gd name="T18" fmla="*/ 34 w 36"/>
                <a:gd name="T19" fmla="*/ 14 h 20"/>
                <a:gd name="T20" fmla="*/ 36 w 36"/>
                <a:gd name="T21" fmla="*/ 10 h 20"/>
                <a:gd name="T22" fmla="*/ 36 w 36"/>
                <a:gd name="T23" fmla="*/ 10 h 20"/>
                <a:gd name="T24" fmla="*/ 34 w 36"/>
                <a:gd name="T25" fmla="*/ 6 h 20"/>
                <a:gd name="T26" fmla="*/ 30 w 36"/>
                <a:gd name="T27" fmla="*/ 2 h 20"/>
                <a:gd name="T28" fmla="*/ 24 w 36"/>
                <a:gd name="T29" fmla="*/ 0 h 20"/>
                <a:gd name="T30" fmla="*/ 18 w 36"/>
                <a:gd name="T31" fmla="*/ 0 h 20"/>
                <a:gd name="T32" fmla="*/ 18 w 36"/>
                <a:gd name="T33" fmla="*/ 0 h 20"/>
                <a:gd name="T34" fmla="*/ 10 w 36"/>
                <a:gd name="T35" fmla="*/ 0 h 20"/>
                <a:gd name="T36" fmla="*/ 6 w 36"/>
                <a:gd name="T37" fmla="*/ 2 h 20"/>
                <a:gd name="T38" fmla="*/ 2 w 36"/>
                <a:gd name="T39" fmla="*/ 6 h 20"/>
                <a:gd name="T40" fmla="*/ 0 w 36"/>
                <a:gd name="T41" fmla="*/ 10 h 20"/>
                <a:gd name="T42" fmla="*/ 0 w 36"/>
                <a:gd name="T43"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 h="20">
                  <a:moveTo>
                    <a:pt x="0" y="10"/>
                  </a:moveTo>
                  <a:lnTo>
                    <a:pt x="0" y="10"/>
                  </a:lnTo>
                  <a:lnTo>
                    <a:pt x="2" y="14"/>
                  </a:lnTo>
                  <a:lnTo>
                    <a:pt x="6" y="16"/>
                  </a:lnTo>
                  <a:lnTo>
                    <a:pt x="10" y="20"/>
                  </a:lnTo>
                  <a:lnTo>
                    <a:pt x="18" y="20"/>
                  </a:lnTo>
                  <a:lnTo>
                    <a:pt x="18" y="20"/>
                  </a:lnTo>
                  <a:lnTo>
                    <a:pt x="24" y="20"/>
                  </a:lnTo>
                  <a:lnTo>
                    <a:pt x="30" y="16"/>
                  </a:lnTo>
                  <a:lnTo>
                    <a:pt x="34" y="14"/>
                  </a:lnTo>
                  <a:lnTo>
                    <a:pt x="36" y="10"/>
                  </a:lnTo>
                  <a:lnTo>
                    <a:pt x="36" y="10"/>
                  </a:lnTo>
                  <a:lnTo>
                    <a:pt x="34" y="6"/>
                  </a:lnTo>
                  <a:lnTo>
                    <a:pt x="30" y="2"/>
                  </a:lnTo>
                  <a:lnTo>
                    <a:pt x="24" y="0"/>
                  </a:lnTo>
                  <a:lnTo>
                    <a:pt x="18" y="0"/>
                  </a:lnTo>
                  <a:lnTo>
                    <a:pt x="18" y="0"/>
                  </a:lnTo>
                  <a:lnTo>
                    <a:pt x="10" y="0"/>
                  </a:lnTo>
                  <a:lnTo>
                    <a:pt x="6" y="2"/>
                  </a:lnTo>
                  <a:lnTo>
                    <a:pt x="2" y="6"/>
                  </a:lnTo>
                  <a:lnTo>
                    <a:pt x="0" y="10"/>
                  </a:lnTo>
                  <a:lnTo>
                    <a:pt x="0" y="1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565" name="Freeform 306"/>
            <p:cNvSpPr>
              <a:spLocks/>
            </p:cNvSpPr>
            <p:nvPr/>
          </p:nvSpPr>
          <p:spPr bwMode="auto">
            <a:xfrm>
              <a:off x="2551113" y="2660650"/>
              <a:ext cx="200025" cy="149225"/>
            </a:xfrm>
            <a:custGeom>
              <a:avLst/>
              <a:gdLst>
                <a:gd name="T0" fmla="*/ 76 w 126"/>
                <a:gd name="T1" fmla="*/ 0 h 94"/>
                <a:gd name="T2" fmla="*/ 0 w 126"/>
                <a:gd name="T3" fmla="*/ 0 h 94"/>
                <a:gd name="T4" fmla="*/ 0 w 126"/>
                <a:gd name="T5" fmla="*/ 94 h 94"/>
                <a:gd name="T6" fmla="*/ 126 w 126"/>
                <a:gd name="T7" fmla="*/ 94 h 94"/>
                <a:gd name="T8" fmla="*/ 126 w 126"/>
                <a:gd name="T9" fmla="*/ 50 h 94"/>
                <a:gd name="T10" fmla="*/ 76 w 126"/>
                <a:gd name="T11" fmla="*/ 50 h 94"/>
                <a:gd name="T12" fmla="*/ 76 w 126"/>
                <a:gd name="T13" fmla="*/ 0 h 94"/>
              </a:gdLst>
              <a:ahLst/>
              <a:cxnLst>
                <a:cxn ang="0">
                  <a:pos x="T0" y="T1"/>
                </a:cxn>
                <a:cxn ang="0">
                  <a:pos x="T2" y="T3"/>
                </a:cxn>
                <a:cxn ang="0">
                  <a:pos x="T4" y="T5"/>
                </a:cxn>
                <a:cxn ang="0">
                  <a:pos x="T6" y="T7"/>
                </a:cxn>
                <a:cxn ang="0">
                  <a:pos x="T8" y="T9"/>
                </a:cxn>
                <a:cxn ang="0">
                  <a:pos x="T10" y="T11"/>
                </a:cxn>
                <a:cxn ang="0">
                  <a:pos x="T12" y="T13"/>
                </a:cxn>
              </a:cxnLst>
              <a:rect l="0" t="0" r="r" b="b"/>
              <a:pathLst>
                <a:path w="126" h="94">
                  <a:moveTo>
                    <a:pt x="76" y="0"/>
                  </a:moveTo>
                  <a:lnTo>
                    <a:pt x="0" y="0"/>
                  </a:lnTo>
                  <a:lnTo>
                    <a:pt x="0" y="94"/>
                  </a:lnTo>
                  <a:lnTo>
                    <a:pt x="126" y="94"/>
                  </a:lnTo>
                  <a:lnTo>
                    <a:pt x="126" y="50"/>
                  </a:lnTo>
                  <a:lnTo>
                    <a:pt x="76" y="50"/>
                  </a:lnTo>
                  <a:lnTo>
                    <a:pt x="7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566" name="Freeform 307"/>
            <p:cNvSpPr>
              <a:spLocks noEditPoints="1"/>
            </p:cNvSpPr>
            <p:nvPr/>
          </p:nvSpPr>
          <p:spPr bwMode="auto">
            <a:xfrm>
              <a:off x="2541588" y="2651125"/>
              <a:ext cx="219075" cy="168275"/>
            </a:xfrm>
            <a:custGeom>
              <a:avLst/>
              <a:gdLst>
                <a:gd name="T0" fmla="*/ 132 w 138"/>
                <a:gd name="T1" fmla="*/ 106 h 106"/>
                <a:gd name="T2" fmla="*/ 6 w 138"/>
                <a:gd name="T3" fmla="*/ 106 h 106"/>
                <a:gd name="T4" fmla="*/ 6 w 138"/>
                <a:gd name="T5" fmla="*/ 106 h 106"/>
                <a:gd name="T6" fmla="*/ 2 w 138"/>
                <a:gd name="T7" fmla="*/ 104 h 106"/>
                <a:gd name="T8" fmla="*/ 0 w 138"/>
                <a:gd name="T9" fmla="*/ 100 h 106"/>
                <a:gd name="T10" fmla="*/ 0 w 138"/>
                <a:gd name="T11" fmla="*/ 6 h 106"/>
                <a:gd name="T12" fmla="*/ 0 w 138"/>
                <a:gd name="T13" fmla="*/ 6 h 106"/>
                <a:gd name="T14" fmla="*/ 2 w 138"/>
                <a:gd name="T15" fmla="*/ 2 h 106"/>
                <a:gd name="T16" fmla="*/ 6 w 138"/>
                <a:gd name="T17" fmla="*/ 0 h 106"/>
                <a:gd name="T18" fmla="*/ 82 w 138"/>
                <a:gd name="T19" fmla="*/ 0 h 106"/>
                <a:gd name="T20" fmla="*/ 82 w 138"/>
                <a:gd name="T21" fmla="*/ 0 h 106"/>
                <a:gd name="T22" fmla="*/ 86 w 138"/>
                <a:gd name="T23" fmla="*/ 2 h 106"/>
                <a:gd name="T24" fmla="*/ 88 w 138"/>
                <a:gd name="T25" fmla="*/ 6 h 106"/>
                <a:gd name="T26" fmla="*/ 88 w 138"/>
                <a:gd name="T27" fmla="*/ 50 h 106"/>
                <a:gd name="T28" fmla="*/ 132 w 138"/>
                <a:gd name="T29" fmla="*/ 50 h 106"/>
                <a:gd name="T30" fmla="*/ 132 w 138"/>
                <a:gd name="T31" fmla="*/ 50 h 106"/>
                <a:gd name="T32" fmla="*/ 136 w 138"/>
                <a:gd name="T33" fmla="*/ 52 h 106"/>
                <a:gd name="T34" fmla="*/ 138 w 138"/>
                <a:gd name="T35" fmla="*/ 56 h 106"/>
                <a:gd name="T36" fmla="*/ 138 w 138"/>
                <a:gd name="T37" fmla="*/ 100 h 106"/>
                <a:gd name="T38" fmla="*/ 138 w 138"/>
                <a:gd name="T39" fmla="*/ 100 h 106"/>
                <a:gd name="T40" fmla="*/ 136 w 138"/>
                <a:gd name="T41" fmla="*/ 104 h 106"/>
                <a:gd name="T42" fmla="*/ 132 w 138"/>
                <a:gd name="T43" fmla="*/ 106 h 106"/>
                <a:gd name="T44" fmla="*/ 132 w 138"/>
                <a:gd name="T45" fmla="*/ 106 h 106"/>
                <a:gd name="T46" fmla="*/ 12 w 138"/>
                <a:gd name="T47" fmla="*/ 94 h 106"/>
                <a:gd name="T48" fmla="*/ 126 w 138"/>
                <a:gd name="T49" fmla="*/ 94 h 106"/>
                <a:gd name="T50" fmla="*/ 126 w 138"/>
                <a:gd name="T51" fmla="*/ 64 h 106"/>
                <a:gd name="T52" fmla="*/ 82 w 138"/>
                <a:gd name="T53" fmla="*/ 64 h 106"/>
                <a:gd name="T54" fmla="*/ 82 w 138"/>
                <a:gd name="T55" fmla="*/ 64 h 106"/>
                <a:gd name="T56" fmla="*/ 76 w 138"/>
                <a:gd name="T57" fmla="*/ 62 h 106"/>
                <a:gd name="T58" fmla="*/ 74 w 138"/>
                <a:gd name="T59" fmla="*/ 56 h 106"/>
                <a:gd name="T60" fmla="*/ 74 w 138"/>
                <a:gd name="T61" fmla="*/ 14 h 106"/>
                <a:gd name="T62" fmla="*/ 12 w 138"/>
                <a:gd name="T63" fmla="*/ 14 h 106"/>
                <a:gd name="T64" fmla="*/ 12 w 138"/>
                <a:gd name="T65" fmla="*/ 94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8" h="106">
                  <a:moveTo>
                    <a:pt x="132" y="106"/>
                  </a:moveTo>
                  <a:lnTo>
                    <a:pt x="6" y="106"/>
                  </a:lnTo>
                  <a:lnTo>
                    <a:pt x="6" y="106"/>
                  </a:lnTo>
                  <a:lnTo>
                    <a:pt x="2" y="104"/>
                  </a:lnTo>
                  <a:lnTo>
                    <a:pt x="0" y="100"/>
                  </a:lnTo>
                  <a:lnTo>
                    <a:pt x="0" y="6"/>
                  </a:lnTo>
                  <a:lnTo>
                    <a:pt x="0" y="6"/>
                  </a:lnTo>
                  <a:lnTo>
                    <a:pt x="2" y="2"/>
                  </a:lnTo>
                  <a:lnTo>
                    <a:pt x="6" y="0"/>
                  </a:lnTo>
                  <a:lnTo>
                    <a:pt x="82" y="0"/>
                  </a:lnTo>
                  <a:lnTo>
                    <a:pt x="82" y="0"/>
                  </a:lnTo>
                  <a:lnTo>
                    <a:pt x="86" y="2"/>
                  </a:lnTo>
                  <a:lnTo>
                    <a:pt x="88" y="6"/>
                  </a:lnTo>
                  <a:lnTo>
                    <a:pt x="88" y="50"/>
                  </a:lnTo>
                  <a:lnTo>
                    <a:pt x="132" y="50"/>
                  </a:lnTo>
                  <a:lnTo>
                    <a:pt x="132" y="50"/>
                  </a:lnTo>
                  <a:lnTo>
                    <a:pt x="136" y="52"/>
                  </a:lnTo>
                  <a:lnTo>
                    <a:pt x="138" y="56"/>
                  </a:lnTo>
                  <a:lnTo>
                    <a:pt x="138" y="100"/>
                  </a:lnTo>
                  <a:lnTo>
                    <a:pt x="138" y="100"/>
                  </a:lnTo>
                  <a:lnTo>
                    <a:pt x="136" y="104"/>
                  </a:lnTo>
                  <a:lnTo>
                    <a:pt x="132" y="106"/>
                  </a:lnTo>
                  <a:lnTo>
                    <a:pt x="132" y="106"/>
                  </a:lnTo>
                  <a:close/>
                  <a:moveTo>
                    <a:pt x="12" y="94"/>
                  </a:moveTo>
                  <a:lnTo>
                    <a:pt x="126" y="94"/>
                  </a:lnTo>
                  <a:lnTo>
                    <a:pt x="126" y="64"/>
                  </a:lnTo>
                  <a:lnTo>
                    <a:pt x="82" y="64"/>
                  </a:lnTo>
                  <a:lnTo>
                    <a:pt x="82" y="64"/>
                  </a:lnTo>
                  <a:lnTo>
                    <a:pt x="76" y="62"/>
                  </a:lnTo>
                  <a:lnTo>
                    <a:pt x="74" y="56"/>
                  </a:lnTo>
                  <a:lnTo>
                    <a:pt x="74" y="14"/>
                  </a:lnTo>
                  <a:lnTo>
                    <a:pt x="12" y="14"/>
                  </a:lnTo>
                  <a:lnTo>
                    <a:pt x="12" y="9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567" name="Freeform 308"/>
            <p:cNvSpPr>
              <a:spLocks/>
            </p:cNvSpPr>
            <p:nvPr/>
          </p:nvSpPr>
          <p:spPr bwMode="auto">
            <a:xfrm>
              <a:off x="2671763" y="2660650"/>
              <a:ext cx="79375" cy="79375"/>
            </a:xfrm>
            <a:custGeom>
              <a:avLst/>
              <a:gdLst>
                <a:gd name="T0" fmla="*/ 0 w 50"/>
                <a:gd name="T1" fmla="*/ 50 h 50"/>
                <a:gd name="T2" fmla="*/ 50 w 50"/>
                <a:gd name="T3" fmla="*/ 50 h 50"/>
                <a:gd name="T4" fmla="*/ 0 w 50"/>
                <a:gd name="T5" fmla="*/ 0 h 50"/>
                <a:gd name="T6" fmla="*/ 0 w 50"/>
                <a:gd name="T7" fmla="*/ 50 h 50"/>
              </a:gdLst>
              <a:ahLst/>
              <a:cxnLst>
                <a:cxn ang="0">
                  <a:pos x="T0" y="T1"/>
                </a:cxn>
                <a:cxn ang="0">
                  <a:pos x="T2" y="T3"/>
                </a:cxn>
                <a:cxn ang="0">
                  <a:pos x="T4" y="T5"/>
                </a:cxn>
                <a:cxn ang="0">
                  <a:pos x="T6" y="T7"/>
                </a:cxn>
              </a:cxnLst>
              <a:rect l="0" t="0" r="r" b="b"/>
              <a:pathLst>
                <a:path w="50" h="50">
                  <a:moveTo>
                    <a:pt x="0" y="50"/>
                  </a:moveTo>
                  <a:lnTo>
                    <a:pt x="50" y="50"/>
                  </a:lnTo>
                  <a:lnTo>
                    <a:pt x="0" y="0"/>
                  </a:lnTo>
                  <a:lnTo>
                    <a:pt x="0" y="5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568" name="Freeform 309"/>
            <p:cNvSpPr>
              <a:spLocks noEditPoints="1"/>
            </p:cNvSpPr>
            <p:nvPr/>
          </p:nvSpPr>
          <p:spPr bwMode="auto">
            <a:xfrm>
              <a:off x="2659063" y="2651125"/>
              <a:ext cx="101600" cy="101600"/>
            </a:xfrm>
            <a:custGeom>
              <a:avLst/>
              <a:gdLst>
                <a:gd name="T0" fmla="*/ 58 w 64"/>
                <a:gd name="T1" fmla="*/ 64 h 64"/>
                <a:gd name="T2" fmla="*/ 8 w 64"/>
                <a:gd name="T3" fmla="*/ 64 h 64"/>
                <a:gd name="T4" fmla="*/ 8 w 64"/>
                <a:gd name="T5" fmla="*/ 64 h 64"/>
                <a:gd name="T6" fmla="*/ 2 w 64"/>
                <a:gd name="T7" fmla="*/ 62 h 64"/>
                <a:gd name="T8" fmla="*/ 0 w 64"/>
                <a:gd name="T9" fmla="*/ 56 h 64"/>
                <a:gd name="T10" fmla="*/ 0 w 64"/>
                <a:gd name="T11" fmla="*/ 6 h 64"/>
                <a:gd name="T12" fmla="*/ 0 w 64"/>
                <a:gd name="T13" fmla="*/ 6 h 64"/>
                <a:gd name="T14" fmla="*/ 2 w 64"/>
                <a:gd name="T15" fmla="*/ 2 h 64"/>
                <a:gd name="T16" fmla="*/ 4 w 64"/>
                <a:gd name="T17" fmla="*/ 0 h 64"/>
                <a:gd name="T18" fmla="*/ 4 w 64"/>
                <a:gd name="T19" fmla="*/ 0 h 64"/>
                <a:gd name="T20" fmla="*/ 8 w 64"/>
                <a:gd name="T21" fmla="*/ 0 h 64"/>
                <a:gd name="T22" fmla="*/ 12 w 64"/>
                <a:gd name="T23" fmla="*/ 2 h 64"/>
                <a:gd name="T24" fmla="*/ 62 w 64"/>
                <a:gd name="T25" fmla="*/ 52 h 64"/>
                <a:gd name="T26" fmla="*/ 62 w 64"/>
                <a:gd name="T27" fmla="*/ 52 h 64"/>
                <a:gd name="T28" fmla="*/ 64 w 64"/>
                <a:gd name="T29" fmla="*/ 56 h 64"/>
                <a:gd name="T30" fmla="*/ 64 w 64"/>
                <a:gd name="T31" fmla="*/ 60 h 64"/>
                <a:gd name="T32" fmla="*/ 64 w 64"/>
                <a:gd name="T33" fmla="*/ 60 h 64"/>
                <a:gd name="T34" fmla="*/ 62 w 64"/>
                <a:gd name="T35" fmla="*/ 62 h 64"/>
                <a:gd name="T36" fmla="*/ 58 w 64"/>
                <a:gd name="T37" fmla="*/ 64 h 64"/>
                <a:gd name="T38" fmla="*/ 58 w 64"/>
                <a:gd name="T39" fmla="*/ 64 h 64"/>
                <a:gd name="T40" fmla="*/ 14 w 64"/>
                <a:gd name="T41" fmla="*/ 50 h 64"/>
                <a:gd name="T42" fmla="*/ 42 w 64"/>
                <a:gd name="T43" fmla="*/ 50 h 64"/>
                <a:gd name="T44" fmla="*/ 14 w 64"/>
                <a:gd name="T45" fmla="*/ 22 h 64"/>
                <a:gd name="T46" fmla="*/ 14 w 64"/>
                <a:gd name="T47" fmla="*/ 5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4" h="64">
                  <a:moveTo>
                    <a:pt x="58" y="64"/>
                  </a:moveTo>
                  <a:lnTo>
                    <a:pt x="8" y="64"/>
                  </a:lnTo>
                  <a:lnTo>
                    <a:pt x="8" y="64"/>
                  </a:lnTo>
                  <a:lnTo>
                    <a:pt x="2" y="62"/>
                  </a:lnTo>
                  <a:lnTo>
                    <a:pt x="0" y="56"/>
                  </a:lnTo>
                  <a:lnTo>
                    <a:pt x="0" y="6"/>
                  </a:lnTo>
                  <a:lnTo>
                    <a:pt x="0" y="6"/>
                  </a:lnTo>
                  <a:lnTo>
                    <a:pt x="2" y="2"/>
                  </a:lnTo>
                  <a:lnTo>
                    <a:pt x="4" y="0"/>
                  </a:lnTo>
                  <a:lnTo>
                    <a:pt x="4" y="0"/>
                  </a:lnTo>
                  <a:lnTo>
                    <a:pt x="8" y="0"/>
                  </a:lnTo>
                  <a:lnTo>
                    <a:pt x="12" y="2"/>
                  </a:lnTo>
                  <a:lnTo>
                    <a:pt x="62" y="52"/>
                  </a:lnTo>
                  <a:lnTo>
                    <a:pt x="62" y="52"/>
                  </a:lnTo>
                  <a:lnTo>
                    <a:pt x="64" y="56"/>
                  </a:lnTo>
                  <a:lnTo>
                    <a:pt x="64" y="60"/>
                  </a:lnTo>
                  <a:lnTo>
                    <a:pt x="64" y="60"/>
                  </a:lnTo>
                  <a:lnTo>
                    <a:pt x="62" y="62"/>
                  </a:lnTo>
                  <a:lnTo>
                    <a:pt x="58" y="64"/>
                  </a:lnTo>
                  <a:lnTo>
                    <a:pt x="58" y="64"/>
                  </a:lnTo>
                  <a:close/>
                  <a:moveTo>
                    <a:pt x="14" y="50"/>
                  </a:moveTo>
                  <a:lnTo>
                    <a:pt x="42" y="50"/>
                  </a:lnTo>
                  <a:lnTo>
                    <a:pt x="14" y="22"/>
                  </a:lnTo>
                  <a:lnTo>
                    <a:pt x="14" y="5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grpSp>
      <p:grpSp>
        <p:nvGrpSpPr>
          <p:cNvPr id="1569" name="グループ化 1568"/>
          <p:cNvGrpSpPr/>
          <p:nvPr/>
        </p:nvGrpSpPr>
        <p:grpSpPr>
          <a:xfrm>
            <a:off x="5267038" y="3909984"/>
            <a:ext cx="434926" cy="434926"/>
            <a:chOff x="4208463" y="4448175"/>
            <a:chExt cx="479425" cy="479425"/>
          </a:xfrm>
        </p:grpSpPr>
        <p:sp>
          <p:nvSpPr>
            <p:cNvPr id="1570" name="Rectangle 310"/>
            <p:cNvSpPr>
              <a:spLocks noChangeArrowheads="1"/>
            </p:cNvSpPr>
            <p:nvPr/>
          </p:nvSpPr>
          <p:spPr bwMode="auto">
            <a:xfrm>
              <a:off x="4208463" y="4597400"/>
              <a:ext cx="330200" cy="3302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571" name="Rectangle 311"/>
            <p:cNvSpPr>
              <a:spLocks noChangeArrowheads="1"/>
            </p:cNvSpPr>
            <p:nvPr/>
          </p:nvSpPr>
          <p:spPr bwMode="auto">
            <a:xfrm>
              <a:off x="4237038" y="4629150"/>
              <a:ext cx="269875" cy="2222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572" name="Freeform 312"/>
            <p:cNvSpPr>
              <a:spLocks/>
            </p:cNvSpPr>
            <p:nvPr/>
          </p:nvSpPr>
          <p:spPr bwMode="auto">
            <a:xfrm>
              <a:off x="4338638" y="4578350"/>
              <a:ext cx="0" cy="3175"/>
            </a:xfrm>
            <a:custGeom>
              <a:avLst/>
              <a:gdLst>
                <a:gd name="T0" fmla="*/ 0 h 2"/>
                <a:gd name="T1" fmla="*/ 2 h 2"/>
                <a:gd name="T2" fmla="*/ 0 h 2"/>
                <a:gd name="T3" fmla="*/ 0 h 2"/>
              </a:gdLst>
              <a:ahLst/>
              <a:cxnLst>
                <a:cxn ang="0">
                  <a:pos x="0" y="T0"/>
                </a:cxn>
                <a:cxn ang="0">
                  <a:pos x="0" y="T1"/>
                </a:cxn>
                <a:cxn ang="0">
                  <a:pos x="0" y="T2"/>
                </a:cxn>
                <a:cxn ang="0">
                  <a:pos x="0" y="T3"/>
                </a:cxn>
              </a:cxnLst>
              <a:rect l="0" t="0" r="r" b="b"/>
              <a:pathLst>
                <a:path h="2">
                  <a:moveTo>
                    <a:pt x="0" y="0"/>
                  </a:moveTo>
                  <a:lnTo>
                    <a:pt x="0" y="2"/>
                  </a:lnTo>
                  <a:lnTo>
                    <a:pt x="0"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573" name="Freeform 313"/>
            <p:cNvSpPr>
              <a:spLocks/>
            </p:cNvSpPr>
            <p:nvPr/>
          </p:nvSpPr>
          <p:spPr bwMode="auto">
            <a:xfrm>
              <a:off x="4338638" y="4448175"/>
              <a:ext cx="349250" cy="384175"/>
            </a:xfrm>
            <a:custGeom>
              <a:avLst/>
              <a:gdLst>
                <a:gd name="T0" fmla="*/ 220 w 220"/>
                <a:gd name="T1" fmla="*/ 38 h 242"/>
                <a:gd name="T2" fmla="*/ 16 w 220"/>
                <a:gd name="T3" fmla="*/ 0 h 242"/>
                <a:gd name="T4" fmla="*/ 0 w 220"/>
                <a:gd name="T5" fmla="*/ 82 h 242"/>
                <a:gd name="T6" fmla="*/ 16 w 220"/>
                <a:gd name="T7" fmla="*/ 82 h 242"/>
                <a:gd name="T8" fmla="*/ 20 w 220"/>
                <a:gd name="T9" fmla="*/ 82 h 242"/>
                <a:gd name="T10" fmla="*/ 30 w 220"/>
                <a:gd name="T11" fmla="*/ 22 h 242"/>
                <a:gd name="T12" fmla="*/ 198 w 220"/>
                <a:gd name="T13" fmla="*/ 52 h 242"/>
                <a:gd name="T14" fmla="*/ 172 w 220"/>
                <a:gd name="T15" fmla="*/ 192 h 242"/>
                <a:gd name="T16" fmla="*/ 138 w 220"/>
                <a:gd name="T17" fmla="*/ 186 h 242"/>
                <a:gd name="T18" fmla="*/ 138 w 220"/>
                <a:gd name="T19" fmla="*/ 190 h 242"/>
                <a:gd name="T20" fmla="*/ 138 w 220"/>
                <a:gd name="T21" fmla="*/ 234 h 242"/>
                <a:gd name="T22" fmla="*/ 138 w 220"/>
                <a:gd name="T23" fmla="*/ 234 h 242"/>
                <a:gd name="T24" fmla="*/ 182 w 220"/>
                <a:gd name="T25" fmla="*/ 242 h 242"/>
                <a:gd name="T26" fmla="*/ 220 w 220"/>
                <a:gd name="T27" fmla="*/ 38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0" h="242">
                  <a:moveTo>
                    <a:pt x="220" y="38"/>
                  </a:moveTo>
                  <a:lnTo>
                    <a:pt x="16" y="0"/>
                  </a:lnTo>
                  <a:lnTo>
                    <a:pt x="0" y="82"/>
                  </a:lnTo>
                  <a:lnTo>
                    <a:pt x="16" y="82"/>
                  </a:lnTo>
                  <a:lnTo>
                    <a:pt x="20" y="82"/>
                  </a:lnTo>
                  <a:lnTo>
                    <a:pt x="30" y="22"/>
                  </a:lnTo>
                  <a:lnTo>
                    <a:pt x="198" y="52"/>
                  </a:lnTo>
                  <a:lnTo>
                    <a:pt x="172" y="192"/>
                  </a:lnTo>
                  <a:lnTo>
                    <a:pt x="138" y="186"/>
                  </a:lnTo>
                  <a:lnTo>
                    <a:pt x="138" y="190"/>
                  </a:lnTo>
                  <a:lnTo>
                    <a:pt x="138" y="234"/>
                  </a:lnTo>
                  <a:lnTo>
                    <a:pt x="138" y="234"/>
                  </a:lnTo>
                  <a:lnTo>
                    <a:pt x="182" y="242"/>
                  </a:lnTo>
                  <a:lnTo>
                    <a:pt x="220" y="3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574" name="Freeform 314"/>
            <p:cNvSpPr>
              <a:spLocks/>
            </p:cNvSpPr>
            <p:nvPr/>
          </p:nvSpPr>
          <p:spPr bwMode="auto">
            <a:xfrm>
              <a:off x="4370388" y="4483100"/>
              <a:ext cx="282575" cy="269875"/>
            </a:xfrm>
            <a:custGeom>
              <a:avLst/>
              <a:gdLst>
                <a:gd name="T0" fmla="*/ 118 w 178"/>
                <a:gd name="T1" fmla="*/ 60 h 170"/>
                <a:gd name="T2" fmla="*/ 118 w 178"/>
                <a:gd name="T3" fmla="*/ 72 h 170"/>
                <a:gd name="T4" fmla="*/ 118 w 178"/>
                <a:gd name="T5" fmla="*/ 164 h 170"/>
                <a:gd name="T6" fmla="*/ 152 w 178"/>
                <a:gd name="T7" fmla="*/ 170 h 170"/>
                <a:gd name="T8" fmla="*/ 178 w 178"/>
                <a:gd name="T9" fmla="*/ 30 h 170"/>
                <a:gd name="T10" fmla="*/ 10 w 178"/>
                <a:gd name="T11" fmla="*/ 0 h 170"/>
                <a:gd name="T12" fmla="*/ 0 w 178"/>
                <a:gd name="T13" fmla="*/ 60 h 170"/>
                <a:gd name="T14" fmla="*/ 106 w 178"/>
                <a:gd name="T15" fmla="*/ 60 h 170"/>
                <a:gd name="T16" fmla="*/ 118 w 178"/>
                <a:gd name="T17" fmla="*/ 6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8" h="170">
                  <a:moveTo>
                    <a:pt x="118" y="60"/>
                  </a:moveTo>
                  <a:lnTo>
                    <a:pt x="118" y="72"/>
                  </a:lnTo>
                  <a:lnTo>
                    <a:pt x="118" y="164"/>
                  </a:lnTo>
                  <a:lnTo>
                    <a:pt x="152" y="170"/>
                  </a:lnTo>
                  <a:lnTo>
                    <a:pt x="178" y="30"/>
                  </a:lnTo>
                  <a:lnTo>
                    <a:pt x="10" y="0"/>
                  </a:lnTo>
                  <a:lnTo>
                    <a:pt x="0" y="60"/>
                  </a:lnTo>
                  <a:lnTo>
                    <a:pt x="106" y="60"/>
                  </a:lnTo>
                  <a:lnTo>
                    <a:pt x="118" y="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grpSp>
      <p:grpSp>
        <p:nvGrpSpPr>
          <p:cNvPr id="1575" name="グループ化 1574"/>
          <p:cNvGrpSpPr/>
          <p:nvPr/>
        </p:nvGrpSpPr>
        <p:grpSpPr>
          <a:xfrm>
            <a:off x="7210167" y="3232767"/>
            <a:ext cx="434926" cy="434926"/>
            <a:chOff x="3608388" y="3848100"/>
            <a:chExt cx="479425" cy="479425"/>
          </a:xfrm>
        </p:grpSpPr>
        <p:sp>
          <p:nvSpPr>
            <p:cNvPr id="1576" name="Freeform 315"/>
            <p:cNvSpPr>
              <a:spLocks/>
            </p:cNvSpPr>
            <p:nvPr/>
          </p:nvSpPr>
          <p:spPr bwMode="auto">
            <a:xfrm>
              <a:off x="3659188" y="3898900"/>
              <a:ext cx="428625" cy="428625"/>
            </a:xfrm>
            <a:custGeom>
              <a:avLst/>
              <a:gdLst>
                <a:gd name="T0" fmla="*/ 108 w 270"/>
                <a:gd name="T1" fmla="*/ 0 h 270"/>
                <a:gd name="T2" fmla="*/ 80 w 270"/>
                <a:gd name="T3" fmla="*/ 28 h 270"/>
                <a:gd name="T4" fmla="*/ 28 w 270"/>
                <a:gd name="T5" fmla="*/ 80 h 270"/>
                <a:gd name="T6" fmla="*/ 0 w 270"/>
                <a:gd name="T7" fmla="*/ 108 h 270"/>
                <a:gd name="T8" fmla="*/ 164 w 270"/>
                <a:gd name="T9" fmla="*/ 270 h 270"/>
                <a:gd name="T10" fmla="*/ 190 w 270"/>
                <a:gd name="T11" fmla="*/ 244 h 270"/>
                <a:gd name="T12" fmla="*/ 244 w 270"/>
                <a:gd name="T13" fmla="*/ 190 h 270"/>
                <a:gd name="T14" fmla="*/ 270 w 270"/>
                <a:gd name="T15" fmla="*/ 164 h 270"/>
                <a:gd name="T16" fmla="*/ 108 w 270"/>
                <a:gd name="T17" fmla="*/ 0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0" h="270">
                  <a:moveTo>
                    <a:pt x="108" y="0"/>
                  </a:moveTo>
                  <a:lnTo>
                    <a:pt x="80" y="28"/>
                  </a:lnTo>
                  <a:lnTo>
                    <a:pt x="28" y="80"/>
                  </a:lnTo>
                  <a:lnTo>
                    <a:pt x="0" y="108"/>
                  </a:lnTo>
                  <a:lnTo>
                    <a:pt x="164" y="270"/>
                  </a:lnTo>
                  <a:lnTo>
                    <a:pt x="190" y="244"/>
                  </a:lnTo>
                  <a:lnTo>
                    <a:pt x="244" y="190"/>
                  </a:lnTo>
                  <a:lnTo>
                    <a:pt x="270" y="164"/>
                  </a:lnTo>
                  <a:lnTo>
                    <a:pt x="10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577" name="Freeform 316"/>
            <p:cNvSpPr>
              <a:spLocks/>
            </p:cNvSpPr>
            <p:nvPr/>
          </p:nvSpPr>
          <p:spPr bwMode="auto">
            <a:xfrm>
              <a:off x="3703638" y="3943350"/>
              <a:ext cx="342900" cy="342900"/>
            </a:xfrm>
            <a:custGeom>
              <a:avLst/>
              <a:gdLst>
                <a:gd name="T0" fmla="*/ 0 w 216"/>
                <a:gd name="T1" fmla="*/ 80 h 216"/>
                <a:gd name="T2" fmla="*/ 80 w 216"/>
                <a:gd name="T3" fmla="*/ 0 h 216"/>
                <a:gd name="T4" fmla="*/ 216 w 216"/>
                <a:gd name="T5" fmla="*/ 136 h 216"/>
                <a:gd name="T6" fmla="*/ 136 w 216"/>
                <a:gd name="T7" fmla="*/ 216 h 216"/>
                <a:gd name="T8" fmla="*/ 0 w 216"/>
                <a:gd name="T9" fmla="*/ 80 h 216"/>
              </a:gdLst>
              <a:ahLst/>
              <a:cxnLst>
                <a:cxn ang="0">
                  <a:pos x="T0" y="T1"/>
                </a:cxn>
                <a:cxn ang="0">
                  <a:pos x="T2" y="T3"/>
                </a:cxn>
                <a:cxn ang="0">
                  <a:pos x="T4" y="T5"/>
                </a:cxn>
                <a:cxn ang="0">
                  <a:pos x="T6" y="T7"/>
                </a:cxn>
                <a:cxn ang="0">
                  <a:pos x="T8" y="T9"/>
                </a:cxn>
              </a:cxnLst>
              <a:rect l="0" t="0" r="r" b="b"/>
              <a:pathLst>
                <a:path w="216" h="216">
                  <a:moveTo>
                    <a:pt x="0" y="80"/>
                  </a:moveTo>
                  <a:lnTo>
                    <a:pt x="80" y="0"/>
                  </a:lnTo>
                  <a:lnTo>
                    <a:pt x="216" y="136"/>
                  </a:lnTo>
                  <a:lnTo>
                    <a:pt x="136" y="216"/>
                  </a:lnTo>
                  <a:lnTo>
                    <a:pt x="0" y="80"/>
                  </a:lnTo>
                  <a:close/>
                </a:path>
              </a:pathLst>
            </a:custGeom>
            <a:solidFill>
              <a:srgbClr val="7170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578" name="Freeform 317"/>
            <p:cNvSpPr>
              <a:spLocks/>
            </p:cNvSpPr>
            <p:nvPr/>
          </p:nvSpPr>
          <p:spPr bwMode="auto">
            <a:xfrm>
              <a:off x="3640138" y="3879850"/>
              <a:ext cx="190500" cy="190500"/>
            </a:xfrm>
            <a:custGeom>
              <a:avLst/>
              <a:gdLst>
                <a:gd name="T0" fmla="*/ 12 w 120"/>
                <a:gd name="T1" fmla="*/ 120 h 120"/>
                <a:gd name="T2" fmla="*/ 40 w 120"/>
                <a:gd name="T3" fmla="*/ 92 h 120"/>
                <a:gd name="T4" fmla="*/ 92 w 120"/>
                <a:gd name="T5" fmla="*/ 40 h 120"/>
                <a:gd name="T6" fmla="*/ 120 w 120"/>
                <a:gd name="T7" fmla="*/ 12 h 120"/>
                <a:gd name="T8" fmla="*/ 62 w 120"/>
                <a:gd name="T9" fmla="*/ 0 h 120"/>
                <a:gd name="T10" fmla="*/ 0 w 120"/>
                <a:gd name="T11" fmla="*/ 62 h 120"/>
                <a:gd name="T12" fmla="*/ 12 w 120"/>
                <a:gd name="T13" fmla="*/ 120 h 120"/>
              </a:gdLst>
              <a:ahLst/>
              <a:cxnLst>
                <a:cxn ang="0">
                  <a:pos x="T0" y="T1"/>
                </a:cxn>
                <a:cxn ang="0">
                  <a:pos x="T2" y="T3"/>
                </a:cxn>
                <a:cxn ang="0">
                  <a:pos x="T4" y="T5"/>
                </a:cxn>
                <a:cxn ang="0">
                  <a:pos x="T6" y="T7"/>
                </a:cxn>
                <a:cxn ang="0">
                  <a:pos x="T8" y="T9"/>
                </a:cxn>
                <a:cxn ang="0">
                  <a:pos x="T10" y="T11"/>
                </a:cxn>
                <a:cxn ang="0">
                  <a:pos x="T12" y="T13"/>
                </a:cxn>
              </a:cxnLst>
              <a:rect l="0" t="0" r="r" b="b"/>
              <a:pathLst>
                <a:path w="120" h="120">
                  <a:moveTo>
                    <a:pt x="12" y="120"/>
                  </a:moveTo>
                  <a:lnTo>
                    <a:pt x="40" y="92"/>
                  </a:lnTo>
                  <a:lnTo>
                    <a:pt x="92" y="40"/>
                  </a:lnTo>
                  <a:lnTo>
                    <a:pt x="120" y="12"/>
                  </a:lnTo>
                  <a:lnTo>
                    <a:pt x="62" y="0"/>
                  </a:lnTo>
                  <a:lnTo>
                    <a:pt x="0" y="62"/>
                  </a:lnTo>
                  <a:lnTo>
                    <a:pt x="12" y="1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579" name="Freeform 318"/>
            <p:cNvSpPr>
              <a:spLocks/>
            </p:cNvSpPr>
            <p:nvPr/>
          </p:nvSpPr>
          <p:spPr bwMode="auto">
            <a:xfrm>
              <a:off x="3608388" y="3848100"/>
              <a:ext cx="130175" cy="130175"/>
            </a:xfrm>
            <a:custGeom>
              <a:avLst/>
              <a:gdLst>
                <a:gd name="T0" fmla="*/ 20 w 82"/>
                <a:gd name="T1" fmla="*/ 82 h 82"/>
                <a:gd name="T2" fmla="*/ 82 w 82"/>
                <a:gd name="T3" fmla="*/ 20 h 82"/>
                <a:gd name="T4" fmla="*/ 0 w 82"/>
                <a:gd name="T5" fmla="*/ 0 h 82"/>
                <a:gd name="T6" fmla="*/ 20 w 82"/>
                <a:gd name="T7" fmla="*/ 82 h 82"/>
              </a:gdLst>
              <a:ahLst/>
              <a:cxnLst>
                <a:cxn ang="0">
                  <a:pos x="T0" y="T1"/>
                </a:cxn>
                <a:cxn ang="0">
                  <a:pos x="T2" y="T3"/>
                </a:cxn>
                <a:cxn ang="0">
                  <a:pos x="T4" y="T5"/>
                </a:cxn>
                <a:cxn ang="0">
                  <a:pos x="T6" y="T7"/>
                </a:cxn>
              </a:cxnLst>
              <a:rect l="0" t="0" r="r" b="b"/>
              <a:pathLst>
                <a:path w="82" h="82">
                  <a:moveTo>
                    <a:pt x="20" y="82"/>
                  </a:moveTo>
                  <a:lnTo>
                    <a:pt x="82" y="20"/>
                  </a:lnTo>
                  <a:lnTo>
                    <a:pt x="0" y="0"/>
                  </a:lnTo>
                  <a:lnTo>
                    <a:pt x="20"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580" name="Freeform 319"/>
            <p:cNvSpPr>
              <a:spLocks/>
            </p:cNvSpPr>
            <p:nvPr/>
          </p:nvSpPr>
          <p:spPr bwMode="auto">
            <a:xfrm>
              <a:off x="3703638" y="3943350"/>
              <a:ext cx="342900" cy="342900"/>
            </a:xfrm>
            <a:custGeom>
              <a:avLst/>
              <a:gdLst>
                <a:gd name="T0" fmla="*/ 0 w 216"/>
                <a:gd name="T1" fmla="*/ 52 h 216"/>
                <a:gd name="T2" fmla="*/ 162 w 216"/>
                <a:gd name="T3" fmla="*/ 216 h 216"/>
                <a:gd name="T4" fmla="*/ 216 w 216"/>
                <a:gd name="T5" fmla="*/ 162 h 216"/>
                <a:gd name="T6" fmla="*/ 52 w 216"/>
                <a:gd name="T7" fmla="*/ 0 h 216"/>
                <a:gd name="T8" fmla="*/ 0 w 216"/>
                <a:gd name="T9" fmla="*/ 52 h 216"/>
              </a:gdLst>
              <a:ahLst/>
              <a:cxnLst>
                <a:cxn ang="0">
                  <a:pos x="T0" y="T1"/>
                </a:cxn>
                <a:cxn ang="0">
                  <a:pos x="T2" y="T3"/>
                </a:cxn>
                <a:cxn ang="0">
                  <a:pos x="T4" y="T5"/>
                </a:cxn>
                <a:cxn ang="0">
                  <a:pos x="T6" y="T7"/>
                </a:cxn>
                <a:cxn ang="0">
                  <a:pos x="T8" y="T9"/>
                </a:cxn>
              </a:cxnLst>
              <a:rect l="0" t="0" r="r" b="b"/>
              <a:pathLst>
                <a:path w="216" h="216">
                  <a:moveTo>
                    <a:pt x="0" y="52"/>
                  </a:moveTo>
                  <a:lnTo>
                    <a:pt x="162" y="216"/>
                  </a:lnTo>
                  <a:lnTo>
                    <a:pt x="216" y="162"/>
                  </a:lnTo>
                  <a:lnTo>
                    <a:pt x="52" y="0"/>
                  </a:lnTo>
                  <a:lnTo>
                    <a:pt x="0" y="5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581" name="Freeform 320"/>
            <p:cNvSpPr>
              <a:spLocks/>
            </p:cNvSpPr>
            <p:nvPr/>
          </p:nvSpPr>
          <p:spPr bwMode="auto">
            <a:xfrm>
              <a:off x="3662363" y="3905250"/>
              <a:ext cx="142875" cy="139700"/>
            </a:xfrm>
            <a:custGeom>
              <a:avLst/>
              <a:gdLst>
                <a:gd name="T0" fmla="*/ 0 w 90"/>
                <a:gd name="T1" fmla="*/ 30 h 88"/>
                <a:gd name="T2" fmla="*/ 14 w 90"/>
                <a:gd name="T3" fmla="*/ 88 h 88"/>
                <a:gd name="T4" fmla="*/ 90 w 90"/>
                <a:gd name="T5" fmla="*/ 12 h 88"/>
                <a:gd name="T6" fmla="*/ 32 w 90"/>
                <a:gd name="T7" fmla="*/ 0 h 88"/>
                <a:gd name="T8" fmla="*/ 0 w 90"/>
                <a:gd name="T9" fmla="*/ 30 h 88"/>
              </a:gdLst>
              <a:ahLst/>
              <a:cxnLst>
                <a:cxn ang="0">
                  <a:pos x="T0" y="T1"/>
                </a:cxn>
                <a:cxn ang="0">
                  <a:pos x="T2" y="T3"/>
                </a:cxn>
                <a:cxn ang="0">
                  <a:pos x="T4" y="T5"/>
                </a:cxn>
                <a:cxn ang="0">
                  <a:pos x="T6" y="T7"/>
                </a:cxn>
                <a:cxn ang="0">
                  <a:pos x="T8" y="T9"/>
                </a:cxn>
              </a:cxnLst>
              <a:rect l="0" t="0" r="r" b="b"/>
              <a:pathLst>
                <a:path w="90" h="88">
                  <a:moveTo>
                    <a:pt x="0" y="30"/>
                  </a:moveTo>
                  <a:lnTo>
                    <a:pt x="14" y="88"/>
                  </a:lnTo>
                  <a:lnTo>
                    <a:pt x="90" y="12"/>
                  </a:lnTo>
                  <a:lnTo>
                    <a:pt x="32" y="0"/>
                  </a:lnTo>
                  <a:lnTo>
                    <a:pt x="0" y="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grpSp>
      <p:grpSp>
        <p:nvGrpSpPr>
          <p:cNvPr id="1582" name="グループ化 1581"/>
          <p:cNvGrpSpPr/>
          <p:nvPr/>
        </p:nvGrpSpPr>
        <p:grpSpPr>
          <a:xfrm>
            <a:off x="8841595" y="3232767"/>
            <a:ext cx="325474" cy="434926"/>
            <a:chOff x="5465763" y="3848100"/>
            <a:chExt cx="358775" cy="479425"/>
          </a:xfrm>
        </p:grpSpPr>
        <p:sp>
          <p:nvSpPr>
            <p:cNvPr id="1583" name="Freeform 321"/>
            <p:cNvSpPr>
              <a:spLocks/>
            </p:cNvSpPr>
            <p:nvPr/>
          </p:nvSpPr>
          <p:spPr bwMode="auto">
            <a:xfrm>
              <a:off x="5465763" y="3848100"/>
              <a:ext cx="358775" cy="479425"/>
            </a:xfrm>
            <a:custGeom>
              <a:avLst/>
              <a:gdLst>
                <a:gd name="T0" fmla="*/ 190 w 226"/>
                <a:gd name="T1" fmla="*/ 0 h 302"/>
                <a:gd name="T2" fmla="*/ 190 w 226"/>
                <a:gd name="T3" fmla="*/ 0 h 302"/>
                <a:gd name="T4" fmla="*/ 196 w 226"/>
                <a:gd name="T5" fmla="*/ 2 h 302"/>
                <a:gd name="T6" fmla="*/ 204 w 226"/>
                <a:gd name="T7" fmla="*/ 4 h 302"/>
                <a:gd name="T8" fmla="*/ 210 w 226"/>
                <a:gd name="T9" fmla="*/ 8 h 302"/>
                <a:gd name="T10" fmla="*/ 216 w 226"/>
                <a:gd name="T11" fmla="*/ 12 h 302"/>
                <a:gd name="T12" fmla="*/ 220 w 226"/>
                <a:gd name="T13" fmla="*/ 18 h 302"/>
                <a:gd name="T14" fmla="*/ 224 w 226"/>
                <a:gd name="T15" fmla="*/ 24 h 302"/>
                <a:gd name="T16" fmla="*/ 226 w 226"/>
                <a:gd name="T17" fmla="*/ 30 h 302"/>
                <a:gd name="T18" fmla="*/ 226 w 226"/>
                <a:gd name="T19" fmla="*/ 38 h 302"/>
                <a:gd name="T20" fmla="*/ 226 w 226"/>
                <a:gd name="T21" fmla="*/ 264 h 302"/>
                <a:gd name="T22" fmla="*/ 226 w 226"/>
                <a:gd name="T23" fmla="*/ 264 h 302"/>
                <a:gd name="T24" fmla="*/ 226 w 226"/>
                <a:gd name="T25" fmla="*/ 272 h 302"/>
                <a:gd name="T26" fmla="*/ 224 w 226"/>
                <a:gd name="T27" fmla="*/ 280 h 302"/>
                <a:gd name="T28" fmla="*/ 220 w 226"/>
                <a:gd name="T29" fmla="*/ 286 h 302"/>
                <a:gd name="T30" fmla="*/ 216 w 226"/>
                <a:gd name="T31" fmla="*/ 292 h 302"/>
                <a:gd name="T32" fmla="*/ 210 w 226"/>
                <a:gd name="T33" fmla="*/ 296 h 302"/>
                <a:gd name="T34" fmla="*/ 204 w 226"/>
                <a:gd name="T35" fmla="*/ 300 h 302"/>
                <a:gd name="T36" fmla="*/ 196 w 226"/>
                <a:gd name="T37" fmla="*/ 302 h 302"/>
                <a:gd name="T38" fmla="*/ 190 w 226"/>
                <a:gd name="T39" fmla="*/ 302 h 302"/>
                <a:gd name="T40" fmla="*/ 38 w 226"/>
                <a:gd name="T41" fmla="*/ 302 h 302"/>
                <a:gd name="T42" fmla="*/ 38 w 226"/>
                <a:gd name="T43" fmla="*/ 302 h 302"/>
                <a:gd name="T44" fmla="*/ 30 w 226"/>
                <a:gd name="T45" fmla="*/ 302 h 302"/>
                <a:gd name="T46" fmla="*/ 24 w 226"/>
                <a:gd name="T47" fmla="*/ 300 h 302"/>
                <a:gd name="T48" fmla="*/ 18 w 226"/>
                <a:gd name="T49" fmla="*/ 296 h 302"/>
                <a:gd name="T50" fmla="*/ 12 w 226"/>
                <a:gd name="T51" fmla="*/ 292 h 302"/>
                <a:gd name="T52" fmla="*/ 6 w 226"/>
                <a:gd name="T53" fmla="*/ 286 h 302"/>
                <a:gd name="T54" fmla="*/ 4 w 226"/>
                <a:gd name="T55" fmla="*/ 280 h 302"/>
                <a:gd name="T56" fmla="*/ 2 w 226"/>
                <a:gd name="T57" fmla="*/ 272 h 302"/>
                <a:gd name="T58" fmla="*/ 0 w 226"/>
                <a:gd name="T59" fmla="*/ 264 h 302"/>
                <a:gd name="T60" fmla="*/ 0 w 226"/>
                <a:gd name="T61" fmla="*/ 38 h 302"/>
                <a:gd name="T62" fmla="*/ 0 w 226"/>
                <a:gd name="T63" fmla="*/ 38 h 302"/>
                <a:gd name="T64" fmla="*/ 2 w 226"/>
                <a:gd name="T65" fmla="*/ 30 h 302"/>
                <a:gd name="T66" fmla="*/ 4 w 226"/>
                <a:gd name="T67" fmla="*/ 24 h 302"/>
                <a:gd name="T68" fmla="*/ 6 w 226"/>
                <a:gd name="T69" fmla="*/ 18 h 302"/>
                <a:gd name="T70" fmla="*/ 12 w 226"/>
                <a:gd name="T71" fmla="*/ 12 h 302"/>
                <a:gd name="T72" fmla="*/ 18 w 226"/>
                <a:gd name="T73" fmla="*/ 8 h 302"/>
                <a:gd name="T74" fmla="*/ 24 w 226"/>
                <a:gd name="T75" fmla="*/ 4 h 302"/>
                <a:gd name="T76" fmla="*/ 30 w 226"/>
                <a:gd name="T77" fmla="*/ 2 h 302"/>
                <a:gd name="T78" fmla="*/ 38 w 226"/>
                <a:gd name="T79" fmla="*/ 0 h 302"/>
                <a:gd name="T80" fmla="*/ 190 w 226"/>
                <a:gd name="T81" fmla="*/ 0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26" h="302">
                  <a:moveTo>
                    <a:pt x="190" y="0"/>
                  </a:moveTo>
                  <a:lnTo>
                    <a:pt x="190" y="0"/>
                  </a:lnTo>
                  <a:lnTo>
                    <a:pt x="196" y="2"/>
                  </a:lnTo>
                  <a:lnTo>
                    <a:pt x="204" y="4"/>
                  </a:lnTo>
                  <a:lnTo>
                    <a:pt x="210" y="8"/>
                  </a:lnTo>
                  <a:lnTo>
                    <a:pt x="216" y="12"/>
                  </a:lnTo>
                  <a:lnTo>
                    <a:pt x="220" y="18"/>
                  </a:lnTo>
                  <a:lnTo>
                    <a:pt x="224" y="24"/>
                  </a:lnTo>
                  <a:lnTo>
                    <a:pt x="226" y="30"/>
                  </a:lnTo>
                  <a:lnTo>
                    <a:pt x="226" y="38"/>
                  </a:lnTo>
                  <a:lnTo>
                    <a:pt x="226" y="264"/>
                  </a:lnTo>
                  <a:lnTo>
                    <a:pt x="226" y="264"/>
                  </a:lnTo>
                  <a:lnTo>
                    <a:pt x="226" y="272"/>
                  </a:lnTo>
                  <a:lnTo>
                    <a:pt x="224" y="280"/>
                  </a:lnTo>
                  <a:lnTo>
                    <a:pt x="220" y="286"/>
                  </a:lnTo>
                  <a:lnTo>
                    <a:pt x="216" y="292"/>
                  </a:lnTo>
                  <a:lnTo>
                    <a:pt x="210" y="296"/>
                  </a:lnTo>
                  <a:lnTo>
                    <a:pt x="204" y="300"/>
                  </a:lnTo>
                  <a:lnTo>
                    <a:pt x="196" y="302"/>
                  </a:lnTo>
                  <a:lnTo>
                    <a:pt x="190" y="302"/>
                  </a:lnTo>
                  <a:lnTo>
                    <a:pt x="38" y="302"/>
                  </a:lnTo>
                  <a:lnTo>
                    <a:pt x="38" y="302"/>
                  </a:lnTo>
                  <a:lnTo>
                    <a:pt x="30" y="302"/>
                  </a:lnTo>
                  <a:lnTo>
                    <a:pt x="24" y="300"/>
                  </a:lnTo>
                  <a:lnTo>
                    <a:pt x="18" y="296"/>
                  </a:lnTo>
                  <a:lnTo>
                    <a:pt x="12" y="292"/>
                  </a:lnTo>
                  <a:lnTo>
                    <a:pt x="6" y="286"/>
                  </a:lnTo>
                  <a:lnTo>
                    <a:pt x="4" y="280"/>
                  </a:lnTo>
                  <a:lnTo>
                    <a:pt x="2" y="272"/>
                  </a:lnTo>
                  <a:lnTo>
                    <a:pt x="0" y="264"/>
                  </a:lnTo>
                  <a:lnTo>
                    <a:pt x="0" y="38"/>
                  </a:lnTo>
                  <a:lnTo>
                    <a:pt x="0" y="38"/>
                  </a:lnTo>
                  <a:lnTo>
                    <a:pt x="2" y="30"/>
                  </a:lnTo>
                  <a:lnTo>
                    <a:pt x="4" y="24"/>
                  </a:lnTo>
                  <a:lnTo>
                    <a:pt x="6" y="18"/>
                  </a:lnTo>
                  <a:lnTo>
                    <a:pt x="12" y="12"/>
                  </a:lnTo>
                  <a:lnTo>
                    <a:pt x="18" y="8"/>
                  </a:lnTo>
                  <a:lnTo>
                    <a:pt x="24" y="4"/>
                  </a:lnTo>
                  <a:lnTo>
                    <a:pt x="30" y="2"/>
                  </a:lnTo>
                  <a:lnTo>
                    <a:pt x="38" y="0"/>
                  </a:lnTo>
                  <a:lnTo>
                    <a:pt x="19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584" name="Freeform 322"/>
            <p:cNvSpPr>
              <a:spLocks/>
            </p:cNvSpPr>
            <p:nvPr/>
          </p:nvSpPr>
          <p:spPr bwMode="auto">
            <a:xfrm>
              <a:off x="5497513" y="3908425"/>
              <a:ext cx="298450" cy="60325"/>
            </a:xfrm>
            <a:custGeom>
              <a:avLst/>
              <a:gdLst>
                <a:gd name="T0" fmla="*/ 188 w 188"/>
                <a:gd name="T1" fmla="*/ 26 h 38"/>
                <a:gd name="T2" fmla="*/ 188 w 188"/>
                <a:gd name="T3" fmla="*/ 26 h 38"/>
                <a:gd name="T4" fmla="*/ 188 w 188"/>
                <a:gd name="T5" fmla="*/ 32 h 38"/>
                <a:gd name="T6" fmla="*/ 184 w 188"/>
                <a:gd name="T7" fmla="*/ 34 h 38"/>
                <a:gd name="T8" fmla="*/ 180 w 188"/>
                <a:gd name="T9" fmla="*/ 38 h 38"/>
                <a:gd name="T10" fmla="*/ 176 w 188"/>
                <a:gd name="T11" fmla="*/ 38 h 38"/>
                <a:gd name="T12" fmla="*/ 10 w 188"/>
                <a:gd name="T13" fmla="*/ 38 h 38"/>
                <a:gd name="T14" fmla="*/ 10 w 188"/>
                <a:gd name="T15" fmla="*/ 38 h 38"/>
                <a:gd name="T16" fmla="*/ 6 w 188"/>
                <a:gd name="T17" fmla="*/ 38 h 38"/>
                <a:gd name="T18" fmla="*/ 2 w 188"/>
                <a:gd name="T19" fmla="*/ 34 h 38"/>
                <a:gd name="T20" fmla="*/ 0 w 188"/>
                <a:gd name="T21" fmla="*/ 32 h 38"/>
                <a:gd name="T22" fmla="*/ 0 w 188"/>
                <a:gd name="T23" fmla="*/ 26 h 38"/>
                <a:gd name="T24" fmla="*/ 0 w 188"/>
                <a:gd name="T25" fmla="*/ 12 h 38"/>
                <a:gd name="T26" fmla="*/ 0 w 188"/>
                <a:gd name="T27" fmla="*/ 12 h 38"/>
                <a:gd name="T28" fmla="*/ 0 w 188"/>
                <a:gd name="T29" fmla="*/ 8 h 38"/>
                <a:gd name="T30" fmla="*/ 2 w 188"/>
                <a:gd name="T31" fmla="*/ 4 h 38"/>
                <a:gd name="T32" fmla="*/ 6 w 188"/>
                <a:gd name="T33" fmla="*/ 2 h 38"/>
                <a:gd name="T34" fmla="*/ 10 w 188"/>
                <a:gd name="T35" fmla="*/ 0 h 38"/>
                <a:gd name="T36" fmla="*/ 176 w 188"/>
                <a:gd name="T37" fmla="*/ 0 h 38"/>
                <a:gd name="T38" fmla="*/ 176 w 188"/>
                <a:gd name="T39" fmla="*/ 0 h 38"/>
                <a:gd name="T40" fmla="*/ 180 w 188"/>
                <a:gd name="T41" fmla="*/ 2 h 38"/>
                <a:gd name="T42" fmla="*/ 184 w 188"/>
                <a:gd name="T43" fmla="*/ 4 h 38"/>
                <a:gd name="T44" fmla="*/ 188 w 188"/>
                <a:gd name="T45" fmla="*/ 8 h 38"/>
                <a:gd name="T46" fmla="*/ 188 w 188"/>
                <a:gd name="T47" fmla="*/ 12 h 38"/>
                <a:gd name="T48" fmla="*/ 188 w 188"/>
                <a:gd name="T49" fmla="*/ 2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 h="38">
                  <a:moveTo>
                    <a:pt x="188" y="26"/>
                  </a:moveTo>
                  <a:lnTo>
                    <a:pt x="188" y="26"/>
                  </a:lnTo>
                  <a:lnTo>
                    <a:pt x="188" y="32"/>
                  </a:lnTo>
                  <a:lnTo>
                    <a:pt x="184" y="34"/>
                  </a:lnTo>
                  <a:lnTo>
                    <a:pt x="180" y="38"/>
                  </a:lnTo>
                  <a:lnTo>
                    <a:pt x="176" y="38"/>
                  </a:lnTo>
                  <a:lnTo>
                    <a:pt x="10" y="38"/>
                  </a:lnTo>
                  <a:lnTo>
                    <a:pt x="10" y="38"/>
                  </a:lnTo>
                  <a:lnTo>
                    <a:pt x="6" y="38"/>
                  </a:lnTo>
                  <a:lnTo>
                    <a:pt x="2" y="34"/>
                  </a:lnTo>
                  <a:lnTo>
                    <a:pt x="0" y="32"/>
                  </a:lnTo>
                  <a:lnTo>
                    <a:pt x="0" y="26"/>
                  </a:lnTo>
                  <a:lnTo>
                    <a:pt x="0" y="12"/>
                  </a:lnTo>
                  <a:lnTo>
                    <a:pt x="0" y="12"/>
                  </a:lnTo>
                  <a:lnTo>
                    <a:pt x="0" y="8"/>
                  </a:lnTo>
                  <a:lnTo>
                    <a:pt x="2" y="4"/>
                  </a:lnTo>
                  <a:lnTo>
                    <a:pt x="6" y="2"/>
                  </a:lnTo>
                  <a:lnTo>
                    <a:pt x="10" y="0"/>
                  </a:lnTo>
                  <a:lnTo>
                    <a:pt x="176" y="0"/>
                  </a:lnTo>
                  <a:lnTo>
                    <a:pt x="176" y="0"/>
                  </a:lnTo>
                  <a:lnTo>
                    <a:pt x="180" y="2"/>
                  </a:lnTo>
                  <a:lnTo>
                    <a:pt x="184" y="4"/>
                  </a:lnTo>
                  <a:lnTo>
                    <a:pt x="188" y="8"/>
                  </a:lnTo>
                  <a:lnTo>
                    <a:pt x="188" y="12"/>
                  </a:lnTo>
                  <a:lnTo>
                    <a:pt x="188" y="2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585" name="Rectangle 323"/>
            <p:cNvSpPr>
              <a:spLocks noChangeArrowheads="1"/>
            </p:cNvSpPr>
            <p:nvPr/>
          </p:nvSpPr>
          <p:spPr bwMode="auto">
            <a:xfrm>
              <a:off x="5675313" y="3990975"/>
              <a:ext cx="120650" cy="19050"/>
            </a:xfrm>
            <a:prstGeom prst="rect">
              <a:avLst/>
            </a:prstGeom>
            <a:solidFill>
              <a:srgbClr val="B4B4B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586" name="Freeform 324"/>
            <p:cNvSpPr>
              <a:spLocks/>
            </p:cNvSpPr>
            <p:nvPr/>
          </p:nvSpPr>
          <p:spPr bwMode="auto">
            <a:xfrm>
              <a:off x="5754688" y="4225925"/>
              <a:ext cx="41275" cy="41275"/>
            </a:xfrm>
            <a:custGeom>
              <a:avLst/>
              <a:gdLst>
                <a:gd name="T0" fmla="*/ 26 w 26"/>
                <a:gd name="T1" fmla="*/ 20 h 26"/>
                <a:gd name="T2" fmla="*/ 26 w 26"/>
                <a:gd name="T3" fmla="*/ 20 h 26"/>
                <a:gd name="T4" fmla="*/ 26 w 26"/>
                <a:gd name="T5" fmla="*/ 22 h 26"/>
                <a:gd name="T6" fmla="*/ 24 w 26"/>
                <a:gd name="T7" fmla="*/ 24 h 26"/>
                <a:gd name="T8" fmla="*/ 18 w 26"/>
                <a:gd name="T9" fmla="*/ 26 h 26"/>
                <a:gd name="T10" fmla="*/ 8 w 26"/>
                <a:gd name="T11" fmla="*/ 26 h 26"/>
                <a:gd name="T12" fmla="*/ 8 w 26"/>
                <a:gd name="T13" fmla="*/ 26 h 26"/>
                <a:gd name="T14" fmla="*/ 2 w 26"/>
                <a:gd name="T15" fmla="*/ 24 h 26"/>
                <a:gd name="T16" fmla="*/ 0 w 26"/>
                <a:gd name="T17" fmla="*/ 20 h 26"/>
                <a:gd name="T18" fmla="*/ 0 w 26"/>
                <a:gd name="T19" fmla="*/ 8 h 26"/>
                <a:gd name="T20" fmla="*/ 0 w 26"/>
                <a:gd name="T21" fmla="*/ 8 h 26"/>
                <a:gd name="T22" fmla="*/ 2 w 26"/>
                <a:gd name="T23" fmla="*/ 2 h 26"/>
                <a:gd name="T24" fmla="*/ 8 w 26"/>
                <a:gd name="T25" fmla="*/ 0 h 26"/>
                <a:gd name="T26" fmla="*/ 18 w 26"/>
                <a:gd name="T27" fmla="*/ 0 h 26"/>
                <a:gd name="T28" fmla="*/ 18 w 26"/>
                <a:gd name="T29" fmla="*/ 0 h 26"/>
                <a:gd name="T30" fmla="*/ 24 w 26"/>
                <a:gd name="T31" fmla="*/ 2 h 26"/>
                <a:gd name="T32" fmla="*/ 26 w 26"/>
                <a:gd name="T33" fmla="*/ 8 h 26"/>
                <a:gd name="T34" fmla="*/ 26 w 26"/>
                <a:gd name="T35" fmla="*/ 2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26">
                  <a:moveTo>
                    <a:pt x="26" y="20"/>
                  </a:moveTo>
                  <a:lnTo>
                    <a:pt x="26" y="20"/>
                  </a:lnTo>
                  <a:lnTo>
                    <a:pt x="26" y="22"/>
                  </a:lnTo>
                  <a:lnTo>
                    <a:pt x="24" y="24"/>
                  </a:lnTo>
                  <a:lnTo>
                    <a:pt x="18" y="26"/>
                  </a:lnTo>
                  <a:lnTo>
                    <a:pt x="8" y="26"/>
                  </a:lnTo>
                  <a:lnTo>
                    <a:pt x="8" y="26"/>
                  </a:lnTo>
                  <a:lnTo>
                    <a:pt x="2" y="24"/>
                  </a:lnTo>
                  <a:lnTo>
                    <a:pt x="0" y="20"/>
                  </a:lnTo>
                  <a:lnTo>
                    <a:pt x="0" y="8"/>
                  </a:lnTo>
                  <a:lnTo>
                    <a:pt x="0" y="8"/>
                  </a:lnTo>
                  <a:lnTo>
                    <a:pt x="2" y="2"/>
                  </a:lnTo>
                  <a:lnTo>
                    <a:pt x="8" y="0"/>
                  </a:lnTo>
                  <a:lnTo>
                    <a:pt x="18" y="0"/>
                  </a:lnTo>
                  <a:lnTo>
                    <a:pt x="18" y="0"/>
                  </a:lnTo>
                  <a:lnTo>
                    <a:pt x="24" y="2"/>
                  </a:lnTo>
                  <a:lnTo>
                    <a:pt x="26" y="8"/>
                  </a:lnTo>
                  <a:lnTo>
                    <a:pt x="26" y="2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587" name="Freeform 325"/>
            <p:cNvSpPr>
              <a:spLocks/>
            </p:cNvSpPr>
            <p:nvPr/>
          </p:nvSpPr>
          <p:spPr bwMode="auto">
            <a:xfrm>
              <a:off x="5497513" y="4225925"/>
              <a:ext cx="41275" cy="41275"/>
            </a:xfrm>
            <a:custGeom>
              <a:avLst/>
              <a:gdLst>
                <a:gd name="T0" fmla="*/ 26 w 26"/>
                <a:gd name="T1" fmla="*/ 20 h 26"/>
                <a:gd name="T2" fmla="*/ 26 w 26"/>
                <a:gd name="T3" fmla="*/ 20 h 26"/>
                <a:gd name="T4" fmla="*/ 24 w 26"/>
                <a:gd name="T5" fmla="*/ 24 h 26"/>
                <a:gd name="T6" fmla="*/ 18 w 26"/>
                <a:gd name="T7" fmla="*/ 26 h 26"/>
                <a:gd name="T8" fmla="*/ 6 w 26"/>
                <a:gd name="T9" fmla="*/ 26 h 26"/>
                <a:gd name="T10" fmla="*/ 6 w 26"/>
                <a:gd name="T11" fmla="*/ 26 h 26"/>
                <a:gd name="T12" fmla="*/ 2 w 26"/>
                <a:gd name="T13" fmla="*/ 24 h 26"/>
                <a:gd name="T14" fmla="*/ 0 w 26"/>
                <a:gd name="T15" fmla="*/ 22 h 26"/>
                <a:gd name="T16" fmla="*/ 0 w 26"/>
                <a:gd name="T17" fmla="*/ 20 h 26"/>
                <a:gd name="T18" fmla="*/ 0 w 26"/>
                <a:gd name="T19" fmla="*/ 8 h 26"/>
                <a:gd name="T20" fmla="*/ 0 w 26"/>
                <a:gd name="T21" fmla="*/ 8 h 26"/>
                <a:gd name="T22" fmla="*/ 2 w 26"/>
                <a:gd name="T23" fmla="*/ 2 h 26"/>
                <a:gd name="T24" fmla="*/ 6 w 26"/>
                <a:gd name="T25" fmla="*/ 0 h 26"/>
                <a:gd name="T26" fmla="*/ 18 w 26"/>
                <a:gd name="T27" fmla="*/ 0 h 26"/>
                <a:gd name="T28" fmla="*/ 18 w 26"/>
                <a:gd name="T29" fmla="*/ 0 h 26"/>
                <a:gd name="T30" fmla="*/ 24 w 26"/>
                <a:gd name="T31" fmla="*/ 2 h 26"/>
                <a:gd name="T32" fmla="*/ 26 w 26"/>
                <a:gd name="T33" fmla="*/ 8 h 26"/>
                <a:gd name="T34" fmla="*/ 26 w 26"/>
                <a:gd name="T35" fmla="*/ 2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26">
                  <a:moveTo>
                    <a:pt x="26" y="20"/>
                  </a:moveTo>
                  <a:lnTo>
                    <a:pt x="26" y="20"/>
                  </a:lnTo>
                  <a:lnTo>
                    <a:pt x="24" y="24"/>
                  </a:lnTo>
                  <a:lnTo>
                    <a:pt x="18" y="26"/>
                  </a:lnTo>
                  <a:lnTo>
                    <a:pt x="6" y="26"/>
                  </a:lnTo>
                  <a:lnTo>
                    <a:pt x="6" y="26"/>
                  </a:lnTo>
                  <a:lnTo>
                    <a:pt x="2" y="24"/>
                  </a:lnTo>
                  <a:lnTo>
                    <a:pt x="0" y="22"/>
                  </a:lnTo>
                  <a:lnTo>
                    <a:pt x="0" y="20"/>
                  </a:lnTo>
                  <a:lnTo>
                    <a:pt x="0" y="8"/>
                  </a:lnTo>
                  <a:lnTo>
                    <a:pt x="0" y="8"/>
                  </a:lnTo>
                  <a:lnTo>
                    <a:pt x="2" y="2"/>
                  </a:lnTo>
                  <a:lnTo>
                    <a:pt x="6" y="0"/>
                  </a:lnTo>
                  <a:lnTo>
                    <a:pt x="18" y="0"/>
                  </a:lnTo>
                  <a:lnTo>
                    <a:pt x="18" y="0"/>
                  </a:lnTo>
                  <a:lnTo>
                    <a:pt x="24" y="2"/>
                  </a:lnTo>
                  <a:lnTo>
                    <a:pt x="26" y="8"/>
                  </a:lnTo>
                  <a:lnTo>
                    <a:pt x="26" y="2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588" name="Freeform 326"/>
            <p:cNvSpPr>
              <a:spLocks/>
            </p:cNvSpPr>
            <p:nvPr/>
          </p:nvSpPr>
          <p:spPr bwMode="auto">
            <a:xfrm>
              <a:off x="5561013" y="4225925"/>
              <a:ext cx="41275" cy="41275"/>
            </a:xfrm>
            <a:custGeom>
              <a:avLst/>
              <a:gdLst>
                <a:gd name="T0" fmla="*/ 26 w 26"/>
                <a:gd name="T1" fmla="*/ 20 h 26"/>
                <a:gd name="T2" fmla="*/ 26 w 26"/>
                <a:gd name="T3" fmla="*/ 20 h 26"/>
                <a:gd name="T4" fmla="*/ 24 w 26"/>
                <a:gd name="T5" fmla="*/ 24 h 26"/>
                <a:gd name="T6" fmla="*/ 18 w 26"/>
                <a:gd name="T7" fmla="*/ 26 h 26"/>
                <a:gd name="T8" fmla="*/ 8 w 26"/>
                <a:gd name="T9" fmla="*/ 26 h 26"/>
                <a:gd name="T10" fmla="*/ 8 w 26"/>
                <a:gd name="T11" fmla="*/ 26 h 26"/>
                <a:gd name="T12" fmla="*/ 2 w 26"/>
                <a:gd name="T13" fmla="*/ 24 h 26"/>
                <a:gd name="T14" fmla="*/ 0 w 26"/>
                <a:gd name="T15" fmla="*/ 22 h 26"/>
                <a:gd name="T16" fmla="*/ 0 w 26"/>
                <a:gd name="T17" fmla="*/ 20 h 26"/>
                <a:gd name="T18" fmla="*/ 0 w 26"/>
                <a:gd name="T19" fmla="*/ 8 h 26"/>
                <a:gd name="T20" fmla="*/ 0 w 26"/>
                <a:gd name="T21" fmla="*/ 8 h 26"/>
                <a:gd name="T22" fmla="*/ 2 w 26"/>
                <a:gd name="T23" fmla="*/ 2 h 26"/>
                <a:gd name="T24" fmla="*/ 8 w 26"/>
                <a:gd name="T25" fmla="*/ 0 h 26"/>
                <a:gd name="T26" fmla="*/ 18 w 26"/>
                <a:gd name="T27" fmla="*/ 0 h 26"/>
                <a:gd name="T28" fmla="*/ 18 w 26"/>
                <a:gd name="T29" fmla="*/ 0 h 26"/>
                <a:gd name="T30" fmla="*/ 22 w 26"/>
                <a:gd name="T31" fmla="*/ 0 h 26"/>
                <a:gd name="T32" fmla="*/ 24 w 26"/>
                <a:gd name="T33" fmla="*/ 2 h 26"/>
                <a:gd name="T34" fmla="*/ 26 w 26"/>
                <a:gd name="T35" fmla="*/ 8 h 26"/>
                <a:gd name="T36" fmla="*/ 26 w 26"/>
                <a:gd name="T37" fmla="*/ 2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 h="26">
                  <a:moveTo>
                    <a:pt x="26" y="20"/>
                  </a:moveTo>
                  <a:lnTo>
                    <a:pt x="26" y="20"/>
                  </a:lnTo>
                  <a:lnTo>
                    <a:pt x="24" y="24"/>
                  </a:lnTo>
                  <a:lnTo>
                    <a:pt x="18" y="26"/>
                  </a:lnTo>
                  <a:lnTo>
                    <a:pt x="8" y="26"/>
                  </a:lnTo>
                  <a:lnTo>
                    <a:pt x="8" y="26"/>
                  </a:lnTo>
                  <a:lnTo>
                    <a:pt x="2" y="24"/>
                  </a:lnTo>
                  <a:lnTo>
                    <a:pt x="0" y="22"/>
                  </a:lnTo>
                  <a:lnTo>
                    <a:pt x="0" y="20"/>
                  </a:lnTo>
                  <a:lnTo>
                    <a:pt x="0" y="8"/>
                  </a:lnTo>
                  <a:lnTo>
                    <a:pt x="0" y="8"/>
                  </a:lnTo>
                  <a:lnTo>
                    <a:pt x="2" y="2"/>
                  </a:lnTo>
                  <a:lnTo>
                    <a:pt x="8" y="0"/>
                  </a:lnTo>
                  <a:lnTo>
                    <a:pt x="18" y="0"/>
                  </a:lnTo>
                  <a:lnTo>
                    <a:pt x="18" y="0"/>
                  </a:lnTo>
                  <a:lnTo>
                    <a:pt x="22" y="0"/>
                  </a:lnTo>
                  <a:lnTo>
                    <a:pt x="24" y="2"/>
                  </a:lnTo>
                  <a:lnTo>
                    <a:pt x="26" y="8"/>
                  </a:lnTo>
                  <a:lnTo>
                    <a:pt x="26" y="2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589" name="Freeform 327"/>
            <p:cNvSpPr>
              <a:spLocks/>
            </p:cNvSpPr>
            <p:nvPr/>
          </p:nvSpPr>
          <p:spPr bwMode="auto">
            <a:xfrm>
              <a:off x="5624513" y="4225925"/>
              <a:ext cx="41275" cy="41275"/>
            </a:xfrm>
            <a:custGeom>
              <a:avLst/>
              <a:gdLst>
                <a:gd name="T0" fmla="*/ 26 w 26"/>
                <a:gd name="T1" fmla="*/ 20 h 26"/>
                <a:gd name="T2" fmla="*/ 26 w 26"/>
                <a:gd name="T3" fmla="*/ 20 h 26"/>
                <a:gd name="T4" fmla="*/ 26 w 26"/>
                <a:gd name="T5" fmla="*/ 22 h 26"/>
                <a:gd name="T6" fmla="*/ 24 w 26"/>
                <a:gd name="T7" fmla="*/ 24 h 26"/>
                <a:gd name="T8" fmla="*/ 20 w 26"/>
                <a:gd name="T9" fmla="*/ 26 h 26"/>
                <a:gd name="T10" fmla="*/ 8 w 26"/>
                <a:gd name="T11" fmla="*/ 26 h 26"/>
                <a:gd name="T12" fmla="*/ 8 w 26"/>
                <a:gd name="T13" fmla="*/ 26 h 26"/>
                <a:gd name="T14" fmla="*/ 2 w 26"/>
                <a:gd name="T15" fmla="*/ 24 h 26"/>
                <a:gd name="T16" fmla="*/ 0 w 26"/>
                <a:gd name="T17" fmla="*/ 20 h 26"/>
                <a:gd name="T18" fmla="*/ 0 w 26"/>
                <a:gd name="T19" fmla="*/ 8 h 26"/>
                <a:gd name="T20" fmla="*/ 0 w 26"/>
                <a:gd name="T21" fmla="*/ 8 h 26"/>
                <a:gd name="T22" fmla="*/ 2 w 26"/>
                <a:gd name="T23" fmla="*/ 2 h 26"/>
                <a:gd name="T24" fmla="*/ 4 w 26"/>
                <a:gd name="T25" fmla="*/ 0 h 26"/>
                <a:gd name="T26" fmla="*/ 8 w 26"/>
                <a:gd name="T27" fmla="*/ 0 h 26"/>
                <a:gd name="T28" fmla="*/ 20 w 26"/>
                <a:gd name="T29" fmla="*/ 0 h 26"/>
                <a:gd name="T30" fmla="*/ 20 w 26"/>
                <a:gd name="T31" fmla="*/ 0 h 26"/>
                <a:gd name="T32" fmla="*/ 24 w 26"/>
                <a:gd name="T33" fmla="*/ 2 h 26"/>
                <a:gd name="T34" fmla="*/ 26 w 26"/>
                <a:gd name="T35" fmla="*/ 8 h 26"/>
                <a:gd name="T36" fmla="*/ 26 w 26"/>
                <a:gd name="T37" fmla="*/ 2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 h="26">
                  <a:moveTo>
                    <a:pt x="26" y="20"/>
                  </a:moveTo>
                  <a:lnTo>
                    <a:pt x="26" y="20"/>
                  </a:lnTo>
                  <a:lnTo>
                    <a:pt x="26" y="22"/>
                  </a:lnTo>
                  <a:lnTo>
                    <a:pt x="24" y="24"/>
                  </a:lnTo>
                  <a:lnTo>
                    <a:pt x="20" y="26"/>
                  </a:lnTo>
                  <a:lnTo>
                    <a:pt x="8" y="26"/>
                  </a:lnTo>
                  <a:lnTo>
                    <a:pt x="8" y="26"/>
                  </a:lnTo>
                  <a:lnTo>
                    <a:pt x="2" y="24"/>
                  </a:lnTo>
                  <a:lnTo>
                    <a:pt x="0" y="20"/>
                  </a:lnTo>
                  <a:lnTo>
                    <a:pt x="0" y="8"/>
                  </a:lnTo>
                  <a:lnTo>
                    <a:pt x="0" y="8"/>
                  </a:lnTo>
                  <a:lnTo>
                    <a:pt x="2" y="2"/>
                  </a:lnTo>
                  <a:lnTo>
                    <a:pt x="4" y="0"/>
                  </a:lnTo>
                  <a:lnTo>
                    <a:pt x="8" y="0"/>
                  </a:lnTo>
                  <a:lnTo>
                    <a:pt x="20" y="0"/>
                  </a:lnTo>
                  <a:lnTo>
                    <a:pt x="20" y="0"/>
                  </a:lnTo>
                  <a:lnTo>
                    <a:pt x="24" y="2"/>
                  </a:lnTo>
                  <a:lnTo>
                    <a:pt x="26" y="8"/>
                  </a:lnTo>
                  <a:lnTo>
                    <a:pt x="26" y="2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590" name="Freeform 328"/>
            <p:cNvSpPr>
              <a:spLocks/>
            </p:cNvSpPr>
            <p:nvPr/>
          </p:nvSpPr>
          <p:spPr bwMode="auto">
            <a:xfrm>
              <a:off x="5688013" y="4225925"/>
              <a:ext cx="44450" cy="41275"/>
            </a:xfrm>
            <a:custGeom>
              <a:avLst/>
              <a:gdLst>
                <a:gd name="T0" fmla="*/ 28 w 28"/>
                <a:gd name="T1" fmla="*/ 20 h 26"/>
                <a:gd name="T2" fmla="*/ 28 w 28"/>
                <a:gd name="T3" fmla="*/ 20 h 26"/>
                <a:gd name="T4" fmla="*/ 26 w 28"/>
                <a:gd name="T5" fmla="*/ 22 h 26"/>
                <a:gd name="T6" fmla="*/ 26 w 28"/>
                <a:gd name="T7" fmla="*/ 24 h 26"/>
                <a:gd name="T8" fmla="*/ 20 w 28"/>
                <a:gd name="T9" fmla="*/ 26 h 26"/>
                <a:gd name="T10" fmla="*/ 8 w 28"/>
                <a:gd name="T11" fmla="*/ 26 h 26"/>
                <a:gd name="T12" fmla="*/ 8 w 28"/>
                <a:gd name="T13" fmla="*/ 26 h 26"/>
                <a:gd name="T14" fmla="*/ 4 w 28"/>
                <a:gd name="T15" fmla="*/ 24 h 26"/>
                <a:gd name="T16" fmla="*/ 0 w 28"/>
                <a:gd name="T17" fmla="*/ 20 h 26"/>
                <a:gd name="T18" fmla="*/ 0 w 28"/>
                <a:gd name="T19" fmla="*/ 8 h 26"/>
                <a:gd name="T20" fmla="*/ 0 w 28"/>
                <a:gd name="T21" fmla="*/ 8 h 26"/>
                <a:gd name="T22" fmla="*/ 4 w 28"/>
                <a:gd name="T23" fmla="*/ 2 h 26"/>
                <a:gd name="T24" fmla="*/ 8 w 28"/>
                <a:gd name="T25" fmla="*/ 0 h 26"/>
                <a:gd name="T26" fmla="*/ 20 w 28"/>
                <a:gd name="T27" fmla="*/ 0 h 26"/>
                <a:gd name="T28" fmla="*/ 20 w 28"/>
                <a:gd name="T29" fmla="*/ 0 h 26"/>
                <a:gd name="T30" fmla="*/ 26 w 28"/>
                <a:gd name="T31" fmla="*/ 2 h 26"/>
                <a:gd name="T32" fmla="*/ 28 w 28"/>
                <a:gd name="T33" fmla="*/ 8 h 26"/>
                <a:gd name="T34" fmla="*/ 28 w 28"/>
                <a:gd name="T35" fmla="*/ 2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 h="26">
                  <a:moveTo>
                    <a:pt x="28" y="20"/>
                  </a:moveTo>
                  <a:lnTo>
                    <a:pt x="28" y="20"/>
                  </a:lnTo>
                  <a:lnTo>
                    <a:pt x="26" y="22"/>
                  </a:lnTo>
                  <a:lnTo>
                    <a:pt x="26" y="24"/>
                  </a:lnTo>
                  <a:lnTo>
                    <a:pt x="20" y="26"/>
                  </a:lnTo>
                  <a:lnTo>
                    <a:pt x="8" y="26"/>
                  </a:lnTo>
                  <a:lnTo>
                    <a:pt x="8" y="26"/>
                  </a:lnTo>
                  <a:lnTo>
                    <a:pt x="4" y="24"/>
                  </a:lnTo>
                  <a:lnTo>
                    <a:pt x="0" y="20"/>
                  </a:lnTo>
                  <a:lnTo>
                    <a:pt x="0" y="8"/>
                  </a:lnTo>
                  <a:lnTo>
                    <a:pt x="0" y="8"/>
                  </a:lnTo>
                  <a:lnTo>
                    <a:pt x="4" y="2"/>
                  </a:lnTo>
                  <a:lnTo>
                    <a:pt x="8" y="0"/>
                  </a:lnTo>
                  <a:lnTo>
                    <a:pt x="20" y="0"/>
                  </a:lnTo>
                  <a:lnTo>
                    <a:pt x="20" y="0"/>
                  </a:lnTo>
                  <a:lnTo>
                    <a:pt x="26" y="2"/>
                  </a:lnTo>
                  <a:lnTo>
                    <a:pt x="28" y="8"/>
                  </a:lnTo>
                  <a:lnTo>
                    <a:pt x="28" y="2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591" name="Freeform 329"/>
            <p:cNvSpPr>
              <a:spLocks/>
            </p:cNvSpPr>
            <p:nvPr/>
          </p:nvSpPr>
          <p:spPr bwMode="auto">
            <a:xfrm>
              <a:off x="5754688" y="4162425"/>
              <a:ext cx="41275" cy="41275"/>
            </a:xfrm>
            <a:custGeom>
              <a:avLst/>
              <a:gdLst>
                <a:gd name="T0" fmla="*/ 26 w 26"/>
                <a:gd name="T1" fmla="*/ 18 h 26"/>
                <a:gd name="T2" fmla="*/ 26 w 26"/>
                <a:gd name="T3" fmla="*/ 18 h 26"/>
                <a:gd name="T4" fmla="*/ 24 w 26"/>
                <a:gd name="T5" fmla="*/ 24 h 26"/>
                <a:gd name="T6" fmla="*/ 18 w 26"/>
                <a:gd name="T7" fmla="*/ 26 h 26"/>
                <a:gd name="T8" fmla="*/ 8 w 26"/>
                <a:gd name="T9" fmla="*/ 26 h 26"/>
                <a:gd name="T10" fmla="*/ 8 w 26"/>
                <a:gd name="T11" fmla="*/ 26 h 26"/>
                <a:gd name="T12" fmla="*/ 2 w 26"/>
                <a:gd name="T13" fmla="*/ 24 h 26"/>
                <a:gd name="T14" fmla="*/ 0 w 26"/>
                <a:gd name="T15" fmla="*/ 18 h 26"/>
                <a:gd name="T16" fmla="*/ 0 w 26"/>
                <a:gd name="T17" fmla="*/ 8 h 26"/>
                <a:gd name="T18" fmla="*/ 0 w 26"/>
                <a:gd name="T19" fmla="*/ 8 h 26"/>
                <a:gd name="T20" fmla="*/ 2 w 26"/>
                <a:gd name="T21" fmla="*/ 2 h 26"/>
                <a:gd name="T22" fmla="*/ 8 w 26"/>
                <a:gd name="T23" fmla="*/ 0 h 26"/>
                <a:gd name="T24" fmla="*/ 18 w 26"/>
                <a:gd name="T25" fmla="*/ 0 h 26"/>
                <a:gd name="T26" fmla="*/ 18 w 26"/>
                <a:gd name="T27" fmla="*/ 0 h 26"/>
                <a:gd name="T28" fmla="*/ 24 w 26"/>
                <a:gd name="T29" fmla="*/ 2 h 26"/>
                <a:gd name="T30" fmla="*/ 26 w 26"/>
                <a:gd name="T31" fmla="*/ 4 h 26"/>
                <a:gd name="T32" fmla="*/ 26 w 26"/>
                <a:gd name="T33" fmla="*/ 8 h 26"/>
                <a:gd name="T34" fmla="*/ 26 w 26"/>
                <a:gd name="T35" fmla="*/ 18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26">
                  <a:moveTo>
                    <a:pt x="26" y="18"/>
                  </a:moveTo>
                  <a:lnTo>
                    <a:pt x="26" y="18"/>
                  </a:lnTo>
                  <a:lnTo>
                    <a:pt x="24" y="24"/>
                  </a:lnTo>
                  <a:lnTo>
                    <a:pt x="18" y="26"/>
                  </a:lnTo>
                  <a:lnTo>
                    <a:pt x="8" y="26"/>
                  </a:lnTo>
                  <a:lnTo>
                    <a:pt x="8" y="26"/>
                  </a:lnTo>
                  <a:lnTo>
                    <a:pt x="2" y="24"/>
                  </a:lnTo>
                  <a:lnTo>
                    <a:pt x="0" y="18"/>
                  </a:lnTo>
                  <a:lnTo>
                    <a:pt x="0" y="8"/>
                  </a:lnTo>
                  <a:lnTo>
                    <a:pt x="0" y="8"/>
                  </a:lnTo>
                  <a:lnTo>
                    <a:pt x="2" y="2"/>
                  </a:lnTo>
                  <a:lnTo>
                    <a:pt x="8" y="0"/>
                  </a:lnTo>
                  <a:lnTo>
                    <a:pt x="18" y="0"/>
                  </a:lnTo>
                  <a:lnTo>
                    <a:pt x="18" y="0"/>
                  </a:lnTo>
                  <a:lnTo>
                    <a:pt x="24" y="2"/>
                  </a:lnTo>
                  <a:lnTo>
                    <a:pt x="26" y="4"/>
                  </a:lnTo>
                  <a:lnTo>
                    <a:pt x="26" y="8"/>
                  </a:lnTo>
                  <a:lnTo>
                    <a:pt x="26" y="1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592" name="Freeform 330"/>
            <p:cNvSpPr>
              <a:spLocks/>
            </p:cNvSpPr>
            <p:nvPr/>
          </p:nvSpPr>
          <p:spPr bwMode="auto">
            <a:xfrm>
              <a:off x="5497513" y="4162425"/>
              <a:ext cx="41275" cy="41275"/>
            </a:xfrm>
            <a:custGeom>
              <a:avLst/>
              <a:gdLst>
                <a:gd name="T0" fmla="*/ 26 w 26"/>
                <a:gd name="T1" fmla="*/ 18 h 26"/>
                <a:gd name="T2" fmla="*/ 26 w 26"/>
                <a:gd name="T3" fmla="*/ 18 h 26"/>
                <a:gd name="T4" fmla="*/ 24 w 26"/>
                <a:gd name="T5" fmla="*/ 24 h 26"/>
                <a:gd name="T6" fmla="*/ 18 w 26"/>
                <a:gd name="T7" fmla="*/ 26 h 26"/>
                <a:gd name="T8" fmla="*/ 6 w 26"/>
                <a:gd name="T9" fmla="*/ 26 h 26"/>
                <a:gd name="T10" fmla="*/ 6 w 26"/>
                <a:gd name="T11" fmla="*/ 26 h 26"/>
                <a:gd name="T12" fmla="*/ 2 w 26"/>
                <a:gd name="T13" fmla="*/ 24 h 26"/>
                <a:gd name="T14" fmla="*/ 0 w 26"/>
                <a:gd name="T15" fmla="*/ 18 h 26"/>
                <a:gd name="T16" fmla="*/ 0 w 26"/>
                <a:gd name="T17" fmla="*/ 8 h 26"/>
                <a:gd name="T18" fmla="*/ 0 w 26"/>
                <a:gd name="T19" fmla="*/ 8 h 26"/>
                <a:gd name="T20" fmla="*/ 0 w 26"/>
                <a:gd name="T21" fmla="*/ 4 h 26"/>
                <a:gd name="T22" fmla="*/ 2 w 26"/>
                <a:gd name="T23" fmla="*/ 2 h 26"/>
                <a:gd name="T24" fmla="*/ 6 w 26"/>
                <a:gd name="T25" fmla="*/ 0 h 26"/>
                <a:gd name="T26" fmla="*/ 18 w 26"/>
                <a:gd name="T27" fmla="*/ 0 h 26"/>
                <a:gd name="T28" fmla="*/ 18 w 26"/>
                <a:gd name="T29" fmla="*/ 0 h 26"/>
                <a:gd name="T30" fmla="*/ 24 w 26"/>
                <a:gd name="T31" fmla="*/ 2 h 26"/>
                <a:gd name="T32" fmla="*/ 26 w 26"/>
                <a:gd name="T33" fmla="*/ 8 h 26"/>
                <a:gd name="T34" fmla="*/ 26 w 26"/>
                <a:gd name="T35" fmla="*/ 18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26">
                  <a:moveTo>
                    <a:pt x="26" y="18"/>
                  </a:moveTo>
                  <a:lnTo>
                    <a:pt x="26" y="18"/>
                  </a:lnTo>
                  <a:lnTo>
                    <a:pt x="24" y="24"/>
                  </a:lnTo>
                  <a:lnTo>
                    <a:pt x="18" y="26"/>
                  </a:lnTo>
                  <a:lnTo>
                    <a:pt x="6" y="26"/>
                  </a:lnTo>
                  <a:lnTo>
                    <a:pt x="6" y="26"/>
                  </a:lnTo>
                  <a:lnTo>
                    <a:pt x="2" y="24"/>
                  </a:lnTo>
                  <a:lnTo>
                    <a:pt x="0" y="18"/>
                  </a:lnTo>
                  <a:lnTo>
                    <a:pt x="0" y="8"/>
                  </a:lnTo>
                  <a:lnTo>
                    <a:pt x="0" y="8"/>
                  </a:lnTo>
                  <a:lnTo>
                    <a:pt x="0" y="4"/>
                  </a:lnTo>
                  <a:lnTo>
                    <a:pt x="2" y="2"/>
                  </a:lnTo>
                  <a:lnTo>
                    <a:pt x="6" y="0"/>
                  </a:lnTo>
                  <a:lnTo>
                    <a:pt x="18" y="0"/>
                  </a:lnTo>
                  <a:lnTo>
                    <a:pt x="18" y="0"/>
                  </a:lnTo>
                  <a:lnTo>
                    <a:pt x="24" y="2"/>
                  </a:lnTo>
                  <a:lnTo>
                    <a:pt x="26" y="8"/>
                  </a:lnTo>
                  <a:lnTo>
                    <a:pt x="26" y="1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593" name="Freeform 331"/>
            <p:cNvSpPr>
              <a:spLocks/>
            </p:cNvSpPr>
            <p:nvPr/>
          </p:nvSpPr>
          <p:spPr bwMode="auto">
            <a:xfrm>
              <a:off x="5561013" y="4162425"/>
              <a:ext cx="41275" cy="41275"/>
            </a:xfrm>
            <a:custGeom>
              <a:avLst/>
              <a:gdLst>
                <a:gd name="T0" fmla="*/ 26 w 26"/>
                <a:gd name="T1" fmla="*/ 18 h 26"/>
                <a:gd name="T2" fmla="*/ 26 w 26"/>
                <a:gd name="T3" fmla="*/ 18 h 26"/>
                <a:gd name="T4" fmla="*/ 24 w 26"/>
                <a:gd name="T5" fmla="*/ 24 h 26"/>
                <a:gd name="T6" fmla="*/ 22 w 26"/>
                <a:gd name="T7" fmla="*/ 26 h 26"/>
                <a:gd name="T8" fmla="*/ 18 w 26"/>
                <a:gd name="T9" fmla="*/ 26 h 26"/>
                <a:gd name="T10" fmla="*/ 8 w 26"/>
                <a:gd name="T11" fmla="*/ 26 h 26"/>
                <a:gd name="T12" fmla="*/ 8 w 26"/>
                <a:gd name="T13" fmla="*/ 26 h 26"/>
                <a:gd name="T14" fmla="*/ 2 w 26"/>
                <a:gd name="T15" fmla="*/ 24 h 26"/>
                <a:gd name="T16" fmla="*/ 0 w 26"/>
                <a:gd name="T17" fmla="*/ 18 h 26"/>
                <a:gd name="T18" fmla="*/ 0 w 26"/>
                <a:gd name="T19" fmla="*/ 8 h 26"/>
                <a:gd name="T20" fmla="*/ 0 w 26"/>
                <a:gd name="T21" fmla="*/ 8 h 26"/>
                <a:gd name="T22" fmla="*/ 0 w 26"/>
                <a:gd name="T23" fmla="*/ 4 h 26"/>
                <a:gd name="T24" fmla="*/ 2 w 26"/>
                <a:gd name="T25" fmla="*/ 2 h 26"/>
                <a:gd name="T26" fmla="*/ 8 w 26"/>
                <a:gd name="T27" fmla="*/ 0 h 26"/>
                <a:gd name="T28" fmla="*/ 18 w 26"/>
                <a:gd name="T29" fmla="*/ 0 h 26"/>
                <a:gd name="T30" fmla="*/ 18 w 26"/>
                <a:gd name="T31" fmla="*/ 0 h 26"/>
                <a:gd name="T32" fmla="*/ 24 w 26"/>
                <a:gd name="T33" fmla="*/ 2 h 26"/>
                <a:gd name="T34" fmla="*/ 26 w 26"/>
                <a:gd name="T35" fmla="*/ 8 h 26"/>
                <a:gd name="T36" fmla="*/ 26 w 26"/>
                <a:gd name="T37" fmla="*/ 18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 h="26">
                  <a:moveTo>
                    <a:pt x="26" y="18"/>
                  </a:moveTo>
                  <a:lnTo>
                    <a:pt x="26" y="18"/>
                  </a:lnTo>
                  <a:lnTo>
                    <a:pt x="24" y="24"/>
                  </a:lnTo>
                  <a:lnTo>
                    <a:pt x="22" y="26"/>
                  </a:lnTo>
                  <a:lnTo>
                    <a:pt x="18" y="26"/>
                  </a:lnTo>
                  <a:lnTo>
                    <a:pt x="8" y="26"/>
                  </a:lnTo>
                  <a:lnTo>
                    <a:pt x="8" y="26"/>
                  </a:lnTo>
                  <a:lnTo>
                    <a:pt x="2" y="24"/>
                  </a:lnTo>
                  <a:lnTo>
                    <a:pt x="0" y="18"/>
                  </a:lnTo>
                  <a:lnTo>
                    <a:pt x="0" y="8"/>
                  </a:lnTo>
                  <a:lnTo>
                    <a:pt x="0" y="8"/>
                  </a:lnTo>
                  <a:lnTo>
                    <a:pt x="0" y="4"/>
                  </a:lnTo>
                  <a:lnTo>
                    <a:pt x="2" y="2"/>
                  </a:lnTo>
                  <a:lnTo>
                    <a:pt x="8" y="0"/>
                  </a:lnTo>
                  <a:lnTo>
                    <a:pt x="18" y="0"/>
                  </a:lnTo>
                  <a:lnTo>
                    <a:pt x="18" y="0"/>
                  </a:lnTo>
                  <a:lnTo>
                    <a:pt x="24" y="2"/>
                  </a:lnTo>
                  <a:lnTo>
                    <a:pt x="26" y="8"/>
                  </a:lnTo>
                  <a:lnTo>
                    <a:pt x="26" y="1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594" name="Freeform 332"/>
            <p:cNvSpPr>
              <a:spLocks/>
            </p:cNvSpPr>
            <p:nvPr/>
          </p:nvSpPr>
          <p:spPr bwMode="auto">
            <a:xfrm>
              <a:off x="5624513" y="4162425"/>
              <a:ext cx="41275" cy="41275"/>
            </a:xfrm>
            <a:custGeom>
              <a:avLst/>
              <a:gdLst>
                <a:gd name="T0" fmla="*/ 26 w 26"/>
                <a:gd name="T1" fmla="*/ 18 h 26"/>
                <a:gd name="T2" fmla="*/ 26 w 26"/>
                <a:gd name="T3" fmla="*/ 18 h 26"/>
                <a:gd name="T4" fmla="*/ 24 w 26"/>
                <a:gd name="T5" fmla="*/ 24 h 26"/>
                <a:gd name="T6" fmla="*/ 20 w 26"/>
                <a:gd name="T7" fmla="*/ 26 h 26"/>
                <a:gd name="T8" fmla="*/ 8 w 26"/>
                <a:gd name="T9" fmla="*/ 26 h 26"/>
                <a:gd name="T10" fmla="*/ 8 w 26"/>
                <a:gd name="T11" fmla="*/ 26 h 26"/>
                <a:gd name="T12" fmla="*/ 4 w 26"/>
                <a:gd name="T13" fmla="*/ 26 h 26"/>
                <a:gd name="T14" fmla="*/ 2 w 26"/>
                <a:gd name="T15" fmla="*/ 24 h 26"/>
                <a:gd name="T16" fmla="*/ 0 w 26"/>
                <a:gd name="T17" fmla="*/ 18 h 26"/>
                <a:gd name="T18" fmla="*/ 0 w 26"/>
                <a:gd name="T19" fmla="*/ 8 h 26"/>
                <a:gd name="T20" fmla="*/ 0 w 26"/>
                <a:gd name="T21" fmla="*/ 8 h 26"/>
                <a:gd name="T22" fmla="*/ 2 w 26"/>
                <a:gd name="T23" fmla="*/ 2 h 26"/>
                <a:gd name="T24" fmla="*/ 8 w 26"/>
                <a:gd name="T25" fmla="*/ 0 h 26"/>
                <a:gd name="T26" fmla="*/ 20 w 26"/>
                <a:gd name="T27" fmla="*/ 0 h 26"/>
                <a:gd name="T28" fmla="*/ 20 w 26"/>
                <a:gd name="T29" fmla="*/ 0 h 26"/>
                <a:gd name="T30" fmla="*/ 24 w 26"/>
                <a:gd name="T31" fmla="*/ 2 h 26"/>
                <a:gd name="T32" fmla="*/ 26 w 26"/>
                <a:gd name="T33" fmla="*/ 4 h 26"/>
                <a:gd name="T34" fmla="*/ 26 w 26"/>
                <a:gd name="T35" fmla="*/ 8 h 26"/>
                <a:gd name="T36" fmla="*/ 26 w 26"/>
                <a:gd name="T37" fmla="*/ 18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 h="26">
                  <a:moveTo>
                    <a:pt x="26" y="18"/>
                  </a:moveTo>
                  <a:lnTo>
                    <a:pt x="26" y="18"/>
                  </a:lnTo>
                  <a:lnTo>
                    <a:pt x="24" y="24"/>
                  </a:lnTo>
                  <a:lnTo>
                    <a:pt x="20" y="26"/>
                  </a:lnTo>
                  <a:lnTo>
                    <a:pt x="8" y="26"/>
                  </a:lnTo>
                  <a:lnTo>
                    <a:pt x="8" y="26"/>
                  </a:lnTo>
                  <a:lnTo>
                    <a:pt x="4" y="26"/>
                  </a:lnTo>
                  <a:lnTo>
                    <a:pt x="2" y="24"/>
                  </a:lnTo>
                  <a:lnTo>
                    <a:pt x="0" y="18"/>
                  </a:lnTo>
                  <a:lnTo>
                    <a:pt x="0" y="8"/>
                  </a:lnTo>
                  <a:lnTo>
                    <a:pt x="0" y="8"/>
                  </a:lnTo>
                  <a:lnTo>
                    <a:pt x="2" y="2"/>
                  </a:lnTo>
                  <a:lnTo>
                    <a:pt x="8" y="0"/>
                  </a:lnTo>
                  <a:lnTo>
                    <a:pt x="20" y="0"/>
                  </a:lnTo>
                  <a:lnTo>
                    <a:pt x="20" y="0"/>
                  </a:lnTo>
                  <a:lnTo>
                    <a:pt x="24" y="2"/>
                  </a:lnTo>
                  <a:lnTo>
                    <a:pt x="26" y="4"/>
                  </a:lnTo>
                  <a:lnTo>
                    <a:pt x="26" y="8"/>
                  </a:lnTo>
                  <a:lnTo>
                    <a:pt x="26" y="1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595" name="Freeform 333"/>
            <p:cNvSpPr>
              <a:spLocks/>
            </p:cNvSpPr>
            <p:nvPr/>
          </p:nvSpPr>
          <p:spPr bwMode="auto">
            <a:xfrm>
              <a:off x="5688013" y="4162425"/>
              <a:ext cx="44450" cy="41275"/>
            </a:xfrm>
            <a:custGeom>
              <a:avLst/>
              <a:gdLst>
                <a:gd name="T0" fmla="*/ 28 w 28"/>
                <a:gd name="T1" fmla="*/ 18 h 26"/>
                <a:gd name="T2" fmla="*/ 28 w 28"/>
                <a:gd name="T3" fmla="*/ 18 h 26"/>
                <a:gd name="T4" fmla="*/ 26 w 28"/>
                <a:gd name="T5" fmla="*/ 24 h 26"/>
                <a:gd name="T6" fmla="*/ 20 w 28"/>
                <a:gd name="T7" fmla="*/ 26 h 26"/>
                <a:gd name="T8" fmla="*/ 8 w 28"/>
                <a:gd name="T9" fmla="*/ 26 h 26"/>
                <a:gd name="T10" fmla="*/ 8 w 28"/>
                <a:gd name="T11" fmla="*/ 26 h 26"/>
                <a:gd name="T12" fmla="*/ 4 w 28"/>
                <a:gd name="T13" fmla="*/ 24 h 26"/>
                <a:gd name="T14" fmla="*/ 0 w 28"/>
                <a:gd name="T15" fmla="*/ 18 h 26"/>
                <a:gd name="T16" fmla="*/ 0 w 28"/>
                <a:gd name="T17" fmla="*/ 8 h 26"/>
                <a:gd name="T18" fmla="*/ 0 w 28"/>
                <a:gd name="T19" fmla="*/ 8 h 26"/>
                <a:gd name="T20" fmla="*/ 4 w 28"/>
                <a:gd name="T21" fmla="*/ 2 h 26"/>
                <a:gd name="T22" fmla="*/ 8 w 28"/>
                <a:gd name="T23" fmla="*/ 0 h 26"/>
                <a:gd name="T24" fmla="*/ 20 w 28"/>
                <a:gd name="T25" fmla="*/ 0 h 26"/>
                <a:gd name="T26" fmla="*/ 20 w 28"/>
                <a:gd name="T27" fmla="*/ 0 h 26"/>
                <a:gd name="T28" fmla="*/ 26 w 28"/>
                <a:gd name="T29" fmla="*/ 2 h 26"/>
                <a:gd name="T30" fmla="*/ 26 w 28"/>
                <a:gd name="T31" fmla="*/ 4 h 26"/>
                <a:gd name="T32" fmla="*/ 28 w 28"/>
                <a:gd name="T33" fmla="*/ 8 h 26"/>
                <a:gd name="T34" fmla="*/ 28 w 28"/>
                <a:gd name="T35" fmla="*/ 18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 h="26">
                  <a:moveTo>
                    <a:pt x="28" y="18"/>
                  </a:moveTo>
                  <a:lnTo>
                    <a:pt x="28" y="18"/>
                  </a:lnTo>
                  <a:lnTo>
                    <a:pt x="26" y="24"/>
                  </a:lnTo>
                  <a:lnTo>
                    <a:pt x="20" y="26"/>
                  </a:lnTo>
                  <a:lnTo>
                    <a:pt x="8" y="26"/>
                  </a:lnTo>
                  <a:lnTo>
                    <a:pt x="8" y="26"/>
                  </a:lnTo>
                  <a:lnTo>
                    <a:pt x="4" y="24"/>
                  </a:lnTo>
                  <a:lnTo>
                    <a:pt x="0" y="18"/>
                  </a:lnTo>
                  <a:lnTo>
                    <a:pt x="0" y="8"/>
                  </a:lnTo>
                  <a:lnTo>
                    <a:pt x="0" y="8"/>
                  </a:lnTo>
                  <a:lnTo>
                    <a:pt x="4" y="2"/>
                  </a:lnTo>
                  <a:lnTo>
                    <a:pt x="8" y="0"/>
                  </a:lnTo>
                  <a:lnTo>
                    <a:pt x="20" y="0"/>
                  </a:lnTo>
                  <a:lnTo>
                    <a:pt x="20" y="0"/>
                  </a:lnTo>
                  <a:lnTo>
                    <a:pt x="26" y="2"/>
                  </a:lnTo>
                  <a:lnTo>
                    <a:pt x="26" y="4"/>
                  </a:lnTo>
                  <a:lnTo>
                    <a:pt x="28" y="8"/>
                  </a:lnTo>
                  <a:lnTo>
                    <a:pt x="28" y="1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596" name="Freeform 334"/>
            <p:cNvSpPr>
              <a:spLocks/>
            </p:cNvSpPr>
            <p:nvPr/>
          </p:nvSpPr>
          <p:spPr bwMode="auto">
            <a:xfrm>
              <a:off x="5754688" y="4095750"/>
              <a:ext cx="41275" cy="44450"/>
            </a:xfrm>
            <a:custGeom>
              <a:avLst/>
              <a:gdLst>
                <a:gd name="T0" fmla="*/ 26 w 26"/>
                <a:gd name="T1" fmla="*/ 20 h 28"/>
                <a:gd name="T2" fmla="*/ 26 w 26"/>
                <a:gd name="T3" fmla="*/ 20 h 28"/>
                <a:gd name="T4" fmla="*/ 24 w 26"/>
                <a:gd name="T5" fmla="*/ 26 h 28"/>
                <a:gd name="T6" fmla="*/ 18 w 26"/>
                <a:gd name="T7" fmla="*/ 28 h 28"/>
                <a:gd name="T8" fmla="*/ 8 w 26"/>
                <a:gd name="T9" fmla="*/ 28 h 28"/>
                <a:gd name="T10" fmla="*/ 8 w 26"/>
                <a:gd name="T11" fmla="*/ 28 h 28"/>
                <a:gd name="T12" fmla="*/ 4 w 26"/>
                <a:gd name="T13" fmla="*/ 26 h 28"/>
                <a:gd name="T14" fmla="*/ 2 w 26"/>
                <a:gd name="T15" fmla="*/ 26 h 28"/>
                <a:gd name="T16" fmla="*/ 0 w 26"/>
                <a:gd name="T17" fmla="*/ 20 h 28"/>
                <a:gd name="T18" fmla="*/ 0 w 26"/>
                <a:gd name="T19" fmla="*/ 8 h 28"/>
                <a:gd name="T20" fmla="*/ 0 w 26"/>
                <a:gd name="T21" fmla="*/ 8 h 28"/>
                <a:gd name="T22" fmla="*/ 2 w 26"/>
                <a:gd name="T23" fmla="*/ 4 h 28"/>
                <a:gd name="T24" fmla="*/ 4 w 26"/>
                <a:gd name="T25" fmla="*/ 2 h 28"/>
                <a:gd name="T26" fmla="*/ 8 w 26"/>
                <a:gd name="T27" fmla="*/ 0 h 28"/>
                <a:gd name="T28" fmla="*/ 18 w 26"/>
                <a:gd name="T29" fmla="*/ 0 h 28"/>
                <a:gd name="T30" fmla="*/ 18 w 26"/>
                <a:gd name="T31" fmla="*/ 0 h 28"/>
                <a:gd name="T32" fmla="*/ 24 w 26"/>
                <a:gd name="T33" fmla="*/ 4 h 28"/>
                <a:gd name="T34" fmla="*/ 26 w 26"/>
                <a:gd name="T35" fmla="*/ 8 h 28"/>
                <a:gd name="T36" fmla="*/ 26 w 26"/>
                <a:gd name="T37" fmla="*/ 2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 h="28">
                  <a:moveTo>
                    <a:pt x="26" y="20"/>
                  </a:moveTo>
                  <a:lnTo>
                    <a:pt x="26" y="20"/>
                  </a:lnTo>
                  <a:lnTo>
                    <a:pt x="24" y="26"/>
                  </a:lnTo>
                  <a:lnTo>
                    <a:pt x="18" y="28"/>
                  </a:lnTo>
                  <a:lnTo>
                    <a:pt x="8" y="28"/>
                  </a:lnTo>
                  <a:lnTo>
                    <a:pt x="8" y="28"/>
                  </a:lnTo>
                  <a:lnTo>
                    <a:pt x="4" y="26"/>
                  </a:lnTo>
                  <a:lnTo>
                    <a:pt x="2" y="26"/>
                  </a:lnTo>
                  <a:lnTo>
                    <a:pt x="0" y="20"/>
                  </a:lnTo>
                  <a:lnTo>
                    <a:pt x="0" y="8"/>
                  </a:lnTo>
                  <a:lnTo>
                    <a:pt x="0" y="8"/>
                  </a:lnTo>
                  <a:lnTo>
                    <a:pt x="2" y="4"/>
                  </a:lnTo>
                  <a:lnTo>
                    <a:pt x="4" y="2"/>
                  </a:lnTo>
                  <a:lnTo>
                    <a:pt x="8" y="0"/>
                  </a:lnTo>
                  <a:lnTo>
                    <a:pt x="18" y="0"/>
                  </a:lnTo>
                  <a:lnTo>
                    <a:pt x="18" y="0"/>
                  </a:lnTo>
                  <a:lnTo>
                    <a:pt x="24" y="4"/>
                  </a:lnTo>
                  <a:lnTo>
                    <a:pt x="26" y="8"/>
                  </a:lnTo>
                  <a:lnTo>
                    <a:pt x="26" y="2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597" name="Freeform 335"/>
            <p:cNvSpPr>
              <a:spLocks/>
            </p:cNvSpPr>
            <p:nvPr/>
          </p:nvSpPr>
          <p:spPr bwMode="auto">
            <a:xfrm>
              <a:off x="5497513" y="4095750"/>
              <a:ext cx="41275" cy="44450"/>
            </a:xfrm>
            <a:custGeom>
              <a:avLst/>
              <a:gdLst>
                <a:gd name="T0" fmla="*/ 26 w 26"/>
                <a:gd name="T1" fmla="*/ 20 h 28"/>
                <a:gd name="T2" fmla="*/ 26 w 26"/>
                <a:gd name="T3" fmla="*/ 20 h 28"/>
                <a:gd name="T4" fmla="*/ 24 w 26"/>
                <a:gd name="T5" fmla="*/ 26 h 28"/>
                <a:gd name="T6" fmla="*/ 22 w 26"/>
                <a:gd name="T7" fmla="*/ 26 h 28"/>
                <a:gd name="T8" fmla="*/ 18 w 26"/>
                <a:gd name="T9" fmla="*/ 28 h 28"/>
                <a:gd name="T10" fmla="*/ 6 w 26"/>
                <a:gd name="T11" fmla="*/ 28 h 28"/>
                <a:gd name="T12" fmla="*/ 6 w 26"/>
                <a:gd name="T13" fmla="*/ 28 h 28"/>
                <a:gd name="T14" fmla="*/ 2 w 26"/>
                <a:gd name="T15" fmla="*/ 26 h 28"/>
                <a:gd name="T16" fmla="*/ 0 w 26"/>
                <a:gd name="T17" fmla="*/ 20 h 28"/>
                <a:gd name="T18" fmla="*/ 0 w 26"/>
                <a:gd name="T19" fmla="*/ 8 h 28"/>
                <a:gd name="T20" fmla="*/ 0 w 26"/>
                <a:gd name="T21" fmla="*/ 8 h 28"/>
                <a:gd name="T22" fmla="*/ 2 w 26"/>
                <a:gd name="T23" fmla="*/ 4 h 28"/>
                <a:gd name="T24" fmla="*/ 6 w 26"/>
                <a:gd name="T25" fmla="*/ 0 h 28"/>
                <a:gd name="T26" fmla="*/ 18 w 26"/>
                <a:gd name="T27" fmla="*/ 0 h 28"/>
                <a:gd name="T28" fmla="*/ 18 w 26"/>
                <a:gd name="T29" fmla="*/ 0 h 28"/>
                <a:gd name="T30" fmla="*/ 22 w 26"/>
                <a:gd name="T31" fmla="*/ 2 h 28"/>
                <a:gd name="T32" fmla="*/ 24 w 26"/>
                <a:gd name="T33" fmla="*/ 4 h 28"/>
                <a:gd name="T34" fmla="*/ 26 w 26"/>
                <a:gd name="T35" fmla="*/ 8 h 28"/>
                <a:gd name="T36" fmla="*/ 26 w 26"/>
                <a:gd name="T37" fmla="*/ 2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 h="28">
                  <a:moveTo>
                    <a:pt x="26" y="20"/>
                  </a:moveTo>
                  <a:lnTo>
                    <a:pt x="26" y="20"/>
                  </a:lnTo>
                  <a:lnTo>
                    <a:pt x="24" y="26"/>
                  </a:lnTo>
                  <a:lnTo>
                    <a:pt x="22" y="26"/>
                  </a:lnTo>
                  <a:lnTo>
                    <a:pt x="18" y="28"/>
                  </a:lnTo>
                  <a:lnTo>
                    <a:pt x="6" y="28"/>
                  </a:lnTo>
                  <a:lnTo>
                    <a:pt x="6" y="28"/>
                  </a:lnTo>
                  <a:lnTo>
                    <a:pt x="2" y="26"/>
                  </a:lnTo>
                  <a:lnTo>
                    <a:pt x="0" y="20"/>
                  </a:lnTo>
                  <a:lnTo>
                    <a:pt x="0" y="8"/>
                  </a:lnTo>
                  <a:lnTo>
                    <a:pt x="0" y="8"/>
                  </a:lnTo>
                  <a:lnTo>
                    <a:pt x="2" y="4"/>
                  </a:lnTo>
                  <a:lnTo>
                    <a:pt x="6" y="0"/>
                  </a:lnTo>
                  <a:lnTo>
                    <a:pt x="18" y="0"/>
                  </a:lnTo>
                  <a:lnTo>
                    <a:pt x="18" y="0"/>
                  </a:lnTo>
                  <a:lnTo>
                    <a:pt x="22" y="2"/>
                  </a:lnTo>
                  <a:lnTo>
                    <a:pt x="24" y="4"/>
                  </a:lnTo>
                  <a:lnTo>
                    <a:pt x="26" y="8"/>
                  </a:lnTo>
                  <a:lnTo>
                    <a:pt x="26" y="2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598" name="Freeform 336"/>
            <p:cNvSpPr>
              <a:spLocks/>
            </p:cNvSpPr>
            <p:nvPr/>
          </p:nvSpPr>
          <p:spPr bwMode="auto">
            <a:xfrm>
              <a:off x="5561013" y="4095750"/>
              <a:ext cx="41275" cy="44450"/>
            </a:xfrm>
            <a:custGeom>
              <a:avLst/>
              <a:gdLst>
                <a:gd name="T0" fmla="*/ 26 w 26"/>
                <a:gd name="T1" fmla="*/ 20 h 28"/>
                <a:gd name="T2" fmla="*/ 26 w 26"/>
                <a:gd name="T3" fmla="*/ 20 h 28"/>
                <a:gd name="T4" fmla="*/ 24 w 26"/>
                <a:gd name="T5" fmla="*/ 26 h 28"/>
                <a:gd name="T6" fmla="*/ 22 w 26"/>
                <a:gd name="T7" fmla="*/ 26 h 28"/>
                <a:gd name="T8" fmla="*/ 18 w 26"/>
                <a:gd name="T9" fmla="*/ 28 h 28"/>
                <a:gd name="T10" fmla="*/ 8 w 26"/>
                <a:gd name="T11" fmla="*/ 28 h 28"/>
                <a:gd name="T12" fmla="*/ 8 w 26"/>
                <a:gd name="T13" fmla="*/ 28 h 28"/>
                <a:gd name="T14" fmla="*/ 2 w 26"/>
                <a:gd name="T15" fmla="*/ 26 h 28"/>
                <a:gd name="T16" fmla="*/ 0 w 26"/>
                <a:gd name="T17" fmla="*/ 20 h 28"/>
                <a:gd name="T18" fmla="*/ 0 w 26"/>
                <a:gd name="T19" fmla="*/ 8 h 28"/>
                <a:gd name="T20" fmla="*/ 0 w 26"/>
                <a:gd name="T21" fmla="*/ 8 h 28"/>
                <a:gd name="T22" fmla="*/ 2 w 26"/>
                <a:gd name="T23" fmla="*/ 4 h 28"/>
                <a:gd name="T24" fmla="*/ 8 w 26"/>
                <a:gd name="T25" fmla="*/ 0 h 28"/>
                <a:gd name="T26" fmla="*/ 18 w 26"/>
                <a:gd name="T27" fmla="*/ 0 h 28"/>
                <a:gd name="T28" fmla="*/ 18 w 26"/>
                <a:gd name="T29" fmla="*/ 0 h 28"/>
                <a:gd name="T30" fmla="*/ 22 w 26"/>
                <a:gd name="T31" fmla="*/ 2 h 28"/>
                <a:gd name="T32" fmla="*/ 24 w 26"/>
                <a:gd name="T33" fmla="*/ 4 h 28"/>
                <a:gd name="T34" fmla="*/ 26 w 26"/>
                <a:gd name="T35" fmla="*/ 8 h 28"/>
                <a:gd name="T36" fmla="*/ 26 w 26"/>
                <a:gd name="T37" fmla="*/ 2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 h="28">
                  <a:moveTo>
                    <a:pt x="26" y="20"/>
                  </a:moveTo>
                  <a:lnTo>
                    <a:pt x="26" y="20"/>
                  </a:lnTo>
                  <a:lnTo>
                    <a:pt x="24" y="26"/>
                  </a:lnTo>
                  <a:lnTo>
                    <a:pt x="22" y="26"/>
                  </a:lnTo>
                  <a:lnTo>
                    <a:pt x="18" y="28"/>
                  </a:lnTo>
                  <a:lnTo>
                    <a:pt x="8" y="28"/>
                  </a:lnTo>
                  <a:lnTo>
                    <a:pt x="8" y="28"/>
                  </a:lnTo>
                  <a:lnTo>
                    <a:pt x="2" y="26"/>
                  </a:lnTo>
                  <a:lnTo>
                    <a:pt x="0" y="20"/>
                  </a:lnTo>
                  <a:lnTo>
                    <a:pt x="0" y="8"/>
                  </a:lnTo>
                  <a:lnTo>
                    <a:pt x="0" y="8"/>
                  </a:lnTo>
                  <a:lnTo>
                    <a:pt x="2" y="4"/>
                  </a:lnTo>
                  <a:lnTo>
                    <a:pt x="8" y="0"/>
                  </a:lnTo>
                  <a:lnTo>
                    <a:pt x="18" y="0"/>
                  </a:lnTo>
                  <a:lnTo>
                    <a:pt x="18" y="0"/>
                  </a:lnTo>
                  <a:lnTo>
                    <a:pt x="22" y="2"/>
                  </a:lnTo>
                  <a:lnTo>
                    <a:pt x="24" y="4"/>
                  </a:lnTo>
                  <a:lnTo>
                    <a:pt x="26" y="8"/>
                  </a:lnTo>
                  <a:lnTo>
                    <a:pt x="26" y="2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599" name="Freeform 337"/>
            <p:cNvSpPr>
              <a:spLocks/>
            </p:cNvSpPr>
            <p:nvPr/>
          </p:nvSpPr>
          <p:spPr bwMode="auto">
            <a:xfrm>
              <a:off x="5624513" y="4095750"/>
              <a:ext cx="41275" cy="44450"/>
            </a:xfrm>
            <a:custGeom>
              <a:avLst/>
              <a:gdLst>
                <a:gd name="T0" fmla="*/ 26 w 26"/>
                <a:gd name="T1" fmla="*/ 20 h 28"/>
                <a:gd name="T2" fmla="*/ 26 w 26"/>
                <a:gd name="T3" fmla="*/ 20 h 28"/>
                <a:gd name="T4" fmla="*/ 24 w 26"/>
                <a:gd name="T5" fmla="*/ 26 h 28"/>
                <a:gd name="T6" fmla="*/ 20 w 26"/>
                <a:gd name="T7" fmla="*/ 28 h 28"/>
                <a:gd name="T8" fmla="*/ 8 w 26"/>
                <a:gd name="T9" fmla="*/ 28 h 28"/>
                <a:gd name="T10" fmla="*/ 8 w 26"/>
                <a:gd name="T11" fmla="*/ 28 h 28"/>
                <a:gd name="T12" fmla="*/ 4 w 26"/>
                <a:gd name="T13" fmla="*/ 26 h 28"/>
                <a:gd name="T14" fmla="*/ 2 w 26"/>
                <a:gd name="T15" fmla="*/ 26 h 28"/>
                <a:gd name="T16" fmla="*/ 0 w 26"/>
                <a:gd name="T17" fmla="*/ 20 h 28"/>
                <a:gd name="T18" fmla="*/ 0 w 26"/>
                <a:gd name="T19" fmla="*/ 8 h 28"/>
                <a:gd name="T20" fmla="*/ 0 w 26"/>
                <a:gd name="T21" fmla="*/ 8 h 28"/>
                <a:gd name="T22" fmla="*/ 2 w 26"/>
                <a:gd name="T23" fmla="*/ 4 h 28"/>
                <a:gd name="T24" fmla="*/ 4 w 26"/>
                <a:gd name="T25" fmla="*/ 2 h 28"/>
                <a:gd name="T26" fmla="*/ 8 w 26"/>
                <a:gd name="T27" fmla="*/ 0 h 28"/>
                <a:gd name="T28" fmla="*/ 20 w 26"/>
                <a:gd name="T29" fmla="*/ 0 h 28"/>
                <a:gd name="T30" fmla="*/ 20 w 26"/>
                <a:gd name="T31" fmla="*/ 0 h 28"/>
                <a:gd name="T32" fmla="*/ 24 w 26"/>
                <a:gd name="T33" fmla="*/ 4 h 28"/>
                <a:gd name="T34" fmla="*/ 26 w 26"/>
                <a:gd name="T35" fmla="*/ 8 h 28"/>
                <a:gd name="T36" fmla="*/ 26 w 26"/>
                <a:gd name="T37" fmla="*/ 2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 h="28">
                  <a:moveTo>
                    <a:pt x="26" y="20"/>
                  </a:moveTo>
                  <a:lnTo>
                    <a:pt x="26" y="20"/>
                  </a:lnTo>
                  <a:lnTo>
                    <a:pt x="24" y="26"/>
                  </a:lnTo>
                  <a:lnTo>
                    <a:pt x="20" y="28"/>
                  </a:lnTo>
                  <a:lnTo>
                    <a:pt x="8" y="28"/>
                  </a:lnTo>
                  <a:lnTo>
                    <a:pt x="8" y="28"/>
                  </a:lnTo>
                  <a:lnTo>
                    <a:pt x="4" y="26"/>
                  </a:lnTo>
                  <a:lnTo>
                    <a:pt x="2" y="26"/>
                  </a:lnTo>
                  <a:lnTo>
                    <a:pt x="0" y="20"/>
                  </a:lnTo>
                  <a:lnTo>
                    <a:pt x="0" y="8"/>
                  </a:lnTo>
                  <a:lnTo>
                    <a:pt x="0" y="8"/>
                  </a:lnTo>
                  <a:lnTo>
                    <a:pt x="2" y="4"/>
                  </a:lnTo>
                  <a:lnTo>
                    <a:pt x="4" y="2"/>
                  </a:lnTo>
                  <a:lnTo>
                    <a:pt x="8" y="0"/>
                  </a:lnTo>
                  <a:lnTo>
                    <a:pt x="20" y="0"/>
                  </a:lnTo>
                  <a:lnTo>
                    <a:pt x="20" y="0"/>
                  </a:lnTo>
                  <a:lnTo>
                    <a:pt x="24" y="4"/>
                  </a:lnTo>
                  <a:lnTo>
                    <a:pt x="26" y="8"/>
                  </a:lnTo>
                  <a:lnTo>
                    <a:pt x="26" y="2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600" name="Freeform 338"/>
            <p:cNvSpPr>
              <a:spLocks/>
            </p:cNvSpPr>
            <p:nvPr/>
          </p:nvSpPr>
          <p:spPr bwMode="auto">
            <a:xfrm>
              <a:off x="5688013" y="4095750"/>
              <a:ext cx="44450" cy="44450"/>
            </a:xfrm>
            <a:custGeom>
              <a:avLst/>
              <a:gdLst>
                <a:gd name="T0" fmla="*/ 28 w 28"/>
                <a:gd name="T1" fmla="*/ 20 h 28"/>
                <a:gd name="T2" fmla="*/ 28 w 28"/>
                <a:gd name="T3" fmla="*/ 20 h 28"/>
                <a:gd name="T4" fmla="*/ 26 w 28"/>
                <a:gd name="T5" fmla="*/ 26 h 28"/>
                <a:gd name="T6" fmla="*/ 20 w 28"/>
                <a:gd name="T7" fmla="*/ 28 h 28"/>
                <a:gd name="T8" fmla="*/ 8 w 28"/>
                <a:gd name="T9" fmla="*/ 28 h 28"/>
                <a:gd name="T10" fmla="*/ 8 w 28"/>
                <a:gd name="T11" fmla="*/ 28 h 28"/>
                <a:gd name="T12" fmla="*/ 6 w 28"/>
                <a:gd name="T13" fmla="*/ 26 h 28"/>
                <a:gd name="T14" fmla="*/ 4 w 28"/>
                <a:gd name="T15" fmla="*/ 26 h 28"/>
                <a:gd name="T16" fmla="*/ 0 w 28"/>
                <a:gd name="T17" fmla="*/ 20 h 28"/>
                <a:gd name="T18" fmla="*/ 0 w 28"/>
                <a:gd name="T19" fmla="*/ 8 h 28"/>
                <a:gd name="T20" fmla="*/ 0 w 28"/>
                <a:gd name="T21" fmla="*/ 8 h 28"/>
                <a:gd name="T22" fmla="*/ 4 w 28"/>
                <a:gd name="T23" fmla="*/ 4 h 28"/>
                <a:gd name="T24" fmla="*/ 6 w 28"/>
                <a:gd name="T25" fmla="*/ 2 h 28"/>
                <a:gd name="T26" fmla="*/ 8 w 28"/>
                <a:gd name="T27" fmla="*/ 0 h 28"/>
                <a:gd name="T28" fmla="*/ 20 w 28"/>
                <a:gd name="T29" fmla="*/ 0 h 28"/>
                <a:gd name="T30" fmla="*/ 20 w 28"/>
                <a:gd name="T31" fmla="*/ 0 h 28"/>
                <a:gd name="T32" fmla="*/ 26 w 28"/>
                <a:gd name="T33" fmla="*/ 4 h 28"/>
                <a:gd name="T34" fmla="*/ 28 w 28"/>
                <a:gd name="T35" fmla="*/ 8 h 28"/>
                <a:gd name="T36" fmla="*/ 28 w 28"/>
                <a:gd name="T37" fmla="*/ 2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 h="28">
                  <a:moveTo>
                    <a:pt x="28" y="20"/>
                  </a:moveTo>
                  <a:lnTo>
                    <a:pt x="28" y="20"/>
                  </a:lnTo>
                  <a:lnTo>
                    <a:pt x="26" y="26"/>
                  </a:lnTo>
                  <a:lnTo>
                    <a:pt x="20" y="28"/>
                  </a:lnTo>
                  <a:lnTo>
                    <a:pt x="8" y="28"/>
                  </a:lnTo>
                  <a:lnTo>
                    <a:pt x="8" y="28"/>
                  </a:lnTo>
                  <a:lnTo>
                    <a:pt x="6" y="26"/>
                  </a:lnTo>
                  <a:lnTo>
                    <a:pt x="4" y="26"/>
                  </a:lnTo>
                  <a:lnTo>
                    <a:pt x="0" y="20"/>
                  </a:lnTo>
                  <a:lnTo>
                    <a:pt x="0" y="8"/>
                  </a:lnTo>
                  <a:lnTo>
                    <a:pt x="0" y="8"/>
                  </a:lnTo>
                  <a:lnTo>
                    <a:pt x="4" y="4"/>
                  </a:lnTo>
                  <a:lnTo>
                    <a:pt x="6" y="2"/>
                  </a:lnTo>
                  <a:lnTo>
                    <a:pt x="8" y="0"/>
                  </a:lnTo>
                  <a:lnTo>
                    <a:pt x="20" y="0"/>
                  </a:lnTo>
                  <a:lnTo>
                    <a:pt x="20" y="0"/>
                  </a:lnTo>
                  <a:lnTo>
                    <a:pt x="26" y="4"/>
                  </a:lnTo>
                  <a:lnTo>
                    <a:pt x="28" y="8"/>
                  </a:lnTo>
                  <a:lnTo>
                    <a:pt x="28" y="2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601" name="Freeform 339"/>
            <p:cNvSpPr>
              <a:spLocks/>
            </p:cNvSpPr>
            <p:nvPr/>
          </p:nvSpPr>
          <p:spPr bwMode="auto">
            <a:xfrm>
              <a:off x="5754688" y="4032250"/>
              <a:ext cx="41275" cy="41275"/>
            </a:xfrm>
            <a:custGeom>
              <a:avLst/>
              <a:gdLst>
                <a:gd name="T0" fmla="*/ 26 w 26"/>
                <a:gd name="T1" fmla="*/ 20 h 26"/>
                <a:gd name="T2" fmla="*/ 26 w 26"/>
                <a:gd name="T3" fmla="*/ 20 h 26"/>
                <a:gd name="T4" fmla="*/ 26 w 26"/>
                <a:gd name="T5" fmla="*/ 22 h 26"/>
                <a:gd name="T6" fmla="*/ 24 w 26"/>
                <a:gd name="T7" fmla="*/ 24 h 26"/>
                <a:gd name="T8" fmla="*/ 18 w 26"/>
                <a:gd name="T9" fmla="*/ 26 h 26"/>
                <a:gd name="T10" fmla="*/ 8 w 26"/>
                <a:gd name="T11" fmla="*/ 26 h 26"/>
                <a:gd name="T12" fmla="*/ 8 w 26"/>
                <a:gd name="T13" fmla="*/ 26 h 26"/>
                <a:gd name="T14" fmla="*/ 2 w 26"/>
                <a:gd name="T15" fmla="*/ 24 h 26"/>
                <a:gd name="T16" fmla="*/ 0 w 26"/>
                <a:gd name="T17" fmla="*/ 20 h 26"/>
                <a:gd name="T18" fmla="*/ 0 w 26"/>
                <a:gd name="T19" fmla="*/ 8 h 26"/>
                <a:gd name="T20" fmla="*/ 0 w 26"/>
                <a:gd name="T21" fmla="*/ 8 h 26"/>
                <a:gd name="T22" fmla="*/ 2 w 26"/>
                <a:gd name="T23" fmla="*/ 2 h 26"/>
                <a:gd name="T24" fmla="*/ 8 w 26"/>
                <a:gd name="T25" fmla="*/ 0 h 26"/>
                <a:gd name="T26" fmla="*/ 18 w 26"/>
                <a:gd name="T27" fmla="*/ 0 h 26"/>
                <a:gd name="T28" fmla="*/ 18 w 26"/>
                <a:gd name="T29" fmla="*/ 0 h 26"/>
                <a:gd name="T30" fmla="*/ 24 w 26"/>
                <a:gd name="T31" fmla="*/ 2 h 26"/>
                <a:gd name="T32" fmla="*/ 26 w 26"/>
                <a:gd name="T33" fmla="*/ 4 h 26"/>
                <a:gd name="T34" fmla="*/ 26 w 26"/>
                <a:gd name="T35" fmla="*/ 8 h 26"/>
                <a:gd name="T36" fmla="*/ 26 w 26"/>
                <a:gd name="T37" fmla="*/ 2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 h="26">
                  <a:moveTo>
                    <a:pt x="26" y="20"/>
                  </a:moveTo>
                  <a:lnTo>
                    <a:pt x="26" y="20"/>
                  </a:lnTo>
                  <a:lnTo>
                    <a:pt x="26" y="22"/>
                  </a:lnTo>
                  <a:lnTo>
                    <a:pt x="24" y="24"/>
                  </a:lnTo>
                  <a:lnTo>
                    <a:pt x="18" y="26"/>
                  </a:lnTo>
                  <a:lnTo>
                    <a:pt x="8" y="26"/>
                  </a:lnTo>
                  <a:lnTo>
                    <a:pt x="8" y="26"/>
                  </a:lnTo>
                  <a:lnTo>
                    <a:pt x="2" y="24"/>
                  </a:lnTo>
                  <a:lnTo>
                    <a:pt x="0" y="20"/>
                  </a:lnTo>
                  <a:lnTo>
                    <a:pt x="0" y="8"/>
                  </a:lnTo>
                  <a:lnTo>
                    <a:pt x="0" y="8"/>
                  </a:lnTo>
                  <a:lnTo>
                    <a:pt x="2" y="2"/>
                  </a:lnTo>
                  <a:lnTo>
                    <a:pt x="8" y="0"/>
                  </a:lnTo>
                  <a:lnTo>
                    <a:pt x="18" y="0"/>
                  </a:lnTo>
                  <a:lnTo>
                    <a:pt x="18" y="0"/>
                  </a:lnTo>
                  <a:lnTo>
                    <a:pt x="24" y="2"/>
                  </a:lnTo>
                  <a:lnTo>
                    <a:pt x="26" y="4"/>
                  </a:lnTo>
                  <a:lnTo>
                    <a:pt x="26" y="8"/>
                  </a:lnTo>
                  <a:lnTo>
                    <a:pt x="26" y="2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602" name="Freeform 340"/>
            <p:cNvSpPr>
              <a:spLocks/>
            </p:cNvSpPr>
            <p:nvPr/>
          </p:nvSpPr>
          <p:spPr bwMode="auto">
            <a:xfrm>
              <a:off x="5497513" y="4032250"/>
              <a:ext cx="41275" cy="41275"/>
            </a:xfrm>
            <a:custGeom>
              <a:avLst/>
              <a:gdLst>
                <a:gd name="T0" fmla="*/ 26 w 26"/>
                <a:gd name="T1" fmla="*/ 20 h 26"/>
                <a:gd name="T2" fmla="*/ 26 w 26"/>
                <a:gd name="T3" fmla="*/ 20 h 26"/>
                <a:gd name="T4" fmla="*/ 24 w 26"/>
                <a:gd name="T5" fmla="*/ 24 h 26"/>
                <a:gd name="T6" fmla="*/ 18 w 26"/>
                <a:gd name="T7" fmla="*/ 26 h 26"/>
                <a:gd name="T8" fmla="*/ 6 w 26"/>
                <a:gd name="T9" fmla="*/ 26 h 26"/>
                <a:gd name="T10" fmla="*/ 6 w 26"/>
                <a:gd name="T11" fmla="*/ 26 h 26"/>
                <a:gd name="T12" fmla="*/ 2 w 26"/>
                <a:gd name="T13" fmla="*/ 24 h 26"/>
                <a:gd name="T14" fmla="*/ 0 w 26"/>
                <a:gd name="T15" fmla="*/ 22 h 26"/>
                <a:gd name="T16" fmla="*/ 0 w 26"/>
                <a:gd name="T17" fmla="*/ 20 h 26"/>
                <a:gd name="T18" fmla="*/ 0 w 26"/>
                <a:gd name="T19" fmla="*/ 8 h 26"/>
                <a:gd name="T20" fmla="*/ 0 w 26"/>
                <a:gd name="T21" fmla="*/ 8 h 26"/>
                <a:gd name="T22" fmla="*/ 0 w 26"/>
                <a:gd name="T23" fmla="*/ 4 h 26"/>
                <a:gd name="T24" fmla="*/ 2 w 26"/>
                <a:gd name="T25" fmla="*/ 2 h 26"/>
                <a:gd name="T26" fmla="*/ 6 w 26"/>
                <a:gd name="T27" fmla="*/ 0 h 26"/>
                <a:gd name="T28" fmla="*/ 18 w 26"/>
                <a:gd name="T29" fmla="*/ 0 h 26"/>
                <a:gd name="T30" fmla="*/ 18 w 26"/>
                <a:gd name="T31" fmla="*/ 0 h 26"/>
                <a:gd name="T32" fmla="*/ 24 w 26"/>
                <a:gd name="T33" fmla="*/ 2 h 26"/>
                <a:gd name="T34" fmla="*/ 26 w 26"/>
                <a:gd name="T35" fmla="*/ 8 h 26"/>
                <a:gd name="T36" fmla="*/ 26 w 26"/>
                <a:gd name="T37" fmla="*/ 2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 h="26">
                  <a:moveTo>
                    <a:pt x="26" y="20"/>
                  </a:moveTo>
                  <a:lnTo>
                    <a:pt x="26" y="20"/>
                  </a:lnTo>
                  <a:lnTo>
                    <a:pt x="24" y="24"/>
                  </a:lnTo>
                  <a:lnTo>
                    <a:pt x="18" y="26"/>
                  </a:lnTo>
                  <a:lnTo>
                    <a:pt x="6" y="26"/>
                  </a:lnTo>
                  <a:lnTo>
                    <a:pt x="6" y="26"/>
                  </a:lnTo>
                  <a:lnTo>
                    <a:pt x="2" y="24"/>
                  </a:lnTo>
                  <a:lnTo>
                    <a:pt x="0" y="22"/>
                  </a:lnTo>
                  <a:lnTo>
                    <a:pt x="0" y="20"/>
                  </a:lnTo>
                  <a:lnTo>
                    <a:pt x="0" y="8"/>
                  </a:lnTo>
                  <a:lnTo>
                    <a:pt x="0" y="8"/>
                  </a:lnTo>
                  <a:lnTo>
                    <a:pt x="0" y="4"/>
                  </a:lnTo>
                  <a:lnTo>
                    <a:pt x="2" y="2"/>
                  </a:lnTo>
                  <a:lnTo>
                    <a:pt x="6" y="0"/>
                  </a:lnTo>
                  <a:lnTo>
                    <a:pt x="18" y="0"/>
                  </a:lnTo>
                  <a:lnTo>
                    <a:pt x="18" y="0"/>
                  </a:lnTo>
                  <a:lnTo>
                    <a:pt x="24" y="2"/>
                  </a:lnTo>
                  <a:lnTo>
                    <a:pt x="26" y="8"/>
                  </a:lnTo>
                  <a:lnTo>
                    <a:pt x="26" y="2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603" name="Freeform 341"/>
            <p:cNvSpPr>
              <a:spLocks/>
            </p:cNvSpPr>
            <p:nvPr/>
          </p:nvSpPr>
          <p:spPr bwMode="auto">
            <a:xfrm>
              <a:off x="5561013" y="4032250"/>
              <a:ext cx="41275" cy="41275"/>
            </a:xfrm>
            <a:custGeom>
              <a:avLst/>
              <a:gdLst>
                <a:gd name="T0" fmla="*/ 26 w 26"/>
                <a:gd name="T1" fmla="*/ 20 h 26"/>
                <a:gd name="T2" fmla="*/ 26 w 26"/>
                <a:gd name="T3" fmla="*/ 20 h 26"/>
                <a:gd name="T4" fmla="*/ 24 w 26"/>
                <a:gd name="T5" fmla="*/ 24 h 26"/>
                <a:gd name="T6" fmla="*/ 18 w 26"/>
                <a:gd name="T7" fmla="*/ 26 h 26"/>
                <a:gd name="T8" fmla="*/ 8 w 26"/>
                <a:gd name="T9" fmla="*/ 26 h 26"/>
                <a:gd name="T10" fmla="*/ 8 w 26"/>
                <a:gd name="T11" fmla="*/ 26 h 26"/>
                <a:gd name="T12" fmla="*/ 2 w 26"/>
                <a:gd name="T13" fmla="*/ 24 h 26"/>
                <a:gd name="T14" fmla="*/ 0 w 26"/>
                <a:gd name="T15" fmla="*/ 22 h 26"/>
                <a:gd name="T16" fmla="*/ 0 w 26"/>
                <a:gd name="T17" fmla="*/ 20 h 26"/>
                <a:gd name="T18" fmla="*/ 0 w 26"/>
                <a:gd name="T19" fmla="*/ 8 h 26"/>
                <a:gd name="T20" fmla="*/ 0 w 26"/>
                <a:gd name="T21" fmla="*/ 8 h 26"/>
                <a:gd name="T22" fmla="*/ 0 w 26"/>
                <a:gd name="T23" fmla="*/ 4 h 26"/>
                <a:gd name="T24" fmla="*/ 2 w 26"/>
                <a:gd name="T25" fmla="*/ 2 h 26"/>
                <a:gd name="T26" fmla="*/ 8 w 26"/>
                <a:gd name="T27" fmla="*/ 0 h 26"/>
                <a:gd name="T28" fmla="*/ 18 w 26"/>
                <a:gd name="T29" fmla="*/ 0 h 26"/>
                <a:gd name="T30" fmla="*/ 18 w 26"/>
                <a:gd name="T31" fmla="*/ 0 h 26"/>
                <a:gd name="T32" fmla="*/ 24 w 26"/>
                <a:gd name="T33" fmla="*/ 2 h 26"/>
                <a:gd name="T34" fmla="*/ 26 w 26"/>
                <a:gd name="T35" fmla="*/ 8 h 26"/>
                <a:gd name="T36" fmla="*/ 26 w 26"/>
                <a:gd name="T37" fmla="*/ 2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 h="26">
                  <a:moveTo>
                    <a:pt x="26" y="20"/>
                  </a:moveTo>
                  <a:lnTo>
                    <a:pt x="26" y="20"/>
                  </a:lnTo>
                  <a:lnTo>
                    <a:pt x="24" y="24"/>
                  </a:lnTo>
                  <a:lnTo>
                    <a:pt x="18" y="26"/>
                  </a:lnTo>
                  <a:lnTo>
                    <a:pt x="8" y="26"/>
                  </a:lnTo>
                  <a:lnTo>
                    <a:pt x="8" y="26"/>
                  </a:lnTo>
                  <a:lnTo>
                    <a:pt x="2" y="24"/>
                  </a:lnTo>
                  <a:lnTo>
                    <a:pt x="0" y="22"/>
                  </a:lnTo>
                  <a:lnTo>
                    <a:pt x="0" y="20"/>
                  </a:lnTo>
                  <a:lnTo>
                    <a:pt x="0" y="8"/>
                  </a:lnTo>
                  <a:lnTo>
                    <a:pt x="0" y="8"/>
                  </a:lnTo>
                  <a:lnTo>
                    <a:pt x="0" y="4"/>
                  </a:lnTo>
                  <a:lnTo>
                    <a:pt x="2" y="2"/>
                  </a:lnTo>
                  <a:lnTo>
                    <a:pt x="8" y="0"/>
                  </a:lnTo>
                  <a:lnTo>
                    <a:pt x="18" y="0"/>
                  </a:lnTo>
                  <a:lnTo>
                    <a:pt x="18" y="0"/>
                  </a:lnTo>
                  <a:lnTo>
                    <a:pt x="24" y="2"/>
                  </a:lnTo>
                  <a:lnTo>
                    <a:pt x="26" y="8"/>
                  </a:lnTo>
                  <a:lnTo>
                    <a:pt x="26" y="2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604" name="Freeform 342"/>
            <p:cNvSpPr>
              <a:spLocks/>
            </p:cNvSpPr>
            <p:nvPr/>
          </p:nvSpPr>
          <p:spPr bwMode="auto">
            <a:xfrm>
              <a:off x="5624513" y="4032250"/>
              <a:ext cx="41275" cy="41275"/>
            </a:xfrm>
            <a:custGeom>
              <a:avLst/>
              <a:gdLst>
                <a:gd name="T0" fmla="*/ 26 w 26"/>
                <a:gd name="T1" fmla="*/ 20 h 26"/>
                <a:gd name="T2" fmla="*/ 26 w 26"/>
                <a:gd name="T3" fmla="*/ 20 h 26"/>
                <a:gd name="T4" fmla="*/ 26 w 26"/>
                <a:gd name="T5" fmla="*/ 22 h 26"/>
                <a:gd name="T6" fmla="*/ 24 w 26"/>
                <a:gd name="T7" fmla="*/ 24 h 26"/>
                <a:gd name="T8" fmla="*/ 20 w 26"/>
                <a:gd name="T9" fmla="*/ 26 h 26"/>
                <a:gd name="T10" fmla="*/ 8 w 26"/>
                <a:gd name="T11" fmla="*/ 26 h 26"/>
                <a:gd name="T12" fmla="*/ 8 w 26"/>
                <a:gd name="T13" fmla="*/ 26 h 26"/>
                <a:gd name="T14" fmla="*/ 2 w 26"/>
                <a:gd name="T15" fmla="*/ 24 h 26"/>
                <a:gd name="T16" fmla="*/ 0 w 26"/>
                <a:gd name="T17" fmla="*/ 20 h 26"/>
                <a:gd name="T18" fmla="*/ 0 w 26"/>
                <a:gd name="T19" fmla="*/ 8 h 26"/>
                <a:gd name="T20" fmla="*/ 0 w 26"/>
                <a:gd name="T21" fmla="*/ 8 h 26"/>
                <a:gd name="T22" fmla="*/ 2 w 26"/>
                <a:gd name="T23" fmla="*/ 2 h 26"/>
                <a:gd name="T24" fmla="*/ 8 w 26"/>
                <a:gd name="T25" fmla="*/ 0 h 26"/>
                <a:gd name="T26" fmla="*/ 20 w 26"/>
                <a:gd name="T27" fmla="*/ 0 h 26"/>
                <a:gd name="T28" fmla="*/ 20 w 26"/>
                <a:gd name="T29" fmla="*/ 0 h 26"/>
                <a:gd name="T30" fmla="*/ 24 w 26"/>
                <a:gd name="T31" fmla="*/ 2 h 26"/>
                <a:gd name="T32" fmla="*/ 26 w 26"/>
                <a:gd name="T33" fmla="*/ 4 h 26"/>
                <a:gd name="T34" fmla="*/ 26 w 26"/>
                <a:gd name="T35" fmla="*/ 8 h 26"/>
                <a:gd name="T36" fmla="*/ 26 w 26"/>
                <a:gd name="T37" fmla="*/ 2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 h="26">
                  <a:moveTo>
                    <a:pt x="26" y="20"/>
                  </a:moveTo>
                  <a:lnTo>
                    <a:pt x="26" y="20"/>
                  </a:lnTo>
                  <a:lnTo>
                    <a:pt x="26" y="22"/>
                  </a:lnTo>
                  <a:lnTo>
                    <a:pt x="24" y="24"/>
                  </a:lnTo>
                  <a:lnTo>
                    <a:pt x="20" y="26"/>
                  </a:lnTo>
                  <a:lnTo>
                    <a:pt x="8" y="26"/>
                  </a:lnTo>
                  <a:lnTo>
                    <a:pt x="8" y="26"/>
                  </a:lnTo>
                  <a:lnTo>
                    <a:pt x="2" y="24"/>
                  </a:lnTo>
                  <a:lnTo>
                    <a:pt x="0" y="20"/>
                  </a:lnTo>
                  <a:lnTo>
                    <a:pt x="0" y="8"/>
                  </a:lnTo>
                  <a:lnTo>
                    <a:pt x="0" y="8"/>
                  </a:lnTo>
                  <a:lnTo>
                    <a:pt x="2" y="2"/>
                  </a:lnTo>
                  <a:lnTo>
                    <a:pt x="8" y="0"/>
                  </a:lnTo>
                  <a:lnTo>
                    <a:pt x="20" y="0"/>
                  </a:lnTo>
                  <a:lnTo>
                    <a:pt x="20" y="0"/>
                  </a:lnTo>
                  <a:lnTo>
                    <a:pt x="24" y="2"/>
                  </a:lnTo>
                  <a:lnTo>
                    <a:pt x="26" y="4"/>
                  </a:lnTo>
                  <a:lnTo>
                    <a:pt x="26" y="8"/>
                  </a:lnTo>
                  <a:lnTo>
                    <a:pt x="26" y="2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605" name="Freeform 343"/>
            <p:cNvSpPr>
              <a:spLocks/>
            </p:cNvSpPr>
            <p:nvPr/>
          </p:nvSpPr>
          <p:spPr bwMode="auto">
            <a:xfrm>
              <a:off x="5688013" y="4032250"/>
              <a:ext cx="44450" cy="41275"/>
            </a:xfrm>
            <a:custGeom>
              <a:avLst/>
              <a:gdLst>
                <a:gd name="T0" fmla="*/ 28 w 28"/>
                <a:gd name="T1" fmla="*/ 20 h 26"/>
                <a:gd name="T2" fmla="*/ 28 w 28"/>
                <a:gd name="T3" fmla="*/ 20 h 26"/>
                <a:gd name="T4" fmla="*/ 26 w 28"/>
                <a:gd name="T5" fmla="*/ 22 h 26"/>
                <a:gd name="T6" fmla="*/ 26 w 28"/>
                <a:gd name="T7" fmla="*/ 24 h 26"/>
                <a:gd name="T8" fmla="*/ 20 w 28"/>
                <a:gd name="T9" fmla="*/ 26 h 26"/>
                <a:gd name="T10" fmla="*/ 8 w 28"/>
                <a:gd name="T11" fmla="*/ 26 h 26"/>
                <a:gd name="T12" fmla="*/ 8 w 28"/>
                <a:gd name="T13" fmla="*/ 26 h 26"/>
                <a:gd name="T14" fmla="*/ 4 w 28"/>
                <a:gd name="T15" fmla="*/ 24 h 26"/>
                <a:gd name="T16" fmla="*/ 0 w 28"/>
                <a:gd name="T17" fmla="*/ 20 h 26"/>
                <a:gd name="T18" fmla="*/ 0 w 28"/>
                <a:gd name="T19" fmla="*/ 8 h 26"/>
                <a:gd name="T20" fmla="*/ 0 w 28"/>
                <a:gd name="T21" fmla="*/ 8 h 26"/>
                <a:gd name="T22" fmla="*/ 4 w 28"/>
                <a:gd name="T23" fmla="*/ 2 h 26"/>
                <a:gd name="T24" fmla="*/ 8 w 28"/>
                <a:gd name="T25" fmla="*/ 0 h 26"/>
                <a:gd name="T26" fmla="*/ 20 w 28"/>
                <a:gd name="T27" fmla="*/ 0 h 26"/>
                <a:gd name="T28" fmla="*/ 20 w 28"/>
                <a:gd name="T29" fmla="*/ 0 h 26"/>
                <a:gd name="T30" fmla="*/ 26 w 28"/>
                <a:gd name="T31" fmla="*/ 2 h 26"/>
                <a:gd name="T32" fmla="*/ 26 w 28"/>
                <a:gd name="T33" fmla="*/ 4 h 26"/>
                <a:gd name="T34" fmla="*/ 28 w 28"/>
                <a:gd name="T35" fmla="*/ 8 h 26"/>
                <a:gd name="T36" fmla="*/ 28 w 28"/>
                <a:gd name="T37" fmla="*/ 2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 h="26">
                  <a:moveTo>
                    <a:pt x="28" y="20"/>
                  </a:moveTo>
                  <a:lnTo>
                    <a:pt x="28" y="20"/>
                  </a:lnTo>
                  <a:lnTo>
                    <a:pt x="26" y="22"/>
                  </a:lnTo>
                  <a:lnTo>
                    <a:pt x="26" y="24"/>
                  </a:lnTo>
                  <a:lnTo>
                    <a:pt x="20" y="26"/>
                  </a:lnTo>
                  <a:lnTo>
                    <a:pt x="8" y="26"/>
                  </a:lnTo>
                  <a:lnTo>
                    <a:pt x="8" y="26"/>
                  </a:lnTo>
                  <a:lnTo>
                    <a:pt x="4" y="24"/>
                  </a:lnTo>
                  <a:lnTo>
                    <a:pt x="0" y="20"/>
                  </a:lnTo>
                  <a:lnTo>
                    <a:pt x="0" y="8"/>
                  </a:lnTo>
                  <a:lnTo>
                    <a:pt x="0" y="8"/>
                  </a:lnTo>
                  <a:lnTo>
                    <a:pt x="4" y="2"/>
                  </a:lnTo>
                  <a:lnTo>
                    <a:pt x="8" y="0"/>
                  </a:lnTo>
                  <a:lnTo>
                    <a:pt x="20" y="0"/>
                  </a:lnTo>
                  <a:lnTo>
                    <a:pt x="20" y="0"/>
                  </a:lnTo>
                  <a:lnTo>
                    <a:pt x="26" y="2"/>
                  </a:lnTo>
                  <a:lnTo>
                    <a:pt x="26" y="4"/>
                  </a:lnTo>
                  <a:lnTo>
                    <a:pt x="28" y="8"/>
                  </a:lnTo>
                  <a:lnTo>
                    <a:pt x="28" y="2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grpSp>
      <p:grpSp>
        <p:nvGrpSpPr>
          <p:cNvPr id="1606" name="グループ化 1605"/>
          <p:cNvGrpSpPr/>
          <p:nvPr/>
        </p:nvGrpSpPr>
        <p:grpSpPr>
          <a:xfrm>
            <a:off x="8400686" y="3232767"/>
            <a:ext cx="319714" cy="434926"/>
            <a:chOff x="4872038" y="3848100"/>
            <a:chExt cx="352425" cy="479425"/>
          </a:xfrm>
        </p:grpSpPr>
        <p:sp>
          <p:nvSpPr>
            <p:cNvPr id="1607" name="Freeform 344"/>
            <p:cNvSpPr>
              <a:spLocks/>
            </p:cNvSpPr>
            <p:nvPr/>
          </p:nvSpPr>
          <p:spPr bwMode="auto">
            <a:xfrm>
              <a:off x="4887913" y="3863975"/>
              <a:ext cx="320675" cy="447675"/>
            </a:xfrm>
            <a:custGeom>
              <a:avLst/>
              <a:gdLst>
                <a:gd name="T0" fmla="*/ 76 w 202"/>
                <a:gd name="T1" fmla="*/ 0 h 282"/>
                <a:gd name="T2" fmla="*/ 0 w 202"/>
                <a:gd name="T3" fmla="*/ 78 h 282"/>
                <a:gd name="T4" fmla="*/ 0 w 202"/>
                <a:gd name="T5" fmla="*/ 282 h 282"/>
                <a:gd name="T6" fmla="*/ 202 w 202"/>
                <a:gd name="T7" fmla="*/ 282 h 282"/>
                <a:gd name="T8" fmla="*/ 202 w 202"/>
                <a:gd name="T9" fmla="*/ 0 h 282"/>
                <a:gd name="T10" fmla="*/ 76 w 202"/>
                <a:gd name="T11" fmla="*/ 0 h 282"/>
              </a:gdLst>
              <a:ahLst/>
              <a:cxnLst>
                <a:cxn ang="0">
                  <a:pos x="T0" y="T1"/>
                </a:cxn>
                <a:cxn ang="0">
                  <a:pos x="T2" y="T3"/>
                </a:cxn>
                <a:cxn ang="0">
                  <a:pos x="T4" y="T5"/>
                </a:cxn>
                <a:cxn ang="0">
                  <a:pos x="T6" y="T7"/>
                </a:cxn>
                <a:cxn ang="0">
                  <a:pos x="T8" y="T9"/>
                </a:cxn>
                <a:cxn ang="0">
                  <a:pos x="T10" y="T11"/>
                </a:cxn>
              </a:cxnLst>
              <a:rect l="0" t="0" r="r" b="b"/>
              <a:pathLst>
                <a:path w="202" h="282">
                  <a:moveTo>
                    <a:pt x="76" y="0"/>
                  </a:moveTo>
                  <a:lnTo>
                    <a:pt x="0" y="78"/>
                  </a:lnTo>
                  <a:lnTo>
                    <a:pt x="0" y="282"/>
                  </a:lnTo>
                  <a:lnTo>
                    <a:pt x="202" y="282"/>
                  </a:lnTo>
                  <a:lnTo>
                    <a:pt x="202" y="0"/>
                  </a:lnTo>
                  <a:lnTo>
                    <a:pt x="7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608" name="Freeform 345"/>
            <p:cNvSpPr>
              <a:spLocks noEditPoints="1"/>
            </p:cNvSpPr>
            <p:nvPr/>
          </p:nvSpPr>
          <p:spPr bwMode="auto">
            <a:xfrm>
              <a:off x="4872038" y="3848100"/>
              <a:ext cx="352425" cy="479425"/>
            </a:xfrm>
            <a:custGeom>
              <a:avLst/>
              <a:gdLst>
                <a:gd name="T0" fmla="*/ 212 w 222"/>
                <a:gd name="T1" fmla="*/ 302 h 302"/>
                <a:gd name="T2" fmla="*/ 10 w 222"/>
                <a:gd name="T3" fmla="*/ 302 h 302"/>
                <a:gd name="T4" fmla="*/ 10 w 222"/>
                <a:gd name="T5" fmla="*/ 302 h 302"/>
                <a:gd name="T6" fmla="*/ 6 w 222"/>
                <a:gd name="T7" fmla="*/ 302 h 302"/>
                <a:gd name="T8" fmla="*/ 2 w 222"/>
                <a:gd name="T9" fmla="*/ 300 h 302"/>
                <a:gd name="T10" fmla="*/ 0 w 222"/>
                <a:gd name="T11" fmla="*/ 296 h 302"/>
                <a:gd name="T12" fmla="*/ 0 w 222"/>
                <a:gd name="T13" fmla="*/ 292 h 302"/>
                <a:gd name="T14" fmla="*/ 0 w 222"/>
                <a:gd name="T15" fmla="*/ 88 h 302"/>
                <a:gd name="T16" fmla="*/ 0 w 222"/>
                <a:gd name="T17" fmla="*/ 88 h 302"/>
                <a:gd name="T18" fmla="*/ 0 w 222"/>
                <a:gd name="T19" fmla="*/ 84 h 302"/>
                <a:gd name="T20" fmla="*/ 2 w 222"/>
                <a:gd name="T21" fmla="*/ 82 h 302"/>
                <a:gd name="T22" fmla="*/ 80 w 222"/>
                <a:gd name="T23" fmla="*/ 4 h 302"/>
                <a:gd name="T24" fmla="*/ 80 w 222"/>
                <a:gd name="T25" fmla="*/ 4 h 302"/>
                <a:gd name="T26" fmla="*/ 82 w 222"/>
                <a:gd name="T27" fmla="*/ 2 h 302"/>
                <a:gd name="T28" fmla="*/ 86 w 222"/>
                <a:gd name="T29" fmla="*/ 0 h 302"/>
                <a:gd name="T30" fmla="*/ 212 w 222"/>
                <a:gd name="T31" fmla="*/ 0 h 302"/>
                <a:gd name="T32" fmla="*/ 212 w 222"/>
                <a:gd name="T33" fmla="*/ 0 h 302"/>
                <a:gd name="T34" fmla="*/ 216 w 222"/>
                <a:gd name="T35" fmla="*/ 2 h 302"/>
                <a:gd name="T36" fmla="*/ 218 w 222"/>
                <a:gd name="T37" fmla="*/ 4 h 302"/>
                <a:gd name="T38" fmla="*/ 220 w 222"/>
                <a:gd name="T39" fmla="*/ 6 h 302"/>
                <a:gd name="T40" fmla="*/ 222 w 222"/>
                <a:gd name="T41" fmla="*/ 10 h 302"/>
                <a:gd name="T42" fmla="*/ 222 w 222"/>
                <a:gd name="T43" fmla="*/ 292 h 302"/>
                <a:gd name="T44" fmla="*/ 222 w 222"/>
                <a:gd name="T45" fmla="*/ 292 h 302"/>
                <a:gd name="T46" fmla="*/ 220 w 222"/>
                <a:gd name="T47" fmla="*/ 296 h 302"/>
                <a:gd name="T48" fmla="*/ 218 w 222"/>
                <a:gd name="T49" fmla="*/ 300 h 302"/>
                <a:gd name="T50" fmla="*/ 216 w 222"/>
                <a:gd name="T51" fmla="*/ 302 h 302"/>
                <a:gd name="T52" fmla="*/ 212 w 222"/>
                <a:gd name="T53" fmla="*/ 302 h 302"/>
                <a:gd name="T54" fmla="*/ 212 w 222"/>
                <a:gd name="T55" fmla="*/ 302 h 302"/>
                <a:gd name="T56" fmla="*/ 20 w 222"/>
                <a:gd name="T57" fmla="*/ 282 h 302"/>
                <a:gd name="T58" fmla="*/ 202 w 222"/>
                <a:gd name="T59" fmla="*/ 282 h 302"/>
                <a:gd name="T60" fmla="*/ 202 w 222"/>
                <a:gd name="T61" fmla="*/ 20 h 302"/>
                <a:gd name="T62" fmla="*/ 90 w 222"/>
                <a:gd name="T63" fmla="*/ 20 h 302"/>
                <a:gd name="T64" fmla="*/ 20 w 222"/>
                <a:gd name="T65" fmla="*/ 92 h 302"/>
                <a:gd name="T66" fmla="*/ 20 w 222"/>
                <a:gd name="T67" fmla="*/ 28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22" h="302">
                  <a:moveTo>
                    <a:pt x="212" y="302"/>
                  </a:moveTo>
                  <a:lnTo>
                    <a:pt x="10" y="302"/>
                  </a:lnTo>
                  <a:lnTo>
                    <a:pt x="10" y="302"/>
                  </a:lnTo>
                  <a:lnTo>
                    <a:pt x="6" y="302"/>
                  </a:lnTo>
                  <a:lnTo>
                    <a:pt x="2" y="300"/>
                  </a:lnTo>
                  <a:lnTo>
                    <a:pt x="0" y="296"/>
                  </a:lnTo>
                  <a:lnTo>
                    <a:pt x="0" y="292"/>
                  </a:lnTo>
                  <a:lnTo>
                    <a:pt x="0" y="88"/>
                  </a:lnTo>
                  <a:lnTo>
                    <a:pt x="0" y="88"/>
                  </a:lnTo>
                  <a:lnTo>
                    <a:pt x="0" y="84"/>
                  </a:lnTo>
                  <a:lnTo>
                    <a:pt x="2" y="82"/>
                  </a:lnTo>
                  <a:lnTo>
                    <a:pt x="80" y="4"/>
                  </a:lnTo>
                  <a:lnTo>
                    <a:pt x="80" y="4"/>
                  </a:lnTo>
                  <a:lnTo>
                    <a:pt x="82" y="2"/>
                  </a:lnTo>
                  <a:lnTo>
                    <a:pt x="86" y="0"/>
                  </a:lnTo>
                  <a:lnTo>
                    <a:pt x="212" y="0"/>
                  </a:lnTo>
                  <a:lnTo>
                    <a:pt x="212" y="0"/>
                  </a:lnTo>
                  <a:lnTo>
                    <a:pt x="216" y="2"/>
                  </a:lnTo>
                  <a:lnTo>
                    <a:pt x="218" y="4"/>
                  </a:lnTo>
                  <a:lnTo>
                    <a:pt x="220" y="6"/>
                  </a:lnTo>
                  <a:lnTo>
                    <a:pt x="222" y="10"/>
                  </a:lnTo>
                  <a:lnTo>
                    <a:pt x="222" y="292"/>
                  </a:lnTo>
                  <a:lnTo>
                    <a:pt x="222" y="292"/>
                  </a:lnTo>
                  <a:lnTo>
                    <a:pt x="220" y="296"/>
                  </a:lnTo>
                  <a:lnTo>
                    <a:pt x="218" y="300"/>
                  </a:lnTo>
                  <a:lnTo>
                    <a:pt x="216" y="302"/>
                  </a:lnTo>
                  <a:lnTo>
                    <a:pt x="212" y="302"/>
                  </a:lnTo>
                  <a:lnTo>
                    <a:pt x="212" y="302"/>
                  </a:lnTo>
                  <a:close/>
                  <a:moveTo>
                    <a:pt x="20" y="282"/>
                  </a:moveTo>
                  <a:lnTo>
                    <a:pt x="202" y="282"/>
                  </a:lnTo>
                  <a:lnTo>
                    <a:pt x="202" y="20"/>
                  </a:lnTo>
                  <a:lnTo>
                    <a:pt x="90" y="20"/>
                  </a:lnTo>
                  <a:lnTo>
                    <a:pt x="20" y="92"/>
                  </a:lnTo>
                  <a:lnTo>
                    <a:pt x="20" y="2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609" name="Freeform 346"/>
            <p:cNvSpPr>
              <a:spLocks/>
            </p:cNvSpPr>
            <p:nvPr/>
          </p:nvSpPr>
          <p:spPr bwMode="auto">
            <a:xfrm>
              <a:off x="4872038" y="3848100"/>
              <a:ext cx="152400" cy="155575"/>
            </a:xfrm>
            <a:custGeom>
              <a:avLst/>
              <a:gdLst>
                <a:gd name="T0" fmla="*/ 86 w 96"/>
                <a:gd name="T1" fmla="*/ 98 h 98"/>
                <a:gd name="T2" fmla="*/ 10 w 96"/>
                <a:gd name="T3" fmla="*/ 98 h 98"/>
                <a:gd name="T4" fmla="*/ 10 w 96"/>
                <a:gd name="T5" fmla="*/ 98 h 98"/>
                <a:gd name="T6" fmla="*/ 6 w 96"/>
                <a:gd name="T7" fmla="*/ 98 h 98"/>
                <a:gd name="T8" fmla="*/ 2 w 96"/>
                <a:gd name="T9" fmla="*/ 96 h 98"/>
                <a:gd name="T10" fmla="*/ 0 w 96"/>
                <a:gd name="T11" fmla="*/ 92 h 98"/>
                <a:gd name="T12" fmla="*/ 0 w 96"/>
                <a:gd name="T13" fmla="*/ 88 h 98"/>
                <a:gd name="T14" fmla="*/ 0 w 96"/>
                <a:gd name="T15" fmla="*/ 88 h 98"/>
                <a:gd name="T16" fmla="*/ 0 w 96"/>
                <a:gd name="T17" fmla="*/ 84 h 98"/>
                <a:gd name="T18" fmla="*/ 2 w 96"/>
                <a:gd name="T19" fmla="*/ 82 h 98"/>
                <a:gd name="T20" fmla="*/ 6 w 96"/>
                <a:gd name="T21" fmla="*/ 80 h 98"/>
                <a:gd name="T22" fmla="*/ 10 w 96"/>
                <a:gd name="T23" fmla="*/ 78 h 98"/>
                <a:gd name="T24" fmla="*/ 76 w 96"/>
                <a:gd name="T25" fmla="*/ 78 h 98"/>
                <a:gd name="T26" fmla="*/ 76 w 96"/>
                <a:gd name="T27" fmla="*/ 10 h 98"/>
                <a:gd name="T28" fmla="*/ 76 w 96"/>
                <a:gd name="T29" fmla="*/ 10 h 98"/>
                <a:gd name="T30" fmla="*/ 78 w 96"/>
                <a:gd name="T31" fmla="*/ 6 h 98"/>
                <a:gd name="T32" fmla="*/ 80 w 96"/>
                <a:gd name="T33" fmla="*/ 4 h 98"/>
                <a:gd name="T34" fmla="*/ 82 w 96"/>
                <a:gd name="T35" fmla="*/ 2 h 98"/>
                <a:gd name="T36" fmla="*/ 86 w 96"/>
                <a:gd name="T37" fmla="*/ 0 h 98"/>
                <a:gd name="T38" fmla="*/ 86 w 96"/>
                <a:gd name="T39" fmla="*/ 0 h 98"/>
                <a:gd name="T40" fmla="*/ 90 w 96"/>
                <a:gd name="T41" fmla="*/ 2 h 98"/>
                <a:gd name="T42" fmla="*/ 94 w 96"/>
                <a:gd name="T43" fmla="*/ 4 h 98"/>
                <a:gd name="T44" fmla="*/ 96 w 96"/>
                <a:gd name="T45" fmla="*/ 6 h 98"/>
                <a:gd name="T46" fmla="*/ 96 w 96"/>
                <a:gd name="T47" fmla="*/ 10 h 98"/>
                <a:gd name="T48" fmla="*/ 96 w 96"/>
                <a:gd name="T49" fmla="*/ 88 h 98"/>
                <a:gd name="T50" fmla="*/ 96 w 96"/>
                <a:gd name="T51" fmla="*/ 88 h 98"/>
                <a:gd name="T52" fmla="*/ 96 w 96"/>
                <a:gd name="T53" fmla="*/ 92 h 98"/>
                <a:gd name="T54" fmla="*/ 94 w 96"/>
                <a:gd name="T55" fmla="*/ 96 h 98"/>
                <a:gd name="T56" fmla="*/ 90 w 96"/>
                <a:gd name="T57" fmla="*/ 98 h 98"/>
                <a:gd name="T58" fmla="*/ 86 w 96"/>
                <a:gd name="T59" fmla="*/ 98 h 98"/>
                <a:gd name="T60" fmla="*/ 86 w 96"/>
                <a:gd name="T61" fmla="*/ 98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6" h="98">
                  <a:moveTo>
                    <a:pt x="86" y="98"/>
                  </a:moveTo>
                  <a:lnTo>
                    <a:pt x="10" y="98"/>
                  </a:lnTo>
                  <a:lnTo>
                    <a:pt x="10" y="98"/>
                  </a:lnTo>
                  <a:lnTo>
                    <a:pt x="6" y="98"/>
                  </a:lnTo>
                  <a:lnTo>
                    <a:pt x="2" y="96"/>
                  </a:lnTo>
                  <a:lnTo>
                    <a:pt x="0" y="92"/>
                  </a:lnTo>
                  <a:lnTo>
                    <a:pt x="0" y="88"/>
                  </a:lnTo>
                  <a:lnTo>
                    <a:pt x="0" y="88"/>
                  </a:lnTo>
                  <a:lnTo>
                    <a:pt x="0" y="84"/>
                  </a:lnTo>
                  <a:lnTo>
                    <a:pt x="2" y="82"/>
                  </a:lnTo>
                  <a:lnTo>
                    <a:pt x="6" y="80"/>
                  </a:lnTo>
                  <a:lnTo>
                    <a:pt x="10" y="78"/>
                  </a:lnTo>
                  <a:lnTo>
                    <a:pt x="76" y="78"/>
                  </a:lnTo>
                  <a:lnTo>
                    <a:pt x="76" y="10"/>
                  </a:lnTo>
                  <a:lnTo>
                    <a:pt x="76" y="10"/>
                  </a:lnTo>
                  <a:lnTo>
                    <a:pt x="78" y="6"/>
                  </a:lnTo>
                  <a:lnTo>
                    <a:pt x="80" y="4"/>
                  </a:lnTo>
                  <a:lnTo>
                    <a:pt x="82" y="2"/>
                  </a:lnTo>
                  <a:lnTo>
                    <a:pt x="86" y="0"/>
                  </a:lnTo>
                  <a:lnTo>
                    <a:pt x="86" y="0"/>
                  </a:lnTo>
                  <a:lnTo>
                    <a:pt x="90" y="2"/>
                  </a:lnTo>
                  <a:lnTo>
                    <a:pt x="94" y="4"/>
                  </a:lnTo>
                  <a:lnTo>
                    <a:pt x="96" y="6"/>
                  </a:lnTo>
                  <a:lnTo>
                    <a:pt x="96" y="10"/>
                  </a:lnTo>
                  <a:lnTo>
                    <a:pt x="96" y="88"/>
                  </a:lnTo>
                  <a:lnTo>
                    <a:pt x="96" y="88"/>
                  </a:lnTo>
                  <a:lnTo>
                    <a:pt x="96" y="92"/>
                  </a:lnTo>
                  <a:lnTo>
                    <a:pt x="94" y="96"/>
                  </a:lnTo>
                  <a:lnTo>
                    <a:pt x="90" y="98"/>
                  </a:lnTo>
                  <a:lnTo>
                    <a:pt x="86" y="98"/>
                  </a:lnTo>
                  <a:lnTo>
                    <a:pt x="86" y="9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grpSp>
      <p:grpSp>
        <p:nvGrpSpPr>
          <p:cNvPr id="1610" name="グループ化 1609"/>
          <p:cNvGrpSpPr/>
          <p:nvPr/>
        </p:nvGrpSpPr>
        <p:grpSpPr>
          <a:xfrm>
            <a:off x="6973025" y="3909984"/>
            <a:ext cx="296671" cy="434926"/>
            <a:chOff x="6081713" y="4448175"/>
            <a:chExt cx="327025" cy="479425"/>
          </a:xfrm>
        </p:grpSpPr>
        <p:sp>
          <p:nvSpPr>
            <p:cNvPr id="1611" name="Freeform 347"/>
            <p:cNvSpPr>
              <a:spLocks/>
            </p:cNvSpPr>
            <p:nvPr/>
          </p:nvSpPr>
          <p:spPr bwMode="auto">
            <a:xfrm>
              <a:off x="6113463" y="4448175"/>
              <a:ext cx="263525" cy="206375"/>
            </a:xfrm>
            <a:custGeom>
              <a:avLst/>
              <a:gdLst>
                <a:gd name="T0" fmla="*/ 166 w 166"/>
                <a:gd name="T1" fmla="*/ 130 h 130"/>
                <a:gd name="T2" fmla="*/ 132 w 166"/>
                <a:gd name="T3" fmla="*/ 130 h 130"/>
                <a:gd name="T4" fmla="*/ 132 w 166"/>
                <a:gd name="T5" fmla="*/ 130 h 130"/>
                <a:gd name="T6" fmla="*/ 132 w 166"/>
                <a:gd name="T7" fmla="*/ 108 h 130"/>
                <a:gd name="T8" fmla="*/ 130 w 166"/>
                <a:gd name="T9" fmla="*/ 88 h 130"/>
                <a:gd name="T10" fmla="*/ 126 w 166"/>
                <a:gd name="T11" fmla="*/ 72 h 130"/>
                <a:gd name="T12" fmla="*/ 120 w 166"/>
                <a:gd name="T13" fmla="*/ 58 h 130"/>
                <a:gd name="T14" fmla="*/ 112 w 166"/>
                <a:gd name="T15" fmla="*/ 46 h 130"/>
                <a:gd name="T16" fmla="*/ 104 w 166"/>
                <a:gd name="T17" fmla="*/ 40 h 130"/>
                <a:gd name="T18" fmla="*/ 94 w 166"/>
                <a:gd name="T19" fmla="*/ 34 h 130"/>
                <a:gd name="T20" fmla="*/ 82 w 166"/>
                <a:gd name="T21" fmla="*/ 34 h 130"/>
                <a:gd name="T22" fmla="*/ 82 w 166"/>
                <a:gd name="T23" fmla="*/ 34 h 130"/>
                <a:gd name="T24" fmla="*/ 72 w 166"/>
                <a:gd name="T25" fmla="*/ 34 h 130"/>
                <a:gd name="T26" fmla="*/ 62 w 166"/>
                <a:gd name="T27" fmla="*/ 40 h 130"/>
                <a:gd name="T28" fmla="*/ 52 w 166"/>
                <a:gd name="T29" fmla="*/ 46 h 130"/>
                <a:gd name="T30" fmla="*/ 46 w 166"/>
                <a:gd name="T31" fmla="*/ 58 h 130"/>
                <a:gd name="T32" fmla="*/ 40 w 166"/>
                <a:gd name="T33" fmla="*/ 72 h 130"/>
                <a:gd name="T34" fmla="*/ 36 w 166"/>
                <a:gd name="T35" fmla="*/ 88 h 130"/>
                <a:gd name="T36" fmla="*/ 34 w 166"/>
                <a:gd name="T37" fmla="*/ 108 h 130"/>
                <a:gd name="T38" fmla="*/ 34 w 166"/>
                <a:gd name="T39" fmla="*/ 130 h 130"/>
                <a:gd name="T40" fmla="*/ 0 w 166"/>
                <a:gd name="T41" fmla="*/ 130 h 130"/>
                <a:gd name="T42" fmla="*/ 0 w 166"/>
                <a:gd name="T43" fmla="*/ 130 h 130"/>
                <a:gd name="T44" fmla="*/ 0 w 166"/>
                <a:gd name="T45" fmla="*/ 110 h 130"/>
                <a:gd name="T46" fmla="*/ 2 w 166"/>
                <a:gd name="T47" fmla="*/ 92 h 130"/>
                <a:gd name="T48" fmla="*/ 6 w 166"/>
                <a:gd name="T49" fmla="*/ 76 h 130"/>
                <a:gd name="T50" fmla="*/ 8 w 166"/>
                <a:gd name="T51" fmla="*/ 62 h 130"/>
                <a:gd name="T52" fmla="*/ 14 w 166"/>
                <a:gd name="T53" fmla="*/ 50 h 130"/>
                <a:gd name="T54" fmla="*/ 18 w 166"/>
                <a:gd name="T55" fmla="*/ 40 h 130"/>
                <a:gd name="T56" fmla="*/ 24 w 166"/>
                <a:gd name="T57" fmla="*/ 30 h 130"/>
                <a:gd name="T58" fmla="*/ 30 w 166"/>
                <a:gd name="T59" fmla="*/ 22 h 130"/>
                <a:gd name="T60" fmla="*/ 44 w 166"/>
                <a:gd name="T61" fmla="*/ 12 h 130"/>
                <a:gd name="T62" fmla="*/ 56 w 166"/>
                <a:gd name="T63" fmla="*/ 4 h 130"/>
                <a:gd name="T64" fmla="*/ 70 w 166"/>
                <a:gd name="T65" fmla="*/ 0 h 130"/>
                <a:gd name="T66" fmla="*/ 82 w 166"/>
                <a:gd name="T67" fmla="*/ 0 h 130"/>
                <a:gd name="T68" fmla="*/ 82 w 166"/>
                <a:gd name="T69" fmla="*/ 0 h 130"/>
                <a:gd name="T70" fmla="*/ 96 w 166"/>
                <a:gd name="T71" fmla="*/ 0 h 130"/>
                <a:gd name="T72" fmla="*/ 108 w 166"/>
                <a:gd name="T73" fmla="*/ 4 h 130"/>
                <a:gd name="T74" fmla="*/ 122 w 166"/>
                <a:gd name="T75" fmla="*/ 12 h 130"/>
                <a:gd name="T76" fmla="*/ 136 w 166"/>
                <a:gd name="T77" fmla="*/ 22 h 130"/>
                <a:gd name="T78" fmla="*/ 142 w 166"/>
                <a:gd name="T79" fmla="*/ 30 h 130"/>
                <a:gd name="T80" fmla="*/ 148 w 166"/>
                <a:gd name="T81" fmla="*/ 40 h 130"/>
                <a:gd name="T82" fmla="*/ 152 w 166"/>
                <a:gd name="T83" fmla="*/ 50 h 130"/>
                <a:gd name="T84" fmla="*/ 158 w 166"/>
                <a:gd name="T85" fmla="*/ 62 h 130"/>
                <a:gd name="T86" fmla="*/ 160 w 166"/>
                <a:gd name="T87" fmla="*/ 76 h 130"/>
                <a:gd name="T88" fmla="*/ 164 w 166"/>
                <a:gd name="T89" fmla="*/ 92 h 130"/>
                <a:gd name="T90" fmla="*/ 166 w 166"/>
                <a:gd name="T91" fmla="*/ 110 h 130"/>
                <a:gd name="T92" fmla="*/ 166 w 166"/>
                <a:gd name="T93" fmla="*/ 130 h 130"/>
                <a:gd name="T94" fmla="*/ 166 w 166"/>
                <a:gd name="T95" fmla="*/ 13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66" h="130">
                  <a:moveTo>
                    <a:pt x="166" y="130"/>
                  </a:moveTo>
                  <a:lnTo>
                    <a:pt x="132" y="130"/>
                  </a:lnTo>
                  <a:lnTo>
                    <a:pt x="132" y="130"/>
                  </a:lnTo>
                  <a:lnTo>
                    <a:pt x="132" y="108"/>
                  </a:lnTo>
                  <a:lnTo>
                    <a:pt x="130" y="88"/>
                  </a:lnTo>
                  <a:lnTo>
                    <a:pt x="126" y="72"/>
                  </a:lnTo>
                  <a:lnTo>
                    <a:pt x="120" y="58"/>
                  </a:lnTo>
                  <a:lnTo>
                    <a:pt x="112" y="46"/>
                  </a:lnTo>
                  <a:lnTo>
                    <a:pt x="104" y="40"/>
                  </a:lnTo>
                  <a:lnTo>
                    <a:pt x="94" y="34"/>
                  </a:lnTo>
                  <a:lnTo>
                    <a:pt x="82" y="34"/>
                  </a:lnTo>
                  <a:lnTo>
                    <a:pt x="82" y="34"/>
                  </a:lnTo>
                  <a:lnTo>
                    <a:pt x="72" y="34"/>
                  </a:lnTo>
                  <a:lnTo>
                    <a:pt x="62" y="40"/>
                  </a:lnTo>
                  <a:lnTo>
                    <a:pt x="52" y="46"/>
                  </a:lnTo>
                  <a:lnTo>
                    <a:pt x="46" y="58"/>
                  </a:lnTo>
                  <a:lnTo>
                    <a:pt x="40" y="72"/>
                  </a:lnTo>
                  <a:lnTo>
                    <a:pt x="36" y="88"/>
                  </a:lnTo>
                  <a:lnTo>
                    <a:pt x="34" y="108"/>
                  </a:lnTo>
                  <a:lnTo>
                    <a:pt x="34" y="130"/>
                  </a:lnTo>
                  <a:lnTo>
                    <a:pt x="0" y="130"/>
                  </a:lnTo>
                  <a:lnTo>
                    <a:pt x="0" y="130"/>
                  </a:lnTo>
                  <a:lnTo>
                    <a:pt x="0" y="110"/>
                  </a:lnTo>
                  <a:lnTo>
                    <a:pt x="2" y="92"/>
                  </a:lnTo>
                  <a:lnTo>
                    <a:pt x="6" y="76"/>
                  </a:lnTo>
                  <a:lnTo>
                    <a:pt x="8" y="62"/>
                  </a:lnTo>
                  <a:lnTo>
                    <a:pt x="14" y="50"/>
                  </a:lnTo>
                  <a:lnTo>
                    <a:pt x="18" y="40"/>
                  </a:lnTo>
                  <a:lnTo>
                    <a:pt x="24" y="30"/>
                  </a:lnTo>
                  <a:lnTo>
                    <a:pt x="30" y="22"/>
                  </a:lnTo>
                  <a:lnTo>
                    <a:pt x="44" y="12"/>
                  </a:lnTo>
                  <a:lnTo>
                    <a:pt x="56" y="4"/>
                  </a:lnTo>
                  <a:lnTo>
                    <a:pt x="70" y="0"/>
                  </a:lnTo>
                  <a:lnTo>
                    <a:pt x="82" y="0"/>
                  </a:lnTo>
                  <a:lnTo>
                    <a:pt x="82" y="0"/>
                  </a:lnTo>
                  <a:lnTo>
                    <a:pt x="96" y="0"/>
                  </a:lnTo>
                  <a:lnTo>
                    <a:pt x="108" y="4"/>
                  </a:lnTo>
                  <a:lnTo>
                    <a:pt x="122" y="12"/>
                  </a:lnTo>
                  <a:lnTo>
                    <a:pt x="136" y="22"/>
                  </a:lnTo>
                  <a:lnTo>
                    <a:pt x="142" y="30"/>
                  </a:lnTo>
                  <a:lnTo>
                    <a:pt x="148" y="40"/>
                  </a:lnTo>
                  <a:lnTo>
                    <a:pt x="152" y="50"/>
                  </a:lnTo>
                  <a:lnTo>
                    <a:pt x="158" y="62"/>
                  </a:lnTo>
                  <a:lnTo>
                    <a:pt x="160" y="76"/>
                  </a:lnTo>
                  <a:lnTo>
                    <a:pt x="164" y="92"/>
                  </a:lnTo>
                  <a:lnTo>
                    <a:pt x="166" y="110"/>
                  </a:lnTo>
                  <a:lnTo>
                    <a:pt x="166" y="130"/>
                  </a:lnTo>
                  <a:lnTo>
                    <a:pt x="166" y="1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612" name="Rectangle 348"/>
            <p:cNvSpPr>
              <a:spLocks noChangeArrowheads="1"/>
            </p:cNvSpPr>
            <p:nvPr/>
          </p:nvSpPr>
          <p:spPr bwMode="auto">
            <a:xfrm>
              <a:off x="6081713" y="4629150"/>
              <a:ext cx="327025" cy="2984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613" name="Freeform 349"/>
            <p:cNvSpPr>
              <a:spLocks/>
            </p:cNvSpPr>
            <p:nvPr/>
          </p:nvSpPr>
          <p:spPr bwMode="auto">
            <a:xfrm>
              <a:off x="6192838" y="4708525"/>
              <a:ext cx="104775" cy="60325"/>
            </a:xfrm>
            <a:custGeom>
              <a:avLst/>
              <a:gdLst>
                <a:gd name="T0" fmla="*/ 32 w 66"/>
                <a:gd name="T1" fmla="*/ 12 h 38"/>
                <a:gd name="T2" fmla="*/ 32 w 66"/>
                <a:gd name="T3" fmla="*/ 12 h 38"/>
                <a:gd name="T4" fmla="*/ 44 w 66"/>
                <a:gd name="T5" fmla="*/ 14 h 38"/>
                <a:gd name="T6" fmla="*/ 54 w 66"/>
                <a:gd name="T7" fmla="*/ 20 h 38"/>
                <a:gd name="T8" fmla="*/ 62 w 66"/>
                <a:gd name="T9" fmla="*/ 28 h 38"/>
                <a:gd name="T10" fmla="*/ 64 w 66"/>
                <a:gd name="T11" fmla="*/ 38 h 38"/>
                <a:gd name="T12" fmla="*/ 64 w 66"/>
                <a:gd name="T13" fmla="*/ 38 h 38"/>
                <a:gd name="T14" fmla="*/ 66 w 66"/>
                <a:gd name="T15" fmla="*/ 32 h 38"/>
                <a:gd name="T16" fmla="*/ 66 w 66"/>
                <a:gd name="T17" fmla="*/ 32 h 38"/>
                <a:gd name="T18" fmla="*/ 64 w 66"/>
                <a:gd name="T19" fmla="*/ 26 h 38"/>
                <a:gd name="T20" fmla="*/ 62 w 66"/>
                <a:gd name="T21" fmla="*/ 20 h 38"/>
                <a:gd name="T22" fmla="*/ 60 w 66"/>
                <a:gd name="T23" fmla="*/ 14 h 38"/>
                <a:gd name="T24" fmla="*/ 56 w 66"/>
                <a:gd name="T25" fmla="*/ 10 h 38"/>
                <a:gd name="T26" fmla="*/ 52 w 66"/>
                <a:gd name="T27" fmla="*/ 6 h 38"/>
                <a:gd name="T28" fmla="*/ 46 w 66"/>
                <a:gd name="T29" fmla="*/ 4 h 38"/>
                <a:gd name="T30" fmla="*/ 40 w 66"/>
                <a:gd name="T31" fmla="*/ 2 h 38"/>
                <a:gd name="T32" fmla="*/ 32 w 66"/>
                <a:gd name="T33" fmla="*/ 0 h 38"/>
                <a:gd name="T34" fmla="*/ 32 w 66"/>
                <a:gd name="T35" fmla="*/ 0 h 38"/>
                <a:gd name="T36" fmla="*/ 26 w 66"/>
                <a:gd name="T37" fmla="*/ 2 h 38"/>
                <a:gd name="T38" fmla="*/ 20 w 66"/>
                <a:gd name="T39" fmla="*/ 4 h 38"/>
                <a:gd name="T40" fmla="*/ 14 w 66"/>
                <a:gd name="T41" fmla="*/ 6 h 38"/>
                <a:gd name="T42" fmla="*/ 10 w 66"/>
                <a:gd name="T43" fmla="*/ 10 h 38"/>
                <a:gd name="T44" fmla="*/ 6 w 66"/>
                <a:gd name="T45" fmla="*/ 14 h 38"/>
                <a:gd name="T46" fmla="*/ 2 w 66"/>
                <a:gd name="T47" fmla="*/ 20 h 38"/>
                <a:gd name="T48" fmla="*/ 2 w 66"/>
                <a:gd name="T49" fmla="*/ 26 h 38"/>
                <a:gd name="T50" fmla="*/ 0 w 66"/>
                <a:gd name="T51" fmla="*/ 32 h 38"/>
                <a:gd name="T52" fmla="*/ 0 w 66"/>
                <a:gd name="T53" fmla="*/ 32 h 38"/>
                <a:gd name="T54" fmla="*/ 0 w 66"/>
                <a:gd name="T55" fmla="*/ 38 h 38"/>
                <a:gd name="T56" fmla="*/ 0 w 66"/>
                <a:gd name="T57" fmla="*/ 38 h 38"/>
                <a:gd name="T58" fmla="*/ 4 w 66"/>
                <a:gd name="T59" fmla="*/ 28 h 38"/>
                <a:gd name="T60" fmla="*/ 12 w 66"/>
                <a:gd name="T61" fmla="*/ 20 h 38"/>
                <a:gd name="T62" fmla="*/ 22 w 66"/>
                <a:gd name="T63" fmla="*/ 14 h 38"/>
                <a:gd name="T64" fmla="*/ 32 w 66"/>
                <a:gd name="T65" fmla="*/ 12 h 38"/>
                <a:gd name="T66" fmla="*/ 32 w 66"/>
                <a:gd name="T67" fmla="*/ 1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6" h="38">
                  <a:moveTo>
                    <a:pt x="32" y="12"/>
                  </a:moveTo>
                  <a:lnTo>
                    <a:pt x="32" y="12"/>
                  </a:lnTo>
                  <a:lnTo>
                    <a:pt x="44" y="14"/>
                  </a:lnTo>
                  <a:lnTo>
                    <a:pt x="54" y="20"/>
                  </a:lnTo>
                  <a:lnTo>
                    <a:pt x="62" y="28"/>
                  </a:lnTo>
                  <a:lnTo>
                    <a:pt x="64" y="38"/>
                  </a:lnTo>
                  <a:lnTo>
                    <a:pt x="64" y="38"/>
                  </a:lnTo>
                  <a:lnTo>
                    <a:pt x="66" y="32"/>
                  </a:lnTo>
                  <a:lnTo>
                    <a:pt x="66" y="32"/>
                  </a:lnTo>
                  <a:lnTo>
                    <a:pt x="64" y="26"/>
                  </a:lnTo>
                  <a:lnTo>
                    <a:pt x="62" y="20"/>
                  </a:lnTo>
                  <a:lnTo>
                    <a:pt x="60" y="14"/>
                  </a:lnTo>
                  <a:lnTo>
                    <a:pt x="56" y="10"/>
                  </a:lnTo>
                  <a:lnTo>
                    <a:pt x="52" y="6"/>
                  </a:lnTo>
                  <a:lnTo>
                    <a:pt x="46" y="4"/>
                  </a:lnTo>
                  <a:lnTo>
                    <a:pt x="40" y="2"/>
                  </a:lnTo>
                  <a:lnTo>
                    <a:pt x="32" y="0"/>
                  </a:lnTo>
                  <a:lnTo>
                    <a:pt x="32" y="0"/>
                  </a:lnTo>
                  <a:lnTo>
                    <a:pt x="26" y="2"/>
                  </a:lnTo>
                  <a:lnTo>
                    <a:pt x="20" y="4"/>
                  </a:lnTo>
                  <a:lnTo>
                    <a:pt x="14" y="6"/>
                  </a:lnTo>
                  <a:lnTo>
                    <a:pt x="10" y="10"/>
                  </a:lnTo>
                  <a:lnTo>
                    <a:pt x="6" y="14"/>
                  </a:lnTo>
                  <a:lnTo>
                    <a:pt x="2" y="20"/>
                  </a:lnTo>
                  <a:lnTo>
                    <a:pt x="2" y="26"/>
                  </a:lnTo>
                  <a:lnTo>
                    <a:pt x="0" y="32"/>
                  </a:lnTo>
                  <a:lnTo>
                    <a:pt x="0" y="32"/>
                  </a:lnTo>
                  <a:lnTo>
                    <a:pt x="0" y="38"/>
                  </a:lnTo>
                  <a:lnTo>
                    <a:pt x="0" y="38"/>
                  </a:lnTo>
                  <a:lnTo>
                    <a:pt x="4" y="28"/>
                  </a:lnTo>
                  <a:lnTo>
                    <a:pt x="12" y="20"/>
                  </a:lnTo>
                  <a:lnTo>
                    <a:pt x="22" y="14"/>
                  </a:lnTo>
                  <a:lnTo>
                    <a:pt x="32" y="12"/>
                  </a:lnTo>
                  <a:lnTo>
                    <a:pt x="32" y="12"/>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614" name="Freeform 350"/>
            <p:cNvSpPr>
              <a:spLocks/>
            </p:cNvSpPr>
            <p:nvPr/>
          </p:nvSpPr>
          <p:spPr bwMode="auto">
            <a:xfrm>
              <a:off x="6192838" y="4727575"/>
              <a:ext cx="101600" cy="117475"/>
            </a:xfrm>
            <a:custGeom>
              <a:avLst/>
              <a:gdLst>
                <a:gd name="T0" fmla="*/ 22 w 64"/>
                <a:gd name="T1" fmla="*/ 52 h 74"/>
                <a:gd name="T2" fmla="*/ 22 w 64"/>
                <a:gd name="T3" fmla="*/ 74 h 74"/>
                <a:gd name="T4" fmla="*/ 44 w 64"/>
                <a:gd name="T5" fmla="*/ 74 h 74"/>
                <a:gd name="T6" fmla="*/ 44 w 64"/>
                <a:gd name="T7" fmla="*/ 52 h 74"/>
                <a:gd name="T8" fmla="*/ 44 w 64"/>
                <a:gd name="T9" fmla="*/ 52 h 74"/>
                <a:gd name="T10" fmla="*/ 52 w 64"/>
                <a:gd name="T11" fmla="*/ 48 h 74"/>
                <a:gd name="T12" fmla="*/ 58 w 64"/>
                <a:gd name="T13" fmla="*/ 42 h 74"/>
                <a:gd name="T14" fmla="*/ 62 w 64"/>
                <a:gd name="T15" fmla="*/ 34 h 74"/>
                <a:gd name="T16" fmla="*/ 64 w 64"/>
                <a:gd name="T17" fmla="*/ 26 h 74"/>
                <a:gd name="T18" fmla="*/ 64 w 64"/>
                <a:gd name="T19" fmla="*/ 26 h 74"/>
                <a:gd name="T20" fmla="*/ 62 w 64"/>
                <a:gd name="T21" fmla="*/ 16 h 74"/>
                <a:gd name="T22" fmla="*/ 54 w 64"/>
                <a:gd name="T23" fmla="*/ 8 h 74"/>
                <a:gd name="T24" fmla="*/ 44 w 64"/>
                <a:gd name="T25" fmla="*/ 2 h 74"/>
                <a:gd name="T26" fmla="*/ 32 w 64"/>
                <a:gd name="T27" fmla="*/ 0 h 74"/>
                <a:gd name="T28" fmla="*/ 32 w 64"/>
                <a:gd name="T29" fmla="*/ 0 h 74"/>
                <a:gd name="T30" fmla="*/ 22 w 64"/>
                <a:gd name="T31" fmla="*/ 2 h 74"/>
                <a:gd name="T32" fmla="*/ 12 w 64"/>
                <a:gd name="T33" fmla="*/ 8 h 74"/>
                <a:gd name="T34" fmla="*/ 4 w 64"/>
                <a:gd name="T35" fmla="*/ 16 h 74"/>
                <a:gd name="T36" fmla="*/ 0 w 64"/>
                <a:gd name="T37" fmla="*/ 26 h 74"/>
                <a:gd name="T38" fmla="*/ 0 w 64"/>
                <a:gd name="T39" fmla="*/ 26 h 74"/>
                <a:gd name="T40" fmla="*/ 4 w 64"/>
                <a:gd name="T41" fmla="*/ 34 h 74"/>
                <a:gd name="T42" fmla="*/ 8 w 64"/>
                <a:gd name="T43" fmla="*/ 42 h 74"/>
                <a:gd name="T44" fmla="*/ 14 w 64"/>
                <a:gd name="T45" fmla="*/ 48 h 74"/>
                <a:gd name="T46" fmla="*/ 22 w 64"/>
                <a:gd name="T47" fmla="*/ 52 h 74"/>
                <a:gd name="T48" fmla="*/ 22 w 64"/>
                <a:gd name="T49" fmla="*/ 52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4" h="74">
                  <a:moveTo>
                    <a:pt x="22" y="52"/>
                  </a:moveTo>
                  <a:lnTo>
                    <a:pt x="22" y="74"/>
                  </a:lnTo>
                  <a:lnTo>
                    <a:pt x="44" y="74"/>
                  </a:lnTo>
                  <a:lnTo>
                    <a:pt x="44" y="52"/>
                  </a:lnTo>
                  <a:lnTo>
                    <a:pt x="44" y="52"/>
                  </a:lnTo>
                  <a:lnTo>
                    <a:pt x="52" y="48"/>
                  </a:lnTo>
                  <a:lnTo>
                    <a:pt x="58" y="42"/>
                  </a:lnTo>
                  <a:lnTo>
                    <a:pt x="62" y="34"/>
                  </a:lnTo>
                  <a:lnTo>
                    <a:pt x="64" y="26"/>
                  </a:lnTo>
                  <a:lnTo>
                    <a:pt x="64" y="26"/>
                  </a:lnTo>
                  <a:lnTo>
                    <a:pt x="62" y="16"/>
                  </a:lnTo>
                  <a:lnTo>
                    <a:pt x="54" y="8"/>
                  </a:lnTo>
                  <a:lnTo>
                    <a:pt x="44" y="2"/>
                  </a:lnTo>
                  <a:lnTo>
                    <a:pt x="32" y="0"/>
                  </a:lnTo>
                  <a:lnTo>
                    <a:pt x="32" y="0"/>
                  </a:lnTo>
                  <a:lnTo>
                    <a:pt x="22" y="2"/>
                  </a:lnTo>
                  <a:lnTo>
                    <a:pt x="12" y="8"/>
                  </a:lnTo>
                  <a:lnTo>
                    <a:pt x="4" y="16"/>
                  </a:lnTo>
                  <a:lnTo>
                    <a:pt x="0" y="26"/>
                  </a:lnTo>
                  <a:lnTo>
                    <a:pt x="0" y="26"/>
                  </a:lnTo>
                  <a:lnTo>
                    <a:pt x="4" y="34"/>
                  </a:lnTo>
                  <a:lnTo>
                    <a:pt x="8" y="42"/>
                  </a:lnTo>
                  <a:lnTo>
                    <a:pt x="14" y="48"/>
                  </a:lnTo>
                  <a:lnTo>
                    <a:pt x="22" y="52"/>
                  </a:lnTo>
                  <a:lnTo>
                    <a:pt x="22" y="5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grpSp>
      <p:grpSp>
        <p:nvGrpSpPr>
          <p:cNvPr id="1615" name="グループ化 1614"/>
          <p:cNvGrpSpPr/>
          <p:nvPr/>
        </p:nvGrpSpPr>
        <p:grpSpPr>
          <a:xfrm>
            <a:off x="2115912" y="4042478"/>
            <a:ext cx="434926" cy="152656"/>
            <a:chOff x="6605588" y="3994150"/>
            <a:chExt cx="479425" cy="168275"/>
          </a:xfrm>
        </p:grpSpPr>
        <p:sp>
          <p:nvSpPr>
            <p:cNvPr id="1616" name="Freeform 351"/>
            <p:cNvSpPr>
              <a:spLocks/>
            </p:cNvSpPr>
            <p:nvPr/>
          </p:nvSpPr>
          <p:spPr bwMode="auto">
            <a:xfrm>
              <a:off x="6964363" y="4006850"/>
              <a:ext cx="28575" cy="31750"/>
            </a:xfrm>
            <a:custGeom>
              <a:avLst/>
              <a:gdLst>
                <a:gd name="T0" fmla="*/ 18 w 18"/>
                <a:gd name="T1" fmla="*/ 20 h 20"/>
                <a:gd name="T2" fmla="*/ 18 w 18"/>
                <a:gd name="T3" fmla="*/ 0 h 20"/>
                <a:gd name="T4" fmla="*/ 18 w 18"/>
                <a:gd name="T5" fmla="*/ 0 h 20"/>
                <a:gd name="T6" fmla="*/ 0 w 18"/>
                <a:gd name="T7" fmla="*/ 2 h 20"/>
                <a:gd name="T8" fmla="*/ 0 w 18"/>
                <a:gd name="T9" fmla="*/ 20 h 20"/>
                <a:gd name="T10" fmla="*/ 0 w 18"/>
                <a:gd name="T11" fmla="*/ 20 h 20"/>
                <a:gd name="T12" fmla="*/ 18 w 18"/>
                <a:gd name="T13" fmla="*/ 20 h 20"/>
                <a:gd name="T14" fmla="*/ 18 w 18"/>
                <a:gd name="T15" fmla="*/ 2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20">
                  <a:moveTo>
                    <a:pt x="18" y="20"/>
                  </a:moveTo>
                  <a:lnTo>
                    <a:pt x="18" y="0"/>
                  </a:lnTo>
                  <a:lnTo>
                    <a:pt x="18" y="0"/>
                  </a:lnTo>
                  <a:lnTo>
                    <a:pt x="0" y="2"/>
                  </a:lnTo>
                  <a:lnTo>
                    <a:pt x="0" y="20"/>
                  </a:lnTo>
                  <a:lnTo>
                    <a:pt x="0" y="20"/>
                  </a:lnTo>
                  <a:lnTo>
                    <a:pt x="18" y="20"/>
                  </a:lnTo>
                  <a:lnTo>
                    <a:pt x="18" y="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617" name="Freeform 352"/>
            <p:cNvSpPr>
              <a:spLocks/>
            </p:cNvSpPr>
            <p:nvPr/>
          </p:nvSpPr>
          <p:spPr bwMode="auto">
            <a:xfrm>
              <a:off x="6605588" y="4010025"/>
              <a:ext cx="358775" cy="152400"/>
            </a:xfrm>
            <a:custGeom>
              <a:avLst/>
              <a:gdLst>
                <a:gd name="T0" fmla="*/ 150 w 226"/>
                <a:gd name="T1" fmla="*/ 78 h 96"/>
                <a:gd name="T2" fmla="*/ 18 w 226"/>
                <a:gd name="T3" fmla="*/ 78 h 96"/>
                <a:gd name="T4" fmla="*/ 18 w 226"/>
                <a:gd name="T5" fmla="*/ 22 h 96"/>
                <a:gd name="T6" fmla="*/ 150 w 226"/>
                <a:gd name="T7" fmla="*/ 22 h 96"/>
                <a:gd name="T8" fmla="*/ 150 w 226"/>
                <a:gd name="T9" fmla="*/ 22 h 96"/>
                <a:gd name="T10" fmla="*/ 180 w 226"/>
                <a:gd name="T11" fmla="*/ 20 h 96"/>
                <a:gd name="T12" fmla="*/ 226 w 226"/>
                <a:gd name="T13" fmla="*/ 18 h 96"/>
                <a:gd name="T14" fmla="*/ 226 w 226"/>
                <a:gd name="T15" fmla="*/ 0 h 96"/>
                <a:gd name="T16" fmla="*/ 226 w 226"/>
                <a:gd name="T17" fmla="*/ 0 h 96"/>
                <a:gd name="T18" fmla="*/ 174 w 226"/>
                <a:gd name="T19" fmla="*/ 2 h 96"/>
                <a:gd name="T20" fmla="*/ 150 w 226"/>
                <a:gd name="T21" fmla="*/ 2 h 96"/>
                <a:gd name="T22" fmla="*/ 0 w 226"/>
                <a:gd name="T23" fmla="*/ 2 h 96"/>
                <a:gd name="T24" fmla="*/ 0 w 226"/>
                <a:gd name="T25" fmla="*/ 96 h 96"/>
                <a:gd name="T26" fmla="*/ 150 w 226"/>
                <a:gd name="T27" fmla="*/ 96 h 96"/>
                <a:gd name="T28" fmla="*/ 150 w 226"/>
                <a:gd name="T29" fmla="*/ 96 h 96"/>
                <a:gd name="T30" fmla="*/ 174 w 226"/>
                <a:gd name="T31" fmla="*/ 96 h 96"/>
                <a:gd name="T32" fmla="*/ 226 w 226"/>
                <a:gd name="T33" fmla="*/ 94 h 96"/>
                <a:gd name="T34" fmla="*/ 226 w 226"/>
                <a:gd name="T35" fmla="*/ 74 h 96"/>
                <a:gd name="T36" fmla="*/ 226 w 226"/>
                <a:gd name="T37" fmla="*/ 74 h 96"/>
                <a:gd name="T38" fmla="*/ 150 w 226"/>
                <a:gd name="T39" fmla="*/ 78 h 96"/>
                <a:gd name="T40" fmla="*/ 150 w 226"/>
                <a:gd name="T41" fmla="*/ 78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6" h="96">
                  <a:moveTo>
                    <a:pt x="150" y="78"/>
                  </a:moveTo>
                  <a:lnTo>
                    <a:pt x="18" y="78"/>
                  </a:lnTo>
                  <a:lnTo>
                    <a:pt x="18" y="22"/>
                  </a:lnTo>
                  <a:lnTo>
                    <a:pt x="150" y="22"/>
                  </a:lnTo>
                  <a:lnTo>
                    <a:pt x="150" y="22"/>
                  </a:lnTo>
                  <a:lnTo>
                    <a:pt x="180" y="20"/>
                  </a:lnTo>
                  <a:lnTo>
                    <a:pt x="226" y="18"/>
                  </a:lnTo>
                  <a:lnTo>
                    <a:pt x="226" y="0"/>
                  </a:lnTo>
                  <a:lnTo>
                    <a:pt x="226" y="0"/>
                  </a:lnTo>
                  <a:lnTo>
                    <a:pt x="174" y="2"/>
                  </a:lnTo>
                  <a:lnTo>
                    <a:pt x="150" y="2"/>
                  </a:lnTo>
                  <a:lnTo>
                    <a:pt x="0" y="2"/>
                  </a:lnTo>
                  <a:lnTo>
                    <a:pt x="0" y="96"/>
                  </a:lnTo>
                  <a:lnTo>
                    <a:pt x="150" y="96"/>
                  </a:lnTo>
                  <a:lnTo>
                    <a:pt x="150" y="96"/>
                  </a:lnTo>
                  <a:lnTo>
                    <a:pt x="174" y="96"/>
                  </a:lnTo>
                  <a:lnTo>
                    <a:pt x="226" y="94"/>
                  </a:lnTo>
                  <a:lnTo>
                    <a:pt x="226" y="74"/>
                  </a:lnTo>
                  <a:lnTo>
                    <a:pt x="226" y="74"/>
                  </a:lnTo>
                  <a:lnTo>
                    <a:pt x="150" y="78"/>
                  </a:lnTo>
                  <a:lnTo>
                    <a:pt x="150" y="7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618" name="Freeform 353"/>
            <p:cNvSpPr>
              <a:spLocks/>
            </p:cNvSpPr>
            <p:nvPr/>
          </p:nvSpPr>
          <p:spPr bwMode="auto">
            <a:xfrm>
              <a:off x="6964363" y="4127500"/>
              <a:ext cx="28575" cy="31750"/>
            </a:xfrm>
            <a:custGeom>
              <a:avLst/>
              <a:gdLst>
                <a:gd name="T0" fmla="*/ 0 w 18"/>
                <a:gd name="T1" fmla="*/ 0 h 20"/>
                <a:gd name="T2" fmla="*/ 0 w 18"/>
                <a:gd name="T3" fmla="*/ 20 h 20"/>
                <a:gd name="T4" fmla="*/ 0 w 18"/>
                <a:gd name="T5" fmla="*/ 20 h 20"/>
                <a:gd name="T6" fmla="*/ 18 w 18"/>
                <a:gd name="T7" fmla="*/ 18 h 20"/>
                <a:gd name="T8" fmla="*/ 18 w 18"/>
                <a:gd name="T9" fmla="*/ 0 h 20"/>
                <a:gd name="T10" fmla="*/ 18 w 18"/>
                <a:gd name="T11" fmla="*/ 0 h 20"/>
                <a:gd name="T12" fmla="*/ 0 w 18"/>
                <a:gd name="T13" fmla="*/ 0 h 20"/>
                <a:gd name="T14" fmla="*/ 0 w 18"/>
                <a:gd name="T15" fmla="*/ 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20">
                  <a:moveTo>
                    <a:pt x="0" y="0"/>
                  </a:moveTo>
                  <a:lnTo>
                    <a:pt x="0" y="20"/>
                  </a:lnTo>
                  <a:lnTo>
                    <a:pt x="0" y="20"/>
                  </a:lnTo>
                  <a:lnTo>
                    <a:pt x="18" y="18"/>
                  </a:lnTo>
                  <a:lnTo>
                    <a:pt x="18" y="0"/>
                  </a:lnTo>
                  <a:lnTo>
                    <a:pt x="18" y="0"/>
                  </a:lnTo>
                  <a:lnTo>
                    <a:pt x="0"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619" name="Freeform 354"/>
            <p:cNvSpPr>
              <a:spLocks/>
            </p:cNvSpPr>
            <p:nvPr/>
          </p:nvSpPr>
          <p:spPr bwMode="auto">
            <a:xfrm>
              <a:off x="6992938" y="3994150"/>
              <a:ext cx="92075" cy="161925"/>
            </a:xfrm>
            <a:custGeom>
              <a:avLst/>
              <a:gdLst>
                <a:gd name="T0" fmla="*/ 0 w 58"/>
                <a:gd name="T1" fmla="*/ 8 h 102"/>
                <a:gd name="T2" fmla="*/ 0 w 58"/>
                <a:gd name="T3" fmla="*/ 28 h 102"/>
                <a:gd name="T4" fmla="*/ 0 w 58"/>
                <a:gd name="T5" fmla="*/ 28 h 102"/>
                <a:gd name="T6" fmla="*/ 38 w 58"/>
                <a:gd name="T7" fmla="*/ 22 h 102"/>
                <a:gd name="T8" fmla="*/ 38 w 58"/>
                <a:gd name="T9" fmla="*/ 78 h 102"/>
                <a:gd name="T10" fmla="*/ 38 w 58"/>
                <a:gd name="T11" fmla="*/ 78 h 102"/>
                <a:gd name="T12" fmla="*/ 0 w 58"/>
                <a:gd name="T13" fmla="*/ 84 h 102"/>
                <a:gd name="T14" fmla="*/ 0 w 58"/>
                <a:gd name="T15" fmla="*/ 102 h 102"/>
                <a:gd name="T16" fmla="*/ 0 w 58"/>
                <a:gd name="T17" fmla="*/ 102 h 102"/>
                <a:gd name="T18" fmla="*/ 34 w 58"/>
                <a:gd name="T19" fmla="*/ 98 h 102"/>
                <a:gd name="T20" fmla="*/ 48 w 58"/>
                <a:gd name="T21" fmla="*/ 96 h 102"/>
                <a:gd name="T22" fmla="*/ 58 w 58"/>
                <a:gd name="T23" fmla="*/ 94 h 102"/>
                <a:gd name="T24" fmla="*/ 58 w 58"/>
                <a:gd name="T25" fmla="*/ 0 h 102"/>
                <a:gd name="T26" fmla="*/ 58 w 58"/>
                <a:gd name="T27" fmla="*/ 0 h 102"/>
                <a:gd name="T28" fmla="*/ 48 w 58"/>
                <a:gd name="T29" fmla="*/ 2 h 102"/>
                <a:gd name="T30" fmla="*/ 34 w 58"/>
                <a:gd name="T31" fmla="*/ 4 h 102"/>
                <a:gd name="T32" fmla="*/ 0 w 58"/>
                <a:gd name="T33" fmla="*/ 8 h 102"/>
                <a:gd name="T34" fmla="*/ 0 w 58"/>
                <a:gd name="T35" fmla="*/ 8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8" h="102">
                  <a:moveTo>
                    <a:pt x="0" y="8"/>
                  </a:moveTo>
                  <a:lnTo>
                    <a:pt x="0" y="28"/>
                  </a:lnTo>
                  <a:lnTo>
                    <a:pt x="0" y="28"/>
                  </a:lnTo>
                  <a:lnTo>
                    <a:pt x="38" y="22"/>
                  </a:lnTo>
                  <a:lnTo>
                    <a:pt x="38" y="78"/>
                  </a:lnTo>
                  <a:lnTo>
                    <a:pt x="38" y="78"/>
                  </a:lnTo>
                  <a:lnTo>
                    <a:pt x="0" y="84"/>
                  </a:lnTo>
                  <a:lnTo>
                    <a:pt x="0" y="102"/>
                  </a:lnTo>
                  <a:lnTo>
                    <a:pt x="0" y="102"/>
                  </a:lnTo>
                  <a:lnTo>
                    <a:pt x="34" y="98"/>
                  </a:lnTo>
                  <a:lnTo>
                    <a:pt x="48" y="96"/>
                  </a:lnTo>
                  <a:lnTo>
                    <a:pt x="58" y="94"/>
                  </a:lnTo>
                  <a:lnTo>
                    <a:pt x="58" y="0"/>
                  </a:lnTo>
                  <a:lnTo>
                    <a:pt x="58" y="0"/>
                  </a:lnTo>
                  <a:lnTo>
                    <a:pt x="48" y="2"/>
                  </a:lnTo>
                  <a:lnTo>
                    <a:pt x="34" y="4"/>
                  </a:lnTo>
                  <a:lnTo>
                    <a:pt x="0" y="8"/>
                  </a:lnTo>
                  <a:lnTo>
                    <a:pt x="0" y="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620" name="Freeform 355"/>
            <p:cNvSpPr>
              <a:spLocks/>
            </p:cNvSpPr>
            <p:nvPr/>
          </p:nvSpPr>
          <p:spPr bwMode="auto">
            <a:xfrm>
              <a:off x="6992938" y="4029075"/>
              <a:ext cx="60325" cy="98425"/>
            </a:xfrm>
            <a:custGeom>
              <a:avLst/>
              <a:gdLst>
                <a:gd name="T0" fmla="*/ 38 w 38"/>
                <a:gd name="T1" fmla="*/ 56 h 62"/>
                <a:gd name="T2" fmla="*/ 38 w 38"/>
                <a:gd name="T3" fmla="*/ 0 h 62"/>
                <a:gd name="T4" fmla="*/ 38 w 38"/>
                <a:gd name="T5" fmla="*/ 0 h 62"/>
                <a:gd name="T6" fmla="*/ 0 w 38"/>
                <a:gd name="T7" fmla="*/ 6 h 62"/>
                <a:gd name="T8" fmla="*/ 0 w 38"/>
                <a:gd name="T9" fmla="*/ 62 h 62"/>
                <a:gd name="T10" fmla="*/ 0 w 38"/>
                <a:gd name="T11" fmla="*/ 62 h 62"/>
                <a:gd name="T12" fmla="*/ 38 w 38"/>
                <a:gd name="T13" fmla="*/ 56 h 62"/>
                <a:gd name="T14" fmla="*/ 38 w 38"/>
                <a:gd name="T15" fmla="*/ 56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62">
                  <a:moveTo>
                    <a:pt x="38" y="56"/>
                  </a:moveTo>
                  <a:lnTo>
                    <a:pt x="38" y="0"/>
                  </a:lnTo>
                  <a:lnTo>
                    <a:pt x="38" y="0"/>
                  </a:lnTo>
                  <a:lnTo>
                    <a:pt x="0" y="6"/>
                  </a:lnTo>
                  <a:lnTo>
                    <a:pt x="0" y="62"/>
                  </a:lnTo>
                  <a:lnTo>
                    <a:pt x="0" y="62"/>
                  </a:lnTo>
                  <a:lnTo>
                    <a:pt x="38" y="56"/>
                  </a:lnTo>
                  <a:lnTo>
                    <a:pt x="38" y="56"/>
                  </a:lnTo>
                  <a:close/>
                </a:path>
              </a:pathLst>
            </a:custGeom>
            <a:solidFill>
              <a:srgbClr val="B4B4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621" name="Freeform 356"/>
            <p:cNvSpPr>
              <a:spLocks/>
            </p:cNvSpPr>
            <p:nvPr/>
          </p:nvSpPr>
          <p:spPr bwMode="auto">
            <a:xfrm>
              <a:off x="6964363" y="4038600"/>
              <a:ext cx="28575" cy="88900"/>
            </a:xfrm>
            <a:custGeom>
              <a:avLst/>
              <a:gdLst>
                <a:gd name="T0" fmla="*/ 0 w 18"/>
                <a:gd name="T1" fmla="*/ 56 h 56"/>
                <a:gd name="T2" fmla="*/ 0 w 18"/>
                <a:gd name="T3" fmla="*/ 56 h 56"/>
                <a:gd name="T4" fmla="*/ 18 w 18"/>
                <a:gd name="T5" fmla="*/ 56 h 56"/>
                <a:gd name="T6" fmla="*/ 18 w 18"/>
                <a:gd name="T7" fmla="*/ 0 h 56"/>
                <a:gd name="T8" fmla="*/ 18 w 18"/>
                <a:gd name="T9" fmla="*/ 0 h 56"/>
                <a:gd name="T10" fmla="*/ 0 w 18"/>
                <a:gd name="T11" fmla="*/ 0 h 56"/>
                <a:gd name="T12" fmla="*/ 0 w 18"/>
                <a:gd name="T13" fmla="*/ 56 h 56"/>
              </a:gdLst>
              <a:ahLst/>
              <a:cxnLst>
                <a:cxn ang="0">
                  <a:pos x="T0" y="T1"/>
                </a:cxn>
                <a:cxn ang="0">
                  <a:pos x="T2" y="T3"/>
                </a:cxn>
                <a:cxn ang="0">
                  <a:pos x="T4" y="T5"/>
                </a:cxn>
                <a:cxn ang="0">
                  <a:pos x="T6" y="T7"/>
                </a:cxn>
                <a:cxn ang="0">
                  <a:pos x="T8" y="T9"/>
                </a:cxn>
                <a:cxn ang="0">
                  <a:pos x="T10" y="T11"/>
                </a:cxn>
                <a:cxn ang="0">
                  <a:pos x="T12" y="T13"/>
                </a:cxn>
              </a:cxnLst>
              <a:rect l="0" t="0" r="r" b="b"/>
              <a:pathLst>
                <a:path w="18" h="56">
                  <a:moveTo>
                    <a:pt x="0" y="56"/>
                  </a:moveTo>
                  <a:lnTo>
                    <a:pt x="0" y="56"/>
                  </a:lnTo>
                  <a:lnTo>
                    <a:pt x="18" y="56"/>
                  </a:lnTo>
                  <a:lnTo>
                    <a:pt x="18" y="0"/>
                  </a:lnTo>
                  <a:lnTo>
                    <a:pt x="18" y="0"/>
                  </a:lnTo>
                  <a:lnTo>
                    <a:pt x="0" y="0"/>
                  </a:lnTo>
                  <a:lnTo>
                    <a:pt x="0" y="56"/>
                  </a:lnTo>
                  <a:close/>
                </a:path>
              </a:pathLst>
            </a:custGeom>
            <a:solidFill>
              <a:srgbClr val="B4B4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622" name="Freeform 357"/>
            <p:cNvSpPr>
              <a:spLocks/>
            </p:cNvSpPr>
            <p:nvPr/>
          </p:nvSpPr>
          <p:spPr bwMode="auto">
            <a:xfrm>
              <a:off x="6634163" y="4038600"/>
              <a:ext cx="330200" cy="95250"/>
            </a:xfrm>
            <a:custGeom>
              <a:avLst/>
              <a:gdLst>
                <a:gd name="T0" fmla="*/ 132 w 208"/>
                <a:gd name="T1" fmla="*/ 4 h 60"/>
                <a:gd name="T2" fmla="*/ 0 w 208"/>
                <a:gd name="T3" fmla="*/ 4 h 60"/>
                <a:gd name="T4" fmla="*/ 0 w 208"/>
                <a:gd name="T5" fmla="*/ 60 h 60"/>
                <a:gd name="T6" fmla="*/ 132 w 208"/>
                <a:gd name="T7" fmla="*/ 60 h 60"/>
                <a:gd name="T8" fmla="*/ 132 w 208"/>
                <a:gd name="T9" fmla="*/ 60 h 60"/>
                <a:gd name="T10" fmla="*/ 208 w 208"/>
                <a:gd name="T11" fmla="*/ 56 h 60"/>
                <a:gd name="T12" fmla="*/ 208 w 208"/>
                <a:gd name="T13" fmla="*/ 0 h 60"/>
                <a:gd name="T14" fmla="*/ 208 w 208"/>
                <a:gd name="T15" fmla="*/ 0 h 60"/>
                <a:gd name="T16" fmla="*/ 162 w 208"/>
                <a:gd name="T17" fmla="*/ 2 h 60"/>
                <a:gd name="T18" fmla="*/ 132 w 208"/>
                <a:gd name="T19" fmla="*/ 4 h 60"/>
                <a:gd name="T20" fmla="*/ 132 w 208"/>
                <a:gd name="T21" fmla="*/ 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8" h="60">
                  <a:moveTo>
                    <a:pt x="132" y="4"/>
                  </a:moveTo>
                  <a:lnTo>
                    <a:pt x="0" y="4"/>
                  </a:lnTo>
                  <a:lnTo>
                    <a:pt x="0" y="60"/>
                  </a:lnTo>
                  <a:lnTo>
                    <a:pt x="132" y="60"/>
                  </a:lnTo>
                  <a:lnTo>
                    <a:pt x="132" y="60"/>
                  </a:lnTo>
                  <a:lnTo>
                    <a:pt x="208" y="56"/>
                  </a:lnTo>
                  <a:lnTo>
                    <a:pt x="208" y="0"/>
                  </a:lnTo>
                  <a:lnTo>
                    <a:pt x="208" y="0"/>
                  </a:lnTo>
                  <a:lnTo>
                    <a:pt x="162" y="2"/>
                  </a:lnTo>
                  <a:lnTo>
                    <a:pt x="132" y="4"/>
                  </a:lnTo>
                  <a:lnTo>
                    <a:pt x="132"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grpSp>
      <p:sp>
        <p:nvSpPr>
          <p:cNvPr id="1623" name="Freeform 358"/>
          <p:cNvSpPr>
            <a:spLocks/>
          </p:cNvSpPr>
          <p:nvPr/>
        </p:nvSpPr>
        <p:spPr bwMode="auto">
          <a:xfrm>
            <a:off x="9384384" y="3918625"/>
            <a:ext cx="293791" cy="434926"/>
          </a:xfrm>
          <a:custGeom>
            <a:avLst/>
            <a:gdLst>
              <a:gd name="T0" fmla="*/ 156 w 204"/>
              <a:gd name="T1" fmla="*/ 48 h 302"/>
              <a:gd name="T2" fmla="*/ 126 w 204"/>
              <a:gd name="T3" fmla="*/ 28 h 302"/>
              <a:gd name="T4" fmla="*/ 102 w 204"/>
              <a:gd name="T5" fmla="*/ 4 h 302"/>
              <a:gd name="T6" fmla="*/ 100 w 204"/>
              <a:gd name="T7" fmla="*/ 0 h 302"/>
              <a:gd name="T8" fmla="*/ 94 w 204"/>
              <a:gd name="T9" fmla="*/ 0 h 302"/>
              <a:gd name="T10" fmla="*/ 88 w 204"/>
              <a:gd name="T11" fmla="*/ 2 h 302"/>
              <a:gd name="T12" fmla="*/ 84 w 204"/>
              <a:gd name="T13" fmla="*/ 8 h 302"/>
              <a:gd name="T14" fmla="*/ 84 w 204"/>
              <a:gd name="T15" fmla="*/ 216 h 302"/>
              <a:gd name="T16" fmla="*/ 60 w 204"/>
              <a:gd name="T17" fmla="*/ 212 h 302"/>
              <a:gd name="T18" fmla="*/ 32 w 204"/>
              <a:gd name="T19" fmla="*/ 222 h 302"/>
              <a:gd name="T20" fmla="*/ 22 w 204"/>
              <a:gd name="T21" fmla="*/ 228 h 302"/>
              <a:gd name="T22" fmla="*/ 8 w 204"/>
              <a:gd name="T23" fmla="*/ 244 h 302"/>
              <a:gd name="T24" fmla="*/ 0 w 204"/>
              <a:gd name="T25" fmla="*/ 260 h 302"/>
              <a:gd name="T26" fmla="*/ 0 w 204"/>
              <a:gd name="T27" fmla="*/ 276 h 302"/>
              <a:gd name="T28" fmla="*/ 4 w 204"/>
              <a:gd name="T29" fmla="*/ 284 h 302"/>
              <a:gd name="T30" fmla="*/ 16 w 204"/>
              <a:gd name="T31" fmla="*/ 296 h 302"/>
              <a:gd name="T32" fmla="*/ 32 w 204"/>
              <a:gd name="T33" fmla="*/ 300 h 302"/>
              <a:gd name="T34" fmla="*/ 52 w 204"/>
              <a:gd name="T35" fmla="*/ 300 h 302"/>
              <a:gd name="T36" fmla="*/ 72 w 204"/>
              <a:gd name="T37" fmla="*/ 292 h 302"/>
              <a:gd name="T38" fmla="*/ 86 w 204"/>
              <a:gd name="T39" fmla="*/ 282 h 302"/>
              <a:gd name="T40" fmla="*/ 102 w 204"/>
              <a:gd name="T41" fmla="*/ 258 h 302"/>
              <a:gd name="T42" fmla="*/ 104 w 204"/>
              <a:gd name="T43" fmla="*/ 244 h 302"/>
              <a:gd name="T44" fmla="*/ 104 w 204"/>
              <a:gd name="T45" fmla="*/ 62 h 302"/>
              <a:gd name="T46" fmla="*/ 126 w 204"/>
              <a:gd name="T47" fmla="*/ 74 h 302"/>
              <a:gd name="T48" fmla="*/ 152 w 204"/>
              <a:gd name="T49" fmla="*/ 80 h 302"/>
              <a:gd name="T50" fmla="*/ 166 w 204"/>
              <a:gd name="T51" fmla="*/ 84 h 302"/>
              <a:gd name="T52" fmla="*/ 184 w 204"/>
              <a:gd name="T53" fmla="*/ 96 h 302"/>
              <a:gd name="T54" fmla="*/ 196 w 204"/>
              <a:gd name="T55" fmla="*/ 118 h 302"/>
              <a:gd name="T56" fmla="*/ 198 w 204"/>
              <a:gd name="T57" fmla="*/ 124 h 302"/>
              <a:gd name="T58" fmla="*/ 204 w 204"/>
              <a:gd name="T59" fmla="*/ 96 h 302"/>
              <a:gd name="T60" fmla="*/ 196 w 204"/>
              <a:gd name="T61" fmla="*/ 76 h 302"/>
              <a:gd name="T62" fmla="*/ 180 w 204"/>
              <a:gd name="T63" fmla="*/ 60 h 302"/>
              <a:gd name="T64" fmla="*/ 156 w 204"/>
              <a:gd name="T65" fmla="*/ 48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04" h="302">
                <a:moveTo>
                  <a:pt x="156" y="48"/>
                </a:moveTo>
                <a:lnTo>
                  <a:pt x="156" y="48"/>
                </a:lnTo>
                <a:lnTo>
                  <a:pt x="140" y="40"/>
                </a:lnTo>
                <a:lnTo>
                  <a:pt x="126" y="28"/>
                </a:lnTo>
                <a:lnTo>
                  <a:pt x="112" y="16"/>
                </a:lnTo>
                <a:lnTo>
                  <a:pt x="102" y="4"/>
                </a:lnTo>
                <a:lnTo>
                  <a:pt x="102" y="4"/>
                </a:lnTo>
                <a:lnTo>
                  <a:pt x="100" y="0"/>
                </a:lnTo>
                <a:lnTo>
                  <a:pt x="94" y="0"/>
                </a:lnTo>
                <a:lnTo>
                  <a:pt x="94" y="0"/>
                </a:lnTo>
                <a:lnTo>
                  <a:pt x="90" y="0"/>
                </a:lnTo>
                <a:lnTo>
                  <a:pt x="88" y="2"/>
                </a:lnTo>
                <a:lnTo>
                  <a:pt x="86" y="6"/>
                </a:lnTo>
                <a:lnTo>
                  <a:pt x="84" y="8"/>
                </a:lnTo>
                <a:lnTo>
                  <a:pt x="84" y="216"/>
                </a:lnTo>
                <a:lnTo>
                  <a:pt x="84" y="216"/>
                </a:lnTo>
                <a:lnTo>
                  <a:pt x="72" y="212"/>
                </a:lnTo>
                <a:lnTo>
                  <a:pt x="60" y="212"/>
                </a:lnTo>
                <a:lnTo>
                  <a:pt x="46" y="216"/>
                </a:lnTo>
                <a:lnTo>
                  <a:pt x="32" y="222"/>
                </a:lnTo>
                <a:lnTo>
                  <a:pt x="32" y="222"/>
                </a:lnTo>
                <a:lnTo>
                  <a:pt x="22" y="228"/>
                </a:lnTo>
                <a:lnTo>
                  <a:pt x="14" y="236"/>
                </a:lnTo>
                <a:lnTo>
                  <a:pt x="8" y="244"/>
                </a:lnTo>
                <a:lnTo>
                  <a:pt x="4" y="252"/>
                </a:lnTo>
                <a:lnTo>
                  <a:pt x="0" y="260"/>
                </a:lnTo>
                <a:lnTo>
                  <a:pt x="0" y="268"/>
                </a:lnTo>
                <a:lnTo>
                  <a:pt x="0" y="276"/>
                </a:lnTo>
                <a:lnTo>
                  <a:pt x="4" y="284"/>
                </a:lnTo>
                <a:lnTo>
                  <a:pt x="4" y="284"/>
                </a:lnTo>
                <a:lnTo>
                  <a:pt x="8" y="290"/>
                </a:lnTo>
                <a:lnTo>
                  <a:pt x="16" y="296"/>
                </a:lnTo>
                <a:lnTo>
                  <a:pt x="24" y="300"/>
                </a:lnTo>
                <a:lnTo>
                  <a:pt x="32" y="300"/>
                </a:lnTo>
                <a:lnTo>
                  <a:pt x="42" y="302"/>
                </a:lnTo>
                <a:lnTo>
                  <a:pt x="52" y="300"/>
                </a:lnTo>
                <a:lnTo>
                  <a:pt x="62" y="296"/>
                </a:lnTo>
                <a:lnTo>
                  <a:pt x="72" y="292"/>
                </a:lnTo>
                <a:lnTo>
                  <a:pt x="72" y="292"/>
                </a:lnTo>
                <a:lnTo>
                  <a:pt x="86" y="282"/>
                </a:lnTo>
                <a:lnTo>
                  <a:pt x="96" y="270"/>
                </a:lnTo>
                <a:lnTo>
                  <a:pt x="102" y="258"/>
                </a:lnTo>
                <a:lnTo>
                  <a:pt x="104" y="244"/>
                </a:lnTo>
                <a:lnTo>
                  <a:pt x="104" y="244"/>
                </a:lnTo>
                <a:lnTo>
                  <a:pt x="104" y="62"/>
                </a:lnTo>
                <a:lnTo>
                  <a:pt x="104" y="62"/>
                </a:lnTo>
                <a:lnTo>
                  <a:pt x="114" y="68"/>
                </a:lnTo>
                <a:lnTo>
                  <a:pt x="126" y="74"/>
                </a:lnTo>
                <a:lnTo>
                  <a:pt x="138" y="78"/>
                </a:lnTo>
                <a:lnTo>
                  <a:pt x="152" y="80"/>
                </a:lnTo>
                <a:lnTo>
                  <a:pt x="152" y="80"/>
                </a:lnTo>
                <a:lnTo>
                  <a:pt x="166" y="84"/>
                </a:lnTo>
                <a:lnTo>
                  <a:pt x="176" y="90"/>
                </a:lnTo>
                <a:lnTo>
                  <a:pt x="184" y="96"/>
                </a:lnTo>
                <a:lnTo>
                  <a:pt x="190" y="104"/>
                </a:lnTo>
                <a:lnTo>
                  <a:pt x="196" y="118"/>
                </a:lnTo>
                <a:lnTo>
                  <a:pt x="198" y="124"/>
                </a:lnTo>
                <a:lnTo>
                  <a:pt x="198" y="124"/>
                </a:lnTo>
                <a:lnTo>
                  <a:pt x="202" y="110"/>
                </a:lnTo>
                <a:lnTo>
                  <a:pt x="204" y="96"/>
                </a:lnTo>
                <a:lnTo>
                  <a:pt x="202" y="86"/>
                </a:lnTo>
                <a:lnTo>
                  <a:pt x="196" y="76"/>
                </a:lnTo>
                <a:lnTo>
                  <a:pt x="190" y="68"/>
                </a:lnTo>
                <a:lnTo>
                  <a:pt x="180" y="60"/>
                </a:lnTo>
                <a:lnTo>
                  <a:pt x="156" y="48"/>
                </a:lnTo>
                <a:lnTo>
                  <a:pt x="156" y="4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624" name="Freeform 359"/>
          <p:cNvSpPr>
            <a:spLocks/>
          </p:cNvSpPr>
          <p:nvPr/>
        </p:nvSpPr>
        <p:spPr bwMode="auto">
          <a:xfrm>
            <a:off x="2028856" y="4589244"/>
            <a:ext cx="434926" cy="434926"/>
          </a:xfrm>
          <a:custGeom>
            <a:avLst/>
            <a:gdLst>
              <a:gd name="T0" fmla="*/ 302 w 302"/>
              <a:gd name="T1" fmla="*/ 226 h 302"/>
              <a:gd name="T2" fmla="*/ 302 w 302"/>
              <a:gd name="T3" fmla="*/ 0 h 302"/>
              <a:gd name="T4" fmla="*/ 86 w 302"/>
              <a:gd name="T5" fmla="*/ 76 h 302"/>
              <a:gd name="T6" fmla="*/ 86 w 302"/>
              <a:gd name="T7" fmla="*/ 216 h 302"/>
              <a:gd name="T8" fmla="*/ 60 w 302"/>
              <a:gd name="T9" fmla="*/ 212 h 302"/>
              <a:gd name="T10" fmla="*/ 32 w 302"/>
              <a:gd name="T11" fmla="*/ 222 h 302"/>
              <a:gd name="T12" fmla="*/ 24 w 302"/>
              <a:gd name="T13" fmla="*/ 228 h 302"/>
              <a:gd name="T14" fmla="*/ 10 w 302"/>
              <a:gd name="T15" fmla="*/ 244 h 302"/>
              <a:gd name="T16" fmla="*/ 2 w 302"/>
              <a:gd name="T17" fmla="*/ 260 h 302"/>
              <a:gd name="T18" fmla="*/ 2 w 302"/>
              <a:gd name="T19" fmla="*/ 276 h 302"/>
              <a:gd name="T20" fmla="*/ 4 w 302"/>
              <a:gd name="T21" fmla="*/ 284 h 302"/>
              <a:gd name="T22" fmla="*/ 16 w 302"/>
              <a:gd name="T23" fmla="*/ 296 h 302"/>
              <a:gd name="T24" fmla="*/ 34 w 302"/>
              <a:gd name="T25" fmla="*/ 300 h 302"/>
              <a:gd name="T26" fmla="*/ 52 w 302"/>
              <a:gd name="T27" fmla="*/ 300 h 302"/>
              <a:gd name="T28" fmla="*/ 72 w 302"/>
              <a:gd name="T29" fmla="*/ 292 h 302"/>
              <a:gd name="T30" fmla="*/ 86 w 302"/>
              <a:gd name="T31" fmla="*/ 282 h 302"/>
              <a:gd name="T32" fmla="*/ 102 w 302"/>
              <a:gd name="T33" fmla="*/ 258 h 302"/>
              <a:gd name="T34" fmla="*/ 104 w 302"/>
              <a:gd name="T35" fmla="*/ 244 h 302"/>
              <a:gd name="T36" fmla="*/ 284 w 302"/>
              <a:gd name="T37" fmla="*/ 58 h 302"/>
              <a:gd name="T38" fmla="*/ 284 w 302"/>
              <a:gd name="T39" fmla="*/ 198 h 302"/>
              <a:gd name="T40" fmla="*/ 258 w 302"/>
              <a:gd name="T41" fmla="*/ 194 h 302"/>
              <a:gd name="T42" fmla="*/ 230 w 302"/>
              <a:gd name="T43" fmla="*/ 202 h 302"/>
              <a:gd name="T44" fmla="*/ 220 w 302"/>
              <a:gd name="T45" fmla="*/ 210 h 302"/>
              <a:gd name="T46" fmla="*/ 206 w 302"/>
              <a:gd name="T47" fmla="*/ 224 h 302"/>
              <a:gd name="T48" fmla="*/ 200 w 302"/>
              <a:gd name="T49" fmla="*/ 242 h 302"/>
              <a:gd name="T50" fmla="*/ 200 w 302"/>
              <a:gd name="T51" fmla="*/ 258 h 302"/>
              <a:gd name="T52" fmla="*/ 202 w 302"/>
              <a:gd name="T53" fmla="*/ 266 h 302"/>
              <a:gd name="T54" fmla="*/ 214 w 302"/>
              <a:gd name="T55" fmla="*/ 276 h 302"/>
              <a:gd name="T56" fmla="*/ 230 w 302"/>
              <a:gd name="T57" fmla="*/ 282 h 302"/>
              <a:gd name="T58" fmla="*/ 250 w 302"/>
              <a:gd name="T59" fmla="*/ 280 h 302"/>
              <a:gd name="T60" fmla="*/ 270 w 302"/>
              <a:gd name="T61" fmla="*/ 272 h 302"/>
              <a:gd name="T62" fmla="*/ 284 w 302"/>
              <a:gd name="T63" fmla="*/ 262 h 302"/>
              <a:gd name="T64" fmla="*/ 300 w 302"/>
              <a:gd name="T65" fmla="*/ 238 h 302"/>
              <a:gd name="T66" fmla="*/ 302 w 302"/>
              <a:gd name="T67" fmla="*/ 226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02" h="302">
                <a:moveTo>
                  <a:pt x="302" y="226"/>
                </a:moveTo>
                <a:lnTo>
                  <a:pt x="302" y="226"/>
                </a:lnTo>
                <a:lnTo>
                  <a:pt x="302" y="56"/>
                </a:lnTo>
                <a:lnTo>
                  <a:pt x="302" y="0"/>
                </a:lnTo>
                <a:lnTo>
                  <a:pt x="86" y="18"/>
                </a:lnTo>
                <a:lnTo>
                  <a:pt x="86" y="76"/>
                </a:lnTo>
                <a:lnTo>
                  <a:pt x="86" y="216"/>
                </a:lnTo>
                <a:lnTo>
                  <a:pt x="86" y="216"/>
                </a:lnTo>
                <a:lnTo>
                  <a:pt x="74" y="212"/>
                </a:lnTo>
                <a:lnTo>
                  <a:pt x="60" y="212"/>
                </a:lnTo>
                <a:lnTo>
                  <a:pt x="46" y="216"/>
                </a:lnTo>
                <a:lnTo>
                  <a:pt x="32" y="222"/>
                </a:lnTo>
                <a:lnTo>
                  <a:pt x="32" y="222"/>
                </a:lnTo>
                <a:lnTo>
                  <a:pt x="24" y="228"/>
                </a:lnTo>
                <a:lnTo>
                  <a:pt x="16" y="236"/>
                </a:lnTo>
                <a:lnTo>
                  <a:pt x="10" y="244"/>
                </a:lnTo>
                <a:lnTo>
                  <a:pt x="4" y="252"/>
                </a:lnTo>
                <a:lnTo>
                  <a:pt x="2" y="260"/>
                </a:lnTo>
                <a:lnTo>
                  <a:pt x="0" y="268"/>
                </a:lnTo>
                <a:lnTo>
                  <a:pt x="2" y="276"/>
                </a:lnTo>
                <a:lnTo>
                  <a:pt x="4" y="284"/>
                </a:lnTo>
                <a:lnTo>
                  <a:pt x="4" y="284"/>
                </a:lnTo>
                <a:lnTo>
                  <a:pt x="10" y="290"/>
                </a:lnTo>
                <a:lnTo>
                  <a:pt x="16" y="296"/>
                </a:lnTo>
                <a:lnTo>
                  <a:pt x="24" y="300"/>
                </a:lnTo>
                <a:lnTo>
                  <a:pt x="34" y="300"/>
                </a:lnTo>
                <a:lnTo>
                  <a:pt x="42" y="302"/>
                </a:lnTo>
                <a:lnTo>
                  <a:pt x="52" y="300"/>
                </a:lnTo>
                <a:lnTo>
                  <a:pt x="62" y="296"/>
                </a:lnTo>
                <a:lnTo>
                  <a:pt x="72" y="292"/>
                </a:lnTo>
                <a:lnTo>
                  <a:pt x="72" y="292"/>
                </a:lnTo>
                <a:lnTo>
                  <a:pt x="86" y="282"/>
                </a:lnTo>
                <a:lnTo>
                  <a:pt x="96" y="270"/>
                </a:lnTo>
                <a:lnTo>
                  <a:pt x="102" y="258"/>
                </a:lnTo>
                <a:lnTo>
                  <a:pt x="104" y="244"/>
                </a:lnTo>
                <a:lnTo>
                  <a:pt x="104" y="244"/>
                </a:lnTo>
                <a:lnTo>
                  <a:pt x="104" y="74"/>
                </a:lnTo>
                <a:lnTo>
                  <a:pt x="284" y="58"/>
                </a:lnTo>
                <a:lnTo>
                  <a:pt x="284" y="198"/>
                </a:lnTo>
                <a:lnTo>
                  <a:pt x="284" y="198"/>
                </a:lnTo>
                <a:lnTo>
                  <a:pt x="272" y="194"/>
                </a:lnTo>
                <a:lnTo>
                  <a:pt x="258" y="194"/>
                </a:lnTo>
                <a:lnTo>
                  <a:pt x="244" y="196"/>
                </a:lnTo>
                <a:lnTo>
                  <a:pt x="230" y="202"/>
                </a:lnTo>
                <a:lnTo>
                  <a:pt x="230" y="202"/>
                </a:lnTo>
                <a:lnTo>
                  <a:pt x="220" y="210"/>
                </a:lnTo>
                <a:lnTo>
                  <a:pt x="214" y="216"/>
                </a:lnTo>
                <a:lnTo>
                  <a:pt x="206" y="224"/>
                </a:lnTo>
                <a:lnTo>
                  <a:pt x="202" y="232"/>
                </a:lnTo>
                <a:lnTo>
                  <a:pt x="200" y="242"/>
                </a:lnTo>
                <a:lnTo>
                  <a:pt x="198" y="250"/>
                </a:lnTo>
                <a:lnTo>
                  <a:pt x="200" y="258"/>
                </a:lnTo>
                <a:lnTo>
                  <a:pt x="202" y="266"/>
                </a:lnTo>
                <a:lnTo>
                  <a:pt x="202" y="266"/>
                </a:lnTo>
                <a:lnTo>
                  <a:pt x="208" y="272"/>
                </a:lnTo>
                <a:lnTo>
                  <a:pt x="214" y="276"/>
                </a:lnTo>
                <a:lnTo>
                  <a:pt x="222" y="280"/>
                </a:lnTo>
                <a:lnTo>
                  <a:pt x="230" y="282"/>
                </a:lnTo>
                <a:lnTo>
                  <a:pt x="240" y="282"/>
                </a:lnTo>
                <a:lnTo>
                  <a:pt x="250" y="280"/>
                </a:lnTo>
                <a:lnTo>
                  <a:pt x="260" y="278"/>
                </a:lnTo>
                <a:lnTo>
                  <a:pt x="270" y="272"/>
                </a:lnTo>
                <a:lnTo>
                  <a:pt x="270" y="272"/>
                </a:lnTo>
                <a:lnTo>
                  <a:pt x="284" y="262"/>
                </a:lnTo>
                <a:lnTo>
                  <a:pt x="294" y="252"/>
                </a:lnTo>
                <a:lnTo>
                  <a:pt x="300" y="238"/>
                </a:lnTo>
                <a:lnTo>
                  <a:pt x="302" y="226"/>
                </a:lnTo>
                <a:lnTo>
                  <a:pt x="302" y="22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grpSp>
        <p:nvGrpSpPr>
          <p:cNvPr id="1625" name="グループ化 1624"/>
          <p:cNvGrpSpPr/>
          <p:nvPr/>
        </p:nvGrpSpPr>
        <p:grpSpPr>
          <a:xfrm>
            <a:off x="4443432" y="5274995"/>
            <a:ext cx="273629" cy="434926"/>
            <a:chOff x="2500313" y="6245225"/>
            <a:chExt cx="301625" cy="479425"/>
          </a:xfrm>
        </p:grpSpPr>
        <p:sp>
          <p:nvSpPr>
            <p:cNvPr id="1626" name="Freeform 360"/>
            <p:cNvSpPr>
              <a:spLocks/>
            </p:cNvSpPr>
            <p:nvPr/>
          </p:nvSpPr>
          <p:spPr bwMode="auto">
            <a:xfrm>
              <a:off x="2500313" y="6245225"/>
              <a:ext cx="301625" cy="479425"/>
            </a:xfrm>
            <a:custGeom>
              <a:avLst/>
              <a:gdLst>
                <a:gd name="T0" fmla="*/ 94 w 190"/>
                <a:gd name="T1" fmla="*/ 302 h 302"/>
                <a:gd name="T2" fmla="*/ 94 w 190"/>
                <a:gd name="T3" fmla="*/ 302 h 302"/>
                <a:gd name="T4" fmla="*/ 116 w 190"/>
                <a:gd name="T5" fmla="*/ 266 h 302"/>
                <a:gd name="T6" fmla="*/ 148 w 190"/>
                <a:gd name="T7" fmla="*/ 208 h 302"/>
                <a:gd name="T8" fmla="*/ 164 w 190"/>
                <a:gd name="T9" fmla="*/ 176 h 302"/>
                <a:gd name="T10" fmla="*/ 176 w 190"/>
                <a:gd name="T11" fmla="*/ 146 h 302"/>
                <a:gd name="T12" fmla="*/ 186 w 190"/>
                <a:gd name="T13" fmla="*/ 118 h 302"/>
                <a:gd name="T14" fmla="*/ 188 w 190"/>
                <a:gd name="T15" fmla="*/ 104 h 302"/>
                <a:gd name="T16" fmla="*/ 190 w 190"/>
                <a:gd name="T17" fmla="*/ 94 h 302"/>
                <a:gd name="T18" fmla="*/ 190 w 190"/>
                <a:gd name="T19" fmla="*/ 94 h 302"/>
                <a:gd name="T20" fmla="*/ 188 w 190"/>
                <a:gd name="T21" fmla="*/ 76 h 302"/>
                <a:gd name="T22" fmla="*/ 182 w 190"/>
                <a:gd name="T23" fmla="*/ 58 h 302"/>
                <a:gd name="T24" fmla="*/ 174 w 190"/>
                <a:gd name="T25" fmla="*/ 42 h 302"/>
                <a:gd name="T26" fmla="*/ 162 w 190"/>
                <a:gd name="T27" fmla="*/ 28 h 302"/>
                <a:gd name="T28" fmla="*/ 148 w 190"/>
                <a:gd name="T29" fmla="*/ 16 h 302"/>
                <a:gd name="T30" fmla="*/ 132 w 190"/>
                <a:gd name="T31" fmla="*/ 8 h 302"/>
                <a:gd name="T32" fmla="*/ 114 w 190"/>
                <a:gd name="T33" fmla="*/ 2 h 302"/>
                <a:gd name="T34" fmla="*/ 94 w 190"/>
                <a:gd name="T35" fmla="*/ 0 h 302"/>
                <a:gd name="T36" fmla="*/ 94 w 190"/>
                <a:gd name="T37" fmla="*/ 0 h 302"/>
                <a:gd name="T38" fmla="*/ 76 w 190"/>
                <a:gd name="T39" fmla="*/ 2 h 302"/>
                <a:gd name="T40" fmla="*/ 58 w 190"/>
                <a:gd name="T41" fmla="*/ 8 h 302"/>
                <a:gd name="T42" fmla="*/ 42 w 190"/>
                <a:gd name="T43" fmla="*/ 16 h 302"/>
                <a:gd name="T44" fmla="*/ 28 w 190"/>
                <a:gd name="T45" fmla="*/ 28 h 302"/>
                <a:gd name="T46" fmla="*/ 16 w 190"/>
                <a:gd name="T47" fmla="*/ 42 h 302"/>
                <a:gd name="T48" fmla="*/ 8 w 190"/>
                <a:gd name="T49" fmla="*/ 58 h 302"/>
                <a:gd name="T50" fmla="*/ 2 w 190"/>
                <a:gd name="T51" fmla="*/ 76 h 302"/>
                <a:gd name="T52" fmla="*/ 0 w 190"/>
                <a:gd name="T53" fmla="*/ 94 h 302"/>
                <a:gd name="T54" fmla="*/ 0 w 190"/>
                <a:gd name="T55" fmla="*/ 94 h 302"/>
                <a:gd name="T56" fmla="*/ 2 w 190"/>
                <a:gd name="T57" fmla="*/ 104 h 302"/>
                <a:gd name="T58" fmla="*/ 4 w 190"/>
                <a:gd name="T59" fmla="*/ 118 h 302"/>
                <a:gd name="T60" fmla="*/ 12 w 190"/>
                <a:gd name="T61" fmla="*/ 146 h 302"/>
                <a:gd name="T62" fmla="*/ 26 w 190"/>
                <a:gd name="T63" fmla="*/ 176 h 302"/>
                <a:gd name="T64" fmla="*/ 42 w 190"/>
                <a:gd name="T65" fmla="*/ 208 h 302"/>
                <a:gd name="T66" fmla="*/ 74 w 190"/>
                <a:gd name="T67" fmla="*/ 266 h 302"/>
                <a:gd name="T68" fmla="*/ 94 w 190"/>
                <a:gd name="T69" fmla="*/ 302 h 302"/>
                <a:gd name="T70" fmla="*/ 94 w 190"/>
                <a:gd name="T71"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0" h="302">
                  <a:moveTo>
                    <a:pt x="94" y="302"/>
                  </a:moveTo>
                  <a:lnTo>
                    <a:pt x="94" y="302"/>
                  </a:lnTo>
                  <a:lnTo>
                    <a:pt x="116" y="266"/>
                  </a:lnTo>
                  <a:lnTo>
                    <a:pt x="148" y="208"/>
                  </a:lnTo>
                  <a:lnTo>
                    <a:pt x="164" y="176"/>
                  </a:lnTo>
                  <a:lnTo>
                    <a:pt x="176" y="146"/>
                  </a:lnTo>
                  <a:lnTo>
                    <a:pt x="186" y="118"/>
                  </a:lnTo>
                  <a:lnTo>
                    <a:pt x="188" y="104"/>
                  </a:lnTo>
                  <a:lnTo>
                    <a:pt x="190" y="94"/>
                  </a:lnTo>
                  <a:lnTo>
                    <a:pt x="190" y="94"/>
                  </a:lnTo>
                  <a:lnTo>
                    <a:pt x="188" y="76"/>
                  </a:lnTo>
                  <a:lnTo>
                    <a:pt x="182" y="58"/>
                  </a:lnTo>
                  <a:lnTo>
                    <a:pt x="174" y="42"/>
                  </a:lnTo>
                  <a:lnTo>
                    <a:pt x="162" y="28"/>
                  </a:lnTo>
                  <a:lnTo>
                    <a:pt x="148" y="16"/>
                  </a:lnTo>
                  <a:lnTo>
                    <a:pt x="132" y="8"/>
                  </a:lnTo>
                  <a:lnTo>
                    <a:pt x="114" y="2"/>
                  </a:lnTo>
                  <a:lnTo>
                    <a:pt x="94" y="0"/>
                  </a:lnTo>
                  <a:lnTo>
                    <a:pt x="94" y="0"/>
                  </a:lnTo>
                  <a:lnTo>
                    <a:pt x="76" y="2"/>
                  </a:lnTo>
                  <a:lnTo>
                    <a:pt x="58" y="8"/>
                  </a:lnTo>
                  <a:lnTo>
                    <a:pt x="42" y="16"/>
                  </a:lnTo>
                  <a:lnTo>
                    <a:pt x="28" y="28"/>
                  </a:lnTo>
                  <a:lnTo>
                    <a:pt x="16" y="42"/>
                  </a:lnTo>
                  <a:lnTo>
                    <a:pt x="8" y="58"/>
                  </a:lnTo>
                  <a:lnTo>
                    <a:pt x="2" y="76"/>
                  </a:lnTo>
                  <a:lnTo>
                    <a:pt x="0" y="94"/>
                  </a:lnTo>
                  <a:lnTo>
                    <a:pt x="0" y="94"/>
                  </a:lnTo>
                  <a:lnTo>
                    <a:pt x="2" y="104"/>
                  </a:lnTo>
                  <a:lnTo>
                    <a:pt x="4" y="118"/>
                  </a:lnTo>
                  <a:lnTo>
                    <a:pt x="12" y="146"/>
                  </a:lnTo>
                  <a:lnTo>
                    <a:pt x="26" y="176"/>
                  </a:lnTo>
                  <a:lnTo>
                    <a:pt x="42" y="208"/>
                  </a:lnTo>
                  <a:lnTo>
                    <a:pt x="74" y="266"/>
                  </a:lnTo>
                  <a:lnTo>
                    <a:pt x="94" y="302"/>
                  </a:lnTo>
                  <a:lnTo>
                    <a:pt x="94" y="30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627" name="Freeform 361"/>
            <p:cNvSpPr>
              <a:spLocks/>
            </p:cNvSpPr>
            <p:nvPr/>
          </p:nvSpPr>
          <p:spPr bwMode="auto">
            <a:xfrm>
              <a:off x="2544763" y="6289675"/>
              <a:ext cx="209550" cy="209550"/>
            </a:xfrm>
            <a:custGeom>
              <a:avLst/>
              <a:gdLst>
                <a:gd name="T0" fmla="*/ 132 w 132"/>
                <a:gd name="T1" fmla="*/ 66 h 132"/>
                <a:gd name="T2" fmla="*/ 132 w 132"/>
                <a:gd name="T3" fmla="*/ 66 h 132"/>
                <a:gd name="T4" fmla="*/ 132 w 132"/>
                <a:gd name="T5" fmla="*/ 80 h 132"/>
                <a:gd name="T6" fmla="*/ 128 w 132"/>
                <a:gd name="T7" fmla="*/ 92 h 132"/>
                <a:gd name="T8" fmla="*/ 122 w 132"/>
                <a:gd name="T9" fmla="*/ 104 h 132"/>
                <a:gd name="T10" fmla="*/ 114 w 132"/>
                <a:gd name="T11" fmla="*/ 114 h 132"/>
                <a:gd name="T12" fmla="*/ 104 w 132"/>
                <a:gd name="T13" fmla="*/ 122 h 132"/>
                <a:gd name="T14" fmla="*/ 92 w 132"/>
                <a:gd name="T15" fmla="*/ 128 h 132"/>
                <a:gd name="T16" fmla="*/ 80 w 132"/>
                <a:gd name="T17" fmla="*/ 132 h 132"/>
                <a:gd name="T18" fmla="*/ 66 w 132"/>
                <a:gd name="T19" fmla="*/ 132 h 132"/>
                <a:gd name="T20" fmla="*/ 66 w 132"/>
                <a:gd name="T21" fmla="*/ 132 h 132"/>
                <a:gd name="T22" fmla="*/ 54 w 132"/>
                <a:gd name="T23" fmla="*/ 132 h 132"/>
                <a:gd name="T24" fmla="*/ 42 w 132"/>
                <a:gd name="T25" fmla="*/ 128 h 132"/>
                <a:gd name="T26" fmla="*/ 30 w 132"/>
                <a:gd name="T27" fmla="*/ 122 h 132"/>
                <a:gd name="T28" fmla="*/ 20 w 132"/>
                <a:gd name="T29" fmla="*/ 114 h 132"/>
                <a:gd name="T30" fmla="*/ 12 w 132"/>
                <a:gd name="T31" fmla="*/ 104 h 132"/>
                <a:gd name="T32" fmla="*/ 6 w 132"/>
                <a:gd name="T33" fmla="*/ 92 h 132"/>
                <a:gd name="T34" fmla="*/ 2 w 132"/>
                <a:gd name="T35" fmla="*/ 80 h 132"/>
                <a:gd name="T36" fmla="*/ 0 w 132"/>
                <a:gd name="T37" fmla="*/ 66 h 132"/>
                <a:gd name="T38" fmla="*/ 0 w 132"/>
                <a:gd name="T39" fmla="*/ 66 h 132"/>
                <a:gd name="T40" fmla="*/ 2 w 132"/>
                <a:gd name="T41" fmla="*/ 54 h 132"/>
                <a:gd name="T42" fmla="*/ 6 w 132"/>
                <a:gd name="T43" fmla="*/ 40 h 132"/>
                <a:gd name="T44" fmla="*/ 12 w 132"/>
                <a:gd name="T45" fmla="*/ 30 h 132"/>
                <a:gd name="T46" fmla="*/ 20 w 132"/>
                <a:gd name="T47" fmla="*/ 20 h 132"/>
                <a:gd name="T48" fmla="*/ 30 w 132"/>
                <a:gd name="T49" fmla="*/ 12 h 132"/>
                <a:gd name="T50" fmla="*/ 42 w 132"/>
                <a:gd name="T51" fmla="*/ 6 h 132"/>
                <a:gd name="T52" fmla="*/ 54 w 132"/>
                <a:gd name="T53" fmla="*/ 2 h 132"/>
                <a:gd name="T54" fmla="*/ 66 w 132"/>
                <a:gd name="T55" fmla="*/ 0 h 132"/>
                <a:gd name="T56" fmla="*/ 66 w 132"/>
                <a:gd name="T57" fmla="*/ 0 h 132"/>
                <a:gd name="T58" fmla="*/ 80 w 132"/>
                <a:gd name="T59" fmla="*/ 2 h 132"/>
                <a:gd name="T60" fmla="*/ 92 w 132"/>
                <a:gd name="T61" fmla="*/ 6 h 132"/>
                <a:gd name="T62" fmla="*/ 104 w 132"/>
                <a:gd name="T63" fmla="*/ 12 h 132"/>
                <a:gd name="T64" fmla="*/ 114 w 132"/>
                <a:gd name="T65" fmla="*/ 20 h 132"/>
                <a:gd name="T66" fmla="*/ 122 w 132"/>
                <a:gd name="T67" fmla="*/ 30 h 132"/>
                <a:gd name="T68" fmla="*/ 128 w 132"/>
                <a:gd name="T69" fmla="*/ 40 h 132"/>
                <a:gd name="T70" fmla="*/ 132 w 132"/>
                <a:gd name="T71" fmla="*/ 54 h 132"/>
                <a:gd name="T72" fmla="*/ 132 w 132"/>
                <a:gd name="T73" fmla="*/ 66 h 132"/>
                <a:gd name="T74" fmla="*/ 132 w 132"/>
                <a:gd name="T75" fmla="*/ 66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2" h="132">
                  <a:moveTo>
                    <a:pt x="132" y="66"/>
                  </a:moveTo>
                  <a:lnTo>
                    <a:pt x="132" y="66"/>
                  </a:lnTo>
                  <a:lnTo>
                    <a:pt x="132" y="80"/>
                  </a:lnTo>
                  <a:lnTo>
                    <a:pt x="128" y="92"/>
                  </a:lnTo>
                  <a:lnTo>
                    <a:pt x="122" y="104"/>
                  </a:lnTo>
                  <a:lnTo>
                    <a:pt x="114" y="114"/>
                  </a:lnTo>
                  <a:lnTo>
                    <a:pt x="104" y="122"/>
                  </a:lnTo>
                  <a:lnTo>
                    <a:pt x="92" y="128"/>
                  </a:lnTo>
                  <a:lnTo>
                    <a:pt x="80" y="132"/>
                  </a:lnTo>
                  <a:lnTo>
                    <a:pt x="66" y="132"/>
                  </a:lnTo>
                  <a:lnTo>
                    <a:pt x="66" y="132"/>
                  </a:lnTo>
                  <a:lnTo>
                    <a:pt x="54" y="132"/>
                  </a:lnTo>
                  <a:lnTo>
                    <a:pt x="42" y="128"/>
                  </a:lnTo>
                  <a:lnTo>
                    <a:pt x="30" y="122"/>
                  </a:lnTo>
                  <a:lnTo>
                    <a:pt x="20" y="114"/>
                  </a:lnTo>
                  <a:lnTo>
                    <a:pt x="12" y="104"/>
                  </a:lnTo>
                  <a:lnTo>
                    <a:pt x="6" y="92"/>
                  </a:lnTo>
                  <a:lnTo>
                    <a:pt x="2" y="80"/>
                  </a:lnTo>
                  <a:lnTo>
                    <a:pt x="0" y="66"/>
                  </a:lnTo>
                  <a:lnTo>
                    <a:pt x="0" y="66"/>
                  </a:lnTo>
                  <a:lnTo>
                    <a:pt x="2" y="54"/>
                  </a:lnTo>
                  <a:lnTo>
                    <a:pt x="6" y="40"/>
                  </a:lnTo>
                  <a:lnTo>
                    <a:pt x="12" y="30"/>
                  </a:lnTo>
                  <a:lnTo>
                    <a:pt x="20" y="20"/>
                  </a:lnTo>
                  <a:lnTo>
                    <a:pt x="30" y="12"/>
                  </a:lnTo>
                  <a:lnTo>
                    <a:pt x="42" y="6"/>
                  </a:lnTo>
                  <a:lnTo>
                    <a:pt x="54" y="2"/>
                  </a:lnTo>
                  <a:lnTo>
                    <a:pt x="66" y="0"/>
                  </a:lnTo>
                  <a:lnTo>
                    <a:pt x="66" y="0"/>
                  </a:lnTo>
                  <a:lnTo>
                    <a:pt x="80" y="2"/>
                  </a:lnTo>
                  <a:lnTo>
                    <a:pt x="92" y="6"/>
                  </a:lnTo>
                  <a:lnTo>
                    <a:pt x="104" y="12"/>
                  </a:lnTo>
                  <a:lnTo>
                    <a:pt x="114" y="20"/>
                  </a:lnTo>
                  <a:lnTo>
                    <a:pt x="122" y="30"/>
                  </a:lnTo>
                  <a:lnTo>
                    <a:pt x="128" y="40"/>
                  </a:lnTo>
                  <a:lnTo>
                    <a:pt x="132" y="54"/>
                  </a:lnTo>
                  <a:lnTo>
                    <a:pt x="132" y="66"/>
                  </a:lnTo>
                  <a:lnTo>
                    <a:pt x="132" y="6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grpSp>
      <p:grpSp>
        <p:nvGrpSpPr>
          <p:cNvPr id="1628" name="グループ化 1627"/>
          <p:cNvGrpSpPr/>
          <p:nvPr/>
        </p:nvGrpSpPr>
        <p:grpSpPr>
          <a:xfrm>
            <a:off x="3757038" y="3313416"/>
            <a:ext cx="434926" cy="270748"/>
            <a:chOff x="5405438" y="3340100"/>
            <a:chExt cx="479425" cy="298450"/>
          </a:xfrm>
        </p:grpSpPr>
        <p:sp>
          <p:nvSpPr>
            <p:cNvPr id="1629" name="Freeform 428"/>
            <p:cNvSpPr>
              <a:spLocks/>
            </p:cNvSpPr>
            <p:nvPr/>
          </p:nvSpPr>
          <p:spPr bwMode="auto">
            <a:xfrm>
              <a:off x="5522913" y="3457575"/>
              <a:ext cx="361950" cy="180975"/>
            </a:xfrm>
            <a:custGeom>
              <a:avLst/>
              <a:gdLst>
                <a:gd name="T0" fmla="*/ 182 w 228"/>
                <a:gd name="T1" fmla="*/ 0 h 114"/>
                <a:gd name="T2" fmla="*/ 46 w 228"/>
                <a:gd name="T3" fmla="*/ 0 h 114"/>
                <a:gd name="T4" fmla="*/ 0 w 228"/>
                <a:gd name="T5" fmla="*/ 0 h 114"/>
                <a:gd name="T6" fmla="*/ 0 w 228"/>
                <a:gd name="T7" fmla="*/ 46 h 114"/>
                <a:gd name="T8" fmla="*/ 0 w 228"/>
                <a:gd name="T9" fmla="*/ 68 h 114"/>
                <a:gd name="T10" fmla="*/ 0 w 228"/>
                <a:gd name="T11" fmla="*/ 114 h 114"/>
                <a:gd name="T12" fmla="*/ 46 w 228"/>
                <a:gd name="T13" fmla="*/ 114 h 114"/>
                <a:gd name="T14" fmla="*/ 182 w 228"/>
                <a:gd name="T15" fmla="*/ 114 h 114"/>
                <a:gd name="T16" fmla="*/ 228 w 228"/>
                <a:gd name="T17" fmla="*/ 114 h 114"/>
                <a:gd name="T18" fmla="*/ 228 w 228"/>
                <a:gd name="T19" fmla="*/ 68 h 114"/>
                <a:gd name="T20" fmla="*/ 228 w 228"/>
                <a:gd name="T21" fmla="*/ 46 h 114"/>
                <a:gd name="T22" fmla="*/ 228 w 228"/>
                <a:gd name="T23" fmla="*/ 0 h 114"/>
                <a:gd name="T24" fmla="*/ 182 w 228"/>
                <a:gd name="T25"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8" h="114">
                  <a:moveTo>
                    <a:pt x="182" y="0"/>
                  </a:moveTo>
                  <a:lnTo>
                    <a:pt x="46" y="0"/>
                  </a:lnTo>
                  <a:lnTo>
                    <a:pt x="0" y="0"/>
                  </a:lnTo>
                  <a:lnTo>
                    <a:pt x="0" y="46"/>
                  </a:lnTo>
                  <a:lnTo>
                    <a:pt x="0" y="68"/>
                  </a:lnTo>
                  <a:lnTo>
                    <a:pt x="0" y="114"/>
                  </a:lnTo>
                  <a:lnTo>
                    <a:pt x="46" y="114"/>
                  </a:lnTo>
                  <a:lnTo>
                    <a:pt x="182" y="114"/>
                  </a:lnTo>
                  <a:lnTo>
                    <a:pt x="228" y="114"/>
                  </a:lnTo>
                  <a:lnTo>
                    <a:pt x="228" y="68"/>
                  </a:lnTo>
                  <a:lnTo>
                    <a:pt x="228" y="46"/>
                  </a:lnTo>
                  <a:lnTo>
                    <a:pt x="228" y="0"/>
                  </a:lnTo>
                  <a:lnTo>
                    <a:pt x="18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630" name="Freeform 429"/>
            <p:cNvSpPr>
              <a:spLocks/>
            </p:cNvSpPr>
            <p:nvPr/>
          </p:nvSpPr>
          <p:spPr bwMode="auto">
            <a:xfrm>
              <a:off x="5487988" y="3422650"/>
              <a:ext cx="358775" cy="180975"/>
            </a:xfrm>
            <a:custGeom>
              <a:avLst/>
              <a:gdLst>
                <a:gd name="T0" fmla="*/ 182 w 226"/>
                <a:gd name="T1" fmla="*/ 0 h 114"/>
                <a:gd name="T2" fmla="*/ 46 w 226"/>
                <a:gd name="T3" fmla="*/ 0 h 114"/>
                <a:gd name="T4" fmla="*/ 0 w 226"/>
                <a:gd name="T5" fmla="*/ 0 h 114"/>
                <a:gd name="T6" fmla="*/ 0 w 226"/>
                <a:gd name="T7" fmla="*/ 46 h 114"/>
                <a:gd name="T8" fmla="*/ 0 w 226"/>
                <a:gd name="T9" fmla="*/ 68 h 114"/>
                <a:gd name="T10" fmla="*/ 0 w 226"/>
                <a:gd name="T11" fmla="*/ 114 h 114"/>
                <a:gd name="T12" fmla="*/ 46 w 226"/>
                <a:gd name="T13" fmla="*/ 114 h 114"/>
                <a:gd name="T14" fmla="*/ 182 w 226"/>
                <a:gd name="T15" fmla="*/ 114 h 114"/>
                <a:gd name="T16" fmla="*/ 226 w 226"/>
                <a:gd name="T17" fmla="*/ 114 h 114"/>
                <a:gd name="T18" fmla="*/ 226 w 226"/>
                <a:gd name="T19" fmla="*/ 68 h 114"/>
                <a:gd name="T20" fmla="*/ 226 w 226"/>
                <a:gd name="T21" fmla="*/ 46 h 114"/>
                <a:gd name="T22" fmla="*/ 226 w 226"/>
                <a:gd name="T23" fmla="*/ 0 h 114"/>
                <a:gd name="T24" fmla="*/ 182 w 226"/>
                <a:gd name="T25"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 h="114">
                  <a:moveTo>
                    <a:pt x="182" y="0"/>
                  </a:moveTo>
                  <a:lnTo>
                    <a:pt x="46" y="0"/>
                  </a:lnTo>
                  <a:lnTo>
                    <a:pt x="0" y="0"/>
                  </a:lnTo>
                  <a:lnTo>
                    <a:pt x="0" y="46"/>
                  </a:lnTo>
                  <a:lnTo>
                    <a:pt x="0" y="68"/>
                  </a:lnTo>
                  <a:lnTo>
                    <a:pt x="0" y="114"/>
                  </a:lnTo>
                  <a:lnTo>
                    <a:pt x="46" y="114"/>
                  </a:lnTo>
                  <a:lnTo>
                    <a:pt x="182" y="114"/>
                  </a:lnTo>
                  <a:lnTo>
                    <a:pt x="226" y="114"/>
                  </a:lnTo>
                  <a:lnTo>
                    <a:pt x="226" y="68"/>
                  </a:lnTo>
                  <a:lnTo>
                    <a:pt x="226" y="46"/>
                  </a:lnTo>
                  <a:lnTo>
                    <a:pt x="226" y="0"/>
                  </a:lnTo>
                  <a:lnTo>
                    <a:pt x="18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631" name="Freeform 430"/>
            <p:cNvSpPr>
              <a:spLocks/>
            </p:cNvSpPr>
            <p:nvPr/>
          </p:nvSpPr>
          <p:spPr bwMode="auto">
            <a:xfrm>
              <a:off x="5465763" y="3400425"/>
              <a:ext cx="358775" cy="177800"/>
            </a:xfrm>
            <a:custGeom>
              <a:avLst/>
              <a:gdLst>
                <a:gd name="T0" fmla="*/ 180 w 226"/>
                <a:gd name="T1" fmla="*/ 0 h 112"/>
                <a:gd name="T2" fmla="*/ 46 w 226"/>
                <a:gd name="T3" fmla="*/ 0 h 112"/>
                <a:gd name="T4" fmla="*/ 0 w 226"/>
                <a:gd name="T5" fmla="*/ 0 h 112"/>
                <a:gd name="T6" fmla="*/ 0 w 226"/>
                <a:gd name="T7" fmla="*/ 44 h 112"/>
                <a:gd name="T8" fmla="*/ 0 w 226"/>
                <a:gd name="T9" fmla="*/ 68 h 112"/>
                <a:gd name="T10" fmla="*/ 0 w 226"/>
                <a:gd name="T11" fmla="*/ 112 h 112"/>
                <a:gd name="T12" fmla="*/ 46 w 226"/>
                <a:gd name="T13" fmla="*/ 112 h 112"/>
                <a:gd name="T14" fmla="*/ 180 w 226"/>
                <a:gd name="T15" fmla="*/ 112 h 112"/>
                <a:gd name="T16" fmla="*/ 226 w 226"/>
                <a:gd name="T17" fmla="*/ 112 h 112"/>
                <a:gd name="T18" fmla="*/ 226 w 226"/>
                <a:gd name="T19" fmla="*/ 68 h 112"/>
                <a:gd name="T20" fmla="*/ 226 w 226"/>
                <a:gd name="T21" fmla="*/ 44 h 112"/>
                <a:gd name="T22" fmla="*/ 226 w 226"/>
                <a:gd name="T23" fmla="*/ 0 h 112"/>
                <a:gd name="T24" fmla="*/ 180 w 226"/>
                <a:gd name="T25" fmla="*/ 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 h="112">
                  <a:moveTo>
                    <a:pt x="180" y="0"/>
                  </a:moveTo>
                  <a:lnTo>
                    <a:pt x="46" y="0"/>
                  </a:lnTo>
                  <a:lnTo>
                    <a:pt x="0" y="0"/>
                  </a:lnTo>
                  <a:lnTo>
                    <a:pt x="0" y="44"/>
                  </a:lnTo>
                  <a:lnTo>
                    <a:pt x="0" y="68"/>
                  </a:lnTo>
                  <a:lnTo>
                    <a:pt x="0" y="112"/>
                  </a:lnTo>
                  <a:lnTo>
                    <a:pt x="46" y="112"/>
                  </a:lnTo>
                  <a:lnTo>
                    <a:pt x="180" y="112"/>
                  </a:lnTo>
                  <a:lnTo>
                    <a:pt x="226" y="112"/>
                  </a:lnTo>
                  <a:lnTo>
                    <a:pt x="226" y="68"/>
                  </a:lnTo>
                  <a:lnTo>
                    <a:pt x="226" y="44"/>
                  </a:lnTo>
                  <a:lnTo>
                    <a:pt x="226" y="0"/>
                  </a:lnTo>
                  <a:lnTo>
                    <a:pt x="18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632" name="Freeform 431"/>
            <p:cNvSpPr>
              <a:spLocks/>
            </p:cNvSpPr>
            <p:nvPr/>
          </p:nvSpPr>
          <p:spPr bwMode="auto">
            <a:xfrm>
              <a:off x="5430838" y="3362325"/>
              <a:ext cx="358775" cy="180975"/>
            </a:xfrm>
            <a:custGeom>
              <a:avLst/>
              <a:gdLst>
                <a:gd name="T0" fmla="*/ 180 w 226"/>
                <a:gd name="T1" fmla="*/ 0 h 114"/>
                <a:gd name="T2" fmla="*/ 44 w 226"/>
                <a:gd name="T3" fmla="*/ 0 h 114"/>
                <a:gd name="T4" fmla="*/ 0 w 226"/>
                <a:gd name="T5" fmla="*/ 0 h 114"/>
                <a:gd name="T6" fmla="*/ 0 w 226"/>
                <a:gd name="T7" fmla="*/ 46 h 114"/>
                <a:gd name="T8" fmla="*/ 0 w 226"/>
                <a:gd name="T9" fmla="*/ 68 h 114"/>
                <a:gd name="T10" fmla="*/ 0 w 226"/>
                <a:gd name="T11" fmla="*/ 114 h 114"/>
                <a:gd name="T12" fmla="*/ 44 w 226"/>
                <a:gd name="T13" fmla="*/ 114 h 114"/>
                <a:gd name="T14" fmla="*/ 180 w 226"/>
                <a:gd name="T15" fmla="*/ 114 h 114"/>
                <a:gd name="T16" fmla="*/ 226 w 226"/>
                <a:gd name="T17" fmla="*/ 114 h 114"/>
                <a:gd name="T18" fmla="*/ 226 w 226"/>
                <a:gd name="T19" fmla="*/ 68 h 114"/>
                <a:gd name="T20" fmla="*/ 226 w 226"/>
                <a:gd name="T21" fmla="*/ 46 h 114"/>
                <a:gd name="T22" fmla="*/ 226 w 226"/>
                <a:gd name="T23" fmla="*/ 0 h 114"/>
                <a:gd name="T24" fmla="*/ 180 w 226"/>
                <a:gd name="T25"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 h="114">
                  <a:moveTo>
                    <a:pt x="180" y="0"/>
                  </a:moveTo>
                  <a:lnTo>
                    <a:pt x="44" y="0"/>
                  </a:lnTo>
                  <a:lnTo>
                    <a:pt x="0" y="0"/>
                  </a:lnTo>
                  <a:lnTo>
                    <a:pt x="0" y="46"/>
                  </a:lnTo>
                  <a:lnTo>
                    <a:pt x="0" y="68"/>
                  </a:lnTo>
                  <a:lnTo>
                    <a:pt x="0" y="114"/>
                  </a:lnTo>
                  <a:lnTo>
                    <a:pt x="44" y="114"/>
                  </a:lnTo>
                  <a:lnTo>
                    <a:pt x="180" y="114"/>
                  </a:lnTo>
                  <a:lnTo>
                    <a:pt x="226" y="114"/>
                  </a:lnTo>
                  <a:lnTo>
                    <a:pt x="226" y="68"/>
                  </a:lnTo>
                  <a:lnTo>
                    <a:pt x="226" y="46"/>
                  </a:lnTo>
                  <a:lnTo>
                    <a:pt x="226" y="0"/>
                  </a:lnTo>
                  <a:lnTo>
                    <a:pt x="18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633" name="Rectangle 432"/>
            <p:cNvSpPr>
              <a:spLocks noChangeArrowheads="1"/>
            </p:cNvSpPr>
            <p:nvPr/>
          </p:nvSpPr>
          <p:spPr bwMode="auto">
            <a:xfrm>
              <a:off x="5405438" y="3340100"/>
              <a:ext cx="361950" cy="1809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634" name="Rectangle 433"/>
            <p:cNvSpPr>
              <a:spLocks noChangeArrowheads="1"/>
            </p:cNvSpPr>
            <p:nvPr/>
          </p:nvSpPr>
          <p:spPr bwMode="auto">
            <a:xfrm>
              <a:off x="5430838" y="3365500"/>
              <a:ext cx="311150" cy="1301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635" name="Freeform 434"/>
            <p:cNvSpPr>
              <a:spLocks/>
            </p:cNvSpPr>
            <p:nvPr/>
          </p:nvSpPr>
          <p:spPr bwMode="auto">
            <a:xfrm>
              <a:off x="5405438" y="3340100"/>
              <a:ext cx="73025" cy="73025"/>
            </a:xfrm>
            <a:custGeom>
              <a:avLst/>
              <a:gdLst>
                <a:gd name="T0" fmla="*/ 46 w 46"/>
                <a:gd name="T1" fmla="*/ 0 h 46"/>
                <a:gd name="T2" fmla="*/ 46 w 46"/>
                <a:gd name="T3" fmla="*/ 0 h 46"/>
                <a:gd name="T4" fmla="*/ 46 w 46"/>
                <a:gd name="T5" fmla="*/ 10 h 46"/>
                <a:gd name="T6" fmla="*/ 42 w 46"/>
                <a:gd name="T7" fmla="*/ 18 h 46"/>
                <a:gd name="T8" fmla="*/ 38 w 46"/>
                <a:gd name="T9" fmla="*/ 26 h 46"/>
                <a:gd name="T10" fmla="*/ 32 w 46"/>
                <a:gd name="T11" fmla="*/ 32 h 46"/>
                <a:gd name="T12" fmla="*/ 26 w 46"/>
                <a:gd name="T13" fmla="*/ 38 h 46"/>
                <a:gd name="T14" fmla="*/ 18 w 46"/>
                <a:gd name="T15" fmla="*/ 42 h 46"/>
                <a:gd name="T16" fmla="*/ 10 w 46"/>
                <a:gd name="T17" fmla="*/ 44 h 46"/>
                <a:gd name="T18" fmla="*/ 0 w 46"/>
                <a:gd name="T19" fmla="*/ 46 h 46"/>
                <a:gd name="T20" fmla="*/ 0 w 46"/>
                <a:gd name="T21" fmla="*/ 0 h 46"/>
                <a:gd name="T22" fmla="*/ 46 w 46"/>
                <a:gd name="T23"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6" h="46">
                  <a:moveTo>
                    <a:pt x="46" y="0"/>
                  </a:moveTo>
                  <a:lnTo>
                    <a:pt x="46" y="0"/>
                  </a:lnTo>
                  <a:lnTo>
                    <a:pt x="46" y="10"/>
                  </a:lnTo>
                  <a:lnTo>
                    <a:pt x="42" y="18"/>
                  </a:lnTo>
                  <a:lnTo>
                    <a:pt x="38" y="26"/>
                  </a:lnTo>
                  <a:lnTo>
                    <a:pt x="32" y="32"/>
                  </a:lnTo>
                  <a:lnTo>
                    <a:pt x="26" y="38"/>
                  </a:lnTo>
                  <a:lnTo>
                    <a:pt x="18" y="42"/>
                  </a:lnTo>
                  <a:lnTo>
                    <a:pt x="10" y="44"/>
                  </a:lnTo>
                  <a:lnTo>
                    <a:pt x="0" y="46"/>
                  </a:lnTo>
                  <a:lnTo>
                    <a:pt x="0" y="0"/>
                  </a:lnTo>
                  <a:lnTo>
                    <a:pt x="4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636" name="Freeform 435"/>
            <p:cNvSpPr>
              <a:spLocks/>
            </p:cNvSpPr>
            <p:nvPr/>
          </p:nvSpPr>
          <p:spPr bwMode="auto">
            <a:xfrm>
              <a:off x="5694363" y="3340100"/>
              <a:ext cx="73025" cy="73025"/>
            </a:xfrm>
            <a:custGeom>
              <a:avLst/>
              <a:gdLst>
                <a:gd name="T0" fmla="*/ 0 w 46"/>
                <a:gd name="T1" fmla="*/ 0 h 46"/>
                <a:gd name="T2" fmla="*/ 0 w 46"/>
                <a:gd name="T3" fmla="*/ 0 h 46"/>
                <a:gd name="T4" fmla="*/ 0 w 46"/>
                <a:gd name="T5" fmla="*/ 10 h 46"/>
                <a:gd name="T6" fmla="*/ 4 w 46"/>
                <a:gd name="T7" fmla="*/ 18 h 46"/>
                <a:gd name="T8" fmla="*/ 8 w 46"/>
                <a:gd name="T9" fmla="*/ 26 h 46"/>
                <a:gd name="T10" fmla="*/ 14 w 46"/>
                <a:gd name="T11" fmla="*/ 32 h 46"/>
                <a:gd name="T12" fmla="*/ 20 w 46"/>
                <a:gd name="T13" fmla="*/ 38 h 46"/>
                <a:gd name="T14" fmla="*/ 28 w 46"/>
                <a:gd name="T15" fmla="*/ 42 h 46"/>
                <a:gd name="T16" fmla="*/ 36 w 46"/>
                <a:gd name="T17" fmla="*/ 44 h 46"/>
                <a:gd name="T18" fmla="*/ 46 w 46"/>
                <a:gd name="T19" fmla="*/ 46 h 46"/>
                <a:gd name="T20" fmla="*/ 46 w 46"/>
                <a:gd name="T21" fmla="*/ 0 h 46"/>
                <a:gd name="T22" fmla="*/ 0 w 46"/>
                <a:gd name="T23"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6" h="46">
                  <a:moveTo>
                    <a:pt x="0" y="0"/>
                  </a:moveTo>
                  <a:lnTo>
                    <a:pt x="0" y="0"/>
                  </a:lnTo>
                  <a:lnTo>
                    <a:pt x="0" y="10"/>
                  </a:lnTo>
                  <a:lnTo>
                    <a:pt x="4" y="18"/>
                  </a:lnTo>
                  <a:lnTo>
                    <a:pt x="8" y="26"/>
                  </a:lnTo>
                  <a:lnTo>
                    <a:pt x="14" y="32"/>
                  </a:lnTo>
                  <a:lnTo>
                    <a:pt x="20" y="38"/>
                  </a:lnTo>
                  <a:lnTo>
                    <a:pt x="28" y="42"/>
                  </a:lnTo>
                  <a:lnTo>
                    <a:pt x="36" y="44"/>
                  </a:lnTo>
                  <a:lnTo>
                    <a:pt x="46" y="46"/>
                  </a:lnTo>
                  <a:lnTo>
                    <a:pt x="46"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637" name="Freeform 436"/>
            <p:cNvSpPr>
              <a:spLocks/>
            </p:cNvSpPr>
            <p:nvPr/>
          </p:nvSpPr>
          <p:spPr bwMode="auto">
            <a:xfrm>
              <a:off x="5405438" y="3448050"/>
              <a:ext cx="73025" cy="73025"/>
            </a:xfrm>
            <a:custGeom>
              <a:avLst/>
              <a:gdLst>
                <a:gd name="T0" fmla="*/ 46 w 46"/>
                <a:gd name="T1" fmla="*/ 46 h 46"/>
                <a:gd name="T2" fmla="*/ 46 w 46"/>
                <a:gd name="T3" fmla="*/ 46 h 46"/>
                <a:gd name="T4" fmla="*/ 46 w 46"/>
                <a:gd name="T5" fmla="*/ 36 h 46"/>
                <a:gd name="T6" fmla="*/ 42 w 46"/>
                <a:gd name="T7" fmla="*/ 28 h 46"/>
                <a:gd name="T8" fmla="*/ 38 w 46"/>
                <a:gd name="T9" fmla="*/ 20 h 46"/>
                <a:gd name="T10" fmla="*/ 32 w 46"/>
                <a:gd name="T11" fmla="*/ 14 h 46"/>
                <a:gd name="T12" fmla="*/ 26 w 46"/>
                <a:gd name="T13" fmla="*/ 8 h 46"/>
                <a:gd name="T14" fmla="*/ 18 w 46"/>
                <a:gd name="T15" fmla="*/ 4 h 46"/>
                <a:gd name="T16" fmla="*/ 10 w 46"/>
                <a:gd name="T17" fmla="*/ 0 h 46"/>
                <a:gd name="T18" fmla="*/ 0 w 46"/>
                <a:gd name="T19" fmla="*/ 0 h 46"/>
                <a:gd name="T20" fmla="*/ 0 w 46"/>
                <a:gd name="T21" fmla="*/ 46 h 46"/>
                <a:gd name="T22" fmla="*/ 46 w 46"/>
                <a:gd name="T23"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6" h="46">
                  <a:moveTo>
                    <a:pt x="46" y="46"/>
                  </a:moveTo>
                  <a:lnTo>
                    <a:pt x="46" y="46"/>
                  </a:lnTo>
                  <a:lnTo>
                    <a:pt x="46" y="36"/>
                  </a:lnTo>
                  <a:lnTo>
                    <a:pt x="42" y="28"/>
                  </a:lnTo>
                  <a:lnTo>
                    <a:pt x="38" y="20"/>
                  </a:lnTo>
                  <a:lnTo>
                    <a:pt x="32" y="14"/>
                  </a:lnTo>
                  <a:lnTo>
                    <a:pt x="26" y="8"/>
                  </a:lnTo>
                  <a:lnTo>
                    <a:pt x="18" y="4"/>
                  </a:lnTo>
                  <a:lnTo>
                    <a:pt x="10" y="0"/>
                  </a:lnTo>
                  <a:lnTo>
                    <a:pt x="0" y="0"/>
                  </a:lnTo>
                  <a:lnTo>
                    <a:pt x="0" y="46"/>
                  </a:lnTo>
                  <a:lnTo>
                    <a:pt x="46" y="4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638" name="Freeform 437"/>
            <p:cNvSpPr>
              <a:spLocks/>
            </p:cNvSpPr>
            <p:nvPr/>
          </p:nvSpPr>
          <p:spPr bwMode="auto">
            <a:xfrm>
              <a:off x="5694363" y="3448050"/>
              <a:ext cx="73025" cy="73025"/>
            </a:xfrm>
            <a:custGeom>
              <a:avLst/>
              <a:gdLst>
                <a:gd name="T0" fmla="*/ 0 w 46"/>
                <a:gd name="T1" fmla="*/ 46 h 46"/>
                <a:gd name="T2" fmla="*/ 0 w 46"/>
                <a:gd name="T3" fmla="*/ 46 h 46"/>
                <a:gd name="T4" fmla="*/ 0 w 46"/>
                <a:gd name="T5" fmla="*/ 36 h 46"/>
                <a:gd name="T6" fmla="*/ 4 w 46"/>
                <a:gd name="T7" fmla="*/ 28 h 46"/>
                <a:gd name="T8" fmla="*/ 8 w 46"/>
                <a:gd name="T9" fmla="*/ 20 h 46"/>
                <a:gd name="T10" fmla="*/ 14 w 46"/>
                <a:gd name="T11" fmla="*/ 14 h 46"/>
                <a:gd name="T12" fmla="*/ 20 w 46"/>
                <a:gd name="T13" fmla="*/ 8 h 46"/>
                <a:gd name="T14" fmla="*/ 28 w 46"/>
                <a:gd name="T15" fmla="*/ 4 h 46"/>
                <a:gd name="T16" fmla="*/ 36 w 46"/>
                <a:gd name="T17" fmla="*/ 0 h 46"/>
                <a:gd name="T18" fmla="*/ 46 w 46"/>
                <a:gd name="T19" fmla="*/ 0 h 46"/>
                <a:gd name="T20" fmla="*/ 46 w 46"/>
                <a:gd name="T21" fmla="*/ 46 h 46"/>
                <a:gd name="T22" fmla="*/ 0 w 46"/>
                <a:gd name="T23"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6" h="46">
                  <a:moveTo>
                    <a:pt x="0" y="46"/>
                  </a:moveTo>
                  <a:lnTo>
                    <a:pt x="0" y="46"/>
                  </a:lnTo>
                  <a:lnTo>
                    <a:pt x="0" y="36"/>
                  </a:lnTo>
                  <a:lnTo>
                    <a:pt x="4" y="28"/>
                  </a:lnTo>
                  <a:lnTo>
                    <a:pt x="8" y="20"/>
                  </a:lnTo>
                  <a:lnTo>
                    <a:pt x="14" y="14"/>
                  </a:lnTo>
                  <a:lnTo>
                    <a:pt x="20" y="8"/>
                  </a:lnTo>
                  <a:lnTo>
                    <a:pt x="28" y="4"/>
                  </a:lnTo>
                  <a:lnTo>
                    <a:pt x="36" y="0"/>
                  </a:lnTo>
                  <a:lnTo>
                    <a:pt x="46" y="0"/>
                  </a:lnTo>
                  <a:lnTo>
                    <a:pt x="46" y="46"/>
                  </a:lnTo>
                  <a:lnTo>
                    <a:pt x="0" y="4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639" name="Freeform 438"/>
            <p:cNvSpPr>
              <a:spLocks/>
            </p:cNvSpPr>
            <p:nvPr/>
          </p:nvSpPr>
          <p:spPr bwMode="auto">
            <a:xfrm>
              <a:off x="5526088" y="3340100"/>
              <a:ext cx="120650" cy="180975"/>
            </a:xfrm>
            <a:custGeom>
              <a:avLst/>
              <a:gdLst>
                <a:gd name="T0" fmla="*/ 76 w 76"/>
                <a:gd name="T1" fmla="*/ 56 h 114"/>
                <a:gd name="T2" fmla="*/ 76 w 76"/>
                <a:gd name="T3" fmla="*/ 56 h 114"/>
                <a:gd name="T4" fmla="*/ 74 w 76"/>
                <a:gd name="T5" fmla="*/ 68 h 114"/>
                <a:gd name="T6" fmla="*/ 72 w 76"/>
                <a:gd name="T7" fmla="*/ 78 h 114"/>
                <a:gd name="T8" fmla="*/ 70 w 76"/>
                <a:gd name="T9" fmla="*/ 88 h 114"/>
                <a:gd name="T10" fmla="*/ 64 w 76"/>
                <a:gd name="T11" fmla="*/ 96 h 114"/>
                <a:gd name="T12" fmla="*/ 58 w 76"/>
                <a:gd name="T13" fmla="*/ 104 h 114"/>
                <a:gd name="T14" fmla="*/ 52 w 76"/>
                <a:gd name="T15" fmla="*/ 108 h 114"/>
                <a:gd name="T16" fmla="*/ 46 w 76"/>
                <a:gd name="T17" fmla="*/ 112 h 114"/>
                <a:gd name="T18" fmla="*/ 38 w 76"/>
                <a:gd name="T19" fmla="*/ 114 h 114"/>
                <a:gd name="T20" fmla="*/ 38 w 76"/>
                <a:gd name="T21" fmla="*/ 114 h 114"/>
                <a:gd name="T22" fmla="*/ 30 w 76"/>
                <a:gd name="T23" fmla="*/ 112 h 114"/>
                <a:gd name="T24" fmla="*/ 24 w 76"/>
                <a:gd name="T25" fmla="*/ 108 h 114"/>
                <a:gd name="T26" fmla="*/ 16 w 76"/>
                <a:gd name="T27" fmla="*/ 104 h 114"/>
                <a:gd name="T28" fmla="*/ 12 w 76"/>
                <a:gd name="T29" fmla="*/ 96 h 114"/>
                <a:gd name="T30" fmla="*/ 6 w 76"/>
                <a:gd name="T31" fmla="*/ 88 h 114"/>
                <a:gd name="T32" fmla="*/ 4 w 76"/>
                <a:gd name="T33" fmla="*/ 78 h 114"/>
                <a:gd name="T34" fmla="*/ 0 w 76"/>
                <a:gd name="T35" fmla="*/ 68 h 114"/>
                <a:gd name="T36" fmla="*/ 0 w 76"/>
                <a:gd name="T37" fmla="*/ 56 h 114"/>
                <a:gd name="T38" fmla="*/ 0 w 76"/>
                <a:gd name="T39" fmla="*/ 56 h 114"/>
                <a:gd name="T40" fmla="*/ 0 w 76"/>
                <a:gd name="T41" fmla="*/ 46 h 114"/>
                <a:gd name="T42" fmla="*/ 4 w 76"/>
                <a:gd name="T43" fmla="*/ 34 h 114"/>
                <a:gd name="T44" fmla="*/ 6 w 76"/>
                <a:gd name="T45" fmla="*/ 24 h 114"/>
                <a:gd name="T46" fmla="*/ 12 w 76"/>
                <a:gd name="T47" fmla="*/ 16 h 114"/>
                <a:gd name="T48" fmla="*/ 16 w 76"/>
                <a:gd name="T49" fmla="*/ 10 h 114"/>
                <a:gd name="T50" fmla="*/ 24 w 76"/>
                <a:gd name="T51" fmla="*/ 4 h 114"/>
                <a:gd name="T52" fmla="*/ 30 w 76"/>
                <a:gd name="T53" fmla="*/ 2 h 114"/>
                <a:gd name="T54" fmla="*/ 38 w 76"/>
                <a:gd name="T55" fmla="*/ 0 h 114"/>
                <a:gd name="T56" fmla="*/ 38 w 76"/>
                <a:gd name="T57" fmla="*/ 0 h 114"/>
                <a:gd name="T58" fmla="*/ 46 w 76"/>
                <a:gd name="T59" fmla="*/ 2 h 114"/>
                <a:gd name="T60" fmla="*/ 52 w 76"/>
                <a:gd name="T61" fmla="*/ 4 h 114"/>
                <a:gd name="T62" fmla="*/ 58 w 76"/>
                <a:gd name="T63" fmla="*/ 10 h 114"/>
                <a:gd name="T64" fmla="*/ 64 w 76"/>
                <a:gd name="T65" fmla="*/ 16 h 114"/>
                <a:gd name="T66" fmla="*/ 70 w 76"/>
                <a:gd name="T67" fmla="*/ 24 h 114"/>
                <a:gd name="T68" fmla="*/ 72 w 76"/>
                <a:gd name="T69" fmla="*/ 34 h 114"/>
                <a:gd name="T70" fmla="*/ 74 w 76"/>
                <a:gd name="T71" fmla="*/ 46 h 114"/>
                <a:gd name="T72" fmla="*/ 76 w 76"/>
                <a:gd name="T73" fmla="*/ 56 h 114"/>
                <a:gd name="T74" fmla="*/ 76 w 76"/>
                <a:gd name="T75" fmla="*/ 56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6" h="114">
                  <a:moveTo>
                    <a:pt x="76" y="56"/>
                  </a:moveTo>
                  <a:lnTo>
                    <a:pt x="76" y="56"/>
                  </a:lnTo>
                  <a:lnTo>
                    <a:pt x="74" y="68"/>
                  </a:lnTo>
                  <a:lnTo>
                    <a:pt x="72" y="78"/>
                  </a:lnTo>
                  <a:lnTo>
                    <a:pt x="70" y="88"/>
                  </a:lnTo>
                  <a:lnTo>
                    <a:pt x="64" y="96"/>
                  </a:lnTo>
                  <a:lnTo>
                    <a:pt x="58" y="104"/>
                  </a:lnTo>
                  <a:lnTo>
                    <a:pt x="52" y="108"/>
                  </a:lnTo>
                  <a:lnTo>
                    <a:pt x="46" y="112"/>
                  </a:lnTo>
                  <a:lnTo>
                    <a:pt x="38" y="114"/>
                  </a:lnTo>
                  <a:lnTo>
                    <a:pt x="38" y="114"/>
                  </a:lnTo>
                  <a:lnTo>
                    <a:pt x="30" y="112"/>
                  </a:lnTo>
                  <a:lnTo>
                    <a:pt x="24" y="108"/>
                  </a:lnTo>
                  <a:lnTo>
                    <a:pt x="16" y="104"/>
                  </a:lnTo>
                  <a:lnTo>
                    <a:pt x="12" y="96"/>
                  </a:lnTo>
                  <a:lnTo>
                    <a:pt x="6" y="88"/>
                  </a:lnTo>
                  <a:lnTo>
                    <a:pt x="4" y="78"/>
                  </a:lnTo>
                  <a:lnTo>
                    <a:pt x="0" y="68"/>
                  </a:lnTo>
                  <a:lnTo>
                    <a:pt x="0" y="56"/>
                  </a:lnTo>
                  <a:lnTo>
                    <a:pt x="0" y="56"/>
                  </a:lnTo>
                  <a:lnTo>
                    <a:pt x="0" y="46"/>
                  </a:lnTo>
                  <a:lnTo>
                    <a:pt x="4" y="34"/>
                  </a:lnTo>
                  <a:lnTo>
                    <a:pt x="6" y="24"/>
                  </a:lnTo>
                  <a:lnTo>
                    <a:pt x="12" y="16"/>
                  </a:lnTo>
                  <a:lnTo>
                    <a:pt x="16" y="10"/>
                  </a:lnTo>
                  <a:lnTo>
                    <a:pt x="24" y="4"/>
                  </a:lnTo>
                  <a:lnTo>
                    <a:pt x="30" y="2"/>
                  </a:lnTo>
                  <a:lnTo>
                    <a:pt x="38" y="0"/>
                  </a:lnTo>
                  <a:lnTo>
                    <a:pt x="38" y="0"/>
                  </a:lnTo>
                  <a:lnTo>
                    <a:pt x="46" y="2"/>
                  </a:lnTo>
                  <a:lnTo>
                    <a:pt x="52" y="4"/>
                  </a:lnTo>
                  <a:lnTo>
                    <a:pt x="58" y="10"/>
                  </a:lnTo>
                  <a:lnTo>
                    <a:pt x="64" y="16"/>
                  </a:lnTo>
                  <a:lnTo>
                    <a:pt x="70" y="24"/>
                  </a:lnTo>
                  <a:lnTo>
                    <a:pt x="72" y="34"/>
                  </a:lnTo>
                  <a:lnTo>
                    <a:pt x="74" y="46"/>
                  </a:lnTo>
                  <a:lnTo>
                    <a:pt x="76" y="56"/>
                  </a:lnTo>
                  <a:lnTo>
                    <a:pt x="76" y="5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640" name="Freeform 439"/>
            <p:cNvSpPr>
              <a:spLocks/>
            </p:cNvSpPr>
            <p:nvPr/>
          </p:nvSpPr>
          <p:spPr bwMode="auto">
            <a:xfrm>
              <a:off x="5557838" y="3378200"/>
              <a:ext cx="57150" cy="57150"/>
            </a:xfrm>
            <a:custGeom>
              <a:avLst/>
              <a:gdLst>
                <a:gd name="T0" fmla="*/ 18 w 36"/>
                <a:gd name="T1" fmla="*/ 36 h 36"/>
                <a:gd name="T2" fmla="*/ 18 w 36"/>
                <a:gd name="T3" fmla="*/ 36 h 36"/>
                <a:gd name="T4" fmla="*/ 24 w 36"/>
                <a:gd name="T5" fmla="*/ 34 h 36"/>
                <a:gd name="T6" fmla="*/ 30 w 36"/>
                <a:gd name="T7" fmla="*/ 30 h 36"/>
                <a:gd name="T8" fmla="*/ 34 w 36"/>
                <a:gd name="T9" fmla="*/ 26 h 36"/>
                <a:gd name="T10" fmla="*/ 36 w 36"/>
                <a:gd name="T11" fmla="*/ 18 h 36"/>
                <a:gd name="T12" fmla="*/ 36 w 36"/>
                <a:gd name="T13" fmla="*/ 18 h 36"/>
                <a:gd name="T14" fmla="*/ 34 w 36"/>
                <a:gd name="T15" fmla="*/ 12 h 36"/>
                <a:gd name="T16" fmla="*/ 30 w 36"/>
                <a:gd name="T17" fmla="*/ 6 h 36"/>
                <a:gd name="T18" fmla="*/ 24 w 36"/>
                <a:gd name="T19" fmla="*/ 2 h 36"/>
                <a:gd name="T20" fmla="*/ 18 w 36"/>
                <a:gd name="T21" fmla="*/ 0 h 36"/>
                <a:gd name="T22" fmla="*/ 18 w 36"/>
                <a:gd name="T23" fmla="*/ 0 h 36"/>
                <a:gd name="T24" fmla="*/ 12 w 36"/>
                <a:gd name="T25" fmla="*/ 2 h 36"/>
                <a:gd name="T26" fmla="*/ 6 w 36"/>
                <a:gd name="T27" fmla="*/ 6 h 36"/>
                <a:gd name="T28" fmla="*/ 2 w 36"/>
                <a:gd name="T29" fmla="*/ 12 h 36"/>
                <a:gd name="T30" fmla="*/ 0 w 36"/>
                <a:gd name="T31" fmla="*/ 18 h 36"/>
                <a:gd name="T32" fmla="*/ 0 w 36"/>
                <a:gd name="T33" fmla="*/ 18 h 36"/>
                <a:gd name="T34" fmla="*/ 2 w 36"/>
                <a:gd name="T35" fmla="*/ 26 h 36"/>
                <a:gd name="T36" fmla="*/ 6 w 36"/>
                <a:gd name="T37" fmla="*/ 30 h 36"/>
                <a:gd name="T38" fmla="*/ 12 w 36"/>
                <a:gd name="T39" fmla="*/ 34 h 36"/>
                <a:gd name="T40" fmla="*/ 18 w 36"/>
                <a:gd name="T41" fmla="*/ 36 h 36"/>
                <a:gd name="T42" fmla="*/ 18 w 36"/>
                <a:gd name="T43" fmla="*/ 3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 h="36">
                  <a:moveTo>
                    <a:pt x="18" y="36"/>
                  </a:moveTo>
                  <a:lnTo>
                    <a:pt x="18" y="36"/>
                  </a:lnTo>
                  <a:lnTo>
                    <a:pt x="24" y="34"/>
                  </a:lnTo>
                  <a:lnTo>
                    <a:pt x="30" y="30"/>
                  </a:lnTo>
                  <a:lnTo>
                    <a:pt x="34" y="26"/>
                  </a:lnTo>
                  <a:lnTo>
                    <a:pt x="36" y="18"/>
                  </a:lnTo>
                  <a:lnTo>
                    <a:pt x="36" y="18"/>
                  </a:lnTo>
                  <a:lnTo>
                    <a:pt x="34" y="12"/>
                  </a:lnTo>
                  <a:lnTo>
                    <a:pt x="30" y="6"/>
                  </a:lnTo>
                  <a:lnTo>
                    <a:pt x="24" y="2"/>
                  </a:lnTo>
                  <a:lnTo>
                    <a:pt x="18" y="0"/>
                  </a:lnTo>
                  <a:lnTo>
                    <a:pt x="18" y="0"/>
                  </a:lnTo>
                  <a:lnTo>
                    <a:pt x="12" y="2"/>
                  </a:lnTo>
                  <a:lnTo>
                    <a:pt x="6" y="6"/>
                  </a:lnTo>
                  <a:lnTo>
                    <a:pt x="2" y="12"/>
                  </a:lnTo>
                  <a:lnTo>
                    <a:pt x="0" y="18"/>
                  </a:lnTo>
                  <a:lnTo>
                    <a:pt x="0" y="18"/>
                  </a:lnTo>
                  <a:lnTo>
                    <a:pt x="2" y="26"/>
                  </a:lnTo>
                  <a:lnTo>
                    <a:pt x="6" y="30"/>
                  </a:lnTo>
                  <a:lnTo>
                    <a:pt x="12" y="34"/>
                  </a:lnTo>
                  <a:lnTo>
                    <a:pt x="18" y="36"/>
                  </a:lnTo>
                  <a:lnTo>
                    <a:pt x="18" y="3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641" name="Freeform 440"/>
            <p:cNvSpPr>
              <a:spLocks/>
            </p:cNvSpPr>
            <p:nvPr/>
          </p:nvSpPr>
          <p:spPr bwMode="auto">
            <a:xfrm>
              <a:off x="5554663" y="3435350"/>
              <a:ext cx="63500" cy="44450"/>
            </a:xfrm>
            <a:custGeom>
              <a:avLst/>
              <a:gdLst>
                <a:gd name="T0" fmla="*/ 20 w 40"/>
                <a:gd name="T1" fmla="*/ 0 h 28"/>
                <a:gd name="T2" fmla="*/ 20 w 40"/>
                <a:gd name="T3" fmla="*/ 0 h 28"/>
                <a:gd name="T4" fmla="*/ 14 w 40"/>
                <a:gd name="T5" fmla="*/ 2 h 28"/>
                <a:gd name="T6" fmla="*/ 8 w 40"/>
                <a:gd name="T7" fmla="*/ 8 h 28"/>
                <a:gd name="T8" fmla="*/ 2 w 40"/>
                <a:gd name="T9" fmla="*/ 18 h 28"/>
                <a:gd name="T10" fmla="*/ 0 w 40"/>
                <a:gd name="T11" fmla="*/ 28 h 28"/>
                <a:gd name="T12" fmla="*/ 40 w 40"/>
                <a:gd name="T13" fmla="*/ 28 h 28"/>
                <a:gd name="T14" fmla="*/ 40 w 40"/>
                <a:gd name="T15" fmla="*/ 28 h 28"/>
                <a:gd name="T16" fmla="*/ 38 w 40"/>
                <a:gd name="T17" fmla="*/ 18 h 28"/>
                <a:gd name="T18" fmla="*/ 32 w 40"/>
                <a:gd name="T19" fmla="*/ 8 h 28"/>
                <a:gd name="T20" fmla="*/ 26 w 40"/>
                <a:gd name="T21" fmla="*/ 2 h 28"/>
                <a:gd name="T22" fmla="*/ 20 w 40"/>
                <a:gd name="T23" fmla="*/ 0 h 28"/>
                <a:gd name="T24" fmla="*/ 20 w 40"/>
                <a:gd name="T25"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28">
                  <a:moveTo>
                    <a:pt x="20" y="0"/>
                  </a:moveTo>
                  <a:lnTo>
                    <a:pt x="20" y="0"/>
                  </a:lnTo>
                  <a:lnTo>
                    <a:pt x="14" y="2"/>
                  </a:lnTo>
                  <a:lnTo>
                    <a:pt x="8" y="8"/>
                  </a:lnTo>
                  <a:lnTo>
                    <a:pt x="2" y="18"/>
                  </a:lnTo>
                  <a:lnTo>
                    <a:pt x="0" y="28"/>
                  </a:lnTo>
                  <a:lnTo>
                    <a:pt x="40" y="28"/>
                  </a:lnTo>
                  <a:lnTo>
                    <a:pt x="40" y="28"/>
                  </a:lnTo>
                  <a:lnTo>
                    <a:pt x="38" y="18"/>
                  </a:lnTo>
                  <a:lnTo>
                    <a:pt x="32" y="8"/>
                  </a:lnTo>
                  <a:lnTo>
                    <a:pt x="26" y="2"/>
                  </a:lnTo>
                  <a:lnTo>
                    <a:pt x="20" y="0"/>
                  </a:lnTo>
                  <a:lnTo>
                    <a:pt x="2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grpSp>
      <p:grpSp>
        <p:nvGrpSpPr>
          <p:cNvPr id="1642" name="グループ化 1641"/>
          <p:cNvGrpSpPr/>
          <p:nvPr/>
        </p:nvGrpSpPr>
        <p:grpSpPr>
          <a:xfrm>
            <a:off x="3886651" y="1885003"/>
            <a:ext cx="253467" cy="434926"/>
            <a:chOff x="6704013" y="1454150"/>
            <a:chExt cx="279400" cy="479425"/>
          </a:xfrm>
        </p:grpSpPr>
        <p:sp>
          <p:nvSpPr>
            <p:cNvPr id="1643" name="Freeform 441"/>
            <p:cNvSpPr>
              <a:spLocks/>
            </p:cNvSpPr>
            <p:nvPr/>
          </p:nvSpPr>
          <p:spPr bwMode="auto">
            <a:xfrm>
              <a:off x="6704013" y="1651000"/>
              <a:ext cx="279400" cy="282575"/>
            </a:xfrm>
            <a:custGeom>
              <a:avLst/>
              <a:gdLst>
                <a:gd name="T0" fmla="*/ 88 w 176"/>
                <a:gd name="T1" fmla="*/ 0 h 178"/>
                <a:gd name="T2" fmla="*/ 150 w 176"/>
                <a:gd name="T3" fmla="*/ 26 h 178"/>
                <a:gd name="T4" fmla="*/ 150 w 176"/>
                <a:gd name="T5" fmla="*/ 26 h 178"/>
                <a:gd name="T6" fmla="*/ 156 w 176"/>
                <a:gd name="T7" fmla="*/ 30 h 178"/>
                <a:gd name="T8" fmla="*/ 162 w 176"/>
                <a:gd name="T9" fmla="*/ 34 h 178"/>
                <a:gd name="T10" fmla="*/ 168 w 176"/>
                <a:gd name="T11" fmla="*/ 40 h 178"/>
                <a:gd name="T12" fmla="*/ 174 w 176"/>
                <a:gd name="T13" fmla="*/ 48 h 178"/>
                <a:gd name="T14" fmla="*/ 176 w 176"/>
                <a:gd name="T15" fmla="*/ 60 h 178"/>
                <a:gd name="T16" fmla="*/ 176 w 176"/>
                <a:gd name="T17" fmla="*/ 74 h 178"/>
                <a:gd name="T18" fmla="*/ 170 w 176"/>
                <a:gd name="T19" fmla="*/ 92 h 178"/>
                <a:gd name="T20" fmla="*/ 170 w 176"/>
                <a:gd name="T21" fmla="*/ 92 h 178"/>
                <a:gd name="T22" fmla="*/ 148 w 176"/>
                <a:gd name="T23" fmla="*/ 146 h 178"/>
                <a:gd name="T24" fmla="*/ 140 w 176"/>
                <a:gd name="T25" fmla="*/ 164 h 178"/>
                <a:gd name="T26" fmla="*/ 140 w 176"/>
                <a:gd name="T27" fmla="*/ 164 h 178"/>
                <a:gd name="T28" fmla="*/ 138 w 176"/>
                <a:gd name="T29" fmla="*/ 166 h 178"/>
                <a:gd name="T30" fmla="*/ 132 w 176"/>
                <a:gd name="T31" fmla="*/ 170 h 178"/>
                <a:gd name="T32" fmla="*/ 124 w 176"/>
                <a:gd name="T33" fmla="*/ 176 h 178"/>
                <a:gd name="T34" fmla="*/ 112 w 176"/>
                <a:gd name="T35" fmla="*/ 178 h 178"/>
                <a:gd name="T36" fmla="*/ 112 w 176"/>
                <a:gd name="T37" fmla="*/ 178 h 178"/>
                <a:gd name="T38" fmla="*/ 88 w 176"/>
                <a:gd name="T39" fmla="*/ 178 h 178"/>
                <a:gd name="T40" fmla="*/ 88 w 176"/>
                <a:gd name="T41" fmla="*/ 178 h 178"/>
                <a:gd name="T42" fmla="*/ 88 w 176"/>
                <a:gd name="T43" fmla="*/ 178 h 178"/>
                <a:gd name="T44" fmla="*/ 88 w 176"/>
                <a:gd name="T45" fmla="*/ 178 h 178"/>
                <a:gd name="T46" fmla="*/ 88 w 176"/>
                <a:gd name="T47" fmla="*/ 178 h 178"/>
                <a:gd name="T48" fmla="*/ 88 w 176"/>
                <a:gd name="T49" fmla="*/ 178 h 178"/>
                <a:gd name="T50" fmla="*/ 88 w 176"/>
                <a:gd name="T51" fmla="*/ 178 h 178"/>
                <a:gd name="T52" fmla="*/ 88 w 176"/>
                <a:gd name="T53" fmla="*/ 178 h 178"/>
                <a:gd name="T54" fmla="*/ 88 w 176"/>
                <a:gd name="T55" fmla="*/ 178 h 178"/>
                <a:gd name="T56" fmla="*/ 88 w 176"/>
                <a:gd name="T57" fmla="*/ 178 h 178"/>
                <a:gd name="T58" fmla="*/ 88 w 176"/>
                <a:gd name="T59" fmla="*/ 178 h 178"/>
                <a:gd name="T60" fmla="*/ 66 w 176"/>
                <a:gd name="T61" fmla="*/ 178 h 178"/>
                <a:gd name="T62" fmla="*/ 66 w 176"/>
                <a:gd name="T63" fmla="*/ 178 h 178"/>
                <a:gd name="T64" fmla="*/ 52 w 176"/>
                <a:gd name="T65" fmla="*/ 176 h 178"/>
                <a:gd name="T66" fmla="*/ 44 w 176"/>
                <a:gd name="T67" fmla="*/ 170 h 178"/>
                <a:gd name="T68" fmla="*/ 38 w 176"/>
                <a:gd name="T69" fmla="*/ 166 h 178"/>
                <a:gd name="T70" fmla="*/ 38 w 176"/>
                <a:gd name="T71" fmla="*/ 164 h 178"/>
                <a:gd name="T72" fmla="*/ 38 w 176"/>
                <a:gd name="T73" fmla="*/ 164 h 178"/>
                <a:gd name="T74" fmla="*/ 28 w 176"/>
                <a:gd name="T75" fmla="*/ 146 h 178"/>
                <a:gd name="T76" fmla="*/ 6 w 176"/>
                <a:gd name="T77" fmla="*/ 92 h 178"/>
                <a:gd name="T78" fmla="*/ 6 w 176"/>
                <a:gd name="T79" fmla="*/ 92 h 178"/>
                <a:gd name="T80" fmla="*/ 2 w 176"/>
                <a:gd name="T81" fmla="*/ 74 h 178"/>
                <a:gd name="T82" fmla="*/ 0 w 176"/>
                <a:gd name="T83" fmla="*/ 60 h 178"/>
                <a:gd name="T84" fmla="*/ 4 w 176"/>
                <a:gd name="T85" fmla="*/ 48 h 178"/>
                <a:gd name="T86" fmla="*/ 8 w 176"/>
                <a:gd name="T87" fmla="*/ 40 h 178"/>
                <a:gd name="T88" fmla="*/ 14 w 176"/>
                <a:gd name="T89" fmla="*/ 34 h 178"/>
                <a:gd name="T90" fmla="*/ 20 w 176"/>
                <a:gd name="T91" fmla="*/ 30 h 178"/>
                <a:gd name="T92" fmla="*/ 26 w 176"/>
                <a:gd name="T93" fmla="*/ 26 h 178"/>
                <a:gd name="T94" fmla="*/ 88 w 176"/>
                <a:gd name="T95" fmla="*/ 0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6" h="178">
                  <a:moveTo>
                    <a:pt x="88" y="0"/>
                  </a:moveTo>
                  <a:lnTo>
                    <a:pt x="150" y="26"/>
                  </a:lnTo>
                  <a:lnTo>
                    <a:pt x="150" y="26"/>
                  </a:lnTo>
                  <a:lnTo>
                    <a:pt x="156" y="30"/>
                  </a:lnTo>
                  <a:lnTo>
                    <a:pt x="162" y="34"/>
                  </a:lnTo>
                  <a:lnTo>
                    <a:pt x="168" y="40"/>
                  </a:lnTo>
                  <a:lnTo>
                    <a:pt x="174" y="48"/>
                  </a:lnTo>
                  <a:lnTo>
                    <a:pt x="176" y="60"/>
                  </a:lnTo>
                  <a:lnTo>
                    <a:pt x="176" y="74"/>
                  </a:lnTo>
                  <a:lnTo>
                    <a:pt x="170" y="92"/>
                  </a:lnTo>
                  <a:lnTo>
                    <a:pt x="170" y="92"/>
                  </a:lnTo>
                  <a:lnTo>
                    <a:pt x="148" y="146"/>
                  </a:lnTo>
                  <a:lnTo>
                    <a:pt x="140" y="164"/>
                  </a:lnTo>
                  <a:lnTo>
                    <a:pt x="140" y="164"/>
                  </a:lnTo>
                  <a:lnTo>
                    <a:pt x="138" y="166"/>
                  </a:lnTo>
                  <a:lnTo>
                    <a:pt x="132" y="170"/>
                  </a:lnTo>
                  <a:lnTo>
                    <a:pt x="124" y="176"/>
                  </a:lnTo>
                  <a:lnTo>
                    <a:pt x="112" y="178"/>
                  </a:lnTo>
                  <a:lnTo>
                    <a:pt x="112" y="178"/>
                  </a:lnTo>
                  <a:lnTo>
                    <a:pt x="88" y="178"/>
                  </a:lnTo>
                  <a:lnTo>
                    <a:pt x="88" y="178"/>
                  </a:lnTo>
                  <a:lnTo>
                    <a:pt x="88" y="178"/>
                  </a:lnTo>
                  <a:lnTo>
                    <a:pt x="88" y="178"/>
                  </a:lnTo>
                  <a:lnTo>
                    <a:pt x="88" y="178"/>
                  </a:lnTo>
                  <a:lnTo>
                    <a:pt x="88" y="178"/>
                  </a:lnTo>
                  <a:lnTo>
                    <a:pt x="88" y="178"/>
                  </a:lnTo>
                  <a:lnTo>
                    <a:pt x="88" y="178"/>
                  </a:lnTo>
                  <a:lnTo>
                    <a:pt x="88" y="178"/>
                  </a:lnTo>
                  <a:lnTo>
                    <a:pt x="88" y="178"/>
                  </a:lnTo>
                  <a:lnTo>
                    <a:pt x="88" y="178"/>
                  </a:lnTo>
                  <a:lnTo>
                    <a:pt x="66" y="178"/>
                  </a:lnTo>
                  <a:lnTo>
                    <a:pt x="66" y="178"/>
                  </a:lnTo>
                  <a:lnTo>
                    <a:pt x="52" y="176"/>
                  </a:lnTo>
                  <a:lnTo>
                    <a:pt x="44" y="170"/>
                  </a:lnTo>
                  <a:lnTo>
                    <a:pt x="38" y="166"/>
                  </a:lnTo>
                  <a:lnTo>
                    <a:pt x="38" y="164"/>
                  </a:lnTo>
                  <a:lnTo>
                    <a:pt x="38" y="164"/>
                  </a:lnTo>
                  <a:lnTo>
                    <a:pt x="28" y="146"/>
                  </a:lnTo>
                  <a:lnTo>
                    <a:pt x="6" y="92"/>
                  </a:lnTo>
                  <a:lnTo>
                    <a:pt x="6" y="92"/>
                  </a:lnTo>
                  <a:lnTo>
                    <a:pt x="2" y="74"/>
                  </a:lnTo>
                  <a:lnTo>
                    <a:pt x="0" y="60"/>
                  </a:lnTo>
                  <a:lnTo>
                    <a:pt x="4" y="48"/>
                  </a:lnTo>
                  <a:lnTo>
                    <a:pt x="8" y="40"/>
                  </a:lnTo>
                  <a:lnTo>
                    <a:pt x="14" y="34"/>
                  </a:lnTo>
                  <a:lnTo>
                    <a:pt x="20" y="30"/>
                  </a:lnTo>
                  <a:lnTo>
                    <a:pt x="26" y="26"/>
                  </a:lnTo>
                  <a:lnTo>
                    <a:pt x="8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644" name="Freeform 442"/>
            <p:cNvSpPr>
              <a:spLocks/>
            </p:cNvSpPr>
            <p:nvPr/>
          </p:nvSpPr>
          <p:spPr bwMode="auto">
            <a:xfrm>
              <a:off x="6770688" y="1670050"/>
              <a:ext cx="60325" cy="79375"/>
            </a:xfrm>
            <a:custGeom>
              <a:avLst/>
              <a:gdLst>
                <a:gd name="T0" fmla="*/ 20 w 38"/>
                <a:gd name="T1" fmla="*/ 0 h 50"/>
                <a:gd name="T2" fmla="*/ 38 w 38"/>
                <a:gd name="T3" fmla="*/ 30 h 50"/>
                <a:gd name="T4" fmla="*/ 12 w 38"/>
                <a:gd name="T5" fmla="*/ 50 h 50"/>
                <a:gd name="T6" fmla="*/ 0 w 38"/>
                <a:gd name="T7" fmla="*/ 8 h 50"/>
                <a:gd name="T8" fmla="*/ 20 w 38"/>
                <a:gd name="T9" fmla="*/ 0 h 50"/>
              </a:gdLst>
              <a:ahLst/>
              <a:cxnLst>
                <a:cxn ang="0">
                  <a:pos x="T0" y="T1"/>
                </a:cxn>
                <a:cxn ang="0">
                  <a:pos x="T2" y="T3"/>
                </a:cxn>
                <a:cxn ang="0">
                  <a:pos x="T4" y="T5"/>
                </a:cxn>
                <a:cxn ang="0">
                  <a:pos x="T6" y="T7"/>
                </a:cxn>
                <a:cxn ang="0">
                  <a:pos x="T8" y="T9"/>
                </a:cxn>
              </a:cxnLst>
              <a:rect l="0" t="0" r="r" b="b"/>
              <a:pathLst>
                <a:path w="38" h="50">
                  <a:moveTo>
                    <a:pt x="20" y="0"/>
                  </a:moveTo>
                  <a:lnTo>
                    <a:pt x="38" y="30"/>
                  </a:lnTo>
                  <a:lnTo>
                    <a:pt x="12" y="50"/>
                  </a:lnTo>
                  <a:lnTo>
                    <a:pt x="0" y="8"/>
                  </a:lnTo>
                  <a:lnTo>
                    <a:pt x="2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645" name="Freeform 443"/>
            <p:cNvSpPr>
              <a:spLocks/>
            </p:cNvSpPr>
            <p:nvPr/>
          </p:nvSpPr>
          <p:spPr bwMode="auto">
            <a:xfrm>
              <a:off x="6802438" y="1635125"/>
              <a:ext cx="82550" cy="123825"/>
            </a:xfrm>
            <a:custGeom>
              <a:avLst/>
              <a:gdLst>
                <a:gd name="T0" fmla="*/ 26 w 52"/>
                <a:gd name="T1" fmla="*/ 0 h 78"/>
                <a:gd name="T2" fmla="*/ 52 w 52"/>
                <a:gd name="T3" fmla="*/ 22 h 78"/>
                <a:gd name="T4" fmla="*/ 36 w 52"/>
                <a:gd name="T5" fmla="*/ 52 h 78"/>
                <a:gd name="T6" fmla="*/ 26 w 52"/>
                <a:gd name="T7" fmla="*/ 78 h 78"/>
                <a:gd name="T8" fmla="*/ 18 w 52"/>
                <a:gd name="T9" fmla="*/ 52 h 78"/>
                <a:gd name="T10" fmla="*/ 0 w 52"/>
                <a:gd name="T11" fmla="*/ 22 h 78"/>
                <a:gd name="T12" fmla="*/ 26 w 52"/>
                <a:gd name="T13" fmla="*/ 0 h 78"/>
              </a:gdLst>
              <a:ahLst/>
              <a:cxnLst>
                <a:cxn ang="0">
                  <a:pos x="T0" y="T1"/>
                </a:cxn>
                <a:cxn ang="0">
                  <a:pos x="T2" y="T3"/>
                </a:cxn>
                <a:cxn ang="0">
                  <a:pos x="T4" y="T5"/>
                </a:cxn>
                <a:cxn ang="0">
                  <a:pos x="T6" y="T7"/>
                </a:cxn>
                <a:cxn ang="0">
                  <a:pos x="T8" y="T9"/>
                </a:cxn>
                <a:cxn ang="0">
                  <a:pos x="T10" y="T11"/>
                </a:cxn>
                <a:cxn ang="0">
                  <a:pos x="T12" y="T13"/>
                </a:cxn>
              </a:cxnLst>
              <a:rect l="0" t="0" r="r" b="b"/>
              <a:pathLst>
                <a:path w="52" h="78">
                  <a:moveTo>
                    <a:pt x="26" y="0"/>
                  </a:moveTo>
                  <a:lnTo>
                    <a:pt x="52" y="22"/>
                  </a:lnTo>
                  <a:lnTo>
                    <a:pt x="36" y="52"/>
                  </a:lnTo>
                  <a:lnTo>
                    <a:pt x="26" y="78"/>
                  </a:lnTo>
                  <a:lnTo>
                    <a:pt x="18" y="52"/>
                  </a:lnTo>
                  <a:lnTo>
                    <a:pt x="0" y="22"/>
                  </a:lnTo>
                  <a:lnTo>
                    <a:pt x="2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646" name="Freeform 444"/>
            <p:cNvSpPr>
              <a:spLocks/>
            </p:cNvSpPr>
            <p:nvPr/>
          </p:nvSpPr>
          <p:spPr bwMode="auto">
            <a:xfrm>
              <a:off x="6738938" y="1454150"/>
              <a:ext cx="209550" cy="209550"/>
            </a:xfrm>
            <a:custGeom>
              <a:avLst/>
              <a:gdLst>
                <a:gd name="T0" fmla="*/ 132 w 132"/>
                <a:gd name="T1" fmla="*/ 66 h 132"/>
                <a:gd name="T2" fmla="*/ 132 w 132"/>
                <a:gd name="T3" fmla="*/ 66 h 132"/>
                <a:gd name="T4" fmla="*/ 130 w 132"/>
                <a:gd name="T5" fmla="*/ 52 h 132"/>
                <a:gd name="T6" fmla="*/ 128 w 132"/>
                <a:gd name="T7" fmla="*/ 40 h 132"/>
                <a:gd name="T8" fmla="*/ 122 w 132"/>
                <a:gd name="T9" fmla="*/ 28 h 132"/>
                <a:gd name="T10" fmla="*/ 112 w 132"/>
                <a:gd name="T11" fmla="*/ 18 h 132"/>
                <a:gd name="T12" fmla="*/ 104 w 132"/>
                <a:gd name="T13" fmla="*/ 10 h 132"/>
                <a:gd name="T14" fmla="*/ 92 w 132"/>
                <a:gd name="T15" fmla="*/ 4 h 132"/>
                <a:gd name="T16" fmla="*/ 80 w 132"/>
                <a:gd name="T17" fmla="*/ 0 h 132"/>
                <a:gd name="T18" fmla="*/ 66 w 132"/>
                <a:gd name="T19" fmla="*/ 0 h 132"/>
                <a:gd name="T20" fmla="*/ 66 w 132"/>
                <a:gd name="T21" fmla="*/ 0 h 132"/>
                <a:gd name="T22" fmla="*/ 52 w 132"/>
                <a:gd name="T23" fmla="*/ 0 h 132"/>
                <a:gd name="T24" fmla="*/ 40 w 132"/>
                <a:gd name="T25" fmla="*/ 4 h 132"/>
                <a:gd name="T26" fmla="*/ 30 w 132"/>
                <a:gd name="T27" fmla="*/ 10 h 132"/>
                <a:gd name="T28" fmla="*/ 20 w 132"/>
                <a:gd name="T29" fmla="*/ 18 h 132"/>
                <a:gd name="T30" fmla="*/ 12 w 132"/>
                <a:gd name="T31" fmla="*/ 28 h 132"/>
                <a:gd name="T32" fmla="*/ 6 w 132"/>
                <a:gd name="T33" fmla="*/ 40 h 132"/>
                <a:gd name="T34" fmla="*/ 2 w 132"/>
                <a:gd name="T35" fmla="*/ 52 h 132"/>
                <a:gd name="T36" fmla="*/ 0 w 132"/>
                <a:gd name="T37" fmla="*/ 66 h 132"/>
                <a:gd name="T38" fmla="*/ 0 w 132"/>
                <a:gd name="T39" fmla="*/ 116 h 132"/>
                <a:gd name="T40" fmla="*/ 24 w 132"/>
                <a:gd name="T41" fmla="*/ 116 h 132"/>
                <a:gd name="T42" fmla="*/ 24 w 132"/>
                <a:gd name="T43" fmla="*/ 116 h 132"/>
                <a:gd name="T44" fmla="*/ 34 w 132"/>
                <a:gd name="T45" fmla="*/ 122 h 132"/>
                <a:gd name="T46" fmla="*/ 44 w 132"/>
                <a:gd name="T47" fmla="*/ 128 h 132"/>
                <a:gd name="T48" fmla="*/ 54 w 132"/>
                <a:gd name="T49" fmla="*/ 130 h 132"/>
                <a:gd name="T50" fmla="*/ 66 w 132"/>
                <a:gd name="T51" fmla="*/ 132 h 132"/>
                <a:gd name="T52" fmla="*/ 66 w 132"/>
                <a:gd name="T53" fmla="*/ 132 h 132"/>
                <a:gd name="T54" fmla="*/ 78 w 132"/>
                <a:gd name="T55" fmla="*/ 130 h 132"/>
                <a:gd name="T56" fmla="*/ 88 w 132"/>
                <a:gd name="T57" fmla="*/ 128 h 132"/>
                <a:gd name="T58" fmla="*/ 100 w 132"/>
                <a:gd name="T59" fmla="*/ 122 h 132"/>
                <a:gd name="T60" fmla="*/ 108 w 132"/>
                <a:gd name="T61" fmla="*/ 116 h 132"/>
                <a:gd name="T62" fmla="*/ 132 w 132"/>
                <a:gd name="T63" fmla="*/ 116 h 132"/>
                <a:gd name="T64" fmla="*/ 132 w 132"/>
                <a:gd name="T65" fmla="*/ 66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2" h="132">
                  <a:moveTo>
                    <a:pt x="132" y="66"/>
                  </a:moveTo>
                  <a:lnTo>
                    <a:pt x="132" y="66"/>
                  </a:lnTo>
                  <a:lnTo>
                    <a:pt x="130" y="52"/>
                  </a:lnTo>
                  <a:lnTo>
                    <a:pt x="128" y="40"/>
                  </a:lnTo>
                  <a:lnTo>
                    <a:pt x="122" y="28"/>
                  </a:lnTo>
                  <a:lnTo>
                    <a:pt x="112" y="18"/>
                  </a:lnTo>
                  <a:lnTo>
                    <a:pt x="104" y="10"/>
                  </a:lnTo>
                  <a:lnTo>
                    <a:pt x="92" y="4"/>
                  </a:lnTo>
                  <a:lnTo>
                    <a:pt x="80" y="0"/>
                  </a:lnTo>
                  <a:lnTo>
                    <a:pt x="66" y="0"/>
                  </a:lnTo>
                  <a:lnTo>
                    <a:pt x="66" y="0"/>
                  </a:lnTo>
                  <a:lnTo>
                    <a:pt x="52" y="0"/>
                  </a:lnTo>
                  <a:lnTo>
                    <a:pt x="40" y="4"/>
                  </a:lnTo>
                  <a:lnTo>
                    <a:pt x="30" y="10"/>
                  </a:lnTo>
                  <a:lnTo>
                    <a:pt x="20" y="18"/>
                  </a:lnTo>
                  <a:lnTo>
                    <a:pt x="12" y="28"/>
                  </a:lnTo>
                  <a:lnTo>
                    <a:pt x="6" y="40"/>
                  </a:lnTo>
                  <a:lnTo>
                    <a:pt x="2" y="52"/>
                  </a:lnTo>
                  <a:lnTo>
                    <a:pt x="0" y="66"/>
                  </a:lnTo>
                  <a:lnTo>
                    <a:pt x="0" y="116"/>
                  </a:lnTo>
                  <a:lnTo>
                    <a:pt x="24" y="116"/>
                  </a:lnTo>
                  <a:lnTo>
                    <a:pt x="24" y="116"/>
                  </a:lnTo>
                  <a:lnTo>
                    <a:pt x="34" y="122"/>
                  </a:lnTo>
                  <a:lnTo>
                    <a:pt x="44" y="128"/>
                  </a:lnTo>
                  <a:lnTo>
                    <a:pt x="54" y="130"/>
                  </a:lnTo>
                  <a:lnTo>
                    <a:pt x="66" y="132"/>
                  </a:lnTo>
                  <a:lnTo>
                    <a:pt x="66" y="132"/>
                  </a:lnTo>
                  <a:lnTo>
                    <a:pt x="78" y="130"/>
                  </a:lnTo>
                  <a:lnTo>
                    <a:pt x="88" y="128"/>
                  </a:lnTo>
                  <a:lnTo>
                    <a:pt x="100" y="122"/>
                  </a:lnTo>
                  <a:lnTo>
                    <a:pt x="108" y="116"/>
                  </a:lnTo>
                  <a:lnTo>
                    <a:pt x="132" y="116"/>
                  </a:lnTo>
                  <a:lnTo>
                    <a:pt x="132" y="6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647" name="Freeform 445"/>
            <p:cNvSpPr>
              <a:spLocks/>
            </p:cNvSpPr>
            <p:nvPr/>
          </p:nvSpPr>
          <p:spPr bwMode="auto">
            <a:xfrm>
              <a:off x="6859588" y="1670050"/>
              <a:ext cx="60325" cy="79375"/>
            </a:xfrm>
            <a:custGeom>
              <a:avLst/>
              <a:gdLst>
                <a:gd name="T0" fmla="*/ 16 w 38"/>
                <a:gd name="T1" fmla="*/ 0 h 50"/>
                <a:gd name="T2" fmla="*/ 0 w 38"/>
                <a:gd name="T3" fmla="*/ 30 h 50"/>
                <a:gd name="T4" fmla="*/ 26 w 38"/>
                <a:gd name="T5" fmla="*/ 50 h 50"/>
                <a:gd name="T6" fmla="*/ 38 w 38"/>
                <a:gd name="T7" fmla="*/ 8 h 50"/>
                <a:gd name="T8" fmla="*/ 16 w 38"/>
                <a:gd name="T9" fmla="*/ 0 h 50"/>
              </a:gdLst>
              <a:ahLst/>
              <a:cxnLst>
                <a:cxn ang="0">
                  <a:pos x="T0" y="T1"/>
                </a:cxn>
                <a:cxn ang="0">
                  <a:pos x="T2" y="T3"/>
                </a:cxn>
                <a:cxn ang="0">
                  <a:pos x="T4" y="T5"/>
                </a:cxn>
                <a:cxn ang="0">
                  <a:pos x="T6" y="T7"/>
                </a:cxn>
                <a:cxn ang="0">
                  <a:pos x="T8" y="T9"/>
                </a:cxn>
              </a:cxnLst>
              <a:rect l="0" t="0" r="r" b="b"/>
              <a:pathLst>
                <a:path w="38" h="50">
                  <a:moveTo>
                    <a:pt x="16" y="0"/>
                  </a:moveTo>
                  <a:lnTo>
                    <a:pt x="0" y="30"/>
                  </a:lnTo>
                  <a:lnTo>
                    <a:pt x="26" y="50"/>
                  </a:lnTo>
                  <a:lnTo>
                    <a:pt x="38" y="8"/>
                  </a:lnTo>
                  <a:lnTo>
                    <a:pt x="16"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648" name="Freeform 446"/>
            <p:cNvSpPr>
              <a:spLocks/>
            </p:cNvSpPr>
            <p:nvPr/>
          </p:nvSpPr>
          <p:spPr bwMode="auto">
            <a:xfrm>
              <a:off x="6757988" y="1473200"/>
              <a:ext cx="196850" cy="174625"/>
            </a:xfrm>
            <a:custGeom>
              <a:avLst/>
              <a:gdLst>
                <a:gd name="T0" fmla="*/ 124 w 124"/>
                <a:gd name="T1" fmla="*/ 54 h 110"/>
                <a:gd name="T2" fmla="*/ 118 w 124"/>
                <a:gd name="T3" fmla="*/ 42 h 110"/>
                <a:gd name="T4" fmla="*/ 106 w 124"/>
                <a:gd name="T5" fmla="*/ 36 h 110"/>
                <a:gd name="T6" fmla="*/ 102 w 124"/>
                <a:gd name="T7" fmla="*/ 28 h 110"/>
                <a:gd name="T8" fmla="*/ 92 w 124"/>
                <a:gd name="T9" fmla="*/ 14 h 110"/>
                <a:gd name="T10" fmla="*/ 78 w 124"/>
                <a:gd name="T11" fmla="*/ 6 h 110"/>
                <a:gd name="T12" fmla="*/ 62 w 124"/>
                <a:gd name="T13" fmla="*/ 0 h 110"/>
                <a:gd name="T14" fmla="*/ 54 w 124"/>
                <a:gd name="T15" fmla="*/ 0 h 110"/>
                <a:gd name="T16" fmla="*/ 34 w 124"/>
                <a:gd name="T17" fmla="*/ 4 h 110"/>
                <a:gd name="T18" fmla="*/ 16 w 124"/>
                <a:gd name="T19" fmla="*/ 14 h 110"/>
                <a:gd name="T20" fmla="*/ 4 w 124"/>
                <a:gd name="T21" fmla="*/ 32 h 110"/>
                <a:gd name="T22" fmla="*/ 0 w 124"/>
                <a:gd name="T23" fmla="*/ 54 h 110"/>
                <a:gd name="T24" fmla="*/ 0 w 124"/>
                <a:gd name="T25" fmla="*/ 56 h 110"/>
                <a:gd name="T26" fmla="*/ 4 w 124"/>
                <a:gd name="T27" fmla="*/ 56 h 110"/>
                <a:gd name="T28" fmla="*/ 6 w 124"/>
                <a:gd name="T29" fmla="*/ 54 h 110"/>
                <a:gd name="T30" fmla="*/ 8 w 124"/>
                <a:gd name="T31" fmla="*/ 44 h 110"/>
                <a:gd name="T32" fmla="*/ 14 w 124"/>
                <a:gd name="T33" fmla="*/ 26 h 110"/>
                <a:gd name="T34" fmla="*/ 28 w 124"/>
                <a:gd name="T35" fmla="*/ 14 h 110"/>
                <a:gd name="T36" fmla="*/ 44 w 124"/>
                <a:gd name="T37" fmla="*/ 6 h 110"/>
                <a:gd name="T38" fmla="*/ 54 w 124"/>
                <a:gd name="T39" fmla="*/ 6 h 110"/>
                <a:gd name="T40" fmla="*/ 72 w 124"/>
                <a:gd name="T41" fmla="*/ 10 h 110"/>
                <a:gd name="T42" fmla="*/ 88 w 124"/>
                <a:gd name="T43" fmla="*/ 20 h 110"/>
                <a:gd name="T44" fmla="*/ 98 w 124"/>
                <a:gd name="T45" fmla="*/ 34 h 110"/>
                <a:gd name="T46" fmla="*/ 102 w 124"/>
                <a:gd name="T47" fmla="*/ 54 h 110"/>
                <a:gd name="T48" fmla="*/ 102 w 124"/>
                <a:gd name="T49" fmla="*/ 72 h 110"/>
                <a:gd name="T50" fmla="*/ 116 w 124"/>
                <a:gd name="T51" fmla="*/ 68 h 110"/>
                <a:gd name="T52" fmla="*/ 114 w 124"/>
                <a:gd name="T53" fmla="*/ 74 h 110"/>
                <a:gd name="T54" fmla="*/ 104 w 124"/>
                <a:gd name="T55" fmla="*/ 90 h 110"/>
                <a:gd name="T56" fmla="*/ 84 w 124"/>
                <a:gd name="T57" fmla="*/ 100 h 110"/>
                <a:gd name="T58" fmla="*/ 80 w 124"/>
                <a:gd name="T59" fmla="*/ 98 h 110"/>
                <a:gd name="T60" fmla="*/ 78 w 124"/>
                <a:gd name="T61" fmla="*/ 96 h 110"/>
                <a:gd name="T62" fmla="*/ 66 w 124"/>
                <a:gd name="T63" fmla="*/ 98 h 110"/>
                <a:gd name="T64" fmla="*/ 60 w 124"/>
                <a:gd name="T65" fmla="*/ 104 h 110"/>
                <a:gd name="T66" fmla="*/ 62 w 124"/>
                <a:gd name="T67" fmla="*/ 108 h 110"/>
                <a:gd name="T68" fmla="*/ 66 w 124"/>
                <a:gd name="T69" fmla="*/ 110 h 110"/>
                <a:gd name="T70" fmla="*/ 68 w 124"/>
                <a:gd name="T71" fmla="*/ 110 h 110"/>
                <a:gd name="T72" fmla="*/ 80 w 124"/>
                <a:gd name="T73" fmla="*/ 110 h 110"/>
                <a:gd name="T74" fmla="*/ 84 w 124"/>
                <a:gd name="T75" fmla="*/ 106 h 110"/>
                <a:gd name="T76" fmla="*/ 98 w 124"/>
                <a:gd name="T77" fmla="*/ 102 h 110"/>
                <a:gd name="T78" fmla="*/ 110 w 124"/>
                <a:gd name="T79" fmla="*/ 92 h 110"/>
                <a:gd name="T80" fmla="*/ 120 w 124"/>
                <a:gd name="T81" fmla="*/ 78 h 110"/>
                <a:gd name="T82" fmla="*/ 124 w 124"/>
                <a:gd name="T83" fmla="*/ 54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4" h="110">
                  <a:moveTo>
                    <a:pt x="124" y="54"/>
                  </a:moveTo>
                  <a:lnTo>
                    <a:pt x="124" y="54"/>
                  </a:lnTo>
                  <a:lnTo>
                    <a:pt x="122" y="46"/>
                  </a:lnTo>
                  <a:lnTo>
                    <a:pt x="118" y="42"/>
                  </a:lnTo>
                  <a:lnTo>
                    <a:pt x="112" y="38"/>
                  </a:lnTo>
                  <a:lnTo>
                    <a:pt x="106" y="36"/>
                  </a:lnTo>
                  <a:lnTo>
                    <a:pt x="106" y="36"/>
                  </a:lnTo>
                  <a:lnTo>
                    <a:pt x="102" y="28"/>
                  </a:lnTo>
                  <a:lnTo>
                    <a:pt x="98" y="20"/>
                  </a:lnTo>
                  <a:lnTo>
                    <a:pt x="92" y="14"/>
                  </a:lnTo>
                  <a:lnTo>
                    <a:pt x="86" y="10"/>
                  </a:lnTo>
                  <a:lnTo>
                    <a:pt x="78" y="6"/>
                  </a:lnTo>
                  <a:lnTo>
                    <a:pt x="72" y="2"/>
                  </a:lnTo>
                  <a:lnTo>
                    <a:pt x="62" y="0"/>
                  </a:lnTo>
                  <a:lnTo>
                    <a:pt x="54" y="0"/>
                  </a:lnTo>
                  <a:lnTo>
                    <a:pt x="54" y="0"/>
                  </a:lnTo>
                  <a:lnTo>
                    <a:pt x="44" y="0"/>
                  </a:lnTo>
                  <a:lnTo>
                    <a:pt x="34" y="4"/>
                  </a:lnTo>
                  <a:lnTo>
                    <a:pt x="24" y="8"/>
                  </a:lnTo>
                  <a:lnTo>
                    <a:pt x="16" y="14"/>
                  </a:lnTo>
                  <a:lnTo>
                    <a:pt x="10" y="24"/>
                  </a:lnTo>
                  <a:lnTo>
                    <a:pt x="4" y="32"/>
                  </a:lnTo>
                  <a:lnTo>
                    <a:pt x="2" y="42"/>
                  </a:lnTo>
                  <a:lnTo>
                    <a:pt x="0" y="54"/>
                  </a:lnTo>
                  <a:lnTo>
                    <a:pt x="0" y="54"/>
                  </a:lnTo>
                  <a:lnTo>
                    <a:pt x="0" y="56"/>
                  </a:lnTo>
                  <a:lnTo>
                    <a:pt x="4" y="56"/>
                  </a:lnTo>
                  <a:lnTo>
                    <a:pt x="4" y="56"/>
                  </a:lnTo>
                  <a:lnTo>
                    <a:pt x="6" y="56"/>
                  </a:lnTo>
                  <a:lnTo>
                    <a:pt x="6" y="54"/>
                  </a:lnTo>
                  <a:lnTo>
                    <a:pt x="6" y="54"/>
                  </a:lnTo>
                  <a:lnTo>
                    <a:pt x="8" y="44"/>
                  </a:lnTo>
                  <a:lnTo>
                    <a:pt x="10" y="34"/>
                  </a:lnTo>
                  <a:lnTo>
                    <a:pt x="14" y="26"/>
                  </a:lnTo>
                  <a:lnTo>
                    <a:pt x="20" y="20"/>
                  </a:lnTo>
                  <a:lnTo>
                    <a:pt x="28" y="14"/>
                  </a:lnTo>
                  <a:lnTo>
                    <a:pt x="36" y="10"/>
                  </a:lnTo>
                  <a:lnTo>
                    <a:pt x="44" y="6"/>
                  </a:lnTo>
                  <a:lnTo>
                    <a:pt x="54" y="6"/>
                  </a:lnTo>
                  <a:lnTo>
                    <a:pt x="54" y="6"/>
                  </a:lnTo>
                  <a:lnTo>
                    <a:pt x="64" y="6"/>
                  </a:lnTo>
                  <a:lnTo>
                    <a:pt x="72" y="10"/>
                  </a:lnTo>
                  <a:lnTo>
                    <a:pt x="80" y="14"/>
                  </a:lnTo>
                  <a:lnTo>
                    <a:pt x="88" y="20"/>
                  </a:lnTo>
                  <a:lnTo>
                    <a:pt x="94" y="26"/>
                  </a:lnTo>
                  <a:lnTo>
                    <a:pt x="98" y="34"/>
                  </a:lnTo>
                  <a:lnTo>
                    <a:pt x="100" y="44"/>
                  </a:lnTo>
                  <a:lnTo>
                    <a:pt x="102" y="54"/>
                  </a:lnTo>
                  <a:lnTo>
                    <a:pt x="102" y="72"/>
                  </a:lnTo>
                  <a:lnTo>
                    <a:pt x="102" y="72"/>
                  </a:lnTo>
                  <a:lnTo>
                    <a:pt x="110" y="70"/>
                  </a:lnTo>
                  <a:lnTo>
                    <a:pt x="116" y="68"/>
                  </a:lnTo>
                  <a:lnTo>
                    <a:pt x="116" y="68"/>
                  </a:lnTo>
                  <a:lnTo>
                    <a:pt x="114" y="74"/>
                  </a:lnTo>
                  <a:lnTo>
                    <a:pt x="110" y="82"/>
                  </a:lnTo>
                  <a:lnTo>
                    <a:pt x="104" y="90"/>
                  </a:lnTo>
                  <a:lnTo>
                    <a:pt x="94" y="96"/>
                  </a:lnTo>
                  <a:lnTo>
                    <a:pt x="84" y="100"/>
                  </a:lnTo>
                  <a:lnTo>
                    <a:pt x="84" y="100"/>
                  </a:lnTo>
                  <a:lnTo>
                    <a:pt x="80" y="98"/>
                  </a:lnTo>
                  <a:lnTo>
                    <a:pt x="78" y="96"/>
                  </a:lnTo>
                  <a:lnTo>
                    <a:pt x="78" y="96"/>
                  </a:lnTo>
                  <a:lnTo>
                    <a:pt x="66" y="98"/>
                  </a:lnTo>
                  <a:lnTo>
                    <a:pt x="66" y="98"/>
                  </a:lnTo>
                  <a:lnTo>
                    <a:pt x="62" y="100"/>
                  </a:lnTo>
                  <a:lnTo>
                    <a:pt x="60" y="104"/>
                  </a:lnTo>
                  <a:lnTo>
                    <a:pt x="60" y="104"/>
                  </a:lnTo>
                  <a:lnTo>
                    <a:pt x="62" y="108"/>
                  </a:lnTo>
                  <a:lnTo>
                    <a:pt x="66" y="110"/>
                  </a:lnTo>
                  <a:lnTo>
                    <a:pt x="66" y="110"/>
                  </a:lnTo>
                  <a:lnTo>
                    <a:pt x="68" y="110"/>
                  </a:lnTo>
                  <a:lnTo>
                    <a:pt x="68" y="110"/>
                  </a:lnTo>
                  <a:lnTo>
                    <a:pt x="80" y="110"/>
                  </a:lnTo>
                  <a:lnTo>
                    <a:pt x="80" y="110"/>
                  </a:lnTo>
                  <a:lnTo>
                    <a:pt x="82" y="108"/>
                  </a:lnTo>
                  <a:lnTo>
                    <a:pt x="84" y="106"/>
                  </a:lnTo>
                  <a:lnTo>
                    <a:pt x="84" y="106"/>
                  </a:lnTo>
                  <a:lnTo>
                    <a:pt x="98" y="102"/>
                  </a:lnTo>
                  <a:lnTo>
                    <a:pt x="104" y="98"/>
                  </a:lnTo>
                  <a:lnTo>
                    <a:pt x="110" y="92"/>
                  </a:lnTo>
                  <a:lnTo>
                    <a:pt x="116" y="86"/>
                  </a:lnTo>
                  <a:lnTo>
                    <a:pt x="120" y="78"/>
                  </a:lnTo>
                  <a:lnTo>
                    <a:pt x="122" y="66"/>
                  </a:lnTo>
                  <a:lnTo>
                    <a:pt x="124" y="54"/>
                  </a:lnTo>
                  <a:lnTo>
                    <a:pt x="124" y="5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grpSp>
      <p:grpSp>
        <p:nvGrpSpPr>
          <p:cNvPr id="1649" name="グループ化 1648"/>
          <p:cNvGrpSpPr/>
          <p:nvPr/>
        </p:nvGrpSpPr>
        <p:grpSpPr>
          <a:xfrm>
            <a:off x="3264506" y="1885003"/>
            <a:ext cx="411883" cy="434926"/>
            <a:chOff x="6018213" y="1454150"/>
            <a:chExt cx="454025" cy="479425"/>
          </a:xfrm>
        </p:grpSpPr>
        <p:sp>
          <p:nvSpPr>
            <p:cNvPr id="1650" name="Freeform 447"/>
            <p:cNvSpPr>
              <a:spLocks/>
            </p:cNvSpPr>
            <p:nvPr/>
          </p:nvSpPr>
          <p:spPr bwMode="auto">
            <a:xfrm>
              <a:off x="6018213" y="1644650"/>
              <a:ext cx="454025" cy="288925"/>
            </a:xfrm>
            <a:custGeom>
              <a:avLst/>
              <a:gdLst>
                <a:gd name="T0" fmla="*/ 258 w 286"/>
                <a:gd name="T1" fmla="*/ 30 h 182"/>
                <a:gd name="T2" fmla="*/ 142 w 286"/>
                <a:gd name="T3" fmla="*/ 0 h 182"/>
                <a:gd name="T4" fmla="*/ 28 w 286"/>
                <a:gd name="T5" fmla="*/ 30 h 182"/>
                <a:gd name="T6" fmla="*/ 28 w 286"/>
                <a:gd name="T7" fmla="*/ 30 h 182"/>
                <a:gd name="T8" fmla="*/ 20 w 286"/>
                <a:gd name="T9" fmla="*/ 32 h 182"/>
                <a:gd name="T10" fmla="*/ 14 w 286"/>
                <a:gd name="T11" fmla="*/ 36 h 182"/>
                <a:gd name="T12" fmla="*/ 8 w 286"/>
                <a:gd name="T13" fmla="*/ 42 h 182"/>
                <a:gd name="T14" fmla="*/ 2 w 286"/>
                <a:gd name="T15" fmla="*/ 50 h 182"/>
                <a:gd name="T16" fmla="*/ 0 w 286"/>
                <a:gd name="T17" fmla="*/ 62 h 182"/>
                <a:gd name="T18" fmla="*/ 0 w 286"/>
                <a:gd name="T19" fmla="*/ 76 h 182"/>
                <a:gd name="T20" fmla="*/ 6 w 286"/>
                <a:gd name="T21" fmla="*/ 96 h 182"/>
                <a:gd name="T22" fmla="*/ 6 w 286"/>
                <a:gd name="T23" fmla="*/ 96 h 182"/>
                <a:gd name="T24" fmla="*/ 32 w 286"/>
                <a:gd name="T25" fmla="*/ 154 h 182"/>
                <a:gd name="T26" fmla="*/ 32 w 286"/>
                <a:gd name="T27" fmla="*/ 154 h 182"/>
                <a:gd name="T28" fmla="*/ 34 w 286"/>
                <a:gd name="T29" fmla="*/ 158 h 182"/>
                <a:gd name="T30" fmla="*/ 40 w 286"/>
                <a:gd name="T31" fmla="*/ 168 h 182"/>
                <a:gd name="T32" fmla="*/ 46 w 286"/>
                <a:gd name="T33" fmla="*/ 172 h 182"/>
                <a:gd name="T34" fmla="*/ 52 w 286"/>
                <a:gd name="T35" fmla="*/ 178 h 182"/>
                <a:gd name="T36" fmla="*/ 58 w 286"/>
                <a:gd name="T37" fmla="*/ 180 h 182"/>
                <a:gd name="T38" fmla="*/ 68 w 286"/>
                <a:gd name="T39" fmla="*/ 182 h 182"/>
                <a:gd name="T40" fmla="*/ 68 w 286"/>
                <a:gd name="T41" fmla="*/ 182 h 182"/>
                <a:gd name="T42" fmla="*/ 142 w 286"/>
                <a:gd name="T43" fmla="*/ 182 h 182"/>
                <a:gd name="T44" fmla="*/ 142 w 286"/>
                <a:gd name="T45" fmla="*/ 182 h 182"/>
                <a:gd name="T46" fmla="*/ 218 w 286"/>
                <a:gd name="T47" fmla="*/ 182 h 182"/>
                <a:gd name="T48" fmla="*/ 218 w 286"/>
                <a:gd name="T49" fmla="*/ 182 h 182"/>
                <a:gd name="T50" fmla="*/ 228 w 286"/>
                <a:gd name="T51" fmla="*/ 180 h 182"/>
                <a:gd name="T52" fmla="*/ 234 w 286"/>
                <a:gd name="T53" fmla="*/ 178 h 182"/>
                <a:gd name="T54" fmla="*/ 240 w 286"/>
                <a:gd name="T55" fmla="*/ 172 h 182"/>
                <a:gd name="T56" fmla="*/ 246 w 286"/>
                <a:gd name="T57" fmla="*/ 168 h 182"/>
                <a:gd name="T58" fmla="*/ 252 w 286"/>
                <a:gd name="T59" fmla="*/ 158 h 182"/>
                <a:gd name="T60" fmla="*/ 254 w 286"/>
                <a:gd name="T61" fmla="*/ 154 h 182"/>
                <a:gd name="T62" fmla="*/ 254 w 286"/>
                <a:gd name="T63" fmla="*/ 154 h 182"/>
                <a:gd name="T64" fmla="*/ 278 w 286"/>
                <a:gd name="T65" fmla="*/ 96 h 182"/>
                <a:gd name="T66" fmla="*/ 278 w 286"/>
                <a:gd name="T67" fmla="*/ 96 h 182"/>
                <a:gd name="T68" fmla="*/ 286 w 286"/>
                <a:gd name="T69" fmla="*/ 76 h 182"/>
                <a:gd name="T70" fmla="*/ 286 w 286"/>
                <a:gd name="T71" fmla="*/ 62 h 182"/>
                <a:gd name="T72" fmla="*/ 284 w 286"/>
                <a:gd name="T73" fmla="*/ 50 h 182"/>
                <a:gd name="T74" fmla="*/ 278 w 286"/>
                <a:gd name="T75" fmla="*/ 42 h 182"/>
                <a:gd name="T76" fmla="*/ 272 w 286"/>
                <a:gd name="T77" fmla="*/ 36 h 182"/>
                <a:gd name="T78" fmla="*/ 266 w 286"/>
                <a:gd name="T79" fmla="*/ 32 h 182"/>
                <a:gd name="T80" fmla="*/ 258 w 286"/>
                <a:gd name="T81" fmla="*/ 30 h 182"/>
                <a:gd name="T82" fmla="*/ 258 w 286"/>
                <a:gd name="T83" fmla="*/ 30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6" h="182">
                  <a:moveTo>
                    <a:pt x="258" y="30"/>
                  </a:moveTo>
                  <a:lnTo>
                    <a:pt x="142" y="0"/>
                  </a:lnTo>
                  <a:lnTo>
                    <a:pt x="28" y="30"/>
                  </a:lnTo>
                  <a:lnTo>
                    <a:pt x="28" y="30"/>
                  </a:lnTo>
                  <a:lnTo>
                    <a:pt x="20" y="32"/>
                  </a:lnTo>
                  <a:lnTo>
                    <a:pt x="14" y="36"/>
                  </a:lnTo>
                  <a:lnTo>
                    <a:pt x="8" y="42"/>
                  </a:lnTo>
                  <a:lnTo>
                    <a:pt x="2" y="50"/>
                  </a:lnTo>
                  <a:lnTo>
                    <a:pt x="0" y="62"/>
                  </a:lnTo>
                  <a:lnTo>
                    <a:pt x="0" y="76"/>
                  </a:lnTo>
                  <a:lnTo>
                    <a:pt x="6" y="96"/>
                  </a:lnTo>
                  <a:lnTo>
                    <a:pt x="6" y="96"/>
                  </a:lnTo>
                  <a:lnTo>
                    <a:pt x="32" y="154"/>
                  </a:lnTo>
                  <a:lnTo>
                    <a:pt x="32" y="154"/>
                  </a:lnTo>
                  <a:lnTo>
                    <a:pt x="34" y="158"/>
                  </a:lnTo>
                  <a:lnTo>
                    <a:pt x="40" y="168"/>
                  </a:lnTo>
                  <a:lnTo>
                    <a:pt x="46" y="172"/>
                  </a:lnTo>
                  <a:lnTo>
                    <a:pt x="52" y="178"/>
                  </a:lnTo>
                  <a:lnTo>
                    <a:pt x="58" y="180"/>
                  </a:lnTo>
                  <a:lnTo>
                    <a:pt x="68" y="182"/>
                  </a:lnTo>
                  <a:lnTo>
                    <a:pt x="68" y="182"/>
                  </a:lnTo>
                  <a:lnTo>
                    <a:pt x="142" y="182"/>
                  </a:lnTo>
                  <a:lnTo>
                    <a:pt x="142" y="182"/>
                  </a:lnTo>
                  <a:lnTo>
                    <a:pt x="218" y="182"/>
                  </a:lnTo>
                  <a:lnTo>
                    <a:pt x="218" y="182"/>
                  </a:lnTo>
                  <a:lnTo>
                    <a:pt x="228" y="180"/>
                  </a:lnTo>
                  <a:lnTo>
                    <a:pt x="234" y="178"/>
                  </a:lnTo>
                  <a:lnTo>
                    <a:pt x="240" y="172"/>
                  </a:lnTo>
                  <a:lnTo>
                    <a:pt x="246" y="168"/>
                  </a:lnTo>
                  <a:lnTo>
                    <a:pt x="252" y="158"/>
                  </a:lnTo>
                  <a:lnTo>
                    <a:pt x="254" y="154"/>
                  </a:lnTo>
                  <a:lnTo>
                    <a:pt x="254" y="154"/>
                  </a:lnTo>
                  <a:lnTo>
                    <a:pt x="278" y="96"/>
                  </a:lnTo>
                  <a:lnTo>
                    <a:pt x="278" y="96"/>
                  </a:lnTo>
                  <a:lnTo>
                    <a:pt x="286" y="76"/>
                  </a:lnTo>
                  <a:lnTo>
                    <a:pt x="286" y="62"/>
                  </a:lnTo>
                  <a:lnTo>
                    <a:pt x="284" y="50"/>
                  </a:lnTo>
                  <a:lnTo>
                    <a:pt x="278" y="42"/>
                  </a:lnTo>
                  <a:lnTo>
                    <a:pt x="272" y="36"/>
                  </a:lnTo>
                  <a:lnTo>
                    <a:pt x="266" y="32"/>
                  </a:lnTo>
                  <a:lnTo>
                    <a:pt x="258" y="30"/>
                  </a:lnTo>
                  <a:lnTo>
                    <a:pt x="258"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651" name="Freeform 448"/>
            <p:cNvSpPr>
              <a:spLocks/>
            </p:cNvSpPr>
            <p:nvPr/>
          </p:nvSpPr>
          <p:spPr bwMode="auto">
            <a:xfrm>
              <a:off x="6103938" y="1676400"/>
              <a:ext cx="139700" cy="190500"/>
            </a:xfrm>
            <a:custGeom>
              <a:avLst/>
              <a:gdLst>
                <a:gd name="T0" fmla="*/ 88 w 88"/>
                <a:gd name="T1" fmla="*/ 120 h 120"/>
                <a:gd name="T2" fmla="*/ 14 w 88"/>
                <a:gd name="T3" fmla="*/ 0 h 120"/>
                <a:gd name="T4" fmla="*/ 4 w 88"/>
                <a:gd name="T5" fmla="*/ 2 h 120"/>
                <a:gd name="T6" fmla="*/ 0 w 88"/>
                <a:gd name="T7" fmla="*/ 40 h 120"/>
                <a:gd name="T8" fmla="*/ 24 w 88"/>
                <a:gd name="T9" fmla="*/ 50 h 120"/>
                <a:gd name="T10" fmla="*/ 8 w 88"/>
                <a:gd name="T11" fmla="*/ 76 h 120"/>
                <a:gd name="T12" fmla="*/ 88 w 88"/>
                <a:gd name="T13" fmla="*/ 120 h 120"/>
              </a:gdLst>
              <a:ahLst/>
              <a:cxnLst>
                <a:cxn ang="0">
                  <a:pos x="T0" y="T1"/>
                </a:cxn>
                <a:cxn ang="0">
                  <a:pos x="T2" y="T3"/>
                </a:cxn>
                <a:cxn ang="0">
                  <a:pos x="T4" y="T5"/>
                </a:cxn>
                <a:cxn ang="0">
                  <a:pos x="T6" y="T7"/>
                </a:cxn>
                <a:cxn ang="0">
                  <a:pos x="T8" y="T9"/>
                </a:cxn>
                <a:cxn ang="0">
                  <a:pos x="T10" y="T11"/>
                </a:cxn>
                <a:cxn ang="0">
                  <a:pos x="T12" y="T13"/>
                </a:cxn>
              </a:cxnLst>
              <a:rect l="0" t="0" r="r" b="b"/>
              <a:pathLst>
                <a:path w="88" h="120">
                  <a:moveTo>
                    <a:pt x="88" y="120"/>
                  </a:moveTo>
                  <a:lnTo>
                    <a:pt x="14" y="0"/>
                  </a:lnTo>
                  <a:lnTo>
                    <a:pt x="4" y="2"/>
                  </a:lnTo>
                  <a:lnTo>
                    <a:pt x="0" y="40"/>
                  </a:lnTo>
                  <a:lnTo>
                    <a:pt x="24" y="50"/>
                  </a:lnTo>
                  <a:lnTo>
                    <a:pt x="8" y="76"/>
                  </a:lnTo>
                  <a:lnTo>
                    <a:pt x="88" y="120"/>
                  </a:lnTo>
                  <a:close/>
                </a:path>
              </a:pathLst>
            </a:custGeom>
            <a:solidFill>
              <a:srgbClr val="5957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652" name="Freeform 449"/>
            <p:cNvSpPr>
              <a:spLocks/>
            </p:cNvSpPr>
            <p:nvPr/>
          </p:nvSpPr>
          <p:spPr bwMode="auto">
            <a:xfrm>
              <a:off x="6243638" y="1676400"/>
              <a:ext cx="142875" cy="190500"/>
            </a:xfrm>
            <a:custGeom>
              <a:avLst/>
              <a:gdLst>
                <a:gd name="T0" fmla="*/ 0 w 90"/>
                <a:gd name="T1" fmla="*/ 120 h 120"/>
                <a:gd name="T2" fmla="*/ 76 w 90"/>
                <a:gd name="T3" fmla="*/ 0 h 120"/>
                <a:gd name="T4" fmla="*/ 86 w 90"/>
                <a:gd name="T5" fmla="*/ 2 h 120"/>
                <a:gd name="T6" fmla="*/ 90 w 90"/>
                <a:gd name="T7" fmla="*/ 40 h 120"/>
                <a:gd name="T8" fmla="*/ 66 w 90"/>
                <a:gd name="T9" fmla="*/ 50 h 120"/>
                <a:gd name="T10" fmla="*/ 82 w 90"/>
                <a:gd name="T11" fmla="*/ 76 h 120"/>
                <a:gd name="T12" fmla="*/ 0 w 90"/>
                <a:gd name="T13" fmla="*/ 120 h 120"/>
              </a:gdLst>
              <a:ahLst/>
              <a:cxnLst>
                <a:cxn ang="0">
                  <a:pos x="T0" y="T1"/>
                </a:cxn>
                <a:cxn ang="0">
                  <a:pos x="T2" y="T3"/>
                </a:cxn>
                <a:cxn ang="0">
                  <a:pos x="T4" y="T5"/>
                </a:cxn>
                <a:cxn ang="0">
                  <a:pos x="T6" y="T7"/>
                </a:cxn>
                <a:cxn ang="0">
                  <a:pos x="T8" y="T9"/>
                </a:cxn>
                <a:cxn ang="0">
                  <a:pos x="T10" y="T11"/>
                </a:cxn>
                <a:cxn ang="0">
                  <a:pos x="T12" y="T13"/>
                </a:cxn>
              </a:cxnLst>
              <a:rect l="0" t="0" r="r" b="b"/>
              <a:pathLst>
                <a:path w="90" h="120">
                  <a:moveTo>
                    <a:pt x="0" y="120"/>
                  </a:moveTo>
                  <a:lnTo>
                    <a:pt x="76" y="0"/>
                  </a:lnTo>
                  <a:lnTo>
                    <a:pt x="86" y="2"/>
                  </a:lnTo>
                  <a:lnTo>
                    <a:pt x="90" y="40"/>
                  </a:lnTo>
                  <a:lnTo>
                    <a:pt x="66" y="50"/>
                  </a:lnTo>
                  <a:lnTo>
                    <a:pt x="82" y="76"/>
                  </a:lnTo>
                  <a:lnTo>
                    <a:pt x="0" y="120"/>
                  </a:lnTo>
                  <a:close/>
                </a:path>
              </a:pathLst>
            </a:custGeom>
            <a:solidFill>
              <a:srgbClr val="5957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653" name="Freeform 450"/>
            <p:cNvSpPr>
              <a:spLocks/>
            </p:cNvSpPr>
            <p:nvPr/>
          </p:nvSpPr>
          <p:spPr bwMode="auto">
            <a:xfrm>
              <a:off x="6126163" y="1644650"/>
              <a:ext cx="238125" cy="222250"/>
            </a:xfrm>
            <a:custGeom>
              <a:avLst/>
              <a:gdLst>
                <a:gd name="T0" fmla="*/ 96 w 150"/>
                <a:gd name="T1" fmla="*/ 0 h 140"/>
                <a:gd name="T2" fmla="*/ 74 w 150"/>
                <a:gd name="T3" fmla="*/ 0 h 140"/>
                <a:gd name="T4" fmla="*/ 54 w 150"/>
                <a:gd name="T5" fmla="*/ 0 h 140"/>
                <a:gd name="T6" fmla="*/ 0 w 150"/>
                <a:gd name="T7" fmla="*/ 20 h 140"/>
                <a:gd name="T8" fmla="*/ 74 w 150"/>
                <a:gd name="T9" fmla="*/ 140 h 140"/>
                <a:gd name="T10" fmla="*/ 150 w 150"/>
                <a:gd name="T11" fmla="*/ 20 h 140"/>
                <a:gd name="T12" fmla="*/ 96 w 150"/>
                <a:gd name="T13" fmla="*/ 0 h 140"/>
              </a:gdLst>
              <a:ahLst/>
              <a:cxnLst>
                <a:cxn ang="0">
                  <a:pos x="T0" y="T1"/>
                </a:cxn>
                <a:cxn ang="0">
                  <a:pos x="T2" y="T3"/>
                </a:cxn>
                <a:cxn ang="0">
                  <a:pos x="T4" y="T5"/>
                </a:cxn>
                <a:cxn ang="0">
                  <a:pos x="T6" y="T7"/>
                </a:cxn>
                <a:cxn ang="0">
                  <a:pos x="T8" y="T9"/>
                </a:cxn>
                <a:cxn ang="0">
                  <a:pos x="T10" y="T11"/>
                </a:cxn>
                <a:cxn ang="0">
                  <a:pos x="T12" y="T13"/>
                </a:cxn>
              </a:cxnLst>
              <a:rect l="0" t="0" r="r" b="b"/>
              <a:pathLst>
                <a:path w="150" h="140">
                  <a:moveTo>
                    <a:pt x="96" y="0"/>
                  </a:moveTo>
                  <a:lnTo>
                    <a:pt x="74" y="0"/>
                  </a:lnTo>
                  <a:lnTo>
                    <a:pt x="54" y="0"/>
                  </a:lnTo>
                  <a:lnTo>
                    <a:pt x="0" y="20"/>
                  </a:lnTo>
                  <a:lnTo>
                    <a:pt x="74" y="140"/>
                  </a:lnTo>
                  <a:lnTo>
                    <a:pt x="150" y="20"/>
                  </a:lnTo>
                  <a:lnTo>
                    <a:pt x="9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654" name="Freeform 451"/>
            <p:cNvSpPr>
              <a:spLocks/>
            </p:cNvSpPr>
            <p:nvPr/>
          </p:nvSpPr>
          <p:spPr bwMode="auto">
            <a:xfrm>
              <a:off x="6138863" y="1454150"/>
              <a:ext cx="209550" cy="209550"/>
            </a:xfrm>
            <a:custGeom>
              <a:avLst/>
              <a:gdLst>
                <a:gd name="T0" fmla="*/ 132 w 132"/>
                <a:gd name="T1" fmla="*/ 66 h 132"/>
                <a:gd name="T2" fmla="*/ 132 w 132"/>
                <a:gd name="T3" fmla="*/ 66 h 132"/>
                <a:gd name="T4" fmla="*/ 132 w 132"/>
                <a:gd name="T5" fmla="*/ 78 h 132"/>
                <a:gd name="T6" fmla="*/ 128 w 132"/>
                <a:gd name="T7" fmla="*/ 92 h 132"/>
                <a:gd name="T8" fmla="*/ 122 w 132"/>
                <a:gd name="T9" fmla="*/ 102 h 132"/>
                <a:gd name="T10" fmla="*/ 114 w 132"/>
                <a:gd name="T11" fmla="*/ 112 h 132"/>
                <a:gd name="T12" fmla="*/ 104 w 132"/>
                <a:gd name="T13" fmla="*/ 120 h 132"/>
                <a:gd name="T14" fmla="*/ 92 w 132"/>
                <a:gd name="T15" fmla="*/ 126 h 132"/>
                <a:gd name="T16" fmla="*/ 80 w 132"/>
                <a:gd name="T17" fmla="*/ 130 h 132"/>
                <a:gd name="T18" fmla="*/ 66 w 132"/>
                <a:gd name="T19" fmla="*/ 132 h 132"/>
                <a:gd name="T20" fmla="*/ 66 w 132"/>
                <a:gd name="T21" fmla="*/ 132 h 132"/>
                <a:gd name="T22" fmla="*/ 54 w 132"/>
                <a:gd name="T23" fmla="*/ 130 h 132"/>
                <a:gd name="T24" fmla="*/ 42 w 132"/>
                <a:gd name="T25" fmla="*/ 126 h 132"/>
                <a:gd name="T26" fmla="*/ 30 w 132"/>
                <a:gd name="T27" fmla="*/ 120 h 132"/>
                <a:gd name="T28" fmla="*/ 20 w 132"/>
                <a:gd name="T29" fmla="*/ 112 h 132"/>
                <a:gd name="T30" fmla="*/ 12 w 132"/>
                <a:gd name="T31" fmla="*/ 102 h 132"/>
                <a:gd name="T32" fmla="*/ 6 w 132"/>
                <a:gd name="T33" fmla="*/ 92 h 132"/>
                <a:gd name="T34" fmla="*/ 2 w 132"/>
                <a:gd name="T35" fmla="*/ 78 h 132"/>
                <a:gd name="T36" fmla="*/ 0 w 132"/>
                <a:gd name="T37" fmla="*/ 66 h 132"/>
                <a:gd name="T38" fmla="*/ 0 w 132"/>
                <a:gd name="T39" fmla="*/ 66 h 132"/>
                <a:gd name="T40" fmla="*/ 2 w 132"/>
                <a:gd name="T41" fmla="*/ 52 h 132"/>
                <a:gd name="T42" fmla="*/ 6 w 132"/>
                <a:gd name="T43" fmla="*/ 40 h 132"/>
                <a:gd name="T44" fmla="*/ 12 w 132"/>
                <a:gd name="T45" fmla="*/ 28 h 132"/>
                <a:gd name="T46" fmla="*/ 20 w 132"/>
                <a:gd name="T47" fmla="*/ 18 h 132"/>
                <a:gd name="T48" fmla="*/ 30 w 132"/>
                <a:gd name="T49" fmla="*/ 10 h 132"/>
                <a:gd name="T50" fmla="*/ 42 w 132"/>
                <a:gd name="T51" fmla="*/ 4 h 132"/>
                <a:gd name="T52" fmla="*/ 54 w 132"/>
                <a:gd name="T53" fmla="*/ 0 h 132"/>
                <a:gd name="T54" fmla="*/ 66 w 132"/>
                <a:gd name="T55" fmla="*/ 0 h 132"/>
                <a:gd name="T56" fmla="*/ 66 w 132"/>
                <a:gd name="T57" fmla="*/ 0 h 132"/>
                <a:gd name="T58" fmla="*/ 80 w 132"/>
                <a:gd name="T59" fmla="*/ 0 h 132"/>
                <a:gd name="T60" fmla="*/ 92 w 132"/>
                <a:gd name="T61" fmla="*/ 4 h 132"/>
                <a:gd name="T62" fmla="*/ 104 w 132"/>
                <a:gd name="T63" fmla="*/ 10 h 132"/>
                <a:gd name="T64" fmla="*/ 114 w 132"/>
                <a:gd name="T65" fmla="*/ 18 h 132"/>
                <a:gd name="T66" fmla="*/ 122 w 132"/>
                <a:gd name="T67" fmla="*/ 28 h 132"/>
                <a:gd name="T68" fmla="*/ 128 w 132"/>
                <a:gd name="T69" fmla="*/ 40 h 132"/>
                <a:gd name="T70" fmla="*/ 132 w 132"/>
                <a:gd name="T71" fmla="*/ 52 h 132"/>
                <a:gd name="T72" fmla="*/ 132 w 132"/>
                <a:gd name="T73" fmla="*/ 66 h 132"/>
                <a:gd name="T74" fmla="*/ 132 w 132"/>
                <a:gd name="T75" fmla="*/ 66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2" h="132">
                  <a:moveTo>
                    <a:pt x="132" y="66"/>
                  </a:moveTo>
                  <a:lnTo>
                    <a:pt x="132" y="66"/>
                  </a:lnTo>
                  <a:lnTo>
                    <a:pt x="132" y="78"/>
                  </a:lnTo>
                  <a:lnTo>
                    <a:pt x="128" y="92"/>
                  </a:lnTo>
                  <a:lnTo>
                    <a:pt x="122" y="102"/>
                  </a:lnTo>
                  <a:lnTo>
                    <a:pt x="114" y="112"/>
                  </a:lnTo>
                  <a:lnTo>
                    <a:pt x="104" y="120"/>
                  </a:lnTo>
                  <a:lnTo>
                    <a:pt x="92" y="126"/>
                  </a:lnTo>
                  <a:lnTo>
                    <a:pt x="80" y="130"/>
                  </a:lnTo>
                  <a:lnTo>
                    <a:pt x="66" y="132"/>
                  </a:lnTo>
                  <a:lnTo>
                    <a:pt x="66" y="132"/>
                  </a:lnTo>
                  <a:lnTo>
                    <a:pt x="54" y="130"/>
                  </a:lnTo>
                  <a:lnTo>
                    <a:pt x="42" y="126"/>
                  </a:lnTo>
                  <a:lnTo>
                    <a:pt x="30" y="120"/>
                  </a:lnTo>
                  <a:lnTo>
                    <a:pt x="20" y="112"/>
                  </a:lnTo>
                  <a:lnTo>
                    <a:pt x="12" y="102"/>
                  </a:lnTo>
                  <a:lnTo>
                    <a:pt x="6" y="92"/>
                  </a:lnTo>
                  <a:lnTo>
                    <a:pt x="2" y="78"/>
                  </a:lnTo>
                  <a:lnTo>
                    <a:pt x="0" y="66"/>
                  </a:lnTo>
                  <a:lnTo>
                    <a:pt x="0" y="66"/>
                  </a:lnTo>
                  <a:lnTo>
                    <a:pt x="2" y="52"/>
                  </a:lnTo>
                  <a:lnTo>
                    <a:pt x="6" y="40"/>
                  </a:lnTo>
                  <a:lnTo>
                    <a:pt x="12" y="28"/>
                  </a:lnTo>
                  <a:lnTo>
                    <a:pt x="20" y="18"/>
                  </a:lnTo>
                  <a:lnTo>
                    <a:pt x="30" y="10"/>
                  </a:lnTo>
                  <a:lnTo>
                    <a:pt x="42" y="4"/>
                  </a:lnTo>
                  <a:lnTo>
                    <a:pt x="54" y="0"/>
                  </a:lnTo>
                  <a:lnTo>
                    <a:pt x="66" y="0"/>
                  </a:lnTo>
                  <a:lnTo>
                    <a:pt x="66" y="0"/>
                  </a:lnTo>
                  <a:lnTo>
                    <a:pt x="80" y="0"/>
                  </a:lnTo>
                  <a:lnTo>
                    <a:pt x="92" y="4"/>
                  </a:lnTo>
                  <a:lnTo>
                    <a:pt x="104" y="10"/>
                  </a:lnTo>
                  <a:lnTo>
                    <a:pt x="114" y="18"/>
                  </a:lnTo>
                  <a:lnTo>
                    <a:pt x="122" y="28"/>
                  </a:lnTo>
                  <a:lnTo>
                    <a:pt x="128" y="40"/>
                  </a:lnTo>
                  <a:lnTo>
                    <a:pt x="132" y="52"/>
                  </a:lnTo>
                  <a:lnTo>
                    <a:pt x="132" y="66"/>
                  </a:lnTo>
                  <a:lnTo>
                    <a:pt x="132" y="6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655" name="Freeform 452"/>
            <p:cNvSpPr>
              <a:spLocks/>
            </p:cNvSpPr>
            <p:nvPr/>
          </p:nvSpPr>
          <p:spPr bwMode="auto">
            <a:xfrm>
              <a:off x="6205538" y="1676400"/>
              <a:ext cx="79375" cy="190500"/>
            </a:xfrm>
            <a:custGeom>
              <a:avLst/>
              <a:gdLst>
                <a:gd name="T0" fmla="*/ 36 w 50"/>
                <a:gd name="T1" fmla="*/ 30 h 120"/>
                <a:gd name="T2" fmla="*/ 36 w 50"/>
                <a:gd name="T3" fmla="*/ 30 h 120"/>
                <a:gd name="T4" fmla="*/ 42 w 50"/>
                <a:gd name="T5" fmla="*/ 26 h 120"/>
                <a:gd name="T6" fmla="*/ 46 w 50"/>
                <a:gd name="T7" fmla="*/ 24 h 120"/>
                <a:gd name="T8" fmla="*/ 36 w 50"/>
                <a:gd name="T9" fmla="*/ 0 h 120"/>
                <a:gd name="T10" fmla="*/ 24 w 50"/>
                <a:gd name="T11" fmla="*/ 0 h 120"/>
                <a:gd name="T12" fmla="*/ 12 w 50"/>
                <a:gd name="T13" fmla="*/ 0 h 120"/>
                <a:gd name="T14" fmla="*/ 4 w 50"/>
                <a:gd name="T15" fmla="*/ 24 h 120"/>
                <a:gd name="T16" fmla="*/ 4 w 50"/>
                <a:gd name="T17" fmla="*/ 24 h 120"/>
                <a:gd name="T18" fmla="*/ 8 w 50"/>
                <a:gd name="T19" fmla="*/ 26 h 120"/>
                <a:gd name="T20" fmla="*/ 14 w 50"/>
                <a:gd name="T21" fmla="*/ 30 h 120"/>
                <a:gd name="T22" fmla="*/ 0 w 50"/>
                <a:gd name="T23" fmla="*/ 80 h 120"/>
                <a:gd name="T24" fmla="*/ 24 w 50"/>
                <a:gd name="T25" fmla="*/ 120 h 120"/>
                <a:gd name="T26" fmla="*/ 50 w 50"/>
                <a:gd name="T27" fmla="*/ 80 h 120"/>
                <a:gd name="T28" fmla="*/ 36 w 50"/>
                <a:gd name="T29" fmla="*/ 3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 h="120">
                  <a:moveTo>
                    <a:pt x="36" y="30"/>
                  </a:moveTo>
                  <a:lnTo>
                    <a:pt x="36" y="30"/>
                  </a:lnTo>
                  <a:lnTo>
                    <a:pt x="42" y="26"/>
                  </a:lnTo>
                  <a:lnTo>
                    <a:pt x="46" y="24"/>
                  </a:lnTo>
                  <a:lnTo>
                    <a:pt x="36" y="0"/>
                  </a:lnTo>
                  <a:lnTo>
                    <a:pt x="24" y="0"/>
                  </a:lnTo>
                  <a:lnTo>
                    <a:pt x="12" y="0"/>
                  </a:lnTo>
                  <a:lnTo>
                    <a:pt x="4" y="24"/>
                  </a:lnTo>
                  <a:lnTo>
                    <a:pt x="4" y="24"/>
                  </a:lnTo>
                  <a:lnTo>
                    <a:pt x="8" y="26"/>
                  </a:lnTo>
                  <a:lnTo>
                    <a:pt x="14" y="30"/>
                  </a:lnTo>
                  <a:lnTo>
                    <a:pt x="0" y="80"/>
                  </a:lnTo>
                  <a:lnTo>
                    <a:pt x="24" y="120"/>
                  </a:lnTo>
                  <a:lnTo>
                    <a:pt x="50" y="80"/>
                  </a:lnTo>
                  <a:lnTo>
                    <a:pt x="36" y="3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656" name="Freeform 453"/>
            <p:cNvSpPr>
              <a:spLocks/>
            </p:cNvSpPr>
            <p:nvPr/>
          </p:nvSpPr>
          <p:spPr bwMode="auto">
            <a:xfrm>
              <a:off x="6157913" y="1473200"/>
              <a:ext cx="196850" cy="174625"/>
            </a:xfrm>
            <a:custGeom>
              <a:avLst/>
              <a:gdLst>
                <a:gd name="T0" fmla="*/ 124 w 124"/>
                <a:gd name="T1" fmla="*/ 54 h 110"/>
                <a:gd name="T2" fmla="*/ 120 w 124"/>
                <a:gd name="T3" fmla="*/ 42 h 110"/>
                <a:gd name="T4" fmla="*/ 106 w 124"/>
                <a:gd name="T5" fmla="*/ 36 h 110"/>
                <a:gd name="T6" fmla="*/ 102 w 124"/>
                <a:gd name="T7" fmla="*/ 28 h 110"/>
                <a:gd name="T8" fmla="*/ 92 w 124"/>
                <a:gd name="T9" fmla="*/ 14 h 110"/>
                <a:gd name="T10" fmla="*/ 80 w 124"/>
                <a:gd name="T11" fmla="*/ 6 h 110"/>
                <a:gd name="T12" fmla="*/ 64 w 124"/>
                <a:gd name="T13" fmla="*/ 0 h 110"/>
                <a:gd name="T14" fmla="*/ 54 w 124"/>
                <a:gd name="T15" fmla="*/ 0 h 110"/>
                <a:gd name="T16" fmla="*/ 34 w 124"/>
                <a:gd name="T17" fmla="*/ 4 h 110"/>
                <a:gd name="T18" fmla="*/ 16 w 124"/>
                <a:gd name="T19" fmla="*/ 14 h 110"/>
                <a:gd name="T20" fmla="*/ 4 w 124"/>
                <a:gd name="T21" fmla="*/ 32 h 110"/>
                <a:gd name="T22" fmla="*/ 0 w 124"/>
                <a:gd name="T23" fmla="*/ 54 h 110"/>
                <a:gd name="T24" fmla="*/ 2 w 124"/>
                <a:gd name="T25" fmla="*/ 56 h 110"/>
                <a:gd name="T26" fmla="*/ 4 w 124"/>
                <a:gd name="T27" fmla="*/ 56 h 110"/>
                <a:gd name="T28" fmla="*/ 8 w 124"/>
                <a:gd name="T29" fmla="*/ 54 h 110"/>
                <a:gd name="T30" fmla="*/ 8 w 124"/>
                <a:gd name="T31" fmla="*/ 44 h 110"/>
                <a:gd name="T32" fmla="*/ 16 w 124"/>
                <a:gd name="T33" fmla="*/ 26 h 110"/>
                <a:gd name="T34" fmla="*/ 28 w 124"/>
                <a:gd name="T35" fmla="*/ 14 h 110"/>
                <a:gd name="T36" fmla="*/ 46 w 124"/>
                <a:gd name="T37" fmla="*/ 6 h 110"/>
                <a:gd name="T38" fmla="*/ 54 w 124"/>
                <a:gd name="T39" fmla="*/ 6 h 110"/>
                <a:gd name="T40" fmla="*/ 74 w 124"/>
                <a:gd name="T41" fmla="*/ 10 h 110"/>
                <a:gd name="T42" fmla="*/ 88 w 124"/>
                <a:gd name="T43" fmla="*/ 20 h 110"/>
                <a:gd name="T44" fmla="*/ 98 w 124"/>
                <a:gd name="T45" fmla="*/ 34 h 110"/>
                <a:gd name="T46" fmla="*/ 102 w 124"/>
                <a:gd name="T47" fmla="*/ 54 h 110"/>
                <a:gd name="T48" fmla="*/ 102 w 124"/>
                <a:gd name="T49" fmla="*/ 72 h 110"/>
                <a:gd name="T50" fmla="*/ 116 w 124"/>
                <a:gd name="T51" fmla="*/ 68 h 110"/>
                <a:gd name="T52" fmla="*/ 114 w 124"/>
                <a:gd name="T53" fmla="*/ 74 h 110"/>
                <a:gd name="T54" fmla="*/ 104 w 124"/>
                <a:gd name="T55" fmla="*/ 90 h 110"/>
                <a:gd name="T56" fmla="*/ 84 w 124"/>
                <a:gd name="T57" fmla="*/ 100 h 110"/>
                <a:gd name="T58" fmla="*/ 82 w 124"/>
                <a:gd name="T59" fmla="*/ 98 h 110"/>
                <a:gd name="T60" fmla="*/ 78 w 124"/>
                <a:gd name="T61" fmla="*/ 96 h 110"/>
                <a:gd name="T62" fmla="*/ 68 w 124"/>
                <a:gd name="T63" fmla="*/ 98 h 110"/>
                <a:gd name="T64" fmla="*/ 60 w 124"/>
                <a:gd name="T65" fmla="*/ 104 h 110"/>
                <a:gd name="T66" fmla="*/ 62 w 124"/>
                <a:gd name="T67" fmla="*/ 108 h 110"/>
                <a:gd name="T68" fmla="*/ 68 w 124"/>
                <a:gd name="T69" fmla="*/ 110 h 110"/>
                <a:gd name="T70" fmla="*/ 68 w 124"/>
                <a:gd name="T71" fmla="*/ 110 h 110"/>
                <a:gd name="T72" fmla="*/ 80 w 124"/>
                <a:gd name="T73" fmla="*/ 110 h 110"/>
                <a:gd name="T74" fmla="*/ 86 w 124"/>
                <a:gd name="T75" fmla="*/ 106 h 110"/>
                <a:gd name="T76" fmla="*/ 98 w 124"/>
                <a:gd name="T77" fmla="*/ 102 h 110"/>
                <a:gd name="T78" fmla="*/ 112 w 124"/>
                <a:gd name="T79" fmla="*/ 92 h 110"/>
                <a:gd name="T80" fmla="*/ 120 w 124"/>
                <a:gd name="T81" fmla="*/ 78 h 110"/>
                <a:gd name="T82" fmla="*/ 124 w 124"/>
                <a:gd name="T83" fmla="*/ 54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4" h="110">
                  <a:moveTo>
                    <a:pt x="124" y="54"/>
                  </a:moveTo>
                  <a:lnTo>
                    <a:pt x="124" y="54"/>
                  </a:lnTo>
                  <a:lnTo>
                    <a:pt x="122" y="46"/>
                  </a:lnTo>
                  <a:lnTo>
                    <a:pt x="120" y="42"/>
                  </a:lnTo>
                  <a:lnTo>
                    <a:pt x="114" y="38"/>
                  </a:lnTo>
                  <a:lnTo>
                    <a:pt x="106" y="36"/>
                  </a:lnTo>
                  <a:lnTo>
                    <a:pt x="106" y="36"/>
                  </a:lnTo>
                  <a:lnTo>
                    <a:pt x="102" y="28"/>
                  </a:lnTo>
                  <a:lnTo>
                    <a:pt x="98" y="20"/>
                  </a:lnTo>
                  <a:lnTo>
                    <a:pt x="92" y="14"/>
                  </a:lnTo>
                  <a:lnTo>
                    <a:pt x="86" y="10"/>
                  </a:lnTo>
                  <a:lnTo>
                    <a:pt x="80" y="6"/>
                  </a:lnTo>
                  <a:lnTo>
                    <a:pt x="72" y="2"/>
                  </a:lnTo>
                  <a:lnTo>
                    <a:pt x="64" y="0"/>
                  </a:lnTo>
                  <a:lnTo>
                    <a:pt x="54" y="0"/>
                  </a:lnTo>
                  <a:lnTo>
                    <a:pt x="54" y="0"/>
                  </a:lnTo>
                  <a:lnTo>
                    <a:pt x="44" y="0"/>
                  </a:lnTo>
                  <a:lnTo>
                    <a:pt x="34" y="4"/>
                  </a:lnTo>
                  <a:lnTo>
                    <a:pt x="24" y="8"/>
                  </a:lnTo>
                  <a:lnTo>
                    <a:pt x="16" y="14"/>
                  </a:lnTo>
                  <a:lnTo>
                    <a:pt x="10" y="24"/>
                  </a:lnTo>
                  <a:lnTo>
                    <a:pt x="4" y="32"/>
                  </a:lnTo>
                  <a:lnTo>
                    <a:pt x="2" y="42"/>
                  </a:lnTo>
                  <a:lnTo>
                    <a:pt x="0" y="54"/>
                  </a:lnTo>
                  <a:lnTo>
                    <a:pt x="0" y="54"/>
                  </a:lnTo>
                  <a:lnTo>
                    <a:pt x="2" y="56"/>
                  </a:lnTo>
                  <a:lnTo>
                    <a:pt x="4" y="56"/>
                  </a:lnTo>
                  <a:lnTo>
                    <a:pt x="4" y="56"/>
                  </a:lnTo>
                  <a:lnTo>
                    <a:pt x="6" y="56"/>
                  </a:lnTo>
                  <a:lnTo>
                    <a:pt x="8" y="54"/>
                  </a:lnTo>
                  <a:lnTo>
                    <a:pt x="8" y="54"/>
                  </a:lnTo>
                  <a:lnTo>
                    <a:pt x="8" y="44"/>
                  </a:lnTo>
                  <a:lnTo>
                    <a:pt x="12" y="34"/>
                  </a:lnTo>
                  <a:lnTo>
                    <a:pt x="16" y="26"/>
                  </a:lnTo>
                  <a:lnTo>
                    <a:pt x="22" y="20"/>
                  </a:lnTo>
                  <a:lnTo>
                    <a:pt x="28" y="14"/>
                  </a:lnTo>
                  <a:lnTo>
                    <a:pt x="36" y="10"/>
                  </a:lnTo>
                  <a:lnTo>
                    <a:pt x="46" y="6"/>
                  </a:lnTo>
                  <a:lnTo>
                    <a:pt x="54" y="6"/>
                  </a:lnTo>
                  <a:lnTo>
                    <a:pt x="54" y="6"/>
                  </a:lnTo>
                  <a:lnTo>
                    <a:pt x="64" y="6"/>
                  </a:lnTo>
                  <a:lnTo>
                    <a:pt x="74" y="10"/>
                  </a:lnTo>
                  <a:lnTo>
                    <a:pt x="82" y="14"/>
                  </a:lnTo>
                  <a:lnTo>
                    <a:pt x="88" y="20"/>
                  </a:lnTo>
                  <a:lnTo>
                    <a:pt x="94" y="26"/>
                  </a:lnTo>
                  <a:lnTo>
                    <a:pt x="98" y="34"/>
                  </a:lnTo>
                  <a:lnTo>
                    <a:pt x="102" y="44"/>
                  </a:lnTo>
                  <a:lnTo>
                    <a:pt x="102" y="54"/>
                  </a:lnTo>
                  <a:lnTo>
                    <a:pt x="102" y="72"/>
                  </a:lnTo>
                  <a:lnTo>
                    <a:pt x="102" y="72"/>
                  </a:lnTo>
                  <a:lnTo>
                    <a:pt x="110" y="70"/>
                  </a:lnTo>
                  <a:lnTo>
                    <a:pt x="116" y="68"/>
                  </a:lnTo>
                  <a:lnTo>
                    <a:pt x="116" y="68"/>
                  </a:lnTo>
                  <a:lnTo>
                    <a:pt x="114" y="74"/>
                  </a:lnTo>
                  <a:lnTo>
                    <a:pt x="112" y="82"/>
                  </a:lnTo>
                  <a:lnTo>
                    <a:pt x="104" y="90"/>
                  </a:lnTo>
                  <a:lnTo>
                    <a:pt x="94" y="96"/>
                  </a:lnTo>
                  <a:lnTo>
                    <a:pt x="84" y="100"/>
                  </a:lnTo>
                  <a:lnTo>
                    <a:pt x="84" y="100"/>
                  </a:lnTo>
                  <a:lnTo>
                    <a:pt x="82" y="98"/>
                  </a:lnTo>
                  <a:lnTo>
                    <a:pt x="78" y="96"/>
                  </a:lnTo>
                  <a:lnTo>
                    <a:pt x="78" y="96"/>
                  </a:lnTo>
                  <a:lnTo>
                    <a:pt x="68" y="98"/>
                  </a:lnTo>
                  <a:lnTo>
                    <a:pt x="68" y="98"/>
                  </a:lnTo>
                  <a:lnTo>
                    <a:pt x="62" y="100"/>
                  </a:lnTo>
                  <a:lnTo>
                    <a:pt x="60" y="104"/>
                  </a:lnTo>
                  <a:lnTo>
                    <a:pt x="60" y="104"/>
                  </a:lnTo>
                  <a:lnTo>
                    <a:pt x="62" y="108"/>
                  </a:lnTo>
                  <a:lnTo>
                    <a:pt x="68" y="110"/>
                  </a:lnTo>
                  <a:lnTo>
                    <a:pt x="68" y="110"/>
                  </a:lnTo>
                  <a:lnTo>
                    <a:pt x="68" y="110"/>
                  </a:lnTo>
                  <a:lnTo>
                    <a:pt x="68" y="110"/>
                  </a:lnTo>
                  <a:lnTo>
                    <a:pt x="80" y="110"/>
                  </a:lnTo>
                  <a:lnTo>
                    <a:pt x="80" y="110"/>
                  </a:lnTo>
                  <a:lnTo>
                    <a:pt x="82" y="108"/>
                  </a:lnTo>
                  <a:lnTo>
                    <a:pt x="86" y="106"/>
                  </a:lnTo>
                  <a:lnTo>
                    <a:pt x="86" y="106"/>
                  </a:lnTo>
                  <a:lnTo>
                    <a:pt x="98" y="102"/>
                  </a:lnTo>
                  <a:lnTo>
                    <a:pt x="106" y="98"/>
                  </a:lnTo>
                  <a:lnTo>
                    <a:pt x="112" y="92"/>
                  </a:lnTo>
                  <a:lnTo>
                    <a:pt x="116" y="86"/>
                  </a:lnTo>
                  <a:lnTo>
                    <a:pt x="120" y="78"/>
                  </a:lnTo>
                  <a:lnTo>
                    <a:pt x="124" y="66"/>
                  </a:lnTo>
                  <a:lnTo>
                    <a:pt x="124" y="54"/>
                  </a:lnTo>
                  <a:lnTo>
                    <a:pt x="124" y="5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grpSp>
      <p:grpSp>
        <p:nvGrpSpPr>
          <p:cNvPr id="1657" name="グループ化 1656"/>
          <p:cNvGrpSpPr/>
          <p:nvPr/>
        </p:nvGrpSpPr>
        <p:grpSpPr>
          <a:xfrm>
            <a:off x="4883236" y="1939729"/>
            <a:ext cx="434926" cy="325474"/>
            <a:chOff x="7802563" y="1514475"/>
            <a:chExt cx="479425" cy="358775"/>
          </a:xfrm>
        </p:grpSpPr>
        <p:sp>
          <p:nvSpPr>
            <p:cNvPr id="1658" name="Freeform 454"/>
            <p:cNvSpPr>
              <a:spLocks/>
            </p:cNvSpPr>
            <p:nvPr/>
          </p:nvSpPr>
          <p:spPr bwMode="auto">
            <a:xfrm>
              <a:off x="7986713" y="1514475"/>
              <a:ext cx="111125" cy="111125"/>
            </a:xfrm>
            <a:custGeom>
              <a:avLst/>
              <a:gdLst>
                <a:gd name="T0" fmla="*/ 34 w 70"/>
                <a:gd name="T1" fmla="*/ 70 h 70"/>
                <a:gd name="T2" fmla="*/ 34 w 70"/>
                <a:gd name="T3" fmla="*/ 70 h 70"/>
                <a:gd name="T4" fmla="*/ 42 w 70"/>
                <a:gd name="T5" fmla="*/ 70 h 70"/>
                <a:gd name="T6" fmla="*/ 48 w 70"/>
                <a:gd name="T7" fmla="*/ 68 h 70"/>
                <a:gd name="T8" fmla="*/ 54 w 70"/>
                <a:gd name="T9" fmla="*/ 64 h 70"/>
                <a:gd name="T10" fmla="*/ 60 w 70"/>
                <a:gd name="T11" fmla="*/ 60 h 70"/>
                <a:gd name="T12" fmla="*/ 64 w 70"/>
                <a:gd name="T13" fmla="*/ 54 h 70"/>
                <a:gd name="T14" fmla="*/ 68 w 70"/>
                <a:gd name="T15" fmla="*/ 48 h 70"/>
                <a:gd name="T16" fmla="*/ 70 w 70"/>
                <a:gd name="T17" fmla="*/ 42 h 70"/>
                <a:gd name="T18" fmla="*/ 70 w 70"/>
                <a:gd name="T19" fmla="*/ 34 h 70"/>
                <a:gd name="T20" fmla="*/ 70 w 70"/>
                <a:gd name="T21" fmla="*/ 34 h 70"/>
                <a:gd name="T22" fmla="*/ 70 w 70"/>
                <a:gd name="T23" fmla="*/ 28 h 70"/>
                <a:gd name="T24" fmla="*/ 68 w 70"/>
                <a:gd name="T25" fmla="*/ 20 h 70"/>
                <a:gd name="T26" fmla="*/ 64 w 70"/>
                <a:gd name="T27" fmla="*/ 14 h 70"/>
                <a:gd name="T28" fmla="*/ 60 w 70"/>
                <a:gd name="T29" fmla="*/ 10 h 70"/>
                <a:gd name="T30" fmla="*/ 54 w 70"/>
                <a:gd name="T31" fmla="*/ 6 h 70"/>
                <a:gd name="T32" fmla="*/ 48 w 70"/>
                <a:gd name="T33" fmla="*/ 2 h 70"/>
                <a:gd name="T34" fmla="*/ 42 w 70"/>
                <a:gd name="T35" fmla="*/ 0 h 70"/>
                <a:gd name="T36" fmla="*/ 34 w 70"/>
                <a:gd name="T37" fmla="*/ 0 h 70"/>
                <a:gd name="T38" fmla="*/ 34 w 70"/>
                <a:gd name="T39" fmla="*/ 0 h 70"/>
                <a:gd name="T40" fmla="*/ 28 w 70"/>
                <a:gd name="T41" fmla="*/ 0 h 70"/>
                <a:gd name="T42" fmla="*/ 22 w 70"/>
                <a:gd name="T43" fmla="*/ 2 h 70"/>
                <a:gd name="T44" fmla="*/ 16 w 70"/>
                <a:gd name="T45" fmla="*/ 6 h 70"/>
                <a:gd name="T46" fmla="*/ 10 w 70"/>
                <a:gd name="T47" fmla="*/ 10 h 70"/>
                <a:gd name="T48" fmla="*/ 6 w 70"/>
                <a:gd name="T49" fmla="*/ 14 h 70"/>
                <a:gd name="T50" fmla="*/ 2 w 70"/>
                <a:gd name="T51" fmla="*/ 20 h 70"/>
                <a:gd name="T52" fmla="*/ 0 w 70"/>
                <a:gd name="T53" fmla="*/ 28 h 70"/>
                <a:gd name="T54" fmla="*/ 0 w 70"/>
                <a:gd name="T55" fmla="*/ 34 h 70"/>
                <a:gd name="T56" fmla="*/ 0 w 70"/>
                <a:gd name="T57" fmla="*/ 34 h 70"/>
                <a:gd name="T58" fmla="*/ 0 w 70"/>
                <a:gd name="T59" fmla="*/ 42 h 70"/>
                <a:gd name="T60" fmla="*/ 2 w 70"/>
                <a:gd name="T61" fmla="*/ 48 h 70"/>
                <a:gd name="T62" fmla="*/ 6 w 70"/>
                <a:gd name="T63" fmla="*/ 54 h 70"/>
                <a:gd name="T64" fmla="*/ 10 w 70"/>
                <a:gd name="T65" fmla="*/ 60 h 70"/>
                <a:gd name="T66" fmla="*/ 16 w 70"/>
                <a:gd name="T67" fmla="*/ 64 h 70"/>
                <a:gd name="T68" fmla="*/ 22 w 70"/>
                <a:gd name="T69" fmla="*/ 68 h 70"/>
                <a:gd name="T70" fmla="*/ 28 w 70"/>
                <a:gd name="T71" fmla="*/ 70 h 70"/>
                <a:gd name="T72" fmla="*/ 34 w 70"/>
                <a:gd name="T73" fmla="*/ 70 h 70"/>
                <a:gd name="T74" fmla="*/ 34 w 70"/>
                <a:gd name="T75"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0" h="70">
                  <a:moveTo>
                    <a:pt x="34" y="70"/>
                  </a:moveTo>
                  <a:lnTo>
                    <a:pt x="34" y="70"/>
                  </a:lnTo>
                  <a:lnTo>
                    <a:pt x="42" y="70"/>
                  </a:lnTo>
                  <a:lnTo>
                    <a:pt x="48" y="68"/>
                  </a:lnTo>
                  <a:lnTo>
                    <a:pt x="54" y="64"/>
                  </a:lnTo>
                  <a:lnTo>
                    <a:pt x="60" y="60"/>
                  </a:lnTo>
                  <a:lnTo>
                    <a:pt x="64" y="54"/>
                  </a:lnTo>
                  <a:lnTo>
                    <a:pt x="68" y="48"/>
                  </a:lnTo>
                  <a:lnTo>
                    <a:pt x="70" y="42"/>
                  </a:lnTo>
                  <a:lnTo>
                    <a:pt x="70" y="34"/>
                  </a:lnTo>
                  <a:lnTo>
                    <a:pt x="70" y="34"/>
                  </a:lnTo>
                  <a:lnTo>
                    <a:pt x="70" y="28"/>
                  </a:lnTo>
                  <a:lnTo>
                    <a:pt x="68" y="20"/>
                  </a:lnTo>
                  <a:lnTo>
                    <a:pt x="64" y="14"/>
                  </a:lnTo>
                  <a:lnTo>
                    <a:pt x="60" y="10"/>
                  </a:lnTo>
                  <a:lnTo>
                    <a:pt x="54" y="6"/>
                  </a:lnTo>
                  <a:lnTo>
                    <a:pt x="48" y="2"/>
                  </a:lnTo>
                  <a:lnTo>
                    <a:pt x="42" y="0"/>
                  </a:lnTo>
                  <a:lnTo>
                    <a:pt x="34" y="0"/>
                  </a:lnTo>
                  <a:lnTo>
                    <a:pt x="34" y="0"/>
                  </a:lnTo>
                  <a:lnTo>
                    <a:pt x="28" y="0"/>
                  </a:lnTo>
                  <a:lnTo>
                    <a:pt x="22" y="2"/>
                  </a:lnTo>
                  <a:lnTo>
                    <a:pt x="16" y="6"/>
                  </a:lnTo>
                  <a:lnTo>
                    <a:pt x="10" y="10"/>
                  </a:lnTo>
                  <a:lnTo>
                    <a:pt x="6" y="14"/>
                  </a:lnTo>
                  <a:lnTo>
                    <a:pt x="2" y="20"/>
                  </a:lnTo>
                  <a:lnTo>
                    <a:pt x="0" y="28"/>
                  </a:lnTo>
                  <a:lnTo>
                    <a:pt x="0" y="34"/>
                  </a:lnTo>
                  <a:lnTo>
                    <a:pt x="0" y="34"/>
                  </a:lnTo>
                  <a:lnTo>
                    <a:pt x="0" y="42"/>
                  </a:lnTo>
                  <a:lnTo>
                    <a:pt x="2" y="48"/>
                  </a:lnTo>
                  <a:lnTo>
                    <a:pt x="6" y="54"/>
                  </a:lnTo>
                  <a:lnTo>
                    <a:pt x="10" y="60"/>
                  </a:lnTo>
                  <a:lnTo>
                    <a:pt x="16" y="64"/>
                  </a:lnTo>
                  <a:lnTo>
                    <a:pt x="22" y="68"/>
                  </a:lnTo>
                  <a:lnTo>
                    <a:pt x="28" y="70"/>
                  </a:lnTo>
                  <a:lnTo>
                    <a:pt x="34" y="70"/>
                  </a:lnTo>
                  <a:lnTo>
                    <a:pt x="34" y="7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659" name="Freeform 455"/>
            <p:cNvSpPr>
              <a:spLocks/>
            </p:cNvSpPr>
            <p:nvPr/>
          </p:nvSpPr>
          <p:spPr bwMode="auto">
            <a:xfrm>
              <a:off x="7974013" y="1628775"/>
              <a:ext cx="136525" cy="88900"/>
            </a:xfrm>
            <a:custGeom>
              <a:avLst/>
              <a:gdLst>
                <a:gd name="T0" fmla="*/ 42 w 86"/>
                <a:gd name="T1" fmla="*/ 0 h 56"/>
                <a:gd name="T2" fmla="*/ 42 w 86"/>
                <a:gd name="T3" fmla="*/ 0 h 56"/>
                <a:gd name="T4" fmla="*/ 36 w 86"/>
                <a:gd name="T5" fmla="*/ 2 h 56"/>
                <a:gd name="T6" fmla="*/ 30 w 86"/>
                <a:gd name="T7" fmla="*/ 4 h 56"/>
                <a:gd name="T8" fmla="*/ 22 w 86"/>
                <a:gd name="T9" fmla="*/ 10 h 56"/>
                <a:gd name="T10" fmla="*/ 16 w 86"/>
                <a:gd name="T11" fmla="*/ 16 h 56"/>
                <a:gd name="T12" fmla="*/ 12 w 86"/>
                <a:gd name="T13" fmla="*/ 24 h 56"/>
                <a:gd name="T14" fmla="*/ 8 w 86"/>
                <a:gd name="T15" fmla="*/ 34 h 56"/>
                <a:gd name="T16" fmla="*/ 0 w 86"/>
                <a:gd name="T17" fmla="*/ 56 h 56"/>
                <a:gd name="T18" fmla="*/ 86 w 86"/>
                <a:gd name="T19" fmla="*/ 56 h 56"/>
                <a:gd name="T20" fmla="*/ 86 w 86"/>
                <a:gd name="T21" fmla="*/ 56 h 56"/>
                <a:gd name="T22" fmla="*/ 78 w 86"/>
                <a:gd name="T23" fmla="*/ 34 h 56"/>
                <a:gd name="T24" fmla="*/ 74 w 86"/>
                <a:gd name="T25" fmla="*/ 24 h 56"/>
                <a:gd name="T26" fmla="*/ 68 w 86"/>
                <a:gd name="T27" fmla="*/ 16 h 56"/>
                <a:gd name="T28" fmla="*/ 64 w 86"/>
                <a:gd name="T29" fmla="*/ 10 h 56"/>
                <a:gd name="T30" fmla="*/ 56 w 86"/>
                <a:gd name="T31" fmla="*/ 4 h 56"/>
                <a:gd name="T32" fmla="*/ 50 w 86"/>
                <a:gd name="T33" fmla="*/ 2 h 56"/>
                <a:gd name="T34" fmla="*/ 42 w 86"/>
                <a:gd name="T35" fmla="*/ 0 h 56"/>
                <a:gd name="T36" fmla="*/ 42 w 86"/>
                <a:gd name="T37"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6" h="56">
                  <a:moveTo>
                    <a:pt x="42" y="0"/>
                  </a:moveTo>
                  <a:lnTo>
                    <a:pt x="42" y="0"/>
                  </a:lnTo>
                  <a:lnTo>
                    <a:pt x="36" y="2"/>
                  </a:lnTo>
                  <a:lnTo>
                    <a:pt x="30" y="4"/>
                  </a:lnTo>
                  <a:lnTo>
                    <a:pt x="22" y="10"/>
                  </a:lnTo>
                  <a:lnTo>
                    <a:pt x="16" y="16"/>
                  </a:lnTo>
                  <a:lnTo>
                    <a:pt x="12" y="24"/>
                  </a:lnTo>
                  <a:lnTo>
                    <a:pt x="8" y="34"/>
                  </a:lnTo>
                  <a:lnTo>
                    <a:pt x="0" y="56"/>
                  </a:lnTo>
                  <a:lnTo>
                    <a:pt x="86" y="56"/>
                  </a:lnTo>
                  <a:lnTo>
                    <a:pt x="86" y="56"/>
                  </a:lnTo>
                  <a:lnTo>
                    <a:pt x="78" y="34"/>
                  </a:lnTo>
                  <a:lnTo>
                    <a:pt x="74" y="24"/>
                  </a:lnTo>
                  <a:lnTo>
                    <a:pt x="68" y="16"/>
                  </a:lnTo>
                  <a:lnTo>
                    <a:pt x="64" y="10"/>
                  </a:lnTo>
                  <a:lnTo>
                    <a:pt x="56" y="4"/>
                  </a:lnTo>
                  <a:lnTo>
                    <a:pt x="50" y="2"/>
                  </a:lnTo>
                  <a:lnTo>
                    <a:pt x="42" y="0"/>
                  </a:lnTo>
                  <a:lnTo>
                    <a:pt x="4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660" name="Freeform 456"/>
            <p:cNvSpPr>
              <a:spLocks/>
            </p:cNvSpPr>
            <p:nvPr/>
          </p:nvSpPr>
          <p:spPr bwMode="auto">
            <a:xfrm>
              <a:off x="7818438" y="1612900"/>
              <a:ext cx="114300" cy="114300"/>
            </a:xfrm>
            <a:custGeom>
              <a:avLst/>
              <a:gdLst>
                <a:gd name="T0" fmla="*/ 36 w 72"/>
                <a:gd name="T1" fmla="*/ 72 h 72"/>
                <a:gd name="T2" fmla="*/ 36 w 72"/>
                <a:gd name="T3" fmla="*/ 72 h 72"/>
                <a:gd name="T4" fmla="*/ 42 w 72"/>
                <a:gd name="T5" fmla="*/ 72 h 72"/>
                <a:gd name="T6" fmla="*/ 50 w 72"/>
                <a:gd name="T7" fmla="*/ 70 h 72"/>
                <a:gd name="T8" fmla="*/ 56 w 72"/>
                <a:gd name="T9" fmla="*/ 66 h 72"/>
                <a:gd name="T10" fmla="*/ 60 w 72"/>
                <a:gd name="T11" fmla="*/ 62 h 72"/>
                <a:gd name="T12" fmla="*/ 66 w 72"/>
                <a:gd name="T13" fmla="*/ 56 h 72"/>
                <a:gd name="T14" fmla="*/ 68 w 72"/>
                <a:gd name="T15" fmla="*/ 50 h 72"/>
                <a:gd name="T16" fmla="*/ 70 w 72"/>
                <a:gd name="T17" fmla="*/ 44 h 72"/>
                <a:gd name="T18" fmla="*/ 72 w 72"/>
                <a:gd name="T19" fmla="*/ 36 h 72"/>
                <a:gd name="T20" fmla="*/ 72 w 72"/>
                <a:gd name="T21" fmla="*/ 36 h 72"/>
                <a:gd name="T22" fmla="*/ 70 w 72"/>
                <a:gd name="T23" fmla="*/ 30 h 72"/>
                <a:gd name="T24" fmla="*/ 68 w 72"/>
                <a:gd name="T25" fmla="*/ 22 h 72"/>
                <a:gd name="T26" fmla="*/ 66 w 72"/>
                <a:gd name="T27" fmla="*/ 16 h 72"/>
                <a:gd name="T28" fmla="*/ 60 w 72"/>
                <a:gd name="T29" fmla="*/ 12 h 72"/>
                <a:gd name="T30" fmla="*/ 56 w 72"/>
                <a:gd name="T31" fmla="*/ 6 h 72"/>
                <a:gd name="T32" fmla="*/ 50 w 72"/>
                <a:gd name="T33" fmla="*/ 4 h 72"/>
                <a:gd name="T34" fmla="*/ 42 w 72"/>
                <a:gd name="T35" fmla="*/ 2 h 72"/>
                <a:gd name="T36" fmla="*/ 36 w 72"/>
                <a:gd name="T37" fmla="*/ 0 h 72"/>
                <a:gd name="T38" fmla="*/ 36 w 72"/>
                <a:gd name="T39" fmla="*/ 0 h 72"/>
                <a:gd name="T40" fmla="*/ 28 w 72"/>
                <a:gd name="T41" fmla="*/ 2 h 72"/>
                <a:gd name="T42" fmla="*/ 22 w 72"/>
                <a:gd name="T43" fmla="*/ 4 h 72"/>
                <a:gd name="T44" fmla="*/ 16 w 72"/>
                <a:gd name="T45" fmla="*/ 6 h 72"/>
                <a:gd name="T46" fmla="*/ 10 w 72"/>
                <a:gd name="T47" fmla="*/ 12 h 72"/>
                <a:gd name="T48" fmla="*/ 6 w 72"/>
                <a:gd name="T49" fmla="*/ 16 h 72"/>
                <a:gd name="T50" fmla="*/ 4 w 72"/>
                <a:gd name="T51" fmla="*/ 22 h 72"/>
                <a:gd name="T52" fmla="*/ 0 w 72"/>
                <a:gd name="T53" fmla="*/ 30 h 72"/>
                <a:gd name="T54" fmla="*/ 0 w 72"/>
                <a:gd name="T55" fmla="*/ 36 h 72"/>
                <a:gd name="T56" fmla="*/ 0 w 72"/>
                <a:gd name="T57" fmla="*/ 36 h 72"/>
                <a:gd name="T58" fmla="*/ 0 w 72"/>
                <a:gd name="T59" fmla="*/ 44 h 72"/>
                <a:gd name="T60" fmla="*/ 4 w 72"/>
                <a:gd name="T61" fmla="*/ 50 h 72"/>
                <a:gd name="T62" fmla="*/ 6 w 72"/>
                <a:gd name="T63" fmla="*/ 56 h 72"/>
                <a:gd name="T64" fmla="*/ 10 w 72"/>
                <a:gd name="T65" fmla="*/ 62 h 72"/>
                <a:gd name="T66" fmla="*/ 16 w 72"/>
                <a:gd name="T67" fmla="*/ 66 h 72"/>
                <a:gd name="T68" fmla="*/ 22 w 72"/>
                <a:gd name="T69" fmla="*/ 70 h 72"/>
                <a:gd name="T70" fmla="*/ 28 w 72"/>
                <a:gd name="T71" fmla="*/ 72 h 72"/>
                <a:gd name="T72" fmla="*/ 36 w 72"/>
                <a:gd name="T73" fmla="*/ 72 h 72"/>
                <a:gd name="T74" fmla="*/ 36 w 72"/>
                <a:gd name="T75" fmla="*/ 7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2" h="72">
                  <a:moveTo>
                    <a:pt x="36" y="72"/>
                  </a:moveTo>
                  <a:lnTo>
                    <a:pt x="36" y="72"/>
                  </a:lnTo>
                  <a:lnTo>
                    <a:pt x="42" y="72"/>
                  </a:lnTo>
                  <a:lnTo>
                    <a:pt x="50" y="70"/>
                  </a:lnTo>
                  <a:lnTo>
                    <a:pt x="56" y="66"/>
                  </a:lnTo>
                  <a:lnTo>
                    <a:pt x="60" y="62"/>
                  </a:lnTo>
                  <a:lnTo>
                    <a:pt x="66" y="56"/>
                  </a:lnTo>
                  <a:lnTo>
                    <a:pt x="68" y="50"/>
                  </a:lnTo>
                  <a:lnTo>
                    <a:pt x="70" y="44"/>
                  </a:lnTo>
                  <a:lnTo>
                    <a:pt x="72" y="36"/>
                  </a:lnTo>
                  <a:lnTo>
                    <a:pt x="72" y="36"/>
                  </a:lnTo>
                  <a:lnTo>
                    <a:pt x="70" y="30"/>
                  </a:lnTo>
                  <a:lnTo>
                    <a:pt x="68" y="22"/>
                  </a:lnTo>
                  <a:lnTo>
                    <a:pt x="66" y="16"/>
                  </a:lnTo>
                  <a:lnTo>
                    <a:pt x="60" y="12"/>
                  </a:lnTo>
                  <a:lnTo>
                    <a:pt x="56" y="6"/>
                  </a:lnTo>
                  <a:lnTo>
                    <a:pt x="50" y="4"/>
                  </a:lnTo>
                  <a:lnTo>
                    <a:pt x="42" y="2"/>
                  </a:lnTo>
                  <a:lnTo>
                    <a:pt x="36" y="0"/>
                  </a:lnTo>
                  <a:lnTo>
                    <a:pt x="36" y="0"/>
                  </a:lnTo>
                  <a:lnTo>
                    <a:pt x="28" y="2"/>
                  </a:lnTo>
                  <a:lnTo>
                    <a:pt x="22" y="4"/>
                  </a:lnTo>
                  <a:lnTo>
                    <a:pt x="16" y="6"/>
                  </a:lnTo>
                  <a:lnTo>
                    <a:pt x="10" y="12"/>
                  </a:lnTo>
                  <a:lnTo>
                    <a:pt x="6" y="16"/>
                  </a:lnTo>
                  <a:lnTo>
                    <a:pt x="4" y="22"/>
                  </a:lnTo>
                  <a:lnTo>
                    <a:pt x="0" y="30"/>
                  </a:lnTo>
                  <a:lnTo>
                    <a:pt x="0" y="36"/>
                  </a:lnTo>
                  <a:lnTo>
                    <a:pt x="0" y="36"/>
                  </a:lnTo>
                  <a:lnTo>
                    <a:pt x="0" y="44"/>
                  </a:lnTo>
                  <a:lnTo>
                    <a:pt x="4" y="50"/>
                  </a:lnTo>
                  <a:lnTo>
                    <a:pt x="6" y="56"/>
                  </a:lnTo>
                  <a:lnTo>
                    <a:pt x="10" y="62"/>
                  </a:lnTo>
                  <a:lnTo>
                    <a:pt x="16" y="66"/>
                  </a:lnTo>
                  <a:lnTo>
                    <a:pt x="22" y="70"/>
                  </a:lnTo>
                  <a:lnTo>
                    <a:pt x="28" y="72"/>
                  </a:lnTo>
                  <a:lnTo>
                    <a:pt x="36" y="72"/>
                  </a:lnTo>
                  <a:lnTo>
                    <a:pt x="36" y="7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661" name="Freeform 457"/>
            <p:cNvSpPr>
              <a:spLocks/>
            </p:cNvSpPr>
            <p:nvPr/>
          </p:nvSpPr>
          <p:spPr bwMode="auto">
            <a:xfrm>
              <a:off x="7802563" y="1730375"/>
              <a:ext cx="111125" cy="142875"/>
            </a:xfrm>
            <a:custGeom>
              <a:avLst/>
              <a:gdLst>
                <a:gd name="T0" fmla="*/ 46 w 70"/>
                <a:gd name="T1" fmla="*/ 0 h 90"/>
                <a:gd name="T2" fmla="*/ 46 w 70"/>
                <a:gd name="T3" fmla="*/ 0 h 90"/>
                <a:gd name="T4" fmla="*/ 36 w 70"/>
                <a:gd name="T5" fmla="*/ 2 h 90"/>
                <a:gd name="T6" fmla="*/ 28 w 70"/>
                <a:gd name="T7" fmla="*/ 6 h 90"/>
                <a:gd name="T8" fmla="*/ 20 w 70"/>
                <a:gd name="T9" fmla="*/ 14 h 90"/>
                <a:gd name="T10" fmla="*/ 14 w 70"/>
                <a:gd name="T11" fmla="*/ 26 h 90"/>
                <a:gd name="T12" fmla="*/ 8 w 70"/>
                <a:gd name="T13" fmla="*/ 40 h 90"/>
                <a:gd name="T14" fmla="*/ 4 w 70"/>
                <a:gd name="T15" fmla="*/ 54 h 90"/>
                <a:gd name="T16" fmla="*/ 0 w 70"/>
                <a:gd name="T17" fmla="*/ 72 h 90"/>
                <a:gd name="T18" fmla="*/ 0 w 70"/>
                <a:gd name="T19" fmla="*/ 90 h 90"/>
                <a:gd name="T20" fmla="*/ 50 w 70"/>
                <a:gd name="T21" fmla="*/ 90 h 90"/>
                <a:gd name="T22" fmla="*/ 70 w 70"/>
                <a:gd name="T23" fmla="*/ 36 h 90"/>
                <a:gd name="T24" fmla="*/ 70 w 70"/>
                <a:gd name="T25" fmla="*/ 36 h 90"/>
                <a:gd name="T26" fmla="*/ 68 w 70"/>
                <a:gd name="T27" fmla="*/ 20 h 90"/>
                <a:gd name="T28" fmla="*/ 62 w 70"/>
                <a:gd name="T29" fmla="*/ 10 h 90"/>
                <a:gd name="T30" fmla="*/ 60 w 70"/>
                <a:gd name="T31" fmla="*/ 6 h 90"/>
                <a:gd name="T32" fmla="*/ 56 w 70"/>
                <a:gd name="T33" fmla="*/ 2 h 90"/>
                <a:gd name="T34" fmla="*/ 50 w 70"/>
                <a:gd name="T35" fmla="*/ 0 h 90"/>
                <a:gd name="T36" fmla="*/ 46 w 70"/>
                <a:gd name="T37" fmla="*/ 0 h 90"/>
                <a:gd name="T38" fmla="*/ 46 w 70"/>
                <a:gd name="T39" fmla="*/ 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0" h="90">
                  <a:moveTo>
                    <a:pt x="46" y="0"/>
                  </a:moveTo>
                  <a:lnTo>
                    <a:pt x="46" y="0"/>
                  </a:lnTo>
                  <a:lnTo>
                    <a:pt x="36" y="2"/>
                  </a:lnTo>
                  <a:lnTo>
                    <a:pt x="28" y="6"/>
                  </a:lnTo>
                  <a:lnTo>
                    <a:pt x="20" y="14"/>
                  </a:lnTo>
                  <a:lnTo>
                    <a:pt x="14" y="26"/>
                  </a:lnTo>
                  <a:lnTo>
                    <a:pt x="8" y="40"/>
                  </a:lnTo>
                  <a:lnTo>
                    <a:pt x="4" y="54"/>
                  </a:lnTo>
                  <a:lnTo>
                    <a:pt x="0" y="72"/>
                  </a:lnTo>
                  <a:lnTo>
                    <a:pt x="0" y="90"/>
                  </a:lnTo>
                  <a:lnTo>
                    <a:pt x="50" y="90"/>
                  </a:lnTo>
                  <a:lnTo>
                    <a:pt x="70" y="36"/>
                  </a:lnTo>
                  <a:lnTo>
                    <a:pt x="70" y="36"/>
                  </a:lnTo>
                  <a:lnTo>
                    <a:pt x="68" y="20"/>
                  </a:lnTo>
                  <a:lnTo>
                    <a:pt x="62" y="10"/>
                  </a:lnTo>
                  <a:lnTo>
                    <a:pt x="60" y="6"/>
                  </a:lnTo>
                  <a:lnTo>
                    <a:pt x="56" y="2"/>
                  </a:lnTo>
                  <a:lnTo>
                    <a:pt x="50" y="0"/>
                  </a:lnTo>
                  <a:lnTo>
                    <a:pt x="46" y="0"/>
                  </a:lnTo>
                  <a:lnTo>
                    <a:pt x="4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662" name="Freeform 458"/>
            <p:cNvSpPr>
              <a:spLocks/>
            </p:cNvSpPr>
            <p:nvPr/>
          </p:nvSpPr>
          <p:spPr bwMode="auto">
            <a:xfrm>
              <a:off x="8151813" y="1612900"/>
              <a:ext cx="114300" cy="114300"/>
            </a:xfrm>
            <a:custGeom>
              <a:avLst/>
              <a:gdLst>
                <a:gd name="T0" fmla="*/ 36 w 72"/>
                <a:gd name="T1" fmla="*/ 72 h 72"/>
                <a:gd name="T2" fmla="*/ 36 w 72"/>
                <a:gd name="T3" fmla="*/ 72 h 72"/>
                <a:gd name="T4" fmla="*/ 44 w 72"/>
                <a:gd name="T5" fmla="*/ 72 h 72"/>
                <a:gd name="T6" fmla="*/ 50 w 72"/>
                <a:gd name="T7" fmla="*/ 70 h 72"/>
                <a:gd name="T8" fmla="*/ 56 w 72"/>
                <a:gd name="T9" fmla="*/ 66 h 72"/>
                <a:gd name="T10" fmla="*/ 62 w 72"/>
                <a:gd name="T11" fmla="*/ 62 h 72"/>
                <a:gd name="T12" fmla="*/ 66 w 72"/>
                <a:gd name="T13" fmla="*/ 56 h 72"/>
                <a:gd name="T14" fmla="*/ 68 w 72"/>
                <a:gd name="T15" fmla="*/ 50 h 72"/>
                <a:gd name="T16" fmla="*/ 70 w 72"/>
                <a:gd name="T17" fmla="*/ 44 h 72"/>
                <a:gd name="T18" fmla="*/ 72 w 72"/>
                <a:gd name="T19" fmla="*/ 36 h 72"/>
                <a:gd name="T20" fmla="*/ 72 w 72"/>
                <a:gd name="T21" fmla="*/ 36 h 72"/>
                <a:gd name="T22" fmla="*/ 70 w 72"/>
                <a:gd name="T23" fmla="*/ 30 h 72"/>
                <a:gd name="T24" fmla="*/ 68 w 72"/>
                <a:gd name="T25" fmla="*/ 22 h 72"/>
                <a:gd name="T26" fmla="*/ 66 w 72"/>
                <a:gd name="T27" fmla="*/ 16 h 72"/>
                <a:gd name="T28" fmla="*/ 62 w 72"/>
                <a:gd name="T29" fmla="*/ 12 h 72"/>
                <a:gd name="T30" fmla="*/ 56 w 72"/>
                <a:gd name="T31" fmla="*/ 6 h 72"/>
                <a:gd name="T32" fmla="*/ 50 w 72"/>
                <a:gd name="T33" fmla="*/ 4 h 72"/>
                <a:gd name="T34" fmla="*/ 44 w 72"/>
                <a:gd name="T35" fmla="*/ 2 h 72"/>
                <a:gd name="T36" fmla="*/ 36 w 72"/>
                <a:gd name="T37" fmla="*/ 0 h 72"/>
                <a:gd name="T38" fmla="*/ 36 w 72"/>
                <a:gd name="T39" fmla="*/ 0 h 72"/>
                <a:gd name="T40" fmla="*/ 28 w 72"/>
                <a:gd name="T41" fmla="*/ 2 h 72"/>
                <a:gd name="T42" fmla="*/ 22 w 72"/>
                <a:gd name="T43" fmla="*/ 4 h 72"/>
                <a:gd name="T44" fmla="*/ 16 w 72"/>
                <a:gd name="T45" fmla="*/ 6 h 72"/>
                <a:gd name="T46" fmla="*/ 10 w 72"/>
                <a:gd name="T47" fmla="*/ 12 h 72"/>
                <a:gd name="T48" fmla="*/ 6 w 72"/>
                <a:gd name="T49" fmla="*/ 16 h 72"/>
                <a:gd name="T50" fmla="*/ 4 w 72"/>
                <a:gd name="T51" fmla="*/ 22 h 72"/>
                <a:gd name="T52" fmla="*/ 2 w 72"/>
                <a:gd name="T53" fmla="*/ 30 h 72"/>
                <a:gd name="T54" fmla="*/ 0 w 72"/>
                <a:gd name="T55" fmla="*/ 36 h 72"/>
                <a:gd name="T56" fmla="*/ 0 w 72"/>
                <a:gd name="T57" fmla="*/ 36 h 72"/>
                <a:gd name="T58" fmla="*/ 2 w 72"/>
                <a:gd name="T59" fmla="*/ 44 h 72"/>
                <a:gd name="T60" fmla="*/ 4 w 72"/>
                <a:gd name="T61" fmla="*/ 50 h 72"/>
                <a:gd name="T62" fmla="*/ 6 w 72"/>
                <a:gd name="T63" fmla="*/ 56 h 72"/>
                <a:gd name="T64" fmla="*/ 10 w 72"/>
                <a:gd name="T65" fmla="*/ 62 h 72"/>
                <a:gd name="T66" fmla="*/ 16 w 72"/>
                <a:gd name="T67" fmla="*/ 66 h 72"/>
                <a:gd name="T68" fmla="*/ 22 w 72"/>
                <a:gd name="T69" fmla="*/ 70 h 72"/>
                <a:gd name="T70" fmla="*/ 28 w 72"/>
                <a:gd name="T71" fmla="*/ 72 h 72"/>
                <a:gd name="T72" fmla="*/ 36 w 72"/>
                <a:gd name="T73" fmla="*/ 72 h 72"/>
                <a:gd name="T74" fmla="*/ 36 w 72"/>
                <a:gd name="T75" fmla="*/ 7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2" h="72">
                  <a:moveTo>
                    <a:pt x="36" y="72"/>
                  </a:moveTo>
                  <a:lnTo>
                    <a:pt x="36" y="72"/>
                  </a:lnTo>
                  <a:lnTo>
                    <a:pt x="44" y="72"/>
                  </a:lnTo>
                  <a:lnTo>
                    <a:pt x="50" y="70"/>
                  </a:lnTo>
                  <a:lnTo>
                    <a:pt x="56" y="66"/>
                  </a:lnTo>
                  <a:lnTo>
                    <a:pt x="62" y="62"/>
                  </a:lnTo>
                  <a:lnTo>
                    <a:pt x="66" y="56"/>
                  </a:lnTo>
                  <a:lnTo>
                    <a:pt x="68" y="50"/>
                  </a:lnTo>
                  <a:lnTo>
                    <a:pt x="70" y="44"/>
                  </a:lnTo>
                  <a:lnTo>
                    <a:pt x="72" y="36"/>
                  </a:lnTo>
                  <a:lnTo>
                    <a:pt x="72" y="36"/>
                  </a:lnTo>
                  <a:lnTo>
                    <a:pt x="70" y="30"/>
                  </a:lnTo>
                  <a:lnTo>
                    <a:pt x="68" y="22"/>
                  </a:lnTo>
                  <a:lnTo>
                    <a:pt x="66" y="16"/>
                  </a:lnTo>
                  <a:lnTo>
                    <a:pt x="62" y="12"/>
                  </a:lnTo>
                  <a:lnTo>
                    <a:pt x="56" y="6"/>
                  </a:lnTo>
                  <a:lnTo>
                    <a:pt x="50" y="4"/>
                  </a:lnTo>
                  <a:lnTo>
                    <a:pt x="44" y="2"/>
                  </a:lnTo>
                  <a:lnTo>
                    <a:pt x="36" y="0"/>
                  </a:lnTo>
                  <a:lnTo>
                    <a:pt x="36" y="0"/>
                  </a:lnTo>
                  <a:lnTo>
                    <a:pt x="28" y="2"/>
                  </a:lnTo>
                  <a:lnTo>
                    <a:pt x="22" y="4"/>
                  </a:lnTo>
                  <a:lnTo>
                    <a:pt x="16" y="6"/>
                  </a:lnTo>
                  <a:lnTo>
                    <a:pt x="10" y="12"/>
                  </a:lnTo>
                  <a:lnTo>
                    <a:pt x="6" y="16"/>
                  </a:lnTo>
                  <a:lnTo>
                    <a:pt x="4" y="22"/>
                  </a:lnTo>
                  <a:lnTo>
                    <a:pt x="2" y="30"/>
                  </a:lnTo>
                  <a:lnTo>
                    <a:pt x="0" y="36"/>
                  </a:lnTo>
                  <a:lnTo>
                    <a:pt x="0" y="36"/>
                  </a:lnTo>
                  <a:lnTo>
                    <a:pt x="2" y="44"/>
                  </a:lnTo>
                  <a:lnTo>
                    <a:pt x="4" y="50"/>
                  </a:lnTo>
                  <a:lnTo>
                    <a:pt x="6" y="56"/>
                  </a:lnTo>
                  <a:lnTo>
                    <a:pt x="10" y="62"/>
                  </a:lnTo>
                  <a:lnTo>
                    <a:pt x="16" y="66"/>
                  </a:lnTo>
                  <a:lnTo>
                    <a:pt x="22" y="70"/>
                  </a:lnTo>
                  <a:lnTo>
                    <a:pt x="28" y="72"/>
                  </a:lnTo>
                  <a:lnTo>
                    <a:pt x="36" y="72"/>
                  </a:lnTo>
                  <a:lnTo>
                    <a:pt x="36" y="7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663" name="Freeform 459"/>
            <p:cNvSpPr>
              <a:spLocks/>
            </p:cNvSpPr>
            <p:nvPr/>
          </p:nvSpPr>
          <p:spPr bwMode="auto">
            <a:xfrm>
              <a:off x="8170863" y="1730375"/>
              <a:ext cx="111125" cy="142875"/>
            </a:xfrm>
            <a:custGeom>
              <a:avLst/>
              <a:gdLst>
                <a:gd name="T0" fmla="*/ 24 w 70"/>
                <a:gd name="T1" fmla="*/ 0 h 90"/>
                <a:gd name="T2" fmla="*/ 24 w 70"/>
                <a:gd name="T3" fmla="*/ 0 h 90"/>
                <a:gd name="T4" fmla="*/ 18 w 70"/>
                <a:gd name="T5" fmla="*/ 0 h 90"/>
                <a:gd name="T6" fmla="*/ 14 w 70"/>
                <a:gd name="T7" fmla="*/ 2 h 90"/>
                <a:gd name="T8" fmla="*/ 10 w 70"/>
                <a:gd name="T9" fmla="*/ 6 h 90"/>
                <a:gd name="T10" fmla="*/ 8 w 70"/>
                <a:gd name="T11" fmla="*/ 10 h 90"/>
                <a:gd name="T12" fmla="*/ 2 w 70"/>
                <a:gd name="T13" fmla="*/ 20 h 90"/>
                <a:gd name="T14" fmla="*/ 0 w 70"/>
                <a:gd name="T15" fmla="*/ 36 h 90"/>
                <a:gd name="T16" fmla="*/ 20 w 70"/>
                <a:gd name="T17" fmla="*/ 90 h 90"/>
                <a:gd name="T18" fmla="*/ 70 w 70"/>
                <a:gd name="T19" fmla="*/ 90 h 90"/>
                <a:gd name="T20" fmla="*/ 70 w 70"/>
                <a:gd name="T21" fmla="*/ 90 h 90"/>
                <a:gd name="T22" fmla="*/ 68 w 70"/>
                <a:gd name="T23" fmla="*/ 72 h 90"/>
                <a:gd name="T24" fmla="*/ 66 w 70"/>
                <a:gd name="T25" fmla="*/ 54 h 90"/>
                <a:gd name="T26" fmla="*/ 62 w 70"/>
                <a:gd name="T27" fmla="*/ 40 h 90"/>
                <a:gd name="T28" fmla="*/ 56 w 70"/>
                <a:gd name="T29" fmla="*/ 26 h 90"/>
                <a:gd name="T30" fmla="*/ 50 w 70"/>
                <a:gd name="T31" fmla="*/ 14 h 90"/>
                <a:gd name="T32" fmla="*/ 42 w 70"/>
                <a:gd name="T33" fmla="*/ 6 h 90"/>
                <a:gd name="T34" fmla="*/ 34 w 70"/>
                <a:gd name="T35" fmla="*/ 2 h 90"/>
                <a:gd name="T36" fmla="*/ 24 w 70"/>
                <a:gd name="T37" fmla="*/ 0 h 90"/>
                <a:gd name="T38" fmla="*/ 24 w 70"/>
                <a:gd name="T39" fmla="*/ 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0" h="90">
                  <a:moveTo>
                    <a:pt x="24" y="0"/>
                  </a:moveTo>
                  <a:lnTo>
                    <a:pt x="24" y="0"/>
                  </a:lnTo>
                  <a:lnTo>
                    <a:pt x="18" y="0"/>
                  </a:lnTo>
                  <a:lnTo>
                    <a:pt x="14" y="2"/>
                  </a:lnTo>
                  <a:lnTo>
                    <a:pt x="10" y="6"/>
                  </a:lnTo>
                  <a:lnTo>
                    <a:pt x="8" y="10"/>
                  </a:lnTo>
                  <a:lnTo>
                    <a:pt x="2" y="20"/>
                  </a:lnTo>
                  <a:lnTo>
                    <a:pt x="0" y="36"/>
                  </a:lnTo>
                  <a:lnTo>
                    <a:pt x="20" y="90"/>
                  </a:lnTo>
                  <a:lnTo>
                    <a:pt x="70" y="90"/>
                  </a:lnTo>
                  <a:lnTo>
                    <a:pt x="70" y="90"/>
                  </a:lnTo>
                  <a:lnTo>
                    <a:pt x="68" y="72"/>
                  </a:lnTo>
                  <a:lnTo>
                    <a:pt x="66" y="54"/>
                  </a:lnTo>
                  <a:lnTo>
                    <a:pt x="62" y="40"/>
                  </a:lnTo>
                  <a:lnTo>
                    <a:pt x="56" y="26"/>
                  </a:lnTo>
                  <a:lnTo>
                    <a:pt x="50" y="14"/>
                  </a:lnTo>
                  <a:lnTo>
                    <a:pt x="42" y="6"/>
                  </a:lnTo>
                  <a:lnTo>
                    <a:pt x="34" y="2"/>
                  </a:lnTo>
                  <a:lnTo>
                    <a:pt x="24" y="0"/>
                  </a:lnTo>
                  <a:lnTo>
                    <a:pt x="2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664" name="Freeform 460"/>
            <p:cNvSpPr>
              <a:spLocks/>
            </p:cNvSpPr>
            <p:nvPr/>
          </p:nvSpPr>
          <p:spPr bwMode="auto">
            <a:xfrm>
              <a:off x="7900988" y="1733550"/>
              <a:ext cx="282575" cy="139700"/>
            </a:xfrm>
            <a:custGeom>
              <a:avLst/>
              <a:gdLst>
                <a:gd name="T0" fmla="*/ 148 w 178"/>
                <a:gd name="T1" fmla="*/ 0 h 88"/>
                <a:gd name="T2" fmla="*/ 134 w 178"/>
                <a:gd name="T3" fmla="*/ 0 h 88"/>
                <a:gd name="T4" fmla="*/ 44 w 178"/>
                <a:gd name="T5" fmla="*/ 0 h 88"/>
                <a:gd name="T6" fmla="*/ 30 w 178"/>
                <a:gd name="T7" fmla="*/ 0 h 88"/>
                <a:gd name="T8" fmla="*/ 10 w 178"/>
                <a:gd name="T9" fmla="*/ 58 h 88"/>
                <a:gd name="T10" fmla="*/ 0 w 178"/>
                <a:gd name="T11" fmla="*/ 88 h 88"/>
                <a:gd name="T12" fmla="*/ 10 w 178"/>
                <a:gd name="T13" fmla="*/ 88 h 88"/>
                <a:gd name="T14" fmla="*/ 168 w 178"/>
                <a:gd name="T15" fmla="*/ 88 h 88"/>
                <a:gd name="T16" fmla="*/ 178 w 178"/>
                <a:gd name="T17" fmla="*/ 88 h 88"/>
                <a:gd name="T18" fmla="*/ 168 w 178"/>
                <a:gd name="T19" fmla="*/ 58 h 88"/>
                <a:gd name="T20" fmla="*/ 148 w 178"/>
                <a:gd name="T21"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8" h="88">
                  <a:moveTo>
                    <a:pt x="148" y="0"/>
                  </a:moveTo>
                  <a:lnTo>
                    <a:pt x="134" y="0"/>
                  </a:lnTo>
                  <a:lnTo>
                    <a:pt x="44" y="0"/>
                  </a:lnTo>
                  <a:lnTo>
                    <a:pt x="30" y="0"/>
                  </a:lnTo>
                  <a:lnTo>
                    <a:pt x="10" y="58"/>
                  </a:lnTo>
                  <a:lnTo>
                    <a:pt x="0" y="88"/>
                  </a:lnTo>
                  <a:lnTo>
                    <a:pt x="10" y="88"/>
                  </a:lnTo>
                  <a:lnTo>
                    <a:pt x="168" y="88"/>
                  </a:lnTo>
                  <a:lnTo>
                    <a:pt x="178" y="88"/>
                  </a:lnTo>
                  <a:lnTo>
                    <a:pt x="168" y="58"/>
                  </a:lnTo>
                  <a:lnTo>
                    <a:pt x="14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grpSp>
      <p:grpSp>
        <p:nvGrpSpPr>
          <p:cNvPr id="1665" name="グループ化 1664"/>
          <p:cNvGrpSpPr/>
          <p:nvPr/>
        </p:nvGrpSpPr>
        <p:grpSpPr>
          <a:xfrm>
            <a:off x="5393049" y="4589244"/>
            <a:ext cx="293791" cy="434926"/>
            <a:chOff x="7316788" y="5048250"/>
            <a:chExt cx="323850" cy="479425"/>
          </a:xfrm>
        </p:grpSpPr>
        <p:sp>
          <p:nvSpPr>
            <p:cNvPr id="1666" name="Freeform 461"/>
            <p:cNvSpPr>
              <a:spLocks noEditPoints="1"/>
            </p:cNvSpPr>
            <p:nvPr/>
          </p:nvSpPr>
          <p:spPr bwMode="auto">
            <a:xfrm>
              <a:off x="7316788" y="5286375"/>
              <a:ext cx="323850" cy="241300"/>
            </a:xfrm>
            <a:custGeom>
              <a:avLst/>
              <a:gdLst>
                <a:gd name="T0" fmla="*/ 158 w 204"/>
                <a:gd name="T1" fmla="*/ 10 h 152"/>
                <a:gd name="T2" fmla="*/ 158 w 204"/>
                <a:gd name="T3" fmla="*/ 0 h 152"/>
                <a:gd name="T4" fmla="*/ 0 w 204"/>
                <a:gd name="T5" fmla="*/ 0 h 152"/>
                <a:gd name="T6" fmla="*/ 0 w 204"/>
                <a:gd name="T7" fmla="*/ 114 h 152"/>
                <a:gd name="T8" fmla="*/ 0 w 204"/>
                <a:gd name="T9" fmla="*/ 114 h 152"/>
                <a:gd name="T10" fmla="*/ 2 w 204"/>
                <a:gd name="T11" fmla="*/ 122 h 152"/>
                <a:gd name="T12" fmla="*/ 4 w 204"/>
                <a:gd name="T13" fmla="*/ 128 h 152"/>
                <a:gd name="T14" fmla="*/ 6 w 204"/>
                <a:gd name="T15" fmla="*/ 134 h 152"/>
                <a:gd name="T16" fmla="*/ 12 w 204"/>
                <a:gd name="T17" fmla="*/ 140 h 152"/>
                <a:gd name="T18" fmla="*/ 18 w 204"/>
                <a:gd name="T19" fmla="*/ 144 h 152"/>
                <a:gd name="T20" fmla="*/ 24 w 204"/>
                <a:gd name="T21" fmla="*/ 148 h 152"/>
                <a:gd name="T22" fmla="*/ 30 w 204"/>
                <a:gd name="T23" fmla="*/ 150 h 152"/>
                <a:gd name="T24" fmla="*/ 38 w 204"/>
                <a:gd name="T25" fmla="*/ 152 h 152"/>
                <a:gd name="T26" fmla="*/ 122 w 204"/>
                <a:gd name="T27" fmla="*/ 152 h 152"/>
                <a:gd name="T28" fmla="*/ 122 w 204"/>
                <a:gd name="T29" fmla="*/ 152 h 152"/>
                <a:gd name="T30" fmla="*/ 128 w 204"/>
                <a:gd name="T31" fmla="*/ 150 h 152"/>
                <a:gd name="T32" fmla="*/ 136 w 204"/>
                <a:gd name="T33" fmla="*/ 148 h 152"/>
                <a:gd name="T34" fmla="*/ 142 w 204"/>
                <a:gd name="T35" fmla="*/ 144 h 152"/>
                <a:gd name="T36" fmla="*/ 148 w 204"/>
                <a:gd name="T37" fmla="*/ 140 h 152"/>
                <a:gd name="T38" fmla="*/ 152 w 204"/>
                <a:gd name="T39" fmla="*/ 134 h 152"/>
                <a:gd name="T40" fmla="*/ 156 w 204"/>
                <a:gd name="T41" fmla="*/ 128 h 152"/>
                <a:gd name="T42" fmla="*/ 158 w 204"/>
                <a:gd name="T43" fmla="*/ 122 h 152"/>
                <a:gd name="T44" fmla="*/ 158 w 204"/>
                <a:gd name="T45" fmla="*/ 114 h 152"/>
                <a:gd name="T46" fmla="*/ 158 w 204"/>
                <a:gd name="T47" fmla="*/ 106 h 152"/>
                <a:gd name="T48" fmla="*/ 158 w 204"/>
                <a:gd name="T49" fmla="*/ 106 h 152"/>
                <a:gd name="T50" fmla="*/ 176 w 204"/>
                <a:gd name="T51" fmla="*/ 106 h 152"/>
                <a:gd name="T52" fmla="*/ 184 w 204"/>
                <a:gd name="T53" fmla="*/ 104 h 152"/>
                <a:gd name="T54" fmla="*/ 190 w 204"/>
                <a:gd name="T55" fmla="*/ 100 h 152"/>
                <a:gd name="T56" fmla="*/ 196 w 204"/>
                <a:gd name="T57" fmla="*/ 94 h 152"/>
                <a:gd name="T58" fmla="*/ 200 w 204"/>
                <a:gd name="T59" fmla="*/ 86 h 152"/>
                <a:gd name="T60" fmla="*/ 202 w 204"/>
                <a:gd name="T61" fmla="*/ 74 h 152"/>
                <a:gd name="T62" fmla="*/ 204 w 204"/>
                <a:gd name="T63" fmla="*/ 58 h 152"/>
                <a:gd name="T64" fmla="*/ 204 w 204"/>
                <a:gd name="T65" fmla="*/ 58 h 152"/>
                <a:gd name="T66" fmla="*/ 202 w 204"/>
                <a:gd name="T67" fmla="*/ 44 h 152"/>
                <a:gd name="T68" fmla="*/ 200 w 204"/>
                <a:gd name="T69" fmla="*/ 32 h 152"/>
                <a:gd name="T70" fmla="*/ 196 w 204"/>
                <a:gd name="T71" fmla="*/ 24 h 152"/>
                <a:gd name="T72" fmla="*/ 190 w 204"/>
                <a:gd name="T73" fmla="*/ 18 h 152"/>
                <a:gd name="T74" fmla="*/ 184 w 204"/>
                <a:gd name="T75" fmla="*/ 14 h 152"/>
                <a:gd name="T76" fmla="*/ 176 w 204"/>
                <a:gd name="T77" fmla="*/ 12 h 152"/>
                <a:gd name="T78" fmla="*/ 158 w 204"/>
                <a:gd name="T79" fmla="*/ 10 h 152"/>
                <a:gd name="T80" fmla="*/ 158 w 204"/>
                <a:gd name="T81" fmla="*/ 10 h 152"/>
                <a:gd name="T82" fmla="*/ 158 w 204"/>
                <a:gd name="T83" fmla="*/ 94 h 152"/>
                <a:gd name="T84" fmla="*/ 158 w 204"/>
                <a:gd name="T85" fmla="*/ 24 h 152"/>
                <a:gd name="T86" fmla="*/ 158 w 204"/>
                <a:gd name="T87" fmla="*/ 24 h 152"/>
                <a:gd name="T88" fmla="*/ 172 w 204"/>
                <a:gd name="T89" fmla="*/ 24 h 152"/>
                <a:gd name="T90" fmla="*/ 178 w 204"/>
                <a:gd name="T91" fmla="*/ 26 h 152"/>
                <a:gd name="T92" fmla="*/ 182 w 204"/>
                <a:gd name="T93" fmla="*/ 28 h 152"/>
                <a:gd name="T94" fmla="*/ 186 w 204"/>
                <a:gd name="T95" fmla="*/ 32 h 152"/>
                <a:gd name="T96" fmla="*/ 188 w 204"/>
                <a:gd name="T97" fmla="*/ 38 h 152"/>
                <a:gd name="T98" fmla="*/ 190 w 204"/>
                <a:gd name="T99" fmla="*/ 48 h 152"/>
                <a:gd name="T100" fmla="*/ 190 w 204"/>
                <a:gd name="T101" fmla="*/ 58 h 152"/>
                <a:gd name="T102" fmla="*/ 190 w 204"/>
                <a:gd name="T103" fmla="*/ 58 h 152"/>
                <a:gd name="T104" fmla="*/ 190 w 204"/>
                <a:gd name="T105" fmla="*/ 70 h 152"/>
                <a:gd name="T106" fmla="*/ 188 w 204"/>
                <a:gd name="T107" fmla="*/ 78 h 152"/>
                <a:gd name="T108" fmla="*/ 186 w 204"/>
                <a:gd name="T109" fmla="*/ 86 h 152"/>
                <a:gd name="T110" fmla="*/ 182 w 204"/>
                <a:gd name="T111" fmla="*/ 90 h 152"/>
                <a:gd name="T112" fmla="*/ 178 w 204"/>
                <a:gd name="T113" fmla="*/ 92 h 152"/>
                <a:gd name="T114" fmla="*/ 172 w 204"/>
                <a:gd name="T115" fmla="*/ 94 h 152"/>
                <a:gd name="T116" fmla="*/ 158 w 204"/>
                <a:gd name="T117" fmla="*/ 94 h 152"/>
                <a:gd name="T118" fmla="*/ 158 w 204"/>
                <a:gd name="T119" fmla="*/ 94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4" h="152">
                  <a:moveTo>
                    <a:pt x="158" y="10"/>
                  </a:moveTo>
                  <a:lnTo>
                    <a:pt x="158" y="0"/>
                  </a:lnTo>
                  <a:lnTo>
                    <a:pt x="0" y="0"/>
                  </a:lnTo>
                  <a:lnTo>
                    <a:pt x="0" y="114"/>
                  </a:lnTo>
                  <a:lnTo>
                    <a:pt x="0" y="114"/>
                  </a:lnTo>
                  <a:lnTo>
                    <a:pt x="2" y="122"/>
                  </a:lnTo>
                  <a:lnTo>
                    <a:pt x="4" y="128"/>
                  </a:lnTo>
                  <a:lnTo>
                    <a:pt x="6" y="134"/>
                  </a:lnTo>
                  <a:lnTo>
                    <a:pt x="12" y="140"/>
                  </a:lnTo>
                  <a:lnTo>
                    <a:pt x="18" y="144"/>
                  </a:lnTo>
                  <a:lnTo>
                    <a:pt x="24" y="148"/>
                  </a:lnTo>
                  <a:lnTo>
                    <a:pt x="30" y="150"/>
                  </a:lnTo>
                  <a:lnTo>
                    <a:pt x="38" y="152"/>
                  </a:lnTo>
                  <a:lnTo>
                    <a:pt x="122" y="152"/>
                  </a:lnTo>
                  <a:lnTo>
                    <a:pt x="122" y="152"/>
                  </a:lnTo>
                  <a:lnTo>
                    <a:pt x="128" y="150"/>
                  </a:lnTo>
                  <a:lnTo>
                    <a:pt x="136" y="148"/>
                  </a:lnTo>
                  <a:lnTo>
                    <a:pt x="142" y="144"/>
                  </a:lnTo>
                  <a:lnTo>
                    <a:pt x="148" y="140"/>
                  </a:lnTo>
                  <a:lnTo>
                    <a:pt x="152" y="134"/>
                  </a:lnTo>
                  <a:lnTo>
                    <a:pt x="156" y="128"/>
                  </a:lnTo>
                  <a:lnTo>
                    <a:pt x="158" y="122"/>
                  </a:lnTo>
                  <a:lnTo>
                    <a:pt x="158" y="114"/>
                  </a:lnTo>
                  <a:lnTo>
                    <a:pt x="158" y="106"/>
                  </a:lnTo>
                  <a:lnTo>
                    <a:pt x="158" y="106"/>
                  </a:lnTo>
                  <a:lnTo>
                    <a:pt x="176" y="106"/>
                  </a:lnTo>
                  <a:lnTo>
                    <a:pt x="184" y="104"/>
                  </a:lnTo>
                  <a:lnTo>
                    <a:pt x="190" y="100"/>
                  </a:lnTo>
                  <a:lnTo>
                    <a:pt x="196" y="94"/>
                  </a:lnTo>
                  <a:lnTo>
                    <a:pt x="200" y="86"/>
                  </a:lnTo>
                  <a:lnTo>
                    <a:pt x="202" y="74"/>
                  </a:lnTo>
                  <a:lnTo>
                    <a:pt x="204" y="58"/>
                  </a:lnTo>
                  <a:lnTo>
                    <a:pt x="204" y="58"/>
                  </a:lnTo>
                  <a:lnTo>
                    <a:pt x="202" y="44"/>
                  </a:lnTo>
                  <a:lnTo>
                    <a:pt x="200" y="32"/>
                  </a:lnTo>
                  <a:lnTo>
                    <a:pt x="196" y="24"/>
                  </a:lnTo>
                  <a:lnTo>
                    <a:pt x="190" y="18"/>
                  </a:lnTo>
                  <a:lnTo>
                    <a:pt x="184" y="14"/>
                  </a:lnTo>
                  <a:lnTo>
                    <a:pt x="176" y="12"/>
                  </a:lnTo>
                  <a:lnTo>
                    <a:pt x="158" y="10"/>
                  </a:lnTo>
                  <a:lnTo>
                    <a:pt x="158" y="10"/>
                  </a:lnTo>
                  <a:close/>
                  <a:moveTo>
                    <a:pt x="158" y="94"/>
                  </a:moveTo>
                  <a:lnTo>
                    <a:pt x="158" y="24"/>
                  </a:lnTo>
                  <a:lnTo>
                    <a:pt x="158" y="24"/>
                  </a:lnTo>
                  <a:lnTo>
                    <a:pt x="172" y="24"/>
                  </a:lnTo>
                  <a:lnTo>
                    <a:pt x="178" y="26"/>
                  </a:lnTo>
                  <a:lnTo>
                    <a:pt x="182" y="28"/>
                  </a:lnTo>
                  <a:lnTo>
                    <a:pt x="186" y="32"/>
                  </a:lnTo>
                  <a:lnTo>
                    <a:pt x="188" y="38"/>
                  </a:lnTo>
                  <a:lnTo>
                    <a:pt x="190" y="48"/>
                  </a:lnTo>
                  <a:lnTo>
                    <a:pt x="190" y="58"/>
                  </a:lnTo>
                  <a:lnTo>
                    <a:pt x="190" y="58"/>
                  </a:lnTo>
                  <a:lnTo>
                    <a:pt x="190" y="70"/>
                  </a:lnTo>
                  <a:lnTo>
                    <a:pt x="188" y="78"/>
                  </a:lnTo>
                  <a:lnTo>
                    <a:pt x="186" y="86"/>
                  </a:lnTo>
                  <a:lnTo>
                    <a:pt x="182" y="90"/>
                  </a:lnTo>
                  <a:lnTo>
                    <a:pt x="178" y="92"/>
                  </a:lnTo>
                  <a:lnTo>
                    <a:pt x="172" y="94"/>
                  </a:lnTo>
                  <a:lnTo>
                    <a:pt x="158" y="94"/>
                  </a:lnTo>
                  <a:lnTo>
                    <a:pt x="158" y="9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667" name="Freeform 462"/>
            <p:cNvSpPr>
              <a:spLocks/>
            </p:cNvSpPr>
            <p:nvPr/>
          </p:nvSpPr>
          <p:spPr bwMode="auto">
            <a:xfrm>
              <a:off x="7421563" y="5048250"/>
              <a:ext cx="41275" cy="222250"/>
            </a:xfrm>
            <a:custGeom>
              <a:avLst/>
              <a:gdLst>
                <a:gd name="T0" fmla="*/ 20 w 26"/>
                <a:gd name="T1" fmla="*/ 0 h 140"/>
                <a:gd name="T2" fmla="*/ 20 w 26"/>
                <a:gd name="T3" fmla="*/ 0 h 140"/>
                <a:gd name="T4" fmla="*/ 16 w 26"/>
                <a:gd name="T5" fmla="*/ 12 h 140"/>
                <a:gd name="T6" fmla="*/ 16 w 26"/>
                <a:gd name="T7" fmla="*/ 12 h 140"/>
                <a:gd name="T8" fmla="*/ 6 w 26"/>
                <a:gd name="T9" fmla="*/ 26 h 140"/>
                <a:gd name="T10" fmla="*/ 6 w 26"/>
                <a:gd name="T11" fmla="*/ 26 h 140"/>
                <a:gd name="T12" fmla="*/ 2 w 26"/>
                <a:gd name="T13" fmla="*/ 36 h 140"/>
                <a:gd name="T14" fmla="*/ 0 w 26"/>
                <a:gd name="T15" fmla="*/ 48 h 140"/>
                <a:gd name="T16" fmla="*/ 0 w 26"/>
                <a:gd name="T17" fmla="*/ 48 h 140"/>
                <a:gd name="T18" fmla="*/ 2 w 26"/>
                <a:gd name="T19" fmla="*/ 62 h 140"/>
                <a:gd name="T20" fmla="*/ 8 w 26"/>
                <a:gd name="T21" fmla="*/ 74 h 140"/>
                <a:gd name="T22" fmla="*/ 8 w 26"/>
                <a:gd name="T23" fmla="*/ 74 h 140"/>
                <a:gd name="T24" fmla="*/ 12 w 26"/>
                <a:gd name="T25" fmla="*/ 82 h 140"/>
                <a:gd name="T26" fmla="*/ 14 w 26"/>
                <a:gd name="T27" fmla="*/ 92 h 140"/>
                <a:gd name="T28" fmla="*/ 14 w 26"/>
                <a:gd name="T29" fmla="*/ 92 h 140"/>
                <a:gd name="T30" fmla="*/ 14 w 26"/>
                <a:gd name="T31" fmla="*/ 102 h 140"/>
                <a:gd name="T32" fmla="*/ 12 w 26"/>
                <a:gd name="T33" fmla="*/ 110 h 140"/>
                <a:gd name="T34" fmla="*/ 12 w 26"/>
                <a:gd name="T35" fmla="*/ 110 h 140"/>
                <a:gd name="T36" fmla="*/ 8 w 26"/>
                <a:gd name="T37" fmla="*/ 118 h 140"/>
                <a:gd name="T38" fmla="*/ 6 w 26"/>
                <a:gd name="T39" fmla="*/ 126 h 140"/>
                <a:gd name="T40" fmla="*/ 6 w 26"/>
                <a:gd name="T41" fmla="*/ 126 h 140"/>
                <a:gd name="T42" fmla="*/ 6 w 26"/>
                <a:gd name="T43" fmla="*/ 134 h 140"/>
                <a:gd name="T44" fmla="*/ 8 w 26"/>
                <a:gd name="T45" fmla="*/ 140 h 140"/>
                <a:gd name="T46" fmla="*/ 8 w 26"/>
                <a:gd name="T47" fmla="*/ 140 h 140"/>
                <a:gd name="T48" fmla="*/ 12 w 26"/>
                <a:gd name="T49" fmla="*/ 128 h 140"/>
                <a:gd name="T50" fmla="*/ 12 w 26"/>
                <a:gd name="T51" fmla="*/ 128 h 140"/>
                <a:gd name="T52" fmla="*/ 20 w 26"/>
                <a:gd name="T53" fmla="*/ 114 h 140"/>
                <a:gd name="T54" fmla="*/ 20 w 26"/>
                <a:gd name="T55" fmla="*/ 114 h 140"/>
                <a:gd name="T56" fmla="*/ 26 w 26"/>
                <a:gd name="T57" fmla="*/ 104 h 140"/>
                <a:gd name="T58" fmla="*/ 26 w 26"/>
                <a:gd name="T59" fmla="*/ 92 h 140"/>
                <a:gd name="T60" fmla="*/ 26 w 26"/>
                <a:gd name="T61" fmla="*/ 92 h 140"/>
                <a:gd name="T62" fmla="*/ 24 w 26"/>
                <a:gd name="T63" fmla="*/ 78 h 140"/>
                <a:gd name="T64" fmla="*/ 20 w 26"/>
                <a:gd name="T65" fmla="*/ 66 h 140"/>
                <a:gd name="T66" fmla="*/ 20 w 26"/>
                <a:gd name="T67" fmla="*/ 66 h 140"/>
                <a:gd name="T68" fmla="*/ 16 w 26"/>
                <a:gd name="T69" fmla="*/ 58 h 140"/>
                <a:gd name="T70" fmla="*/ 14 w 26"/>
                <a:gd name="T71" fmla="*/ 48 h 140"/>
                <a:gd name="T72" fmla="*/ 14 w 26"/>
                <a:gd name="T73" fmla="*/ 48 h 140"/>
                <a:gd name="T74" fmla="*/ 14 w 26"/>
                <a:gd name="T75" fmla="*/ 38 h 140"/>
                <a:gd name="T76" fmla="*/ 16 w 26"/>
                <a:gd name="T77" fmla="*/ 30 h 140"/>
                <a:gd name="T78" fmla="*/ 16 w 26"/>
                <a:gd name="T79" fmla="*/ 30 h 140"/>
                <a:gd name="T80" fmla="*/ 18 w 26"/>
                <a:gd name="T81" fmla="*/ 22 h 140"/>
                <a:gd name="T82" fmla="*/ 20 w 26"/>
                <a:gd name="T83" fmla="*/ 14 h 140"/>
                <a:gd name="T84" fmla="*/ 20 w 26"/>
                <a:gd name="T85" fmla="*/ 14 h 140"/>
                <a:gd name="T86" fmla="*/ 22 w 26"/>
                <a:gd name="T87" fmla="*/ 6 h 140"/>
                <a:gd name="T88" fmla="*/ 20 w 26"/>
                <a:gd name="T89" fmla="*/ 0 h 140"/>
                <a:gd name="T90" fmla="*/ 20 w 26"/>
                <a:gd name="T91"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6" h="140">
                  <a:moveTo>
                    <a:pt x="20" y="0"/>
                  </a:moveTo>
                  <a:lnTo>
                    <a:pt x="20" y="0"/>
                  </a:lnTo>
                  <a:lnTo>
                    <a:pt x="16" y="12"/>
                  </a:lnTo>
                  <a:lnTo>
                    <a:pt x="16" y="12"/>
                  </a:lnTo>
                  <a:lnTo>
                    <a:pt x="6" y="26"/>
                  </a:lnTo>
                  <a:lnTo>
                    <a:pt x="6" y="26"/>
                  </a:lnTo>
                  <a:lnTo>
                    <a:pt x="2" y="36"/>
                  </a:lnTo>
                  <a:lnTo>
                    <a:pt x="0" y="48"/>
                  </a:lnTo>
                  <a:lnTo>
                    <a:pt x="0" y="48"/>
                  </a:lnTo>
                  <a:lnTo>
                    <a:pt x="2" y="62"/>
                  </a:lnTo>
                  <a:lnTo>
                    <a:pt x="8" y="74"/>
                  </a:lnTo>
                  <a:lnTo>
                    <a:pt x="8" y="74"/>
                  </a:lnTo>
                  <a:lnTo>
                    <a:pt x="12" y="82"/>
                  </a:lnTo>
                  <a:lnTo>
                    <a:pt x="14" y="92"/>
                  </a:lnTo>
                  <a:lnTo>
                    <a:pt x="14" y="92"/>
                  </a:lnTo>
                  <a:lnTo>
                    <a:pt x="14" y="102"/>
                  </a:lnTo>
                  <a:lnTo>
                    <a:pt x="12" y="110"/>
                  </a:lnTo>
                  <a:lnTo>
                    <a:pt x="12" y="110"/>
                  </a:lnTo>
                  <a:lnTo>
                    <a:pt x="8" y="118"/>
                  </a:lnTo>
                  <a:lnTo>
                    <a:pt x="6" y="126"/>
                  </a:lnTo>
                  <a:lnTo>
                    <a:pt x="6" y="126"/>
                  </a:lnTo>
                  <a:lnTo>
                    <a:pt x="6" y="134"/>
                  </a:lnTo>
                  <a:lnTo>
                    <a:pt x="8" y="140"/>
                  </a:lnTo>
                  <a:lnTo>
                    <a:pt x="8" y="140"/>
                  </a:lnTo>
                  <a:lnTo>
                    <a:pt x="12" y="128"/>
                  </a:lnTo>
                  <a:lnTo>
                    <a:pt x="12" y="128"/>
                  </a:lnTo>
                  <a:lnTo>
                    <a:pt x="20" y="114"/>
                  </a:lnTo>
                  <a:lnTo>
                    <a:pt x="20" y="114"/>
                  </a:lnTo>
                  <a:lnTo>
                    <a:pt x="26" y="104"/>
                  </a:lnTo>
                  <a:lnTo>
                    <a:pt x="26" y="92"/>
                  </a:lnTo>
                  <a:lnTo>
                    <a:pt x="26" y="92"/>
                  </a:lnTo>
                  <a:lnTo>
                    <a:pt x="24" y="78"/>
                  </a:lnTo>
                  <a:lnTo>
                    <a:pt x="20" y="66"/>
                  </a:lnTo>
                  <a:lnTo>
                    <a:pt x="20" y="66"/>
                  </a:lnTo>
                  <a:lnTo>
                    <a:pt x="16" y="58"/>
                  </a:lnTo>
                  <a:lnTo>
                    <a:pt x="14" y="48"/>
                  </a:lnTo>
                  <a:lnTo>
                    <a:pt x="14" y="48"/>
                  </a:lnTo>
                  <a:lnTo>
                    <a:pt x="14" y="38"/>
                  </a:lnTo>
                  <a:lnTo>
                    <a:pt x="16" y="30"/>
                  </a:lnTo>
                  <a:lnTo>
                    <a:pt x="16" y="30"/>
                  </a:lnTo>
                  <a:lnTo>
                    <a:pt x="18" y="22"/>
                  </a:lnTo>
                  <a:lnTo>
                    <a:pt x="20" y="14"/>
                  </a:lnTo>
                  <a:lnTo>
                    <a:pt x="20" y="14"/>
                  </a:lnTo>
                  <a:lnTo>
                    <a:pt x="22" y="6"/>
                  </a:lnTo>
                  <a:lnTo>
                    <a:pt x="20" y="0"/>
                  </a:lnTo>
                  <a:lnTo>
                    <a:pt x="2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668" name="Freeform 463"/>
            <p:cNvSpPr>
              <a:spLocks/>
            </p:cNvSpPr>
            <p:nvPr/>
          </p:nvSpPr>
          <p:spPr bwMode="auto">
            <a:xfrm>
              <a:off x="7339013" y="5048250"/>
              <a:ext cx="41275" cy="222250"/>
            </a:xfrm>
            <a:custGeom>
              <a:avLst/>
              <a:gdLst>
                <a:gd name="T0" fmla="*/ 20 w 26"/>
                <a:gd name="T1" fmla="*/ 0 h 140"/>
                <a:gd name="T2" fmla="*/ 20 w 26"/>
                <a:gd name="T3" fmla="*/ 0 h 140"/>
                <a:gd name="T4" fmla="*/ 16 w 26"/>
                <a:gd name="T5" fmla="*/ 12 h 140"/>
                <a:gd name="T6" fmla="*/ 16 w 26"/>
                <a:gd name="T7" fmla="*/ 12 h 140"/>
                <a:gd name="T8" fmla="*/ 6 w 26"/>
                <a:gd name="T9" fmla="*/ 26 h 140"/>
                <a:gd name="T10" fmla="*/ 6 w 26"/>
                <a:gd name="T11" fmla="*/ 26 h 140"/>
                <a:gd name="T12" fmla="*/ 2 w 26"/>
                <a:gd name="T13" fmla="*/ 36 h 140"/>
                <a:gd name="T14" fmla="*/ 0 w 26"/>
                <a:gd name="T15" fmla="*/ 48 h 140"/>
                <a:gd name="T16" fmla="*/ 0 w 26"/>
                <a:gd name="T17" fmla="*/ 48 h 140"/>
                <a:gd name="T18" fmla="*/ 2 w 26"/>
                <a:gd name="T19" fmla="*/ 62 h 140"/>
                <a:gd name="T20" fmla="*/ 8 w 26"/>
                <a:gd name="T21" fmla="*/ 74 h 140"/>
                <a:gd name="T22" fmla="*/ 8 w 26"/>
                <a:gd name="T23" fmla="*/ 74 h 140"/>
                <a:gd name="T24" fmla="*/ 12 w 26"/>
                <a:gd name="T25" fmla="*/ 82 h 140"/>
                <a:gd name="T26" fmla="*/ 14 w 26"/>
                <a:gd name="T27" fmla="*/ 92 h 140"/>
                <a:gd name="T28" fmla="*/ 14 w 26"/>
                <a:gd name="T29" fmla="*/ 92 h 140"/>
                <a:gd name="T30" fmla="*/ 14 w 26"/>
                <a:gd name="T31" fmla="*/ 102 h 140"/>
                <a:gd name="T32" fmla="*/ 12 w 26"/>
                <a:gd name="T33" fmla="*/ 110 h 140"/>
                <a:gd name="T34" fmla="*/ 12 w 26"/>
                <a:gd name="T35" fmla="*/ 110 h 140"/>
                <a:gd name="T36" fmla="*/ 8 w 26"/>
                <a:gd name="T37" fmla="*/ 118 h 140"/>
                <a:gd name="T38" fmla="*/ 6 w 26"/>
                <a:gd name="T39" fmla="*/ 126 h 140"/>
                <a:gd name="T40" fmla="*/ 6 w 26"/>
                <a:gd name="T41" fmla="*/ 126 h 140"/>
                <a:gd name="T42" fmla="*/ 6 w 26"/>
                <a:gd name="T43" fmla="*/ 134 h 140"/>
                <a:gd name="T44" fmla="*/ 8 w 26"/>
                <a:gd name="T45" fmla="*/ 140 h 140"/>
                <a:gd name="T46" fmla="*/ 8 w 26"/>
                <a:gd name="T47" fmla="*/ 140 h 140"/>
                <a:gd name="T48" fmla="*/ 12 w 26"/>
                <a:gd name="T49" fmla="*/ 128 h 140"/>
                <a:gd name="T50" fmla="*/ 12 w 26"/>
                <a:gd name="T51" fmla="*/ 128 h 140"/>
                <a:gd name="T52" fmla="*/ 20 w 26"/>
                <a:gd name="T53" fmla="*/ 114 h 140"/>
                <a:gd name="T54" fmla="*/ 20 w 26"/>
                <a:gd name="T55" fmla="*/ 114 h 140"/>
                <a:gd name="T56" fmla="*/ 24 w 26"/>
                <a:gd name="T57" fmla="*/ 104 h 140"/>
                <a:gd name="T58" fmla="*/ 26 w 26"/>
                <a:gd name="T59" fmla="*/ 92 h 140"/>
                <a:gd name="T60" fmla="*/ 26 w 26"/>
                <a:gd name="T61" fmla="*/ 92 h 140"/>
                <a:gd name="T62" fmla="*/ 24 w 26"/>
                <a:gd name="T63" fmla="*/ 78 h 140"/>
                <a:gd name="T64" fmla="*/ 20 w 26"/>
                <a:gd name="T65" fmla="*/ 66 h 140"/>
                <a:gd name="T66" fmla="*/ 20 w 26"/>
                <a:gd name="T67" fmla="*/ 66 h 140"/>
                <a:gd name="T68" fmla="*/ 16 w 26"/>
                <a:gd name="T69" fmla="*/ 58 h 140"/>
                <a:gd name="T70" fmla="*/ 14 w 26"/>
                <a:gd name="T71" fmla="*/ 48 h 140"/>
                <a:gd name="T72" fmla="*/ 14 w 26"/>
                <a:gd name="T73" fmla="*/ 48 h 140"/>
                <a:gd name="T74" fmla="*/ 14 w 26"/>
                <a:gd name="T75" fmla="*/ 38 h 140"/>
                <a:gd name="T76" fmla="*/ 16 w 26"/>
                <a:gd name="T77" fmla="*/ 30 h 140"/>
                <a:gd name="T78" fmla="*/ 16 w 26"/>
                <a:gd name="T79" fmla="*/ 30 h 140"/>
                <a:gd name="T80" fmla="*/ 18 w 26"/>
                <a:gd name="T81" fmla="*/ 22 h 140"/>
                <a:gd name="T82" fmla="*/ 20 w 26"/>
                <a:gd name="T83" fmla="*/ 14 h 140"/>
                <a:gd name="T84" fmla="*/ 20 w 26"/>
                <a:gd name="T85" fmla="*/ 14 h 140"/>
                <a:gd name="T86" fmla="*/ 20 w 26"/>
                <a:gd name="T87" fmla="*/ 6 h 140"/>
                <a:gd name="T88" fmla="*/ 20 w 26"/>
                <a:gd name="T89" fmla="*/ 0 h 140"/>
                <a:gd name="T90" fmla="*/ 20 w 26"/>
                <a:gd name="T91"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6" h="140">
                  <a:moveTo>
                    <a:pt x="20" y="0"/>
                  </a:moveTo>
                  <a:lnTo>
                    <a:pt x="20" y="0"/>
                  </a:lnTo>
                  <a:lnTo>
                    <a:pt x="16" y="12"/>
                  </a:lnTo>
                  <a:lnTo>
                    <a:pt x="16" y="12"/>
                  </a:lnTo>
                  <a:lnTo>
                    <a:pt x="6" y="26"/>
                  </a:lnTo>
                  <a:lnTo>
                    <a:pt x="6" y="26"/>
                  </a:lnTo>
                  <a:lnTo>
                    <a:pt x="2" y="36"/>
                  </a:lnTo>
                  <a:lnTo>
                    <a:pt x="0" y="48"/>
                  </a:lnTo>
                  <a:lnTo>
                    <a:pt x="0" y="48"/>
                  </a:lnTo>
                  <a:lnTo>
                    <a:pt x="2" y="62"/>
                  </a:lnTo>
                  <a:lnTo>
                    <a:pt x="8" y="74"/>
                  </a:lnTo>
                  <a:lnTo>
                    <a:pt x="8" y="74"/>
                  </a:lnTo>
                  <a:lnTo>
                    <a:pt x="12" y="82"/>
                  </a:lnTo>
                  <a:lnTo>
                    <a:pt x="14" y="92"/>
                  </a:lnTo>
                  <a:lnTo>
                    <a:pt x="14" y="92"/>
                  </a:lnTo>
                  <a:lnTo>
                    <a:pt x="14" y="102"/>
                  </a:lnTo>
                  <a:lnTo>
                    <a:pt x="12" y="110"/>
                  </a:lnTo>
                  <a:lnTo>
                    <a:pt x="12" y="110"/>
                  </a:lnTo>
                  <a:lnTo>
                    <a:pt x="8" y="118"/>
                  </a:lnTo>
                  <a:lnTo>
                    <a:pt x="6" y="126"/>
                  </a:lnTo>
                  <a:lnTo>
                    <a:pt x="6" y="126"/>
                  </a:lnTo>
                  <a:lnTo>
                    <a:pt x="6" y="134"/>
                  </a:lnTo>
                  <a:lnTo>
                    <a:pt x="8" y="140"/>
                  </a:lnTo>
                  <a:lnTo>
                    <a:pt x="8" y="140"/>
                  </a:lnTo>
                  <a:lnTo>
                    <a:pt x="12" y="128"/>
                  </a:lnTo>
                  <a:lnTo>
                    <a:pt x="12" y="128"/>
                  </a:lnTo>
                  <a:lnTo>
                    <a:pt x="20" y="114"/>
                  </a:lnTo>
                  <a:lnTo>
                    <a:pt x="20" y="114"/>
                  </a:lnTo>
                  <a:lnTo>
                    <a:pt x="24" y="104"/>
                  </a:lnTo>
                  <a:lnTo>
                    <a:pt x="26" y="92"/>
                  </a:lnTo>
                  <a:lnTo>
                    <a:pt x="26" y="92"/>
                  </a:lnTo>
                  <a:lnTo>
                    <a:pt x="24" y="78"/>
                  </a:lnTo>
                  <a:lnTo>
                    <a:pt x="20" y="66"/>
                  </a:lnTo>
                  <a:lnTo>
                    <a:pt x="20" y="66"/>
                  </a:lnTo>
                  <a:lnTo>
                    <a:pt x="16" y="58"/>
                  </a:lnTo>
                  <a:lnTo>
                    <a:pt x="14" y="48"/>
                  </a:lnTo>
                  <a:lnTo>
                    <a:pt x="14" y="48"/>
                  </a:lnTo>
                  <a:lnTo>
                    <a:pt x="14" y="38"/>
                  </a:lnTo>
                  <a:lnTo>
                    <a:pt x="16" y="30"/>
                  </a:lnTo>
                  <a:lnTo>
                    <a:pt x="16" y="30"/>
                  </a:lnTo>
                  <a:lnTo>
                    <a:pt x="18" y="22"/>
                  </a:lnTo>
                  <a:lnTo>
                    <a:pt x="20" y="14"/>
                  </a:lnTo>
                  <a:lnTo>
                    <a:pt x="20" y="14"/>
                  </a:lnTo>
                  <a:lnTo>
                    <a:pt x="20" y="6"/>
                  </a:lnTo>
                  <a:lnTo>
                    <a:pt x="20" y="0"/>
                  </a:lnTo>
                  <a:lnTo>
                    <a:pt x="2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669" name="Freeform 464"/>
            <p:cNvSpPr>
              <a:spLocks/>
            </p:cNvSpPr>
            <p:nvPr/>
          </p:nvSpPr>
          <p:spPr bwMode="auto">
            <a:xfrm>
              <a:off x="7504113" y="5048250"/>
              <a:ext cx="41275" cy="222250"/>
            </a:xfrm>
            <a:custGeom>
              <a:avLst/>
              <a:gdLst>
                <a:gd name="T0" fmla="*/ 20 w 26"/>
                <a:gd name="T1" fmla="*/ 0 h 140"/>
                <a:gd name="T2" fmla="*/ 20 w 26"/>
                <a:gd name="T3" fmla="*/ 0 h 140"/>
                <a:gd name="T4" fmla="*/ 16 w 26"/>
                <a:gd name="T5" fmla="*/ 12 h 140"/>
                <a:gd name="T6" fmla="*/ 16 w 26"/>
                <a:gd name="T7" fmla="*/ 12 h 140"/>
                <a:gd name="T8" fmla="*/ 6 w 26"/>
                <a:gd name="T9" fmla="*/ 26 h 140"/>
                <a:gd name="T10" fmla="*/ 6 w 26"/>
                <a:gd name="T11" fmla="*/ 26 h 140"/>
                <a:gd name="T12" fmla="*/ 2 w 26"/>
                <a:gd name="T13" fmla="*/ 36 h 140"/>
                <a:gd name="T14" fmla="*/ 0 w 26"/>
                <a:gd name="T15" fmla="*/ 48 h 140"/>
                <a:gd name="T16" fmla="*/ 0 w 26"/>
                <a:gd name="T17" fmla="*/ 48 h 140"/>
                <a:gd name="T18" fmla="*/ 2 w 26"/>
                <a:gd name="T19" fmla="*/ 62 h 140"/>
                <a:gd name="T20" fmla="*/ 8 w 26"/>
                <a:gd name="T21" fmla="*/ 74 h 140"/>
                <a:gd name="T22" fmla="*/ 8 w 26"/>
                <a:gd name="T23" fmla="*/ 74 h 140"/>
                <a:gd name="T24" fmla="*/ 12 w 26"/>
                <a:gd name="T25" fmla="*/ 82 h 140"/>
                <a:gd name="T26" fmla="*/ 14 w 26"/>
                <a:gd name="T27" fmla="*/ 92 h 140"/>
                <a:gd name="T28" fmla="*/ 14 w 26"/>
                <a:gd name="T29" fmla="*/ 92 h 140"/>
                <a:gd name="T30" fmla="*/ 14 w 26"/>
                <a:gd name="T31" fmla="*/ 102 h 140"/>
                <a:gd name="T32" fmla="*/ 12 w 26"/>
                <a:gd name="T33" fmla="*/ 110 h 140"/>
                <a:gd name="T34" fmla="*/ 12 w 26"/>
                <a:gd name="T35" fmla="*/ 110 h 140"/>
                <a:gd name="T36" fmla="*/ 8 w 26"/>
                <a:gd name="T37" fmla="*/ 118 h 140"/>
                <a:gd name="T38" fmla="*/ 6 w 26"/>
                <a:gd name="T39" fmla="*/ 126 h 140"/>
                <a:gd name="T40" fmla="*/ 6 w 26"/>
                <a:gd name="T41" fmla="*/ 126 h 140"/>
                <a:gd name="T42" fmla="*/ 6 w 26"/>
                <a:gd name="T43" fmla="*/ 134 h 140"/>
                <a:gd name="T44" fmla="*/ 8 w 26"/>
                <a:gd name="T45" fmla="*/ 140 h 140"/>
                <a:gd name="T46" fmla="*/ 8 w 26"/>
                <a:gd name="T47" fmla="*/ 140 h 140"/>
                <a:gd name="T48" fmla="*/ 12 w 26"/>
                <a:gd name="T49" fmla="*/ 128 h 140"/>
                <a:gd name="T50" fmla="*/ 12 w 26"/>
                <a:gd name="T51" fmla="*/ 128 h 140"/>
                <a:gd name="T52" fmla="*/ 22 w 26"/>
                <a:gd name="T53" fmla="*/ 114 h 140"/>
                <a:gd name="T54" fmla="*/ 22 w 26"/>
                <a:gd name="T55" fmla="*/ 114 h 140"/>
                <a:gd name="T56" fmla="*/ 26 w 26"/>
                <a:gd name="T57" fmla="*/ 104 h 140"/>
                <a:gd name="T58" fmla="*/ 26 w 26"/>
                <a:gd name="T59" fmla="*/ 92 h 140"/>
                <a:gd name="T60" fmla="*/ 26 w 26"/>
                <a:gd name="T61" fmla="*/ 92 h 140"/>
                <a:gd name="T62" fmla="*/ 26 w 26"/>
                <a:gd name="T63" fmla="*/ 78 h 140"/>
                <a:gd name="T64" fmla="*/ 20 w 26"/>
                <a:gd name="T65" fmla="*/ 66 h 140"/>
                <a:gd name="T66" fmla="*/ 20 w 26"/>
                <a:gd name="T67" fmla="*/ 66 h 140"/>
                <a:gd name="T68" fmla="*/ 16 w 26"/>
                <a:gd name="T69" fmla="*/ 58 h 140"/>
                <a:gd name="T70" fmla="*/ 14 w 26"/>
                <a:gd name="T71" fmla="*/ 48 h 140"/>
                <a:gd name="T72" fmla="*/ 14 w 26"/>
                <a:gd name="T73" fmla="*/ 48 h 140"/>
                <a:gd name="T74" fmla="*/ 14 w 26"/>
                <a:gd name="T75" fmla="*/ 38 h 140"/>
                <a:gd name="T76" fmla="*/ 16 w 26"/>
                <a:gd name="T77" fmla="*/ 30 h 140"/>
                <a:gd name="T78" fmla="*/ 16 w 26"/>
                <a:gd name="T79" fmla="*/ 30 h 140"/>
                <a:gd name="T80" fmla="*/ 18 w 26"/>
                <a:gd name="T81" fmla="*/ 22 h 140"/>
                <a:gd name="T82" fmla="*/ 22 w 26"/>
                <a:gd name="T83" fmla="*/ 14 h 140"/>
                <a:gd name="T84" fmla="*/ 22 w 26"/>
                <a:gd name="T85" fmla="*/ 14 h 140"/>
                <a:gd name="T86" fmla="*/ 22 w 26"/>
                <a:gd name="T87" fmla="*/ 6 h 140"/>
                <a:gd name="T88" fmla="*/ 20 w 26"/>
                <a:gd name="T89" fmla="*/ 0 h 140"/>
                <a:gd name="T90" fmla="*/ 20 w 26"/>
                <a:gd name="T91"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6" h="140">
                  <a:moveTo>
                    <a:pt x="20" y="0"/>
                  </a:moveTo>
                  <a:lnTo>
                    <a:pt x="20" y="0"/>
                  </a:lnTo>
                  <a:lnTo>
                    <a:pt x="16" y="12"/>
                  </a:lnTo>
                  <a:lnTo>
                    <a:pt x="16" y="12"/>
                  </a:lnTo>
                  <a:lnTo>
                    <a:pt x="6" y="26"/>
                  </a:lnTo>
                  <a:lnTo>
                    <a:pt x="6" y="26"/>
                  </a:lnTo>
                  <a:lnTo>
                    <a:pt x="2" y="36"/>
                  </a:lnTo>
                  <a:lnTo>
                    <a:pt x="0" y="48"/>
                  </a:lnTo>
                  <a:lnTo>
                    <a:pt x="0" y="48"/>
                  </a:lnTo>
                  <a:lnTo>
                    <a:pt x="2" y="62"/>
                  </a:lnTo>
                  <a:lnTo>
                    <a:pt x="8" y="74"/>
                  </a:lnTo>
                  <a:lnTo>
                    <a:pt x="8" y="74"/>
                  </a:lnTo>
                  <a:lnTo>
                    <a:pt x="12" y="82"/>
                  </a:lnTo>
                  <a:lnTo>
                    <a:pt x="14" y="92"/>
                  </a:lnTo>
                  <a:lnTo>
                    <a:pt x="14" y="92"/>
                  </a:lnTo>
                  <a:lnTo>
                    <a:pt x="14" y="102"/>
                  </a:lnTo>
                  <a:lnTo>
                    <a:pt x="12" y="110"/>
                  </a:lnTo>
                  <a:lnTo>
                    <a:pt x="12" y="110"/>
                  </a:lnTo>
                  <a:lnTo>
                    <a:pt x="8" y="118"/>
                  </a:lnTo>
                  <a:lnTo>
                    <a:pt x="6" y="126"/>
                  </a:lnTo>
                  <a:lnTo>
                    <a:pt x="6" y="126"/>
                  </a:lnTo>
                  <a:lnTo>
                    <a:pt x="6" y="134"/>
                  </a:lnTo>
                  <a:lnTo>
                    <a:pt x="8" y="140"/>
                  </a:lnTo>
                  <a:lnTo>
                    <a:pt x="8" y="140"/>
                  </a:lnTo>
                  <a:lnTo>
                    <a:pt x="12" y="128"/>
                  </a:lnTo>
                  <a:lnTo>
                    <a:pt x="12" y="128"/>
                  </a:lnTo>
                  <a:lnTo>
                    <a:pt x="22" y="114"/>
                  </a:lnTo>
                  <a:lnTo>
                    <a:pt x="22" y="114"/>
                  </a:lnTo>
                  <a:lnTo>
                    <a:pt x="26" y="104"/>
                  </a:lnTo>
                  <a:lnTo>
                    <a:pt x="26" y="92"/>
                  </a:lnTo>
                  <a:lnTo>
                    <a:pt x="26" y="92"/>
                  </a:lnTo>
                  <a:lnTo>
                    <a:pt x="26" y="78"/>
                  </a:lnTo>
                  <a:lnTo>
                    <a:pt x="20" y="66"/>
                  </a:lnTo>
                  <a:lnTo>
                    <a:pt x="20" y="66"/>
                  </a:lnTo>
                  <a:lnTo>
                    <a:pt x="16" y="58"/>
                  </a:lnTo>
                  <a:lnTo>
                    <a:pt x="14" y="48"/>
                  </a:lnTo>
                  <a:lnTo>
                    <a:pt x="14" y="48"/>
                  </a:lnTo>
                  <a:lnTo>
                    <a:pt x="14" y="38"/>
                  </a:lnTo>
                  <a:lnTo>
                    <a:pt x="16" y="30"/>
                  </a:lnTo>
                  <a:lnTo>
                    <a:pt x="16" y="30"/>
                  </a:lnTo>
                  <a:lnTo>
                    <a:pt x="18" y="22"/>
                  </a:lnTo>
                  <a:lnTo>
                    <a:pt x="22" y="14"/>
                  </a:lnTo>
                  <a:lnTo>
                    <a:pt x="22" y="14"/>
                  </a:lnTo>
                  <a:lnTo>
                    <a:pt x="22" y="6"/>
                  </a:lnTo>
                  <a:lnTo>
                    <a:pt x="20" y="0"/>
                  </a:lnTo>
                  <a:lnTo>
                    <a:pt x="2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grpSp>
      <p:grpSp>
        <p:nvGrpSpPr>
          <p:cNvPr id="1670" name="グループ化 1669"/>
          <p:cNvGrpSpPr/>
          <p:nvPr/>
        </p:nvGrpSpPr>
        <p:grpSpPr>
          <a:xfrm>
            <a:off x="4338859" y="1910926"/>
            <a:ext cx="434926" cy="383080"/>
            <a:chOff x="7202488" y="1482725"/>
            <a:chExt cx="479425" cy="422275"/>
          </a:xfrm>
        </p:grpSpPr>
        <p:sp>
          <p:nvSpPr>
            <p:cNvPr id="1671" name="Freeform 465"/>
            <p:cNvSpPr>
              <a:spLocks/>
            </p:cNvSpPr>
            <p:nvPr/>
          </p:nvSpPr>
          <p:spPr bwMode="auto">
            <a:xfrm>
              <a:off x="7227888" y="1482725"/>
              <a:ext cx="155575" cy="165100"/>
            </a:xfrm>
            <a:custGeom>
              <a:avLst/>
              <a:gdLst>
                <a:gd name="T0" fmla="*/ 52 w 98"/>
                <a:gd name="T1" fmla="*/ 104 h 104"/>
                <a:gd name="T2" fmla="*/ 52 w 98"/>
                <a:gd name="T3" fmla="*/ 104 h 104"/>
                <a:gd name="T4" fmla="*/ 64 w 98"/>
                <a:gd name="T5" fmla="*/ 102 h 104"/>
                <a:gd name="T6" fmla="*/ 76 w 98"/>
                <a:gd name="T7" fmla="*/ 98 h 104"/>
                <a:gd name="T8" fmla="*/ 76 w 98"/>
                <a:gd name="T9" fmla="*/ 98 h 104"/>
                <a:gd name="T10" fmla="*/ 74 w 98"/>
                <a:gd name="T11" fmla="*/ 90 h 104"/>
                <a:gd name="T12" fmla="*/ 74 w 98"/>
                <a:gd name="T13" fmla="*/ 80 h 104"/>
                <a:gd name="T14" fmla="*/ 74 w 98"/>
                <a:gd name="T15" fmla="*/ 80 h 104"/>
                <a:gd name="T16" fmla="*/ 76 w 98"/>
                <a:gd name="T17" fmla="*/ 66 h 104"/>
                <a:gd name="T18" fmla="*/ 80 w 98"/>
                <a:gd name="T19" fmla="*/ 54 h 104"/>
                <a:gd name="T20" fmla="*/ 88 w 98"/>
                <a:gd name="T21" fmla="*/ 42 h 104"/>
                <a:gd name="T22" fmla="*/ 98 w 98"/>
                <a:gd name="T23" fmla="*/ 32 h 104"/>
                <a:gd name="T24" fmla="*/ 98 w 98"/>
                <a:gd name="T25" fmla="*/ 32 h 104"/>
                <a:gd name="T26" fmla="*/ 90 w 98"/>
                <a:gd name="T27" fmla="*/ 20 h 104"/>
                <a:gd name="T28" fmla="*/ 80 w 98"/>
                <a:gd name="T29" fmla="*/ 10 h 104"/>
                <a:gd name="T30" fmla="*/ 66 w 98"/>
                <a:gd name="T31" fmla="*/ 4 h 104"/>
                <a:gd name="T32" fmla="*/ 52 w 98"/>
                <a:gd name="T33" fmla="*/ 0 h 104"/>
                <a:gd name="T34" fmla="*/ 52 w 98"/>
                <a:gd name="T35" fmla="*/ 0 h 104"/>
                <a:gd name="T36" fmla="*/ 40 w 98"/>
                <a:gd name="T37" fmla="*/ 2 h 104"/>
                <a:gd name="T38" fmla="*/ 32 w 98"/>
                <a:gd name="T39" fmla="*/ 4 h 104"/>
                <a:gd name="T40" fmla="*/ 22 w 98"/>
                <a:gd name="T41" fmla="*/ 10 h 104"/>
                <a:gd name="T42" fmla="*/ 14 w 98"/>
                <a:gd name="T43" fmla="*/ 16 h 104"/>
                <a:gd name="T44" fmla="*/ 8 w 98"/>
                <a:gd name="T45" fmla="*/ 24 h 104"/>
                <a:gd name="T46" fmla="*/ 4 w 98"/>
                <a:gd name="T47" fmla="*/ 32 h 104"/>
                <a:gd name="T48" fmla="*/ 0 w 98"/>
                <a:gd name="T49" fmla="*/ 42 h 104"/>
                <a:gd name="T50" fmla="*/ 0 w 98"/>
                <a:gd name="T51" fmla="*/ 52 h 104"/>
                <a:gd name="T52" fmla="*/ 0 w 98"/>
                <a:gd name="T53" fmla="*/ 52 h 104"/>
                <a:gd name="T54" fmla="*/ 0 w 98"/>
                <a:gd name="T55" fmla="*/ 62 h 104"/>
                <a:gd name="T56" fmla="*/ 4 w 98"/>
                <a:gd name="T57" fmla="*/ 72 h 104"/>
                <a:gd name="T58" fmla="*/ 8 w 98"/>
                <a:gd name="T59" fmla="*/ 82 h 104"/>
                <a:gd name="T60" fmla="*/ 14 w 98"/>
                <a:gd name="T61" fmla="*/ 88 h 104"/>
                <a:gd name="T62" fmla="*/ 22 w 98"/>
                <a:gd name="T63" fmla="*/ 96 h 104"/>
                <a:gd name="T64" fmla="*/ 32 w 98"/>
                <a:gd name="T65" fmla="*/ 100 h 104"/>
                <a:gd name="T66" fmla="*/ 40 w 98"/>
                <a:gd name="T67" fmla="*/ 104 h 104"/>
                <a:gd name="T68" fmla="*/ 52 w 98"/>
                <a:gd name="T69" fmla="*/ 104 h 104"/>
                <a:gd name="T70" fmla="*/ 52 w 98"/>
                <a:gd name="T71" fmla="*/ 10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8" h="104">
                  <a:moveTo>
                    <a:pt x="52" y="104"/>
                  </a:moveTo>
                  <a:lnTo>
                    <a:pt x="52" y="104"/>
                  </a:lnTo>
                  <a:lnTo>
                    <a:pt x="64" y="102"/>
                  </a:lnTo>
                  <a:lnTo>
                    <a:pt x="76" y="98"/>
                  </a:lnTo>
                  <a:lnTo>
                    <a:pt x="76" y="98"/>
                  </a:lnTo>
                  <a:lnTo>
                    <a:pt x="74" y="90"/>
                  </a:lnTo>
                  <a:lnTo>
                    <a:pt x="74" y="80"/>
                  </a:lnTo>
                  <a:lnTo>
                    <a:pt x="74" y="80"/>
                  </a:lnTo>
                  <a:lnTo>
                    <a:pt x="76" y="66"/>
                  </a:lnTo>
                  <a:lnTo>
                    <a:pt x="80" y="54"/>
                  </a:lnTo>
                  <a:lnTo>
                    <a:pt x="88" y="42"/>
                  </a:lnTo>
                  <a:lnTo>
                    <a:pt x="98" y="32"/>
                  </a:lnTo>
                  <a:lnTo>
                    <a:pt x="98" y="32"/>
                  </a:lnTo>
                  <a:lnTo>
                    <a:pt x="90" y="20"/>
                  </a:lnTo>
                  <a:lnTo>
                    <a:pt x="80" y="10"/>
                  </a:lnTo>
                  <a:lnTo>
                    <a:pt x="66" y="4"/>
                  </a:lnTo>
                  <a:lnTo>
                    <a:pt x="52" y="0"/>
                  </a:lnTo>
                  <a:lnTo>
                    <a:pt x="52" y="0"/>
                  </a:lnTo>
                  <a:lnTo>
                    <a:pt x="40" y="2"/>
                  </a:lnTo>
                  <a:lnTo>
                    <a:pt x="32" y="4"/>
                  </a:lnTo>
                  <a:lnTo>
                    <a:pt x="22" y="10"/>
                  </a:lnTo>
                  <a:lnTo>
                    <a:pt x="14" y="16"/>
                  </a:lnTo>
                  <a:lnTo>
                    <a:pt x="8" y="24"/>
                  </a:lnTo>
                  <a:lnTo>
                    <a:pt x="4" y="32"/>
                  </a:lnTo>
                  <a:lnTo>
                    <a:pt x="0" y="42"/>
                  </a:lnTo>
                  <a:lnTo>
                    <a:pt x="0" y="52"/>
                  </a:lnTo>
                  <a:lnTo>
                    <a:pt x="0" y="52"/>
                  </a:lnTo>
                  <a:lnTo>
                    <a:pt x="0" y="62"/>
                  </a:lnTo>
                  <a:lnTo>
                    <a:pt x="4" y="72"/>
                  </a:lnTo>
                  <a:lnTo>
                    <a:pt x="8" y="82"/>
                  </a:lnTo>
                  <a:lnTo>
                    <a:pt x="14" y="88"/>
                  </a:lnTo>
                  <a:lnTo>
                    <a:pt x="22" y="96"/>
                  </a:lnTo>
                  <a:lnTo>
                    <a:pt x="32" y="100"/>
                  </a:lnTo>
                  <a:lnTo>
                    <a:pt x="40" y="104"/>
                  </a:lnTo>
                  <a:lnTo>
                    <a:pt x="52" y="104"/>
                  </a:lnTo>
                  <a:lnTo>
                    <a:pt x="52" y="10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672" name="Freeform 466"/>
            <p:cNvSpPr>
              <a:spLocks/>
            </p:cNvSpPr>
            <p:nvPr/>
          </p:nvSpPr>
          <p:spPr bwMode="auto">
            <a:xfrm>
              <a:off x="7202488" y="1651000"/>
              <a:ext cx="180975" cy="209550"/>
            </a:xfrm>
            <a:custGeom>
              <a:avLst/>
              <a:gdLst>
                <a:gd name="T0" fmla="*/ 68 w 114"/>
                <a:gd name="T1" fmla="*/ 0 h 132"/>
                <a:gd name="T2" fmla="*/ 68 w 114"/>
                <a:gd name="T3" fmla="*/ 0 h 132"/>
                <a:gd name="T4" fmla="*/ 60 w 114"/>
                <a:gd name="T5" fmla="*/ 2 h 132"/>
                <a:gd name="T6" fmla="*/ 54 w 114"/>
                <a:gd name="T7" fmla="*/ 4 h 132"/>
                <a:gd name="T8" fmla="*/ 42 w 114"/>
                <a:gd name="T9" fmla="*/ 10 h 132"/>
                <a:gd name="T10" fmla="*/ 30 w 114"/>
                <a:gd name="T11" fmla="*/ 24 h 132"/>
                <a:gd name="T12" fmla="*/ 20 w 114"/>
                <a:gd name="T13" fmla="*/ 38 h 132"/>
                <a:gd name="T14" fmla="*/ 12 w 114"/>
                <a:gd name="T15" fmla="*/ 58 h 132"/>
                <a:gd name="T16" fmla="*/ 6 w 114"/>
                <a:gd name="T17" fmla="*/ 80 h 132"/>
                <a:gd name="T18" fmla="*/ 2 w 114"/>
                <a:gd name="T19" fmla="*/ 104 h 132"/>
                <a:gd name="T20" fmla="*/ 0 w 114"/>
                <a:gd name="T21" fmla="*/ 132 h 132"/>
                <a:gd name="T22" fmla="*/ 76 w 114"/>
                <a:gd name="T23" fmla="*/ 132 h 132"/>
                <a:gd name="T24" fmla="*/ 76 w 114"/>
                <a:gd name="T25" fmla="*/ 132 h 132"/>
                <a:gd name="T26" fmla="*/ 82 w 114"/>
                <a:gd name="T27" fmla="*/ 102 h 132"/>
                <a:gd name="T28" fmla="*/ 90 w 114"/>
                <a:gd name="T29" fmla="*/ 76 h 132"/>
                <a:gd name="T30" fmla="*/ 100 w 114"/>
                <a:gd name="T31" fmla="*/ 54 h 132"/>
                <a:gd name="T32" fmla="*/ 114 w 114"/>
                <a:gd name="T33" fmla="*/ 38 h 132"/>
                <a:gd name="T34" fmla="*/ 114 w 114"/>
                <a:gd name="T35" fmla="*/ 38 h 132"/>
                <a:gd name="T36" fmla="*/ 104 w 114"/>
                <a:gd name="T37" fmla="*/ 22 h 132"/>
                <a:gd name="T38" fmla="*/ 92 w 114"/>
                <a:gd name="T39" fmla="*/ 10 h 132"/>
                <a:gd name="T40" fmla="*/ 80 w 114"/>
                <a:gd name="T41" fmla="*/ 4 h 132"/>
                <a:gd name="T42" fmla="*/ 74 w 114"/>
                <a:gd name="T43" fmla="*/ 2 h 132"/>
                <a:gd name="T44" fmla="*/ 68 w 114"/>
                <a:gd name="T45" fmla="*/ 0 h 132"/>
                <a:gd name="T46" fmla="*/ 68 w 114"/>
                <a:gd name="T47"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4" h="132">
                  <a:moveTo>
                    <a:pt x="68" y="0"/>
                  </a:moveTo>
                  <a:lnTo>
                    <a:pt x="68" y="0"/>
                  </a:lnTo>
                  <a:lnTo>
                    <a:pt x="60" y="2"/>
                  </a:lnTo>
                  <a:lnTo>
                    <a:pt x="54" y="4"/>
                  </a:lnTo>
                  <a:lnTo>
                    <a:pt x="42" y="10"/>
                  </a:lnTo>
                  <a:lnTo>
                    <a:pt x="30" y="24"/>
                  </a:lnTo>
                  <a:lnTo>
                    <a:pt x="20" y="38"/>
                  </a:lnTo>
                  <a:lnTo>
                    <a:pt x="12" y="58"/>
                  </a:lnTo>
                  <a:lnTo>
                    <a:pt x="6" y="80"/>
                  </a:lnTo>
                  <a:lnTo>
                    <a:pt x="2" y="104"/>
                  </a:lnTo>
                  <a:lnTo>
                    <a:pt x="0" y="132"/>
                  </a:lnTo>
                  <a:lnTo>
                    <a:pt x="76" y="132"/>
                  </a:lnTo>
                  <a:lnTo>
                    <a:pt x="76" y="132"/>
                  </a:lnTo>
                  <a:lnTo>
                    <a:pt x="82" y="102"/>
                  </a:lnTo>
                  <a:lnTo>
                    <a:pt x="90" y="76"/>
                  </a:lnTo>
                  <a:lnTo>
                    <a:pt x="100" y="54"/>
                  </a:lnTo>
                  <a:lnTo>
                    <a:pt x="114" y="38"/>
                  </a:lnTo>
                  <a:lnTo>
                    <a:pt x="114" y="38"/>
                  </a:lnTo>
                  <a:lnTo>
                    <a:pt x="104" y="22"/>
                  </a:lnTo>
                  <a:lnTo>
                    <a:pt x="92" y="10"/>
                  </a:lnTo>
                  <a:lnTo>
                    <a:pt x="80" y="4"/>
                  </a:lnTo>
                  <a:lnTo>
                    <a:pt x="74" y="2"/>
                  </a:lnTo>
                  <a:lnTo>
                    <a:pt x="68" y="0"/>
                  </a:lnTo>
                  <a:lnTo>
                    <a:pt x="6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673" name="Freeform 467"/>
            <p:cNvSpPr>
              <a:spLocks/>
            </p:cNvSpPr>
            <p:nvPr/>
          </p:nvSpPr>
          <p:spPr bwMode="auto">
            <a:xfrm>
              <a:off x="7500938" y="1482725"/>
              <a:ext cx="158750" cy="165100"/>
            </a:xfrm>
            <a:custGeom>
              <a:avLst/>
              <a:gdLst>
                <a:gd name="T0" fmla="*/ 26 w 100"/>
                <a:gd name="T1" fmla="*/ 80 h 104"/>
                <a:gd name="T2" fmla="*/ 26 w 100"/>
                <a:gd name="T3" fmla="*/ 80 h 104"/>
                <a:gd name="T4" fmla="*/ 24 w 100"/>
                <a:gd name="T5" fmla="*/ 90 h 104"/>
                <a:gd name="T6" fmla="*/ 22 w 100"/>
                <a:gd name="T7" fmla="*/ 98 h 104"/>
                <a:gd name="T8" fmla="*/ 22 w 100"/>
                <a:gd name="T9" fmla="*/ 98 h 104"/>
                <a:gd name="T10" fmla="*/ 34 w 100"/>
                <a:gd name="T11" fmla="*/ 102 h 104"/>
                <a:gd name="T12" fmla="*/ 48 w 100"/>
                <a:gd name="T13" fmla="*/ 104 h 104"/>
                <a:gd name="T14" fmla="*/ 48 w 100"/>
                <a:gd name="T15" fmla="*/ 104 h 104"/>
                <a:gd name="T16" fmla="*/ 58 w 100"/>
                <a:gd name="T17" fmla="*/ 104 h 104"/>
                <a:gd name="T18" fmla="*/ 68 w 100"/>
                <a:gd name="T19" fmla="*/ 100 h 104"/>
                <a:gd name="T20" fmla="*/ 76 w 100"/>
                <a:gd name="T21" fmla="*/ 96 h 104"/>
                <a:gd name="T22" fmla="*/ 84 w 100"/>
                <a:gd name="T23" fmla="*/ 88 h 104"/>
                <a:gd name="T24" fmla="*/ 90 w 100"/>
                <a:gd name="T25" fmla="*/ 82 h 104"/>
                <a:gd name="T26" fmla="*/ 96 w 100"/>
                <a:gd name="T27" fmla="*/ 72 h 104"/>
                <a:gd name="T28" fmla="*/ 98 w 100"/>
                <a:gd name="T29" fmla="*/ 62 h 104"/>
                <a:gd name="T30" fmla="*/ 100 w 100"/>
                <a:gd name="T31" fmla="*/ 52 h 104"/>
                <a:gd name="T32" fmla="*/ 100 w 100"/>
                <a:gd name="T33" fmla="*/ 52 h 104"/>
                <a:gd name="T34" fmla="*/ 98 w 100"/>
                <a:gd name="T35" fmla="*/ 42 h 104"/>
                <a:gd name="T36" fmla="*/ 96 w 100"/>
                <a:gd name="T37" fmla="*/ 32 h 104"/>
                <a:gd name="T38" fmla="*/ 90 w 100"/>
                <a:gd name="T39" fmla="*/ 24 h 104"/>
                <a:gd name="T40" fmla="*/ 84 w 100"/>
                <a:gd name="T41" fmla="*/ 16 h 104"/>
                <a:gd name="T42" fmla="*/ 76 w 100"/>
                <a:gd name="T43" fmla="*/ 10 h 104"/>
                <a:gd name="T44" fmla="*/ 68 w 100"/>
                <a:gd name="T45" fmla="*/ 4 h 104"/>
                <a:gd name="T46" fmla="*/ 58 w 100"/>
                <a:gd name="T47" fmla="*/ 2 h 104"/>
                <a:gd name="T48" fmla="*/ 48 w 100"/>
                <a:gd name="T49" fmla="*/ 0 h 104"/>
                <a:gd name="T50" fmla="*/ 48 w 100"/>
                <a:gd name="T51" fmla="*/ 0 h 104"/>
                <a:gd name="T52" fmla="*/ 32 w 100"/>
                <a:gd name="T53" fmla="*/ 4 h 104"/>
                <a:gd name="T54" fmla="*/ 20 w 100"/>
                <a:gd name="T55" fmla="*/ 10 h 104"/>
                <a:gd name="T56" fmla="*/ 8 w 100"/>
                <a:gd name="T57" fmla="*/ 20 h 104"/>
                <a:gd name="T58" fmla="*/ 0 w 100"/>
                <a:gd name="T59" fmla="*/ 32 h 104"/>
                <a:gd name="T60" fmla="*/ 0 w 100"/>
                <a:gd name="T61" fmla="*/ 32 h 104"/>
                <a:gd name="T62" fmla="*/ 10 w 100"/>
                <a:gd name="T63" fmla="*/ 42 h 104"/>
                <a:gd name="T64" fmla="*/ 18 w 100"/>
                <a:gd name="T65" fmla="*/ 54 h 104"/>
                <a:gd name="T66" fmla="*/ 24 w 100"/>
                <a:gd name="T67" fmla="*/ 66 h 104"/>
                <a:gd name="T68" fmla="*/ 26 w 100"/>
                <a:gd name="T69" fmla="*/ 80 h 104"/>
                <a:gd name="T70" fmla="*/ 26 w 100"/>
                <a:gd name="T71" fmla="*/ 8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0" h="104">
                  <a:moveTo>
                    <a:pt x="26" y="80"/>
                  </a:moveTo>
                  <a:lnTo>
                    <a:pt x="26" y="80"/>
                  </a:lnTo>
                  <a:lnTo>
                    <a:pt x="24" y="90"/>
                  </a:lnTo>
                  <a:lnTo>
                    <a:pt x="22" y="98"/>
                  </a:lnTo>
                  <a:lnTo>
                    <a:pt x="22" y="98"/>
                  </a:lnTo>
                  <a:lnTo>
                    <a:pt x="34" y="102"/>
                  </a:lnTo>
                  <a:lnTo>
                    <a:pt x="48" y="104"/>
                  </a:lnTo>
                  <a:lnTo>
                    <a:pt x="48" y="104"/>
                  </a:lnTo>
                  <a:lnTo>
                    <a:pt x="58" y="104"/>
                  </a:lnTo>
                  <a:lnTo>
                    <a:pt x="68" y="100"/>
                  </a:lnTo>
                  <a:lnTo>
                    <a:pt x="76" y="96"/>
                  </a:lnTo>
                  <a:lnTo>
                    <a:pt x="84" y="88"/>
                  </a:lnTo>
                  <a:lnTo>
                    <a:pt x="90" y="82"/>
                  </a:lnTo>
                  <a:lnTo>
                    <a:pt x="96" y="72"/>
                  </a:lnTo>
                  <a:lnTo>
                    <a:pt x="98" y="62"/>
                  </a:lnTo>
                  <a:lnTo>
                    <a:pt x="100" y="52"/>
                  </a:lnTo>
                  <a:lnTo>
                    <a:pt x="100" y="52"/>
                  </a:lnTo>
                  <a:lnTo>
                    <a:pt x="98" y="42"/>
                  </a:lnTo>
                  <a:lnTo>
                    <a:pt x="96" y="32"/>
                  </a:lnTo>
                  <a:lnTo>
                    <a:pt x="90" y="24"/>
                  </a:lnTo>
                  <a:lnTo>
                    <a:pt x="84" y="16"/>
                  </a:lnTo>
                  <a:lnTo>
                    <a:pt x="76" y="10"/>
                  </a:lnTo>
                  <a:lnTo>
                    <a:pt x="68" y="4"/>
                  </a:lnTo>
                  <a:lnTo>
                    <a:pt x="58" y="2"/>
                  </a:lnTo>
                  <a:lnTo>
                    <a:pt x="48" y="0"/>
                  </a:lnTo>
                  <a:lnTo>
                    <a:pt x="48" y="0"/>
                  </a:lnTo>
                  <a:lnTo>
                    <a:pt x="32" y="4"/>
                  </a:lnTo>
                  <a:lnTo>
                    <a:pt x="20" y="10"/>
                  </a:lnTo>
                  <a:lnTo>
                    <a:pt x="8" y="20"/>
                  </a:lnTo>
                  <a:lnTo>
                    <a:pt x="0" y="32"/>
                  </a:lnTo>
                  <a:lnTo>
                    <a:pt x="0" y="32"/>
                  </a:lnTo>
                  <a:lnTo>
                    <a:pt x="10" y="42"/>
                  </a:lnTo>
                  <a:lnTo>
                    <a:pt x="18" y="54"/>
                  </a:lnTo>
                  <a:lnTo>
                    <a:pt x="24" y="66"/>
                  </a:lnTo>
                  <a:lnTo>
                    <a:pt x="26" y="80"/>
                  </a:lnTo>
                  <a:lnTo>
                    <a:pt x="26" y="8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674" name="Freeform 468"/>
            <p:cNvSpPr>
              <a:spLocks/>
            </p:cNvSpPr>
            <p:nvPr/>
          </p:nvSpPr>
          <p:spPr bwMode="auto">
            <a:xfrm>
              <a:off x="7504113" y="1651000"/>
              <a:ext cx="177800" cy="209550"/>
            </a:xfrm>
            <a:custGeom>
              <a:avLst/>
              <a:gdLst>
                <a:gd name="T0" fmla="*/ 46 w 112"/>
                <a:gd name="T1" fmla="*/ 0 h 132"/>
                <a:gd name="T2" fmla="*/ 46 w 112"/>
                <a:gd name="T3" fmla="*/ 0 h 132"/>
                <a:gd name="T4" fmla="*/ 40 w 112"/>
                <a:gd name="T5" fmla="*/ 2 h 132"/>
                <a:gd name="T6" fmla="*/ 32 w 112"/>
                <a:gd name="T7" fmla="*/ 4 h 132"/>
                <a:gd name="T8" fmla="*/ 20 w 112"/>
                <a:gd name="T9" fmla="*/ 10 h 132"/>
                <a:gd name="T10" fmla="*/ 10 w 112"/>
                <a:gd name="T11" fmla="*/ 22 h 132"/>
                <a:gd name="T12" fmla="*/ 0 w 112"/>
                <a:gd name="T13" fmla="*/ 38 h 132"/>
                <a:gd name="T14" fmla="*/ 0 w 112"/>
                <a:gd name="T15" fmla="*/ 38 h 132"/>
                <a:gd name="T16" fmla="*/ 12 w 112"/>
                <a:gd name="T17" fmla="*/ 54 h 132"/>
                <a:gd name="T18" fmla="*/ 24 w 112"/>
                <a:gd name="T19" fmla="*/ 76 h 132"/>
                <a:gd name="T20" fmla="*/ 32 w 112"/>
                <a:gd name="T21" fmla="*/ 102 h 132"/>
                <a:gd name="T22" fmla="*/ 36 w 112"/>
                <a:gd name="T23" fmla="*/ 132 h 132"/>
                <a:gd name="T24" fmla="*/ 112 w 112"/>
                <a:gd name="T25" fmla="*/ 132 h 132"/>
                <a:gd name="T26" fmla="*/ 112 w 112"/>
                <a:gd name="T27" fmla="*/ 132 h 132"/>
                <a:gd name="T28" fmla="*/ 112 w 112"/>
                <a:gd name="T29" fmla="*/ 104 h 132"/>
                <a:gd name="T30" fmla="*/ 108 w 112"/>
                <a:gd name="T31" fmla="*/ 80 h 132"/>
                <a:gd name="T32" fmla="*/ 102 w 112"/>
                <a:gd name="T33" fmla="*/ 58 h 132"/>
                <a:gd name="T34" fmla="*/ 94 w 112"/>
                <a:gd name="T35" fmla="*/ 38 h 132"/>
                <a:gd name="T36" fmla="*/ 84 w 112"/>
                <a:gd name="T37" fmla="*/ 24 h 132"/>
                <a:gd name="T38" fmla="*/ 72 w 112"/>
                <a:gd name="T39" fmla="*/ 10 h 132"/>
                <a:gd name="T40" fmla="*/ 60 w 112"/>
                <a:gd name="T41" fmla="*/ 4 h 132"/>
                <a:gd name="T42" fmla="*/ 52 w 112"/>
                <a:gd name="T43" fmla="*/ 2 h 132"/>
                <a:gd name="T44" fmla="*/ 46 w 112"/>
                <a:gd name="T45" fmla="*/ 0 h 132"/>
                <a:gd name="T46" fmla="*/ 46 w 112"/>
                <a:gd name="T47"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2" h="132">
                  <a:moveTo>
                    <a:pt x="46" y="0"/>
                  </a:moveTo>
                  <a:lnTo>
                    <a:pt x="46" y="0"/>
                  </a:lnTo>
                  <a:lnTo>
                    <a:pt x="40" y="2"/>
                  </a:lnTo>
                  <a:lnTo>
                    <a:pt x="32" y="4"/>
                  </a:lnTo>
                  <a:lnTo>
                    <a:pt x="20" y="10"/>
                  </a:lnTo>
                  <a:lnTo>
                    <a:pt x="10" y="22"/>
                  </a:lnTo>
                  <a:lnTo>
                    <a:pt x="0" y="38"/>
                  </a:lnTo>
                  <a:lnTo>
                    <a:pt x="0" y="38"/>
                  </a:lnTo>
                  <a:lnTo>
                    <a:pt x="12" y="54"/>
                  </a:lnTo>
                  <a:lnTo>
                    <a:pt x="24" y="76"/>
                  </a:lnTo>
                  <a:lnTo>
                    <a:pt x="32" y="102"/>
                  </a:lnTo>
                  <a:lnTo>
                    <a:pt x="36" y="132"/>
                  </a:lnTo>
                  <a:lnTo>
                    <a:pt x="112" y="132"/>
                  </a:lnTo>
                  <a:lnTo>
                    <a:pt x="112" y="132"/>
                  </a:lnTo>
                  <a:lnTo>
                    <a:pt x="112" y="104"/>
                  </a:lnTo>
                  <a:lnTo>
                    <a:pt x="108" y="80"/>
                  </a:lnTo>
                  <a:lnTo>
                    <a:pt x="102" y="58"/>
                  </a:lnTo>
                  <a:lnTo>
                    <a:pt x="94" y="38"/>
                  </a:lnTo>
                  <a:lnTo>
                    <a:pt x="84" y="24"/>
                  </a:lnTo>
                  <a:lnTo>
                    <a:pt x="72" y="10"/>
                  </a:lnTo>
                  <a:lnTo>
                    <a:pt x="60" y="4"/>
                  </a:lnTo>
                  <a:lnTo>
                    <a:pt x="52" y="2"/>
                  </a:lnTo>
                  <a:lnTo>
                    <a:pt x="46" y="0"/>
                  </a:lnTo>
                  <a:lnTo>
                    <a:pt x="4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675" name="Freeform 469"/>
            <p:cNvSpPr>
              <a:spLocks/>
            </p:cNvSpPr>
            <p:nvPr/>
          </p:nvSpPr>
          <p:spPr bwMode="auto">
            <a:xfrm>
              <a:off x="7361238" y="1530350"/>
              <a:ext cx="165100" cy="161925"/>
            </a:xfrm>
            <a:custGeom>
              <a:avLst/>
              <a:gdLst>
                <a:gd name="T0" fmla="*/ 42 w 104"/>
                <a:gd name="T1" fmla="*/ 0 h 102"/>
                <a:gd name="T2" fmla="*/ 16 w 104"/>
                <a:gd name="T3" fmla="*/ 14 h 102"/>
                <a:gd name="T4" fmla="*/ 2 w 104"/>
                <a:gd name="T5" fmla="*/ 40 h 102"/>
                <a:gd name="T6" fmla="*/ 2 w 104"/>
                <a:gd name="T7" fmla="*/ 40 h 102"/>
                <a:gd name="T8" fmla="*/ 0 w 104"/>
                <a:gd name="T9" fmla="*/ 44 h 102"/>
                <a:gd name="T10" fmla="*/ 0 w 104"/>
                <a:gd name="T11" fmla="*/ 46 h 102"/>
                <a:gd name="T12" fmla="*/ 0 w 104"/>
                <a:gd name="T13" fmla="*/ 50 h 102"/>
                <a:gd name="T14" fmla="*/ 0 w 104"/>
                <a:gd name="T15" fmla="*/ 58 h 102"/>
                <a:gd name="T16" fmla="*/ 2 w 104"/>
                <a:gd name="T17" fmla="*/ 62 h 102"/>
                <a:gd name="T18" fmla="*/ 2 w 104"/>
                <a:gd name="T19" fmla="*/ 62 h 102"/>
                <a:gd name="T20" fmla="*/ 2 w 104"/>
                <a:gd name="T21" fmla="*/ 66 h 102"/>
                <a:gd name="T22" fmla="*/ 4 w 104"/>
                <a:gd name="T23" fmla="*/ 68 h 102"/>
                <a:gd name="T24" fmla="*/ 6 w 104"/>
                <a:gd name="T25" fmla="*/ 72 h 102"/>
                <a:gd name="T26" fmla="*/ 6 w 104"/>
                <a:gd name="T27" fmla="*/ 74 h 102"/>
                <a:gd name="T28" fmla="*/ 14 w 104"/>
                <a:gd name="T29" fmla="*/ 86 h 102"/>
                <a:gd name="T30" fmla="*/ 38 w 104"/>
                <a:gd name="T31" fmla="*/ 100 h 102"/>
                <a:gd name="T32" fmla="*/ 52 w 104"/>
                <a:gd name="T33" fmla="*/ 102 h 102"/>
                <a:gd name="T34" fmla="*/ 78 w 104"/>
                <a:gd name="T35" fmla="*/ 94 h 102"/>
                <a:gd name="T36" fmla="*/ 98 w 104"/>
                <a:gd name="T37" fmla="*/ 74 h 102"/>
                <a:gd name="T38" fmla="*/ 98 w 104"/>
                <a:gd name="T39" fmla="*/ 72 h 102"/>
                <a:gd name="T40" fmla="*/ 100 w 104"/>
                <a:gd name="T41" fmla="*/ 68 h 102"/>
                <a:gd name="T42" fmla="*/ 100 w 104"/>
                <a:gd name="T43" fmla="*/ 66 h 102"/>
                <a:gd name="T44" fmla="*/ 102 w 104"/>
                <a:gd name="T45" fmla="*/ 62 h 102"/>
                <a:gd name="T46" fmla="*/ 102 w 104"/>
                <a:gd name="T47" fmla="*/ 62 h 102"/>
                <a:gd name="T48" fmla="*/ 102 w 104"/>
                <a:gd name="T49" fmla="*/ 58 h 102"/>
                <a:gd name="T50" fmla="*/ 102 w 104"/>
                <a:gd name="T51" fmla="*/ 56 h 102"/>
                <a:gd name="T52" fmla="*/ 104 w 104"/>
                <a:gd name="T53" fmla="*/ 50 h 102"/>
                <a:gd name="T54" fmla="*/ 102 w 104"/>
                <a:gd name="T55" fmla="*/ 46 h 102"/>
                <a:gd name="T56" fmla="*/ 102 w 104"/>
                <a:gd name="T57" fmla="*/ 44 h 102"/>
                <a:gd name="T58" fmla="*/ 102 w 104"/>
                <a:gd name="T59" fmla="*/ 40 h 102"/>
                <a:gd name="T60" fmla="*/ 102 w 104"/>
                <a:gd name="T61" fmla="*/ 40 h 102"/>
                <a:gd name="T62" fmla="*/ 96 w 104"/>
                <a:gd name="T63" fmla="*/ 26 h 102"/>
                <a:gd name="T64" fmla="*/ 76 w 104"/>
                <a:gd name="T65" fmla="*/ 4 h 102"/>
                <a:gd name="T66" fmla="*/ 62 w 104"/>
                <a:gd name="T67" fmla="*/ 0 h 102"/>
                <a:gd name="T68" fmla="*/ 60 w 104"/>
                <a:gd name="T69" fmla="*/ 0 h 102"/>
                <a:gd name="T70" fmla="*/ 56 w 104"/>
                <a:gd name="T71" fmla="*/ 0 h 102"/>
                <a:gd name="T72" fmla="*/ 52 w 104"/>
                <a:gd name="T73" fmla="*/ 0 h 102"/>
                <a:gd name="T74" fmla="*/ 46 w 104"/>
                <a:gd name="T75" fmla="*/ 0 h 102"/>
                <a:gd name="T76" fmla="*/ 44 w 104"/>
                <a:gd name="T77" fmla="*/ 0 h 102"/>
                <a:gd name="T78" fmla="*/ 42 w 104"/>
                <a:gd name="T79"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4" h="102">
                  <a:moveTo>
                    <a:pt x="42" y="0"/>
                  </a:moveTo>
                  <a:lnTo>
                    <a:pt x="42" y="0"/>
                  </a:lnTo>
                  <a:lnTo>
                    <a:pt x="28" y="4"/>
                  </a:lnTo>
                  <a:lnTo>
                    <a:pt x="16" y="14"/>
                  </a:lnTo>
                  <a:lnTo>
                    <a:pt x="6" y="26"/>
                  </a:lnTo>
                  <a:lnTo>
                    <a:pt x="2" y="40"/>
                  </a:lnTo>
                  <a:lnTo>
                    <a:pt x="2" y="40"/>
                  </a:lnTo>
                  <a:lnTo>
                    <a:pt x="2" y="40"/>
                  </a:lnTo>
                  <a:lnTo>
                    <a:pt x="2" y="40"/>
                  </a:lnTo>
                  <a:lnTo>
                    <a:pt x="0" y="44"/>
                  </a:lnTo>
                  <a:lnTo>
                    <a:pt x="0" y="44"/>
                  </a:lnTo>
                  <a:lnTo>
                    <a:pt x="0" y="46"/>
                  </a:lnTo>
                  <a:lnTo>
                    <a:pt x="0" y="46"/>
                  </a:lnTo>
                  <a:lnTo>
                    <a:pt x="0" y="50"/>
                  </a:lnTo>
                  <a:lnTo>
                    <a:pt x="0" y="50"/>
                  </a:lnTo>
                  <a:lnTo>
                    <a:pt x="0" y="58"/>
                  </a:lnTo>
                  <a:lnTo>
                    <a:pt x="0" y="58"/>
                  </a:lnTo>
                  <a:lnTo>
                    <a:pt x="2" y="62"/>
                  </a:lnTo>
                  <a:lnTo>
                    <a:pt x="2" y="62"/>
                  </a:lnTo>
                  <a:lnTo>
                    <a:pt x="2" y="62"/>
                  </a:lnTo>
                  <a:lnTo>
                    <a:pt x="2" y="62"/>
                  </a:lnTo>
                  <a:lnTo>
                    <a:pt x="2" y="66"/>
                  </a:lnTo>
                  <a:lnTo>
                    <a:pt x="2" y="66"/>
                  </a:lnTo>
                  <a:lnTo>
                    <a:pt x="4" y="68"/>
                  </a:lnTo>
                  <a:lnTo>
                    <a:pt x="4" y="68"/>
                  </a:lnTo>
                  <a:lnTo>
                    <a:pt x="6" y="72"/>
                  </a:lnTo>
                  <a:lnTo>
                    <a:pt x="6" y="72"/>
                  </a:lnTo>
                  <a:lnTo>
                    <a:pt x="6" y="74"/>
                  </a:lnTo>
                  <a:lnTo>
                    <a:pt x="6" y="74"/>
                  </a:lnTo>
                  <a:lnTo>
                    <a:pt x="14" y="86"/>
                  </a:lnTo>
                  <a:lnTo>
                    <a:pt x="24" y="94"/>
                  </a:lnTo>
                  <a:lnTo>
                    <a:pt x="38" y="100"/>
                  </a:lnTo>
                  <a:lnTo>
                    <a:pt x="52" y="102"/>
                  </a:lnTo>
                  <a:lnTo>
                    <a:pt x="52" y="102"/>
                  </a:lnTo>
                  <a:lnTo>
                    <a:pt x="66" y="100"/>
                  </a:lnTo>
                  <a:lnTo>
                    <a:pt x="78" y="94"/>
                  </a:lnTo>
                  <a:lnTo>
                    <a:pt x="90" y="86"/>
                  </a:lnTo>
                  <a:lnTo>
                    <a:pt x="98" y="74"/>
                  </a:lnTo>
                  <a:lnTo>
                    <a:pt x="98" y="74"/>
                  </a:lnTo>
                  <a:lnTo>
                    <a:pt x="98" y="72"/>
                  </a:lnTo>
                  <a:lnTo>
                    <a:pt x="98" y="72"/>
                  </a:lnTo>
                  <a:lnTo>
                    <a:pt x="100" y="68"/>
                  </a:lnTo>
                  <a:lnTo>
                    <a:pt x="100" y="68"/>
                  </a:lnTo>
                  <a:lnTo>
                    <a:pt x="100" y="66"/>
                  </a:lnTo>
                  <a:lnTo>
                    <a:pt x="100" y="66"/>
                  </a:lnTo>
                  <a:lnTo>
                    <a:pt x="102" y="62"/>
                  </a:lnTo>
                  <a:lnTo>
                    <a:pt x="102" y="62"/>
                  </a:lnTo>
                  <a:lnTo>
                    <a:pt x="102" y="62"/>
                  </a:lnTo>
                  <a:lnTo>
                    <a:pt x="102" y="62"/>
                  </a:lnTo>
                  <a:lnTo>
                    <a:pt x="102" y="58"/>
                  </a:lnTo>
                  <a:lnTo>
                    <a:pt x="102" y="58"/>
                  </a:lnTo>
                  <a:lnTo>
                    <a:pt x="102" y="56"/>
                  </a:lnTo>
                  <a:lnTo>
                    <a:pt x="102" y="56"/>
                  </a:lnTo>
                  <a:lnTo>
                    <a:pt x="104" y="50"/>
                  </a:lnTo>
                  <a:lnTo>
                    <a:pt x="104" y="50"/>
                  </a:lnTo>
                  <a:lnTo>
                    <a:pt x="102" y="46"/>
                  </a:lnTo>
                  <a:lnTo>
                    <a:pt x="102" y="46"/>
                  </a:lnTo>
                  <a:lnTo>
                    <a:pt x="102" y="44"/>
                  </a:lnTo>
                  <a:lnTo>
                    <a:pt x="102" y="44"/>
                  </a:lnTo>
                  <a:lnTo>
                    <a:pt x="102" y="40"/>
                  </a:lnTo>
                  <a:lnTo>
                    <a:pt x="102" y="40"/>
                  </a:lnTo>
                  <a:lnTo>
                    <a:pt x="102" y="40"/>
                  </a:lnTo>
                  <a:lnTo>
                    <a:pt x="102" y="40"/>
                  </a:lnTo>
                  <a:lnTo>
                    <a:pt x="96" y="26"/>
                  </a:lnTo>
                  <a:lnTo>
                    <a:pt x="88" y="14"/>
                  </a:lnTo>
                  <a:lnTo>
                    <a:pt x="76" y="4"/>
                  </a:lnTo>
                  <a:lnTo>
                    <a:pt x="62" y="0"/>
                  </a:lnTo>
                  <a:lnTo>
                    <a:pt x="62" y="0"/>
                  </a:lnTo>
                  <a:lnTo>
                    <a:pt x="60" y="0"/>
                  </a:lnTo>
                  <a:lnTo>
                    <a:pt x="60" y="0"/>
                  </a:lnTo>
                  <a:lnTo>
                    <a:pt x="56" y="0"/>
                  </a:lnTo>
                  <a:lnTo>
                    <a:pt x="56" y="0"/>
                  </a:lnTo>
                  <a:lnTo>
                    <a:pt x="52" y="0"/>
                  </a:lnTo>
                  <a:lnTo>
                    <a:pt x="52" y="0"/>
                  </a:lnTo>
                  <a:lnTo>
                    <a:pt x="46" y="0"/>
                  </a:lnTo>
                  <a:lnTo>
                    <a:pt x="46" y="0"/>
                  </a:lnTo>
                  <a:lnTo>
                    <a:pt x="44" y="0"/>
                  </a:lnTo>
                  <a:lnTo>
                    <a:pt x="44" y="0"/>
                  </a:lnTo>
                  <a:lnTo>
                    <a:pt x="42" y="0"/>
                  </a:lnTo>
                  <a:lnTo>
                    <a:pt x="4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676" name="Freeform 470"/>
            <p:cNvSpPr>
              <a:spLocks/>
            </p:cNvSpPr>
            <p:nvPr/>
          </p:nvSpPr>
          <p:spPr bwMode="auto">
            <a:xfrm>
              <a:off x="7339013" y="1698625"/>
              <a:ext cx="209550" cy="206375"/>
            </a:xfrm>
            <a:custGeom>
              <a:avLst/>
              <a:gdLst>
                <a:gd name="T0" fmla="*/ 128 w 132"/>
                <a:gd name="T1" fmla="*/ 88 h 130"/>
                <a:gd name="T2" fmla="*/ 126 w 132"/>
                <a:gd name="T3" fmla="*/ 76 h 130"/>
                <a:gd name="T4" fmla="*/ 126 w 132"/>
                <a:gd name="T5" fmla="*/ 74 h 130"/>
                <a:gd name="T6" fmla="*/ 124 w 132"/>
                <a:gd name="T7" fmla="*/ 64 h 130"/>
                <a:gd name="T8" fmla="*/ 122 w 132"/>
                <a:gd name="T9" fmla="*/ 62 h 130"/>
                <a:gd name="T10" fmla="*/ 120 w 132"/>
                <a:gd name="T11" fmla="*/ 52 h 130"/>
                <a:gd name="T12" fmla="*/ 118 w 132"/>
                <a:gd name="T13" fmla="*/ 52 h 130"/>
                <a:gd name="T14" fmla="*/ 116 w 132"/>
                <a:gd name="T15" fmla="*/ 42 h 130"/>
                <a:gd name="T16" fmla="*/ 114 w 132"/>
                <a:gd name="T17" fmla="*/ 42 h 130"/>
                <a:gd name="T18" fmla="*/ 110 w 132"/>
                <a:gd name="T19" fmla="*/ 34 h 130"/>
                <a:gd name="T20" fmla="*/ 110 w 132"/>
                <a:gd name="T21" fmla="*/ 32 h 130"/>
                <a:gd name="T22" fmla="*/ 104 w 132"/>
                <a:gd name="T23" fmla="*/ 24 h 130"/>
                <a:gd name="T24" fmla="*/ 104 w 132"/>
                <a:gd name="T25" fmla="*/ 24 h 130"/>
                <a:gd name="T26" fmla="*/ 100 w 132"/>
                <a:gd name="T27" fmla="*/ 18 h 130"/>
                <a:gd name="T28" fmla="*/ 100 w 132"/>
                <a:gd name="T29" fmla="*/ 18 h 130"/>
                <a:gd name="T30" fmla="*/ 76 w 132"/>
                <a:gd name="T31" fmla="*/ 0 h 130"/>
                <a:gd name="T32" fmla="*/ 74 w 132"/>
                <a:gd name="T33" fmla="*/ 0 h 130"/>
                <a:gd name="T34" fmla="*/ 72 w 132"/>
                <a:gd name="T35" fmla="*/ 0 h 130"/>
                <a:gd name="T36" fmla="*/ 66 w 132"/>
                <a:gd name="T37" fmla="*/ 0 h 130"/>
                <a:gd name="T38" fmla="*/ 60 w 132"/>
                <a:gd name="T39" fmla="*/ 0 h 130"/>
                <a:gd name="T40" fmla="*/ 58 w 132"/>
                <a:gd name="T41" fmla="*/ 0 h 130"/>
                <a:gd name="T42" fmla="*/ 56 w 132"/>
                <a:gd name="T43" fmla="*/ 0 h 130"/>
                <a:gd name="T44" fmla="*/ 44 w 132"/>
                <a:gd name="T45" fmla="*/ 6 h 130"/>
                <a:gd name="T46" fmla="*/ 32 w 132"/>
                <a:gd name="T47" fmla="*/ 18 h 130"/>
                <a:gd name="T48" fmla="*/ 32 w 132"/>
                <a:gd name="T49" fmla="*/ 18 h 130"/>
                <a:gd name="T50" fmla="*/ 32 w 132"/>
                <a:gd name="T51" fmla="*/ 18 h 130"/>
                <a:gd name="T52" fmla="*/ 26 w 132"/>
                <a:gd name="T53" fmla="*/ 24 h 130"/>
                <a:gd name="T54" fmla="*/ 26 w 132"/>
                <a:gd name="T55" fmla="*/ 24 h 130"/>
                <a:gd name="T56" fmla="*/ 22 w 132"/>
                <a:gd name="T57" fmla="*/ 32 h 130"/>
                <a:gd name="T58" fmla="*/ 20 w 132"/>
                <a:gd name="T59" fmla="*/ 34 h 130"/>
                <a:gd name="T60" fmla="*/ 16 w 132"/>
                <a:gd name="T61" fmla="*/ 42 h 130"/>
                <a:gd name="T62" fmla="*/ 16 w 132"/>
                <a:gd name="T63" fmla="*/ 42 h 130"/>
                <a:gd name="T64" fmla="*/ 12 w 132"/>
                <a:gd name="T65" fmla="*/ 52 h 130"/>
                <a:gd name="T66" fmla="*/ 12 w 132"/>
                <a:gd name="T67" fmla="*/ 54 h 130"/>
                <a:gd name="T68" fmla="*/ 8 w 132"/>
                <a:gd name="T69" fmla="*/ 62 h 130"/>
                <a:gd name="T70" fmla="*/ 8 w 132"/>
                <a:gd name="T71" fmla="*/ 64 h 130"/>
                <a:gd name="T72" fmla="*/ 6 w 132"/>
                <a:gd name="T73" fmla="*/ 74 h 130"/>
                <a:gd name="T74" fmla="*/ 6 w 132"/>
                <a:gd name="T75" fmla="*/ 76 h 130"/>
                <a:gd name="T76" fmla="*/ 2 w 132"/>
                <a:gd name="T77" fmla="*/ 88 h 130"/>
                <a:gd name="T78" fmla="*/ 2 w 132"/>
                <a:gd name="T79" fmla="*/ 88 h 130"/>
                <a:gd name="T80" fmla="*/ 0 w 132"/>
                <a:gd name="T81" fmla="*/ 114 h 130"/>
                <a:gd name="T82" fmla="*/ 0 w 132"/>
                <a:gd name="T83" fmla="*/ 116 h 130"/>
                <a:gd name="T84" fmla="*/ 132 w 132"/>
                <a:gd name="T85" fmla="*/ 130 h 130"/>
                <a:gd name="T86" fmla="*/ 132 w 132"/>
                <a:gd name="T87" fmla="*/ 108 h 130"/>
                <a:gd name="T88" fmla="*/ 128 w 132"/>
                <a:gd name="T89" fmla="*/ 88 h 130"/>
                <a:gd name="T90" fmla="*/ 128 w 132"/>
                <a:gd name="T91" fmla="*/ 88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32" h="130">
                  <a:moveTo>
                    <a:pt x="128" y="88"/>
                  </a:moveTo>
                  <a:lnTo>
                    <a:pt x="128" y="88"/>
                  </a:lnTo>
                  <a:lnTo>
                    <a:pt x="126" y="76"/>
                  </a:lnTo>
                  <a:lnTo>
                    <a:pt x="126" y="76"/>
                  </a:lnTo>
                  <a:lnTo>
                    <a:pt x="126" y="74"/>
                  </a:lnTo>
                  <a:lnTo>
                    <a:pt x="126" y="74"/>
                  </a:lnTo>
                  <a:lnTo>
                    <a:pt x="124" y="64"/>
                  </a:lnTo>
                  <a:lnTo>
                    <a:pt x="124" y="64"/>
                  </a:lnTo>
                  <a:lnTo>
                    <a:pt x="122" y="62"/>
                  </a:lnTo>
                  <a:lnTo>
                    <a:pt x="122" y="62"/>
                  </a:lnTo>
                  <a:lnTo>
                    <a:pt x="120" y="52"/>
                  </a:lnTo>
                  <a:lnTo>
                    <a:pt x="120" y="52"/>
                  </a:lnTo>
                  <a:lnTo>
                    <a:pt x="118" y="52"/>
                  </a:lnTo>
                  <a:lnTo>
                    <a:pt x="118" y="52"/>
                  </a:lnTo>
                  <a:lnTo>
                    <a:pt x="116" y="42"/>
                  </a:lnTo>
                  <a:lnTo>
                    <a:pt x="116" y="42"/>
                  </a:lnTo>
                  <a:lnTo>
                    <a:pt x="114" y="42"/>
                  </a:lnTo>
                  <a:lnTo>
                    <a:pt x="114" y="42"/>
                  </a:lnTo>
                  <a:lnTo>
                    <a:pt x="110" y="34"/>
                  </a:lnTo>
                  <a:lnTo>
                    <a:pt x="110" y="34"/>
                  </a:lnTo>
                  <a:lnTo>
                    <a:pt x="110" y="32"/>
                  </a:lnTo>
                  <a:lnTo>
                    <a:pt x="110" y="32"/>
                  </a:lnTo>
                  <a:lnTo>
                    <a:pt x="104" y="24"/>
                  </a:lnTo>
                  <a:lnTo>
                    <a:pt x="104" y="24"/>
                  </a:lnTo>
                  <a:lnTo>
                    <a:pt x="104" y="24"/>
                  </a:lnTo>
                  <a:lnTo>
                    <a:pt x="104" y="24"/>
                  </a:lnTo>
                  <a:lnTo>
                    <a:pt x="100" y="18"/>
                  </a:lnTo>
                  <a:lnTo>
                    <a:pt x="100" y="18"/>
                  </a:lnTo>
                  <a:lnTo>
                    <a:pt x="100" y="18"/>
                  </a:lnTo>
                  <a:lnTo>
                    <a:pt x="100" y="18"/>
                  </a:lnTo>
                  <a:lnTo>
                    <a:pt x="88" y="6"/>
                  </a:lnTo>
                  <a:lnTo>
                    <a:pt x="76" y="0"/>
                  </a:lnTo>
                  <a:lnTo>
                    <a:pt x="76" y="0"/>
                  </a:lnTo>
                  <a:lnTo>
                    <a:pt x="74" y="0"/>
                  </a:lnTo>
                  <a:lnTo>
                    <a:pt x="74" y="0"/>
                  </a:lnTo>
                  <a:lnTo>
                    <a:pt x="72" y="0"/>
                  </a:lnTo>
                  <a:lnTo>
                    <a:pt x="72" y="0"/>
                  </a:lnTo>
                  <a:lnTo>
                    <a:pt x="66" y="0"/>
                  </a:lnTo>
                  <a:lnTo>
                    <a:pt x="66" y="0"/>
                  </a:lnTo>
                  <a:lnTo>
                    <a:pt x="60" y="0"/>
                  </a:lnTo>
                  <a:lnTo>
                    <a:pt x="60" y="0"/>
                  </a:lnTo>
                  <a:lnTo>
                    <a:pt x="58" y="0"/>
                  </a:lnTo>
                  <a:lnTo>
                    <a:pt x="58" y="0"/>
                  </a:lnTo>
                  <a:lnTo>
                    <a:pt x="56" y="0"/>
                  </a:lnTo>
                  <a:lnTo>
                    <a:pt x="56" y="0"/>
                  </a:lnTo>
                  <a:lnTo>
                    <a:pt x="44" y="6"/>
                  </a:lnTo>
                  <a:lnTo>
                    <a:pt x="32" y="18"/>
                  </a:lnTo>
                  <a:lnTo>
                    <a:pt x="32" y="18"/>
                  </a:lnTo>
                  <a:lnTo>
                    <a:pt x="32" y="18"/>
                  </a:lnTo>
                  <a:lnTo>
                    <a:pt x="32" y="18"/>
                  </a:lnTo>
                  <a:lnTo>
                    <a:pt x="32" y="18"/>
                  </a:lnTo>
                  <a:lnTo>
                    <a:pt x="32" y="18"/>
                  </a:lnTo>
                  <a:lnTo>
                    <a:pt x="26" y="24"/>
                  </a:lnTo>
                  <a:lnTo>
                    <a:pt x="26" y="24"/>
                  </a:lnTo>
                  <a:lnTo>
                    <a:pt x="26" y="24"/>
                  </a:lnTo>
                  <a:lnTo>
                    <a:pt x="26" y="24"/>
                  </a:lnTo>
                  <a:lnTo>
                    <a:pt x="22" y="32"/>
                  </a:lnTo>
                  <a:lnTo>
                    <a:pt x="22" y="32"/>
                  </a:lnTo>
                  <a:lnTo>
                    <a:pt x="20" y="34"/>
                  </a:lnTo>
                  <a:lnTo>
                    <a:pt x="20" y="34"/>
                  </a:lnTo>
                  <a:lnTo>
                    <a:pt x="16" y="42"/>
                  </a:lnTo>
                  <a:lnTo>
                    <a:pt x="16" y="42"/>
                  </a:lnTo>
                  <a:lnTo>
                    <a:pt x="16" y="42"/>
                  </a:lnTo>
                  <a:lnTo>
                    <a:pt x="16" y="42"/>
                  </a:lnTo>
                  <a:lnTo>
                    <a:pt x="12" y="52"/>
                  </a:lnTo>
                  <a:lnTo>
                    <a:pt x="12" y="52"/>
                  </a:lnTo>
                  <a:lnTo>
                    <a:pt x="12" y="54"/>
                  </a:lnTo>
                  <a:lnTo>
                    <a:pt x="12" y="54"/>
                  </a:lnTo>
                  <a:lnTo>
                    <a:pt x="8" y="62"/>
                  </a:lnTo>
                  <a:lnTo>
                    <a:pt x="8" y="62"/>
                  </a:lnTo>
                  <a:lnTo>
                    <a:pt x="8" y="64"/>
                  </a:lnTo>
                  <a:lnTo>
                    <a:pt x="8" y="64"/>
                  </a:lnTo>
                  <a:lnTo>
                    <a:pt x="6" y="74"/>
                  </a:lnTo>
                  <a:lnTo>
                    <a:pt x="6" y="74"/>
                  </a:lnTo>
                  <a:lnTo>
                    <a:pt x="6" y="76"/>
                  </a:lnTo>
                  <a:lnTo>
                    <a:pt x="6" y="76"/>
                  </a:lnTo>
                  <a:lnTo>
                    <a:pt x="2" y="88"/>
                  </a:lnTo>
                  <a:lnTo>
                    <a:pt x="2" y="88"/>
                  </a:lnTo>
                  <a:lnTo>
                    <a:pt x="2" y="88"/>
                  </a:lnTo>
                  <a:lnTo>
                    <a:pt x="2" y="88"/>
                  </a:lnTo>
                  <a:lnTo>
                    <a:pt x="0" y="114"/>
                  </a:lnTo>
                  <a:lnTo>
                    <a:pt x="0" y="114"/>
                  </a:lnTo>
                  <a:lnTo>
                    <a:pt x="0" y="116"/>
                  </a:lnTo>
                  <a:lnTo>
                    <a:pt x="0" y="116"/>
                  </a:lnTo>
                  <a:lnTo>
                    <a:pt x="0" y="130"/>
                  </a:lnTo>
                  <a:lnTo>
                    <a:pt x="132" y="130"/>
                  </a:lnTo>
                  <a:lnTo>
                    <a:pt x="132" y="130"/>
                  </a:lnTo>
                  <a:lnTo>
                    <a:pt x="132" y="108"/>
                  </a:lnTo>
                  <a:lnTo>
                    <a:pt x="128" y="88"/>
                  </a:lnTo>
                  <a:lnTo>
                    <a:pt x="128" y="88"/>
                  </a:lnTo>
                  <a:lnTo>
                    <a:pt x="128" y="88"/>
                  </a:lnTo>
                  <a:lnTo>
                    <a:pt x="128" y="8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grpSp>
      <p:grpSp>
        <p:nvGrpSpPr>
          <p:cNvPr id="1677" name="グループ化 1676"/>
          <p:cNvGrpSpPr/>
          <p:nvPr/>
        </p:nvGrpSpPr>
        <p:grpSpPr>
          <a:xfrm>
            <a:off x="2671164" y="3273091"/>
            <a:ext cx="434926" cy="339876"/>
            <a:chOff x="4208463" y="3295650"/>
            <a:chExt cx="479425" cy="374650"/>
          </a:xfrm>
        </p:grpSpPr>
        <p:sp>
          <p:nvSpPr>
            <p:cNvPr id="1678" name="Freeform 471"/>
            <p:cNvSpPr>
              <a:spLocks/>
            </p:cNvSpPr>
            <p:nvPr/>
          </p:nvSpPr>
          <p:spPr bwMode="auto">
            <a:xfrm>
              <a:off x="4208463" y="3492500"/>
              <a:ext cx="479425" cy="177800"/>
            </a:xfrm>
            <a:custGeom>
              <a:avLst/>
              <a:gdLst>
                <a:gd name="T0" fmla="*/ 32 w 302"/>
                <a:gd name="T1" fmla="*/ 12 h 112"/>
                <a:gd name="T2" fmla="*/ 32 w 302"/>
                <a:gd name="T3" fmla="*/ 12 h 112"/>
                <a:gd name="T4" fmla="*/ 22 w 302"/>
                <a:gd name="T5" fmla="*/ 12 h 112"/>
                <a:gd name="T6" fmla="*/ 14 w 302"/>
                <a:gd name="T7" fmla="*/ 8 h 112"/>
                <a:gd name="T8" fmla="*/ 6 w 302"/>
                <a:gd name="T9" fmla="*/ 4 h 112"/>
                <a:gd name="T10" fmla="*/ 0 w 302"/>
                <a:gd name="T11" fmla="*/ 0 h 112"/>
                <a:gd name="T12" fmla="*/ 0 w 302"/>
                <a:gd name="T13" fmla="*/ 76 h 112"/>
                <a:gd name="T14" fmla="*/ 0 w 302"/>
                <a:gd name="T15" fmla="*/ 76 h 112"/>
                <a:gd name="T16" fmla="*/ 0 w 302"/>
                <a:gd name="T17" fmla="*/ 82 h 112"/>
                <a:gd name="T18" fmla="*/ 2 w 302"/>
                <a:gd name="T19" fmla="*/ 90 h 112"/>
                <a:gd name="T20" fmla="*/ 6 w 302"/>
                <a:gd name="T21" fmla="*/ 96 h 112"/>
                <a:gd name="T22" fmla="*/ 12 w 302"/>
                <a:gd name="T23" fmla="*/ 102 h 112"/>
                <a:gd name="T24" fmla="*/ 16 w 302"/>
                <a:gd name="T25" fmla="*/ 106 h 112"/>
                <a:gd name="T26" fmla="*/ 24 w 302"/>
                <a:gd name="T27" fmla="*/ 110 h 112"/>
                <a:gd name="T28" fmla="*/ 30 w 302"/>
                <a:gd name="T29" fmla="*/ 112 h 112"/>
                <a:gd name="T30" fmla="*/ 38 w 302"/>
                <a:gd name="T31" fmla="*/ 112 h 112"/>
                <a:gd name="T32" fmla="*/ 264 w 302"/>
                <a:gd name="T33" fmla="*/ 112 h 112"/>
                <a:gd name="T34" fmla="*/ 264 w 302"/>
                <a:gd name="T35" fmla="*/ 112 h 112"/>
                <a:gd name="T36" fmla="*/ 272 w 302"/>
                <a:gd name="T37" fmla="*/ 112 h 112"/>
                <a:gd name="T38" fmla="*/ 278 w 302"/>
                <a:gd name="T39" fmla="*/ 110 h 112"/>
                <a:gd name="T40" fmla="*/ 286 w 302"/>
                <a:gd name="T41" fmla="*/ 106 h 112"/>
                <a:gd name="T42" fmla="*/ 290 w 302"/>
                <a:gd name="T43" fmla="*/ 102 h 112"/>
                <a:gd name="T44" fmla="*/ 296 w 302"/>
                <a:gd name="T45" fmla="*/ 96 h 112"/>
                <a:gd name="T46" fmla="*/ 298 w 302"/>
                <a:gd name="T47" fmla="*/ 90 h 112"/>
                <a:gd name="T48" fmla="*/ 302 w 302"/>
                <a:gd name="T49" fmla="*/ 82 h 112"/>
                <a:gd name="T50" fmla="*/ 302 w 302"/>
                <a:gd name="T51" fmla="*/ 76 h 112"/>
                <a:gd name="T52" fmla="*/ 302 w 302"/>
                <a:gd name="T53" fmla="*/ 0 h 112"/>
                <a:gd name="T54" fmla="*/ 302 w 302"/>
                <a:gd name="T55" fmla="*/ 0 h 112"/>
                <a:gd name="T56" fmla="*/ 296 w 302"/>
                <a:gd name="T57" fmla="*/ 4 h 112"/>
                <a:gd name="T58" fmla="*/ 288 w 302"/>
                <a:gd name="T59" fmla="*/ 8 h 112"/>
                <a:gd name="T60" fmla="*/ 280 w 302"/>
                <a:gd name="T61" fmla="*/ 12 h 112"/>
                <a:gd name="T62" fmla="*/ 270 w 302"/>
                <a:gd name="T63" fmla="*/ 12 h 112"/>
                <a:gd name="T64" fmla="*/ 32 w 302"/>
                <a:gd name="T65" fmla="*/ 1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02" h="112">
                  <a:moveTo>
                    <a:pt x="32" y="12"/>
                  </a:moveTo>
                  <a:lnTo>
                    <a:pt x="32" y="12"/>
                  </a:lnTo>
                  <a:lnTo>
                    <a:pt x="22" y="12"/>
                  </a:lnTo>
                  <a:lnTo>
                    <a:pt x="14" y="8"/>
                  </a:lnTo>
                  <a:lnTo>
                    <a:pt x="6" y="4"/>
                  </a:lnTo>
                  <a:lnTo>
                    <a:pt x="0" y="0"/>
                  </a:lnTo>
                  <a:lnTo>
                    <a:pt x="0" y="76"/>
                  </a:lnTo>
                  <a:lnTo>
                    <a:pt x="0" y="76"/>
                  </a:lnTo>
                  <a:lnTo>
                    <a:pt x="0" y="82"/>
                  </a:lnTo>
                  <a:lnTo>
                    <a:pt x="2" y="90"/>
                  </a:lnTo>
                  <a:lnTo>
                    <a:pt x="6" y="96"/>
                  </a:lnTo>
                  <a:lnTo>
                    <a:pt x="12" y="102"/>
                  </a:lnTo>
                  <a:lnTo>
                    <a:pt x="16" y="106"/>
                  </a:lnTo>
                  <a:lnTo>
                    <a:pt x="24" y="110"/>
                  </a:lnTo>
                  <a:lnTo>
                    <a:pt x="30" y="112"/>
                  </a:lnTo>
                  <a:lnTo>
                    <a:pt x="38" y="112"/>
                  </a:lnTo>
                  <a:lnTo>
                    <a:pt x="264" y="112"/>
                  </a:lnTo>
                  <a:lnTo>
                    <a:pt x="264" y="112"/>
                  </a:lnTo>
                  <a:lnTo>
                    <a:pt x="272" y="112"/>
                  </a:lnTo>
                  <a:lnTo>
                    <a:pt x="278" y="110"/>
                  </a:lnTo>
                  <a:lnTo>
                    <a:pt x="286" y="106"/>
                  </a:lnTo>
                  <a:lnTo>
                    <a:pt x="290" y="102"/>
                  </a:lnTo>
                  <a:lnTo>
                    <a:pt x="296" y="96"/>
                  </a:lnTo>
                  <a:lnTo>
                    <a:pt x="298" y="90"/>
                  </a:lnTo>
                  <a:lnTo>
                    <a:pt x="302" y="82"/>
                  </a:lnTo>
                  <a:lnTo>
                    <a:pt x="302" y="76"/>
                  </a:lnTo>
                  <a:lnTo>
                    <a:pt x="302" y="0"/>
                  </a:lnTo>
                  <a:lnTo>
                    <a:pt x="302" y="0"/>
                  </a:lnTo>
                  <a:lnTo>
                    <a:pt x="296" y="4"/>
                  </a:lnTo>
                  <a:lnTo>
                    <a:pt x="288" y="8"/>
                  </a:lnTo>
                  <a:lnTo>
                    <a:pt x="280" y="12"/>
                  </a:lnTo>
                  <a:lnTo>
                    <a:pt x="270" y="12"/>
                  </a:lnTo>
                  <a:lnTo>
                    <a:pt x="32" y="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679" name="Freeform 472"/>
            <p:cNvSpPr>
              <a:spLocks/>
            </p:cNvSpPr>
            <p:nvPr/>
          </p:nvSpPr>
          <p:spPr bwMode="auto">
            <a:xfrm>
              <a:off x="4208463" y="3444875"/>
              <a:ext cx="479425" cy="66675"/>
            </a:xfrm>
            <a:custGeom>
              <a:avLst/>
              <a:gdLst>
                <a:gd name="T0" fmla="*/ 270 w 302"/>
                <a:gd name="T1" fmla="*/ 32 h 42"/>
                <a:gd name="T2" fmla="*/ 32 w 302"/>
                <a:gd name="T3" fmla="*/ 32 h 42"/>
                <a:gd name="T4" fmla="*/ 32 w 302"/>
                <a:gd name="T5" fmla="*/ 32 h 42"/>
                <a:gd name="T6" fmla="*/ 24 w 302"/>
                <a:gd name="T7" fmla="*/ 32 h 42"/>
                <a:gd name="T8" fmla="*/ 18 w 302"/>
                <a:gd name="T9" fmla="*/ 30 h 42"/>
                <a:gd name="T10" fmla="*/ 10 w 302"/>
                <a:gd name="T11" fmla="*/ 24 h 42"/>
                <a:gd name="T12" fmla="*/ 2 w 302"/>
                <a:gd name="T13" fmla="*/ 14 h 42"/>
                <a:gd name="T14" fmla="*/ 0 w 302"/>
                <a:gd name="T15" fmla="*/ 8 h 42"/>
                <a:gd name="T16" fmla="*/ 0 w 302"/>
                <a:gd name="T17" fmla="*/ 2 h 42"/>
                <a:gd name="T18" fmla="*/ 0 w 302"/>
                <a:gd name="T19" fmla="*/ 30 h 42"/>
                <a:gd name="T20" fmla="*/ 0 w 302"/>
                <a:gd name="T21" fmla="*/ 30 h 42"/>
                <a:gd name="T22" fmla="*/ 6 w 302"/>
                <a:gd name="T23" fmla="*/ 34 h 42"/>
                <a:gd name="T24" fmla="*/ 14 w 302"/>
                <a:gd name="T25" fmla="*/ 38 h 42"/>
                <a:gd name="T26" fmla="*/ 22 w 302"/>
                <a:gd name="T27" fmla="*/ 42 h 42"/>
                <a:gd name="T28" fmla="*/ 32 w 302"/>
                <a:gd name="T29" fmla="*/ 42 h 42"/>
                <a:gd name="T30" fmla="*/ 270 w 302"/>
                <a:gd name="T31" fmla="*/ 42 h 42"/>
                <a:gd name="T32" fmla="*/ 270 w 302"/>
                <a:gd name="T33" fmla="*/ 42 h 42"/>
                <a:gd name="T34" fmla="*/ 280 w 302"/>
                <a:gd name="T35" fmla="*/ 42 h 42"/>
                <a:gd name="T36" fmla="*/ 288 w 302"/>
                <a:gd name="T37" fmla="*/ 38 h 42"/>
                <a:gd name="T38" fmla="*/ 296 w 302"/>
                <a:gd name="T39" fmla="*/ 34 h 42"/>
                <a:gd name="T40" fmla="*/ 302 w 302"/>
                <a:gd name="T41" fmla="*/ 30 h 42"/>
                <a:gd name="T42" fmla="*/ 302 w 302"/>
                <a:gd name="T43" fmla="*/ 0 h 42"/>
                <a:gd name="T44" fmla="*/ 302 w 302"/>
                <a:gd name="T45" fmla="*/ 0 h 42"/>
                <a:gd name="T46" fmla="*/ 302 w 302"/>
                <a:gd name="T47" fmla="*/ 6 h 42"/>
                <a:gd name="T48" fmla="*/ 300 w 302"/>
                <a:gd name="T49" fmla="*/ 12 h 42"/>
                <a:gd name="T50" fmla="*/ 292 w 302"/>
                <a:gd name="T51" fmla="*/ 22 h 42"/>
                <a:gd name="T52" fmla="*/ 288 w 302"/>
                <a:gd name="T53" fmla="*/ 26 h 42"/>
                <a:gd name="T54" fmla="*/ 282 w 302"/>
                <a:gd name="T55" fmla="*/ 30 h 42"/>
                <a:gd name="T56" fmla="*/ 278 w 302"/>
                <a:gd name="T57" fmla="*/ 32 h 42"/>
                <a:gd name="T58" fmla="*/ 270 w 302"/>
                <a:gd name="T59" fmla="*/ 32 h 42"/>
                <a:gd name="T60" fmla="*/ 270 w 302"/>
                <a:gd name="T61" fmla="*/ 3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02" h="42">
                  <a:moveTo>
                    <a:pt x="270" y="32"/>
                  </a:moveTo>
                  <a:lnTo>
                    <a:pt x="32" y="32"/>
                  </a:lnTo>
                  <a:lnTo>
                    <a:pt x="32" y="32"/>
                  </a:lnTo>
                  <a:lnTo>
                    <a:pt x="24" y="32"/>
                  </a:lnTo>
                  <a:lnTo>
                    <a:pt x="18" y="30"/>
                  </a:lnTo>
                  <a:lnTo>
                    <a:pt x="10" y="24"/>
                  </a:lnTo>
                  <a:lnTo>
                    <a:pt x="2" y="14"/>
                  </a:lnTo>
                  <a:lnTo>
                    <a:pt x="0" y="8"/>
                  </a:lnTo>
                  <a:lnTo>
                    <a:pt x="0" y="2"/>
                  </a:lnTo>
                  <a:lnTo>
                    <a:pt x="0" y="30"/>
                  </a:lnTo>
                  <a:lnTo>
                    <a:pt x="0" y="30"/>
                  </a:lnTo>
                  <a:lnTo>
                    <a:pt x="6" y="34"/>
                  </a:lnTo>
                  <a:lnTo>
                    <a:pt x="14" y="38"/>
                  </a:lnTo>
                  <a:lnTo>
                    <a:pt x="22" y="42"/>
                  </a:lnTo>
                  <a:lnTo>
                    <a:pt x="32" y="42"/>
                  </a:lnTo>
                  <a:lnTo>
                    <a:pt x="270" y="42"/>
                  </a:lnTo>
                  <a:lnTo>
                    <a:pt x="270" y="42"/>
                  </a:lnTo>
                  <a:lnTo>
                    <a:pt x="280" y="42"/>
                  </a:lnTo>
                  <a:lnTo>
                    <a:pt x="288" y="38"/>
                  </a:lnTo>
                  <a:lnTo>
                    <a:pt x="296" y="34"/>
                  </a:lnTo>
                  <a:lnTo>
                    <a:pt x="302" y="30"/>
                  </a:lnTo>
                  <a:lnTo>
                    <a:pt x="302" y="0"/>
                  </a:lnTo>
                  <a:lnTo>
                    <a:pt x="302" y="0"/>
                  </a:lnTo>
                  <a:lnTo>
                    <a:pt x="302" y="6"/>
                  </a:lnTo>
                  <a:lnTo>
                    <a:pt x="300" y="12"/>
                  </a:lnTo>
                  <a:lnTo>
                    <a:pt x="292" y="22"/>
                  </a:lnTo>
                  <a:lnTo>
                    <a:pt x="288" y="26"/>
                  </a:lnTo>
                  <a:lnTo>
                    <a:pt x="282" y="30"/>
                  </a:lnTo>
                  <a:lnTo>
                    <a:pt x="278" y="32"/>
                  </a:lnTo>
                  <a:lnTo>
                    <a:pt x="270" y="32"/>
                  </a:lnTo>
                  <a:lnTo>
                    <a:pt x="270" y="3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680" name="Freeform 473"/>
            <p:cNvSpPr>
              <a:spLocks noEditPoints="1"/>
            </p:cNvSpPr>
            <p:nvPr/>
          </p:nvSpPr>
          <p:spPr bwMode="auto">
            <a:xfrm>
              <a:off x="4208463" y="3295650"/>
              <a:ext cx="479425" cy="200025"/>
            </a:xfrm>
            <a:custGeom>
              <a:avLst/>
              <a:gdLst>
                <a:gd name="T0" fmla="*/ 226 w 302"/>
                <a:gd name="T1" fmla="*/ 48 h 126"/>
                <a:gd name="T2" fmla="*/ 226 w 302"/>
                <a:gd name="T3" fmla="*/ 24 h 126"/>
                <a:gd name="T4" fmla="*/ 222 w 302"/>
                <a:gd name="T5" fmla="*/ 16 h 126"/>
                <a:gd name="T6" fmla="*/ 210 w 302"/>
                <a:gd name="T7" fmla="*/ 2 h 126"/>
                <a:gd name="T8" fmla="*/ 200 w 302"/>
                <a:gd name="T9" fmla="*/ 0 h 126"/>
                <a:gd name="T10" fmla="*/ 102 w 302"/>
                <a:gd name="T11" fmla="*/ 0 h 126"/>
                <a:gd name="T12" fmla="*/ 92 w 302"/>
                <a:gd name="T13" fmla="*/ 2 h 126"/>
                <a:gd name="T14" fmla="*/ 78 w 302"/>
                <a:gd name="T15" fmla="*/ 16 h 126"/>
                <a:gd name="T16" fmla="*/ 76 w 302"/>
                <a:gd name="T17" fmla="*/ 48 h 126"/>
                <a:gd name="T18" fmla="*/ 38 w 302"/>
                <a:gd name="T19" fmla="*/ 48 h 126"/>
                <a:gd name="T20" fmla="*/ 24 w 302"/>
                <a:gd name="T21" fmla="*/ 52 h 126"/>
                <a:gd name="T22" fmla="*/ 12 w 302"/>
                <a:gd name="T23" fmla="*/ 60 h 126"/>
                <a:gd name="T24" fmla="*/ 2 w 302"/>
                <a:gd name="T25" fmla="*/ 72 h 126"/>
                <a:gd name="T26" fmla="*/ 0 w 302"/>
                <a:gd name="T27" fmla="*/ 86 h 126"/>
                <a:gd name="T28" fmla="*/ 0 w 302"/>
                <a:gd name="T29" fmla="*/ 96 h 126"/>
                <a:gd name="T30" fmla="*/ 2 w 302"/>
                <a:gd name="T31" fmla="*/ 108 h 126"/>
                <a:gd name="T32" fmla="*/ 18 w 302"/>
                <a:gd name="T33" fmla="*/ 124 h 126"/>
                <a:gd name="T34" fmla="*/ 32 w 302"/>
                <a:gd name="T35" fmla="*/ 126 h 126"/>
                <a:gd name="T36" fmla="*/ 270 w 302"/>
                <a:gd name="T37" fmla="*/ 126 h 126"/>
                <a:gd name="T38" fmla="*/ 282 w 302"/>
                <a:gd name="T39" fmla="*/ 124 h 126"/>
                <a:gd name="T40" fmla="*/ 292 w 302"/>
                <a:gd name="T41" fmla="*/ 116 h 126"/>
                <a:gd name="T42" fmla="*/ 302 w 302"/>
                <a:gd name="T43" fmla="*/ 100 h 126"/>
                <a:gd name="T44" fmla="*/ 302 w 302"/>
                <a:gd name="T45" fmla="*/ 86 h 126"/>
                <a:gd name="T46" fmla="*/ 302 w 302"/>
                <a:gd name="T47" fmla="*/ 78 h 126"/>
                <a:gd name="T48" fmla="*/ 296 w 302"/>
                <a:gd name="T49" fmla="*/ 64 h 126"/>
                <a:gd name="T50" fmla="*/ 286 w 302"/>
                <a:gd name="T51" fmla="*/ 54 h 126"/>
                <a:gd name="T52" fmla="*/ 272 w 302"/>
                <a:gd name="T53" fmla="*/ 48 h 126"/>
                <a:gd name="T54" fmla="*/ 264 w 302"/>
                <a:gd name="T55" fmla="*/ 48 h 126"/>
                <a:gd name="T56" fmla="*/ 96 w 302"/>
                <a:gd name="T57" fmla="*/ 26 h 126"/>
                <a:gd name="T58" fmla="*/ 98 w 302"/>
                <a:gd name="T59" fmla="*/ 22 h 126"/>
                <a:gd name="T60" fmla="*/ 102 w 302"/>
                <a:gd name="T61" fmla="*/ 20 h 126"/>
                <a:gd name="T62" fmla="*/ 200 w 302"/>
                <a:gd name="T63" fmla="*/ 20 h 126"/>
                <a:gd name="T64" fmla="*/ 204 w 302"/>
                <a:gd name="T65" fmla="*/ 22 h 126"/>
                <a:gd name="T66" fmla="*/ 206 w 302"/>
                <a:gd name="T67" fmla="*/ 48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02" h="126">
                  <a:moveTo>
                    <a:pt x="264" y="48"/>
                  </a:moveTo>
                  <a:lnTo>
                    <a:pt x="226" y="48"/>
                  </a:lnTo>
                  <a:lnTo>
                    <a:pt x="226" y="26"/>
                  </a:lnTo>
                  <a:lnTo>
                    <a:pt x="226" y="24"/>
                  </a:lnTo>
                  <a:lnTo>
                    <a:pt x="226" y="24"/>
                  </a:lnTo>
                  <a:lnTo>
                    <a:pt x="222" y="16"/>
                  </a:lnTo>
                  <a:lnTo>
                    <a:pt x="218" y="8"/>
                  </a:lnTo>
                  <a:lnTo>
                    <a:pt x="210" y="2"/>
                  </a:lnTo>
                  <a:lnTo>
                    <a:pt x="206" y="0"/>
                  </a:lnTo>
                  <a:lnTo>
                    <a:pt x="200" y="0"/>
                  </a:lnTo>
                  <a:lnTo>
                    <a:pt x="102" y="0"/>
                  </a:lnTo>
                  <a:lnTo>
                    <a:pt x="102" y="0"/>
                  </a:lnTo>
                  <a:lnTo>
                    <a:pt x="96" y="0"/>
                  </a:lnTo>
                  <a:lnTo>
                    <a:pt x="92" y="2"/>
                  </a:lnTo>
                  <a:lnTo>
                    <a:pt x="84" y="8"/>
                  </a:lnTo>
                  <a:lnTo>
                    <a:pt x="78" y="16"/>
                  </a:lnTo>
                  <a:lnTo>
                    <a:pt x="76" y="24"/>
                  </a:lnTo>
                  <a:lnTo>
                    <a:pt x="76" y="48"/>
                  </a:lnTo>
                  <a:lnTo>
                    <a:pt x="38" y="48"/>
                  </a:lnTo>
                  <a:lnTo>
                    <a:pt x="38" y="48"/>
                  </a:lnTo>
                  <a:lnTo>
                    <a:pt x="30" y="48"/>
                  </a:lnTo>
                  <a:lnTo>
                    <a:pt x="24" y="52"/>
                  </a:lnTo>
                  <a:lnTo>
                    <a:pt x="16" y="54"/>
                  </a:lnTo>
                  <a:lnTo>
                    <a:pt x="12" y="60"/>
                  </a:lnTo>
                  <a:lnTo>
                    <a:pt x="6" y="64"/>
                  </a:lnTo>
                  <a:lnTo>
                    <a:pt x="2" y="72"/>
                  </a:lnTo>
                  <a:lnTo>
                    <a:pt x="0" y="78"/>
                  </a:lnTo>
                  <a:lnTo>
                    <a:pt x="0" y="86"/>
                  </a:lnTo>
                  <a:lnTo>
                    <a:pt x="0" y="96"/>
                  </a:lnTo>
                  <a:lnTo>
                    <a:pt x="0" y="96"/>
                  </a:lnTo>
                  <a:lnTo>
                    <a:pt x="0" y="102"/>
                  </a:lnTo>
                  <a:lnTo>
                    <a:pt x="2" y="108"/>
                  </a:lnTo>
                  <a:lnTo>
                    <a:pt x="10" y="118"/>
                  </a:lnTo>
                  <a:lnTo>
                    <a:pt x="18" y="124"/>
                  </a:lnTo>
                  <a:lnTo>
                    <a:pt x="24" y="126"/>
                  </a:lnTo>
                  <a:lnTo>
                    <a:pt x="32" y="126"/>
                  </a:lnTo>
                  <a:lnTo>
                    <a:pt x="270" y="126"/>
                  </a:lnTo>
                  <a:lnTo>
                    <a:pt x="270" y="126"/>
                  </a:lnTo>
                  <a:lnTo>
                    <a:pt x="278" y="126"/>
                  </a:lnTo>
                  <a:lnTo>
                    <a:pt x="282" y="124"/>
                  </a:lnTo>
                  <a:lnTo>
                    <a:pt x="288" y="120"/>
                  </a:lnTo>
                  <a:lnTo>
                    <a:pt x="292" y="116"/>
                  </a:lnTo>
                  <a:lnTo>
                    <a:pt x="300" y="106"/>
                  </a:lnTo>
                  <a:lnTo>
                    <a:pt x="302" y="100"/>
                  </a:lnTo>
                  <a:lnTo>
                    <a:pt x="302" y="94"/>
                  </a:lnTo>
                  <a:lnTo>
                    <a:pt x="302" y="86"/>
                  </a:lnTo>
                  <a:lnTo>
                    <a:pt x="302" y="86"/>
                  </a:lnTo>
                  <a:lnTo>
                    <a:pt x="302" y="78"/>
                  </a:lnTo>
                  <a:lnTo>
                    <a:pt x="298" y="72"/>
                  </a:lnTo>
                  <a:lnTo>
                    <a:pt x="296" y="64"/>
                  </a:lnTo>
                  <a:lnTo>
                    <a:pt x="290" y="60"/>
                  </a:lnTo>
                  <a:lnTo>
                    <a:pt x="286" y="54"/>
                  </a:lnTo>
                  <a:lnTo>
                    <a:pt x="278" y="52"/>
                  </a:lnTo>
                  <a:lnTo>
                    <a:pt x="272" y="48"/>
                  </a:lnTo>
                  <a:lnTo>
                    <a:pt x="264" y="48"/>
                  </a:lnTo>
                  <a:lnTo>
                    <a:pt x="264" y="48"/>
                  </a:lnTo>
                  <a:close/>
                  <a:moveTo>
                    <a:pt x="96" y="48"/>
                  </a:moveTo>
                  <a:lnTo>
                    <a:pt x="96" y="26"/>
                  </a:lnTo>
                  <a:lnTo>
                    <a:pt x="96" y="26"/>
                  </a:lnTo>
                  <a:lnTo>
                    <a:pt x="98" y="22"/>
                  </a:lnTo>
                  <a:lnTo>
                    <a:pt x="100" y="20"/>
                  </a:lnTo>
                  <a:lnTo>
                    <a:pt x="102" y="20"/>
                  </a:lnTo>
                  <a:lnTo>
                    <a:pt x="200" y="20"/>
                  </a:lnTo>
                  <a:lnTo>
                    <a:pt x="200" y="20"/>
                  </a:lnTo>
                  <a:lnTo>
                    <a:pt x="202" y="20"/>
                  </a:lnTo>
                  <a:lnTo>
                    <a:pt x="204" y="22"/>
                  </a:lnTo>
                  <a:lnTo>
                    <a:pt x="206" y="26"/>
                  </a:lnTo>
                  <a:lnTo>
                    <a:pt x="206" y="48"/>
                  </a:lnTo>
                  <a:lnTo>
                    <a:pt x="96" y="4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681" name="Freeform 474"/>
            <p:cNvSpPr>
              <a:spLocks/>
            </p:cNvSpPr>
            <p:nvPr/>
          </p:nvSpPr>
          <p:spPr bwMode="auto">
            <a:xfrm>
              <a:off x="4395788" y="3467100"/>
              <a:ext cx="101600" cy="73025"/>
            </a:xfrm>
            <a:custGeom>
              <a:avLst/>
              <a:gdLst>
                <a:gd name="T0" fmla="*/ 64 w 64"/>
                <a:gd name="T1" fmla="*/ 26 h 46"/>
                <a:gd name="T2" fmla="*/ 64 w 64"/>
                <a:gd name="T3" fmla="*/ 26 h 46"/>
                <a:gd name="T4" fmla="*/ 64 w 64"/>
                <a:gd name="T5" fmla="*/ 34 h 46"/>
                <a:gd name="T6" fmla="*/ 60 w 64"/>
                <a:gd name="T7" fmla="*/ 40 h 46"/>
                <a:gd name="T8" fmla="*/ 54 w 64"/>
                <a:gd name="T9" fmla="*/ 44 h 46"/>
                <a:gd name="T10" fmla="*/ 46 w 64"/>
                <a:gd name="T11" fmla="*/ 46 h 46"/>
                <a:gd name="T12" fmla="*/ 20 w 64"/>
                <a:gd name="T13" fmla="*/ 46 h 46"/>
                <a:gd name="T14" fmla="*/ 20 w 64"/>
                <a:gd name="T15" fmla="*/ 46 h 46"/>
                <a:gd name="T16" fmla="*/ 12 w 64"/>
                <a:gd name="T17" fmla="*/ 44 h 46"/>
                <a:gd name="T18" fmla="*/ 6 w 64"/>
                <a:gd name="T19" fmla="*/ 40 h 46"/>
                <a:gd name="T20" fmla="*/ 2 w 64"/>
                <a:gd name="T21" fmla="*/ 34 h 46"/>
                <a:gd name="T22" fmla="*/ 0 w 64"/>
                <a:gd name="T23" fmla="*/ 26 h 46"/>
                <a:gd name="T24" fmla="*/ 0 w 64"/>
                <a:gd name="T25" fmla="*/ 20 h 46"/>
                <a:gd name="T26" fmla="*/ 0 w 64"/>
                <a:gd name="T27" fmla="*/ 20 h 46"/>
                <a:gd name="T28" fmla="*/ 2 w 64"/>
                <a:gd name="T29" fmla="*/ 12 h 46"/>
                <a:gd name="T30" fmla="*/ 6 w 64"/>
                <a:gd name="T31" fmla="*/ 6 h 46"/>
                <a:gd name="T32" fmla="*/ 12 w 64"/>
                <a:gd name="T33" fmla="*/ 2 h 46"/>
                <a:gd name="T34" fmla="*/ 20 w 64"/>
                <a:gd name="T35" fmla="*/ 0 h 46"/>
                <a:gd name="T36" fmla="*/ 46 w 64"/>
                <a:gd name="T37" fmla="*/ 0 h 46"/>
                <a:gd name="T38" fmla="*/ 46 w 64"/>
                <a:gd name="T39" fmla="*/ 0 h 46"/>
                <a:gd name="T40" fmla="*/ 54 w 64"/>
                <a:gd name="T41" fmla="*/ 2 h 46"/>
                <a:gd name="T42" fmla="*/ 60 w 64"/>
                <a:gd name="T43" fmla="*/ 6 h 46"/>
                <a:gd name="T44" fmla="*/ 64 w 64"/>
                <a:gd name="T45" fmla="*/ 12 h 46"/>
                <a:gd name="T46" fmla="*/ 64 w 64"/>
                <a:gd name="T47" fmla="*/ 20 h 46"/>
                <a:gd name="T48" fmla="*/ 64 w 64"/>
                <a:gd name="T49" fmla="*/ 2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4" h="46">
                  <a:moveTo>
                    <a:pt x="64" y="26"/>
                  </a:moveTo>
                  <a:lnTo>
                    <a:pt x="64" y="26"/>
                  </a:lnTo>
                  <a:lnTo>
                    <a:pt x="64" y="34"/>
                  </a:lnTo>
                  <a:lnTo>
                    <a:pt x="60" y="40"/>
                  </a:lnTo>
                  <a:lnTo>
                    <a:pt x="54" y="44"/>
                  </a:lnTo>
                  <a:lnTo>
                    <a:pt x="46" y="46"/>
                  </a:lnTo>
                  <a:lnTo>
                    <a:pt x="20" y="46"/>
                  </a:lnTo>
                  <a:lnTo>
                    <a:pt x="20" y="46"/>
                  </a:lnTo>
                  <a:lnTo>
                    <a:pt x="12" y="44"/>
                  </a:lnTo>
                  <a:lnTo>
                    <a:pt x="6" y="40"/>
                  </a:lnTo>
                  <a:lnTo>
                    <a:pt x="2" y="34"/>
                  </a:lnTo>
                  <a:lnTo>
                    <a:pt x="0" y="26"/>
                  </a:lnTo>
                  <a:lnTo>
                    <a:pt x="0" y="20"/>
                  </a:lnTo>
                  <a:lnTo>
                    <a:pt x="0" y="20"/>
                  </a:lnTo>
                  <a:lnTo>
                    <a:pt x="2" y="12"/>
                  </a:lnTo>
                  <a:lnTo>
                    <a:pt x="6" y="6"/>
                  </a:lnTo>
                  <a:lnTo>
                    <a:pt x="12" y="2"/>
                  </a:lnTo>
                  <a:lnTo>
                    <a:pt x="20" y="0"/>
                  </a:lnTo>
                  <a:lnTo>
                    <a:pt x="46" y="0"/>
                  </a:lnTo>
                  <a:lnTo>
                    <a:pt x="46" y="0"/>
                  </a:lnTo>
                  <a:lnTo>
                    <a:pt x="54" y="2"/>
                  </a:lnTo>
                  <a:lnTo>
                    <a:pt x="60" y="6"/>
                  </a:lnTo>
                  <a:lnTo>
                    <a:pt x="64" y="12"/>
                  </a:lnTo>
                  <a:lnTo>
                    <a:pt x="64" y="20"/>
                  </a:lnTo>
                  <a:lnTo>
                    <a:pt x="64" y="2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682" name="Freeform 475"/>
            <p:cNvSpPr>
              <a:spLocks/>
            </p:cNvSpPr>
            <p:nvPr/>
          </p:nvSpPr>
          <p:spPr bwMode="auto">
            <a:xfrm>
              <a:off x="4687888" y="3444875"/>
              <a:ext cx="0" cy="47625"/>
            </a:xfrm>
            <a:custGeom>
              <a:avLst/>
              <a:gdLst>
                <a:gd name="T0" fmla="*/ 2 h 30"/>
                <a:gd name="T1" fmla="*/ 0 h 30"/>
                <a:gd name="T2" fmla="*/ 30 h 30"/>
                <a:gd name="T3" fmla="*/ 30 h 30"/>
                <a:gd name="T4" fmla="*/ 2 h 30"/>
              </a:gdLst>
              <a:ahLst/>
              <a:cxnLst>
                <a:cxn ang="0">
                  <a:pos x="0" y="T0"/>
                </a:cxn>
                <a:cxn ang="0">
                  <a:pos x="0" y="T1"/>
                </a:cxn>
                <a:cxn ang="0">
                  <a:pos x="0" y="T2"/>
                </a:cxn>
                <a:cxn ang="0">
                  <a:pos x="0" y="T3"/>
                </a:cxn>
                <a:cxn ang="0">
                  <a:pos x="0" y="T4"/>
                </a:cxn>
              </a:cxnLst>
              <a:rect l="0" t="0" r="r" b="b"/>
              <a:pathLst>
                <a:path h="30">
                  <a:moveTo>
                    <a:pt x="0" y="2"/>
                  </a:moveTo>
                  <a:lnTo>
                    <a:pt x="0" y="0"/>
                  </a:lnTo>
                  <a:lnTo>
                    <a:pt x="0" y="30"/>
                  </a:lnTo>
                  <a:lnTo>
                    <a:pt x="0" y="30"/>
                  </a:lnTo>
                  <a:lnTo>
                    <a:pt x="0"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683" name="Freeform 476"/>
            <p:cNvSpPr>
              <a:spLocks/>
            </p:cNvSpPr>
            <p:nvPr/>
          </p:nvSpPr>
          <p:spPr bwMode="auto">
            <a:xfrm>
              <a:off x="4414838" y="3486150"/>
              <a:ext cx="66675" cy="34925"/>
            </a:xfrm>
            <a:custGeom>
              <a:avLst/>
              <a:gdLst>
                <a:gd name="T0" fmla="*/ 8 w 42"/>
                <a:gd name="T1" fmla="*/ 22 h 22"/>
                <a:gd name="T2" fmla="*/ 8 w 42"/>
                <a:gd name="T3" fmla="*/ 22 h 22"/>
                <a:gd name="T4" fmla="*/ 2 w 42"/>
                <a:gd name="T5" fmla="*/ 20 h 22"/>
                <a:gd name="T6" fmla="*/ 0 w 42"/>
                <a:gd name="T7" fmla="*/ 14 h 22"/>
                <a:gd name="T8" fmla="*/ 0 w 42"/>
                <a:gd name="T9" fmla="*/ 8 h 22"/>
                <a:gd name="T10" fmla="*/ 0 w 42"/>
                <a:gd name="T11" fmla="*/ 8 h 22"/>
                <a:gd name="T12" fmla="*/ 2 w 42"/>
                <a:gd name="T13" fmla="*/ 2 h 22"/>
                <a:gd name="T14" fmla="*/ 8 w 42"/>
                <a:gd name="T15" fmla="*/ 0 h 22"/>
                <a:gd name="T16" fmla="*/ 34 w 42"/>
                <a:gd name="T17" fmla="*/ 0 h 22"/>
                <a:gd name="T18" fmla="*/ 34 w 42"/>
                <a:gd name="T19" fmla="*/ 0 h 22"/>
                <a:gd name="T20" fmla="*/ 40 w 42"/>
                <a:gd name="T21" fmla="*/ 2 h 22"/>
                <a:gd name="T22" fmla="*/ 42 w 42"/>
                <a:gd name="T23" fmla="*/ 8 h 22"/>
                <a:gd name="T24" fmla="*/ 42 w 42"/>
                <a:gd name="T25" fmla="*/ 14 h 22"/>
                <a:gd name="T26" fmla="*/ 42 w 42"/>
                <a:gd name="T27" fmla="*/ 14 h 22"/>
                <a:gd name="T28" fmla="*/ 40 w 42"/>
                <a:gd name="T29" fmla="*/ 20 h 22"/>
                <a:gd name="T30" fmla="*/ 34 w 42"/>
                <a:gd name="T31" fmla="*/ 22 h 22"/>
                <a:gd name="T32" fmla="*/ 8 w 42"/>
                <a:gd name="T33"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 h="22">
                  <a:moveTo>
                    <a:pt x="8" y="22"/>
                  </a:moveTo>
                  <a:lnTo>
                    <a:pt x="8" y="22"/>
                  </a:lnTo>
                  <a:lnTo>
                    <a:pt x="2" y="20"/>
                  </a:lnTo>
                  <a:lnTo>
                    <a:pt x="0" y="14"/>
                  </a:lnTo>
                  <a:lnTo>
                    <a:pt x="0" y="8"/>
                  </a:lnTo>
                  <a:lnTo>
                    <a:pt x="0" y="8"/>
                  </a:lnTo>
                  <a:lnTo>
                    <a:pt x="2" y="2"/>
                  </a:lnTo>
                  <a:lnTo>
                    <a:pt x="8" y="0"/>
                  </a:lnTo>
                  <a:lnTo>
                    <a:pt x="34" y="0"/>
                  </a:lnTo>
                  <a:lnTo>
                    <a:pt x="34" y="0"/>
                  </a:lnTo>
                  <a:lnTo>
                    <a:pt x="40" y="2"/>
                  </a:lnTo>
                  <a:lnTo>
                    <a:pt x="42" y="8"/>
                  </a:lnTo>
                  <a:lnTo>
                    <a:pt x="42" y="14"/>
                  </a:lnTo>
                  <a:lnTo>
                    <a:pt x="42" y="14"/>
                  </a:lnTo>
                  <a:lnTo>
                    <a:pt x="40" y="20"/>
                  </a:lnTo>
                  <a:lnTo>
                    <a:pt x="34" y="22"/>
                  </a:lnTo>
                  <a:lnTo>
                    <a:pt x="8" y="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grpSp>
      <p:grpSp>
        <p:nvGrpSpPr>
          <p:cNvPr id="1684" name="グループ化 1683"/>
          <p:cNvGrpSpPr/>
          <p:nvPr/>
        </p:nvGrpSpPr>
        <p:grpSpPr>
          <a:xfrm>
            <a:off x="4791066" y="4589244"/>
            <a:ext cx="357157" cy="434926"/>
            <a:chOff x="6653213" y="5048250"/>
            <a:chExt cx="393700" cy="479425"/>
          </a:xfrm>
        </p:grpSpPr>
        <p:sp>
          <p:nvSpPr>
            <p:cNvPr id="1685" name="Freeform 477"/>
            <p:cNvSpPr>
              <a:spLocks noEditPoints="1"/>
            </p:cNvSpPr>
            <p:nvPr/>
          </p:nvSpPr>
          <p:spPr bwMode="auto">
            <a:xfrm>
              <a:off x="6653213" y="5048250"/>
              <a:ext cx="393700" cy="479425"/>
            </a:xfrm>
            <a:custGeom>
              <a:avLst/>
              <a:gdLst>
                <a:gd name="T0" fmla="*/ 200 w 248"/>
                <a:gd name="T1" fmla="*/ 88 h 302"/>
                <a:gd name="T2" fmla="*/ 212 w 248"/>
                <a:gd name="T3" fmla="*/ 88 h 302"/>
                <a:gd name="T4" fmla="*/ 230 w 248"/>
                <a:gd name="T5" fmla="*/ 78 h 302"/>
                <a:gd name="T6" fmla="*/ 240 w 248"/>
                <a:gd name="T7" fmla="*/ 58 h 302"/>
                <a:gd name="T8" fmla="*/ 240 w 248"/>
                <a:gd name="T9" fmla="*/ 42 h 302"/>
                <a:gd name="T10" fmla="*/ 230 w 248"/>
                <a:gd name="T11" fmla="*/ 22 h 302"/>
                <a:gd name="T12" fmla="*/ 212 w 248"/>
                <a:gd name="T13" fmla="*/ 12 h 302"/>
                <a:gd name="T14" fmla="*/ 200 w 248"/>
                <a:gd name="T15" fmla="*/ 12 h 302"/>
                <a:gd name="T16" fmla="*/ 182 w 248"/>
                <a:gd name="T17" fmla="*/ 8 h 302"/>
                <a:gd name="T18" fmla="*/ 168 w 248"/>
                <a:gd name="T19" fmla="*/ 4 h 302"/>
                <a:gd name="T20" fmla="*/ 148 w 248"/>
                <a:gd name="T21" fmla="*/ 12 h 302"/>
                <a:gd name="T22" fmla="*/ 128 w 248"/>
                <a:gd name="T23" fmla="*/ 0 h 302"/>
                <a:gd name="T24" fmla="*/ 112 w 248"/>
                <a:gd name="T25" fmla="*/ 0 h 302"/>
                <a:gd name="T26" fmla="*/ 92 w 248"/>
                <a:gd name="T27" fmla="*/ 12 h 302"/>
                <a:gd name="T28" fmla="*/ 72 w 248"/>
                <a:gd name="T29" fmla="*/ 4 h 302"/>
                <a:gd name="T30" fmla="*/ 58 w 248"/>
                <a:gd name="T31" fmla="*/ 8 h 302"/>
                <a:gd name="T32" fmla="*/ 42 w 248"/>
                <a:gd name="T33" fmla="*/ 12 h 302"/>
                <a:gd name="T34" fmla="*/ 28 w 248"/>
                <a:gd name="T35" fmla="*/ 12 h 302"/>
                <a:gd name="T36" fmla="*/ 10 w 248"/>
                <a:gd name="T37" fmla="*/ 22 h 302"/>
                <a:gd name="T38" fmla="*/ 2 w 248"/>
                <a:gd name="T39" fmla="*/ 42 h 302"/>
                <a:gd name="T40" fmla="*/ 2 w 248"/>
                <a:gd name="T41" fmla="*/ 58 h 302"/>
                <a:gd name="T42" fmla="*/ 10 w 248"/>
                <a:gd name="T43" fmla="*/ 78 h 302"/>
                <a:gd name="T44" fmla="*/ 28 w 248"/>
                <a:gd name="T45" fmla="*/ 88 h 302"/>
                <a:gd name="T46" fmla="*/ 42 w 248"/>
                <a:gd name="T47" fmla="*/ 88 h 302"/>
                <a:gd name="T48" fmla="*/ 42 w 248"/>
                <a:gd name="T49" fmla="*/ 264 h 302"/>
                <a:gd name="T50" fmla="*/ 48 w 248"/>
                <a:gd name="T51" fmla="*/ 284 h 302"/>
                <a:gd name="T52" fmla="*/ 58 w 248"/>
                <a:gd name="T53" fmla="*/ 294 h 302"/>
                <a:gd name="T54" fmla="*/ 78 w 248"/>
                <a:gd name="T55" fmla="*/ 302 h 302"/>
                <a:gd name="T56" fmla="*/ 162 w 248"/>
                <a:gd name="T57" fmla="*/ 302 h 302"/>
                <a:gd name="T58" fmla="*/ 182 w 248"/>
                <a:gd name="T59" fmla="*/ 294 h 302"/>
                <a:gd name="T60" fmla="*/ 194 w 248"/>
                <a:gd name="T61" fmla="*/ 284 h 302"/>
                <a:gd name="T62" fmla="*/ 200 w 248"/>
                <a:gd name="T63" fmla="*/ 264 h 302"/>
                <a:gd name="T64" fmla="*/ 218 w 248"/>
                <a:gd name="T65" fmla="*/ 222 h 302"/>
                <a:gd name="T66" fmla="*/ 238 w 248"/>
                <a:gd name="T67" fmla="*/ 208 h 302"/>
                <a:gd name="T68" fmla="*/ 248 w 248"/>
                <a:gd name="T69" fmla="*/ 172 h 302"/>
                <a:gd name="T70" fmla="*/ 244 w 248"/>
                <a:gd name="T71" fmla="*/ 142 h 302"/>
                <a:gd name="T72" fmla="*/ 226 w 248"/>
                <a:gd name="T73" fmla="*/ 124 h 302"/>
                <a:gd name="T74" fmla="*/ 200 w 248"/>
                <a:gd name="T75" fmla="*/ 120 h 302"/>
                <a:gd name="T76" fmla="*/ 200 w 248"/>
                <a:gd name="T77" fmla="*/ 140 h 302"/>
                <a:gd name="T78" fmla="*/ 220 w 248"/>
                <a:gd name="T79" fmla="*/ 144 h 302"/>
                <a:gd name="T80" fmla="*/ 228 w 248"/>
                <a:gd name="T81" fmla="*/ 172 h 302"/>
                <a:gd name="T82" fmla="*/ 224 w 248"/>
                <a:gd name="T83" fmla="*/ 194 h 302"/>
                <a:gd name="T84" fmla="*/ 212 w 248"/>
                <a:gd name="T85" fmla="*/ 2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8" h="302">
                  <a:moveTo>
                    <a:pt x="200" y="120"/>
                  </a:moveTo>
                  <a:lnTo>
                    <a:pt x="200" y="88"/>
                  </a:lnTo>
                  <a:lnTo>
                    <a:pt x="200" y="88"/>
                  </a:lnTo>
                  <a:lnTo>
                    <a:pt x="206" y="88"/>
                  </a:lnTo>
                  <a:lnTo>
                    <a:pt x="206" y="88"/>
                  </a:lnTo>
                  <a:lnTo>
                    <a:pt x="212" y="88"/>
                  </a:lnTo>
                  <a:lnTo>
                    <a:pt x="220" y="86"/>
                  </a:lnTo>
                  <a:lnTo>
                    <a:pt x="226" y="82"/>
                  </a:lnTo>
                  <a:lnTo>
                    <a:pt x="230" y="78"/>
                  </a:lnTo>
                  <a:lnTo>
                    <a:pt x="234" y="72"/>
                  </a:lnTo>
                  <a:lnTo>
                    <a:pt x="238" y="66"/>
                  </a:lnTo>
                  <a:lnTo>
                    <a:pt x="240" y="58"/>
                  </a:lnTo>
                  <a:lnTo>
                    <a:pt x="240" y="50"/>
                  </a:lnTo>
                  <a:lnTo>
                    <a:pt x="240" y="50"/>
                  </a:lnTo>
                  <a:lnTo>
                    <a:pt x="240" y="42"/>
                  </a:lnTo>
                  <a:lnTo>
                    <a:pt x="238" y="36"/>
                  </a:lnTo>
                  <a:lnTo>
                    <a:pt x="234" y="28"/>
                  </a:lnTo>
                  <a:lnTo>
                    <a:pt x="230" y="22"/>
                  </a:lnTo>
                  <a:lnTo>
                    <a:pt x="226" y="18"/>
                  </a:lnTo>
                  <a:lnTo>
                    <a:pt x="220" y="14"/>
                  </a:lnTo>
                  <a:lnTo>
                    <a:pt x="212" y="12"/>
                  </a:lnTo>
                  <a:lnTo>
                    <a:pt x="206" y="12"/>
                  </a:lnTo>
                  <a:lnTo>
                    <a:pt x="206" y="12"/>
                  </a:lnTo>
                  <a:lnTo>
                    <a:pt x="200" y="12"/>
                  </a:lnTo>
                  <a:lnTo>
                    <a:pt x="194" y="14"/>
                  </a:lnTo>
                  <a:lnTo>
                    <a:pt x="194" y="14"/>
                  </a:lnTo>
                  <a:lnTo>
                    <a:pt x="182" y="8"/>
                  </a:lnTo>
                  <a:lnTo>
                    <a:pt x="176" y="6"/>
                  </a:lnTo>
                  <a:lnTo>
                    <a:pt x="168" y="4"/>
                  </a:lnTo>
                  <a:lnTo>
                    <a:pt x="168" y="4"/>
                  </a:lnTo>
                  <a:lnTo>
                    <a:pt x="158" y="6"/>
                  </a:lnTo>
                  <a:lnTo>
                    <a:pt x="148" y="12"/>
                  </a:lnTo>
                  <a:lnTo>
                    <a:pt x="148" y="12"/>
                  </a:lnTo>
                  <a:lnTo>
                    <a:pt x="142" y="6"/>
                  </a:lnTo>
                  <a:lnTo>
                    <a:pt x="136" y="2"/>
                  </a:lnTo>
                  <a:lnTo>
                    <a:pt x="128" y="0"/>
                  </a:lnTo>
                  <a:lnTo>
                    <a:pt x="120" y="0"/>
                  </a:lnTo>
                  <a:lnTo>
                    <a:pt x="120" y="0"/>
                  </a:lnTo>
                  <a:lnTo>
                    <a:pt x="112" y="0"/>
                  </a:lnTo>
                  <a:lnTo>
                    <a:pt x="104" y="2"/>
                  </a:lnTo>
                  <a:lnTo>
                    <a:pt x="98" y="6"/>
                  </a:lnTo>
                  <a:lnTo>
                    <a:pt x="92" y="12"/>
                  </a:lnTo>
                  <a:lnTo>
                    <a:pt x="92" y="12"/>
                  </a:lnTo>
                  <a:lnTo>
                    <a:pt x="82" y="6"/>
                  </a:lnTo>
                  <a:lnTo>
                    <a:pt x="72" y="4"/>
                  </a:lnTo>
                  <a:lnTo>
                    <a:pt x="72" y="4"/>
                  </a:lnTo>
                  <a:lnTo>
                    <a:pt x="66" y="6"/>
                  </a:lnTo>
                  <a:lnTo>
                    <a:pt x="58" y="8"/>
                  </a:lnTo>
                  <a:lnTo>
                    <a:pt x="48" y="14"/>
                  </a:lnTo>
                  <a:lnTo>
                    <a:pt x="48" y="14"/>
                  </a:lnTo>
                  <a:lnTo>
                    <a:pt x="42" y="12"/>
                  </a:lnTo>
                  <a:lnTo>
                    <a:pt x="34" y="12"/>
                  </a:lnTo>
                  <a:lnTo>
                    <a:pt x="34" y="12"/>
                  </a:lnTo>
                  <a:lnTo>
                    <a:pt x="28" y="12"/>
                  </a:lnTo>
                  <a:lnTo>
                    <a:pt x="22" y="14"/>
                  </a:lnTo>
                  <a:lnTo>
                    <a:pt x="16" y="18"/>
                  </a:lnTo>
                  <a:lnTo>
                    <a:pt x="10" y="22"/>
                  </a:lnTo>
                  <a:lnTo>
                    <a:pt x="6" y="28"/>
                  </a:lnTo>
                  <a:lnTo>
                    <a:pt x="4" y="36"/>
                  </a:lnTo>
                  <a:lnTo>
                    <a:pt x="2" y="42"/>
                  </a:lnTo>
                  <a:lnTo>
                    <a:pt x="0" y="50"/>
                  </a:lnTo>
                  <a:lnTo>
                    <a:pt x="0" y="50"/>
                  </a:lnTo>
                  <a:lnTo>
                    <a:pt x="2" y="58"/>
                  </a:lnTo>
                  <a:lnTo>
                    <a:pt x="4" y="66"/>
                  </a:lnTo>
                  <a:lnTo>
                    <a:pt x="6" y="72"/>
                  </a:lnTo>
                  <a:lnTo>
                    <a:pt x="10" y="78"/>
                  </a:lnTo>
                  <a:lnTo>
                    <a:pt x="16" y="82"/>
                  </a:lnTo>
                  <a:lnTo>
                    <a:pt x="22" y="86"/>
                  </a:lnTo>
                  <a:lnTo>
                    <a:pt x="28" y="88"/>
                  </a:lnTo>
                  <a:lnTo>
                    <a:pt x="34" y="88"/>
                  </a:lnTo>
                  <a:lnTo>
                    <a:pt x="34" y="88"/>
                  </a:lnTo>
                  <a:lnTo>
                    <a:pt x="42" y="88"/>
                  </a:lnTo>
                  <a:lnTo>
                    <a:pt x="42" y="206"/>
                  </a:lnTo>
                  <a:lnTo>
                    <a:pt x="42" y="264"/>
                  </a:lnTo>
                  <a:lnTo>
                    <a:pt x="42" y="264"/>
                  </a:lnTo>
                  <a:lnTo>
                    <a:pt x="42" y="272"/>
                  </a:lnTo>
                  <a:lnTo>
                    <a:pt x="44" y="278"/>
                  </a:lnTo>
                  <a:lnTo>
                    <a:pt x="48" y="284"/>
                  </a:lnTo>
                  <a:lnTo>
                    <a:pt x="52" y="290"/>
                  </a:lnTo>
                  <a:lnTo>
                    <a:pt x="52" y="290"/>
                  </a:lnTo>
                  <a:lnTo>
                    <a:pt x="58" y="294"/>
                  </a:lnTo>
                  <a:lnTo>
                    <a:pt x="64" y="298"/>
                  </a:lnTo>
                  <a:lnTo>
                    <a:pt x="72" y="300"/>
                  </a:lnTo>
                  <a:lnTo>
                    <a:pt x="78" y="302"/>
                  </a:lnTo>
                  <a:lnTo>
                    <a:pt x="120" y="302"/>
                  </a:lnTo>
                  <a:lnTo>
                    <a:pt x="162" y="302"/>
                  </a:lnTo>
                  <a:lnTo>
                    <a:pt x="162" y="302"/>
                  </a:lnTo>
                  <a:lnTo>
                    <a:pt x="170" y="300"/>
                  </a:lnTo>
                  <a:lnTo>
                    <a:pt x="176" y="298"/>
                  </a:lnTo>
                  <a:lnTo>
                    <a:pt x="182" y="294"/>
                  </a:lnTo>
                  <a:lnTo>
                    <a:pt x="188" y="290"/>
                  </a:lnTo>
                  <a:lnTo>
                    <a:pt x="188" y="290"/>
                  </a:lnTo>
                  <a:lnTo>
                    <a:pt x="194" y="284"/>
                  </a:lnTo>
                  <a:lnTo>
                    <a:pt x="196" y="278"/>
                  </a:lnTo>
                  <a:lnTo>
                    <a:pt x="198" y="272"/>
                  </a:lnTo>
                  <a:lnTo>
                    <a:pt x="200" y="264"/>
                  </a:lnTo>
                  <a:lnTo>
                    <a:pt x="200" y="222"/>
                  </a:lnTo>
                  <a:lnTo>
                    <a:pt x="200" y="222"/>
                  </a:lnTo>
                  <a:lnTo>
                    <a:pt x="218" y="222"/>
                  </a:lnTo>
                  <a:lnTo>
                    <a:pt x="226" y="218"/>
                  </a:lnTo>
                  <a:lnTo>
                    <a:pt x="232" y="214"/>
                  </a:lnTo>
                  <a:lnTo>
                    <a:pt x="238" y="208"/>
                  </a:lnTo>
                  <a:lnTo>
                    <a:pt x="244" y="200"/>
                  </a:lnTo>
                  <a:lnTo>
                    <a:pt x="246" y="186"/>
                  </a:lnTo>
                  <a:lnTo>
                    <a:pt x="248" y="172"/>
                  </a:lnTo>
                  <a:lnTo>
                    <a:pt x="248" y="172"/>
                  </a:lnTo>
                  <a:lnTo>
                    <a:pt x="246" y="156"/>
                  </a:lnTo>
                  <a:lnTo>
                    <a:pt x="244" y="142"/>
                  </a:lnTo>
                  <a:lnTo>
                    <a:pt x="238" y="134"/>
                  </a:lnTo>
                  <a:lnTo>
                    <a:pt x="232" y="128"/>
                  </a:lnTo>
                  <a:lnTo>
                    <a:pt x="226" y="124"/>
                  </a:lnTo>
                  <a:lnTo>
                    <a:pt x="218" y="120"/>
                  </a:lnTo>
                  <a:lnTo>
                    <a:pt x="200" y="120"/>
                  </a:lnTo>
                  <a:lnTo>
                    <a:pt x="200" y="120"/>
                  </a:lnTo>
                  <a:close/>
                  <a:moveTo>
                    <a:pt x="200" y="202"/>
                  </a:moveTo>
                  <a:lnTo>
                    <a:pt x="200" y="140"/>
                  </a:lnTo>
                  <a:lnTo>
                    <a:pt x="200" y="140"/>
                  </a:lnTo>
                  <a:lnTo>
                    <a:pt x="212" y="140"/>
                  </a:lnTo>
                  <a:lnTo>
                    <a:pt x="216" y="142"/>
                  </a:lnTo>
                  <a:lnTo>
                    <a:pt x="220" y="144"/>
                  </a:lnTo>
                  <a:lnTo>
                    <a:pt x="224" y="148"/>
                  </a:lnTo>
                  <a:lnTo>
                    <a:pt x="226" y="152"/>
                  </a:lnTo>
                  <a:lnTo>
                    <a:pt x="228" y="172"/>
                  </a:lnTo>
                  <a:lnTo>
                    <a:pt x="228" y="172"/>
                  </a:lnTo>
                  <a:lnTo>
                    <a:pt x="226" y="190"/>
                  </a:lnTo>
                  <a:lnTo>
                    <a:pt x="224" y="194"/>
                  </a:lnTo>
                  <a:lnTo>
                    <a:pt x="220" y="198"/>
                  </a:lnTo>
                  <a:lnTo>
                    <a:pt x="216" y="200"/>
                  </a:lnTo>
                  <a:lnTo>
                    <a:pt x="212" y="202"/>
                  </a:lnTo>
                  <a:lnTo>
                    <a:pt x="200" y="202"/>
                  </a:lnTo>
                  <a:lnTo>
                    <a:pt x="200" y="20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686" name="Freeform 478"/>
            <p:cNvSpPr>
              <a:spLocks/>
            </p:cNvSpPr>
            <p:nvPr/>
          </p:nvSpPr>
          <p:spPr bwMode="auto">
            <a:xfrm>
              <a:off x="6748463" y="5254625"/>
              <a:ext cx="190500" cy="241300"/>
            </a:xfrm>
            <a:custGeom>
              <a:avLst/>
              <a:gdLst>
                <a:gd name="T0" fmla="*/ 0 w 120"/>
                <a:gd name="T1" fmla="*/ 134 h 152"/>
                <a:gd name="T2" fmla="*/ 0 w 120"/>
                <a:gd name="T3" fmla="*/ 134 h 152"/>
                <a:gd name="T4" fmla="*/ 2 w 120"/>
                <a:gd name="T5" fmla="*/ 140 h 152"/>
                <a:gd name="T6" fmla="*/ 6 w 120"/>
                <a:gd name="T7" fmla="*/ 146 h 152"/>
                <a:gd name="T8" fmla="*/ 6 w 120"/>
                <a:gd name="T9" fmla="*/ 146 h 152"/>
                <a:gd name="T10" fmla="*/ 12 w 120"/>
                <a:gd name="T11" fmla="*/ 150 h 152"/>
                <a:gd name="T12" fmla="*/ 18 w 120"/>
                <a:gd name="T13" fmla="*/ 152 h 152"/>
                <a:gd name="T14" fmla="*/ 102 w 120"/>
                <a:gd name="T15" fmla="*/ 152 h 152"/>
                <a:gd name="T16" fmla="*/ 102 w 120"/>
                <a:gd name="T17" fmla="*/ 152 h 152"/>
                <a:gd name="T18" fmla="*/ 108 w 120"/>
                <a:gd name="T19" fmla="*/ 150 h 152"/>
                <a:gd name="T20" fmla="*/ 116 w 120"/>
                <a:gd name="T21" fmla="*/ 146 h 152"/>
                <a:gd name="T22" fmla="*/ 116 w 120"/>
                <a:gd name="T23" fmla="*/ 146 h 152"/>
                <a:gd name="T24" fmla="*/ 120 w 120"/>
                <a:gd name="T25" fmla="*/ 140 h 152"/>
                <a:gd name="T26" fmla="*/ 120 w 120"/>
                <a:gd name="T27" fmla="*/ 134 h 152"/>
                <a:gd name="T28" fmla="*/ 120 w 120"/>
                <a:gd name="T29" fmla="*/ 0 h 152"/>
                <a:gd name="T30" fmla="*/ 0 w 120"/>
                <a:gd name="T31" fmla="*/ 0 h 152"/>
                <a:gd name="T32" fmla="*/ 0 w 120"/>
                <a:gd name="T33" fmla="*/ 134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0" h="152">
                  <a:moveTo>
                    <a:pt x="0" y="134"/>
                  </a:moveTo>
                  <a:lnTo>
                    <a:pt x="0" y="134"/>
                  </a:lnTo>
                  <a:lnTo>
                    <a:pt x="2" y="140"/>
                  </a:lnTo>
                  <a:lnTo>
                    <a:pt x="6" y="146"/>
                  </a:lnTo>
                  <a:lnTo>
                    <a:pt x="6" y="146"/>
                  </a:lnTo>
                  <a:lnTo>
                    <a:pt x="12" y="150"/>
                  </a:lnTo>
                  <a:lnTo>
                    <a:pt x="18" y="152"/>
                  </a:lnTo>
                  <a:lnTo>
                    <a:pt x="102" y="152"/>
                  </a:lnTo>
                  <a:lnTo>
                    <a:pt x="102" y="152"/>
                  </a:lnTo>
                  <a:lnTo>
                    <a:pt x="108" y="150"/>
                  </a:lnTo>
                  <a:lnTo>
                    <a:pt x="116" y="146"/>
                  </a:lnTo>
                  <a:lnTo>
                    <a:pt x="116" y="146"/>
                  </a:lnTo>
                  <a:lnTo>
                    <a:pt x="120" y="140"/>
                  </a:lnTo>
                  <a:lnTo>
                    <a:pt x="120" y="134"/>
                  </a:lnTo>
                  <a:lnTo>
                    <a:pt x="120" y="0"/>
                  </a:lnTo>
                  <a:lnTo>
                    <a:pt x="0" y="0"/>
                  </a:lnTo>
                  <a:lnTo>
                    <a:pt x="0" y="134"/>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687" name="Rectangle 479"/>
            <p:cNvSpPr>
              <a:spLocks noChangeArrowheads="1"/>
            </p:cNvSpPr>
            <p:nvPr/>
          </p:nvSpPr>
          <p:spPr bwMode="auto">
            <a:xfrm>
              <a:off x="6748463" y="5191125"/>
              <a:ext cx="190500" cy="635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688" name="Freeform 480"/>
            <p:cNvSpPr>
              <a:spLocks/>
            </p:cNvSpPr>
            <p:nvPr/>
          </p:nvSpPr>
          <p:spPr bwMode="auto">
            <a:xfrm>
              <a:off x="6684963" y="5076825"/>
              <a:ext cx="320675" cy="101600"/>
            </a:xfrm>
            <a:custGeom>
              <a:avLst/>
              <a:gdLst>
                <a:gd name="T0" fmla="*/ 100 w 202"/>
                <a:gd name="T1" fmla="*/ 64 h 64"/>
                <a:gd name="T2" fmla="*/ 92 w 202"/>
                <a:gd name="T3" fmla="*/ 62 h 64"/>
                <a:gd name="T4" fmla="*/ 74 w 202"/>
                <a:gd name="T5" fmla="*/ 48 h 64"/>
                <a:gd name="T6" fmla="*/ 62 w 202"/>
                <a:gd name="T7" fmla="*/ 56 h 64"/>
                <a:gd name="T8" fmla="*/ 52 w 202"/>
                <a:gd name="T9" fmla="*/ 58 h 64"/>
                <a:gd name="T10" fmla="*/ 44 w 202"/>
                <a:gd name="T11" fmla="*/ 58 h 64"/>
                <a:gd name="T12" fmla="*/ 30 w 202"/>
                <a:gd name="T13" fmla="*/ 46 h 64"/>
                <a:gd name="T14" fmla="*/ 20 w 202"/>
                <a:gd name="T15" fmla="*/ 50 h 64"/>
                <a:gd name="T16" fmla="*/ 14 w 202"/>
                <a:gd name="T17" fmla="*/ 52 h 64"/>
                <a:gd name="T18" fmla="*/ 4 w 202"/>
                <a:gd name="T19" fmla="*/ 46 h 64"/>
                <a:gd name="T20" fmla="*/ 0 w 202"/>
                <a:gd name="T21" fmla="*/ 32 h 64"/>
                <a:gd name="T22" fmla="*/ 0 w 202"/>
                <a:gd name="T23" fmla="*/ 24 h 64"/>
                <a:gd name="T24" fmla="*/ 8 w 202"/>
                <a:gd name="T25" fmla="*/ 14 h 64"/>
                <a:gd name="T26" fmla="*/ 14 w 202"/>
                <a:gd name="T27" fmla="*/ 12 h 64"/>
                <a:gd name="T28" fmla="*/ 30 w 202"/>
                <a:gd name="T29" fmla="*/ 18 h 64"/>
                <a:gd name="T30" fmla="*/ 40 w 202"/>
                <a:gd name="T31" fmla="*/ 10 h 64"/>
                <a:gd name="T32" fmla="*/ 52 w 202"/>
                <a:gd name="T33" fmla="*/ 6 h 64"/>
                <a:gd name="T34" fmla="*/ 56 w 202"/>
                <a:gd name="T35" fmla="*/ 6 h 64"/>
                <a:gd name="T36" fmla="*/ 74 w 202"/>
                <a:gd name="T37" fmla="*/ 16 h 64"/>
                <a:gd name="T38" fmla="*/ 84 w 202"/>
                <a:gd name="T39" fmla="*/ 6 h 64"/>
                <a:gd name="T40" fmla="*/ 96 w 202"/>
                <a:gd name="T41" fmla="*/ 0 h 64"/>
                <a:gd name="T42" fmla="*/ 100 w 202"/>
                <a:gd name="T43" fmla="*/ 0 h 64"/>
                <a:gd name="T44" fmla="*/ 110 w 202"/>
                <a:gd name="T45" fmla="*/ 2 h 64"/>
                <a:gd name="T46" fmla="*/ 126 w 202"/>
                <a:gd name="T47" fmla="*/ 16 h 64"/>
                <a:gd name="T48" fmla="*/ 140 w 202"/>
                <a:gd name="T49" fmla="*/ 8 h 64"/>
                <a:gd name="T50" fmla="*/ 148 w 202"/>
                <a:gd name="T51" fmla="*/ 6 h 64"/>
                <a:gd name="T52" fmla="*/ 156 w 202"/>
                <a:gd name="T53" fmla="*/ 8 h 64"/>
                <a:gd name="T54" fmla="*/ 170 w 202"/>
                <a:gd name="T55" fmla="*/ 18 h 64"/>
                <a:gd name="T56" fmla="*/ 182 w 202"/>
                <a:gd name="T57" fmla="*/ 14 h 64"/>
                <a:gd name="T58" fmla="*/ 186 w 202"/>
                <a:gd name="T59" fmla="*/ 12 h 64"/>
                <a:gd name="T60" fmla="*/ 196 w 202"/>
                <a:gd name="T61" fmla="*/ 18 h 64"/>
                <a:gd name="T62" fmla="*/ 202 w 202"/>
                <a:gd name="T63" fmla="*/ 32 h 64"/>
                <a:gd name="T64" fmla="*/ 200 w 202"/>
                <a:gd name="T65" fmla="*/ 40 h 64"/>
                <a:gd name="T66" fmla="*/ 192 w 202"/>
                <a:gd name="T67" fmla="*/ 50 h 64"/>
                <a:gd name="T68" fmla="*/ 186 w 202"/>
                <a:gd name="T69" fmla="*/ 52 h 64"/>
                <a:gd name="T70" fmla="*/ 170 w 202"/>
                <a:gd name="T71" fmla="*/ 46 h 64"/>
                <a:gd name="T72" fmla="*/ 160 w 202"/>
                <a:gd name="T73" fmla="*/ 54 h 64"/>
                <a:gd name="T74" fmla="*/ 148 w 202"/>
                <a:gd name="T75" fmla="*/ 58 h 64"/>
                <a:gd name="T76" fmla="*/ 144 w 202"/>
                <a:gd name="T77" fmla="*/ 58 h 64"/>
                <a:gd name="T78" fmla="*/ 126 w 202"/>
                <a:gd name="T79" fmla="*/ 48 h 64"/>
                <a:gd name="T80" fmla="*/ 116 w 202"/>
                <a:gd name="T81" fmla="*/ 58 h 64"/>
                <a:gd name="T82" fmla="*/ 106 w 202"/>
                <a:gd name="T83" fmla="*/ 64 h 64"/>
                <a:gd name="T84" fmla="*/ 100 w 202"/>
                <a:gd name="T85"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2" h="64">
                  <a:moveTo>
                    <a:pt x="100" y="64"/>
                  </a:moveTo>
                  <a:lnTo>
                    <a:pt x="100" y="64"/>
                  </a:lnTo>
                  <a:lnTo>
                    <a:pt x="96" y="64"/>
                  </a:lnTo>
                  <a:lnTo>
                    <a:pt x="92" y="62"/>
                  </a:lnTo>
                  <a:lnTo>
                    <a:pt x="84" y="58"/>
                  </a:lnTo>
                  <a:lnTo>
                    <a:pt x="74" y="48"/>
                  </a:lnTo>
                  <a:lnTo>
                    <a:pt x="62" y="56"/>
                  </a:lnTo>
                  <a:lnTo>
                    <a:pt x="62" y="56"/>
                  </a:lnTo>
                  <a:lnTo>
                    <a:pt x="56" y="58"/>
                  </a:lnTo>
                  <a:lnTo>
                    <a:pt x="52" y="58"/>
                  </a:lnTo>
                  <a:lnTo>
                    <a:pt x="52" y="58"/>
                  </a:lnTo>
                  <a:lnTo>
                    <a:pt x="44" y="58"/>
                  </a:lnTo>
                  <a:lnTo>
                    <a:pt x="40" y="54"/>
                  </a:lnTo>
                  <a:lnTo>
                    <a:pt x="30" y="46"/>
                  </a:lnTo>
                  <a:lnTo>
                    <a:pt x="20" y="50"/>
                  </a:lnTo>
                  <a:lnTo>
                    <a:pt x="20" y="50"/>
                  </a:lnTo>
                  <a:lnTo>
                    <a:pt x="14" y="52"/>
                  </a:lnTo>
                  <a:lnTo>
                    <a:pt x="14" y="52"/>
                  </a:lnTo>
                  <a:lnTo>
                    <a:pt x="8" y="50"/>
                  </a:lnTo>
                  <a:lnTo>
                    <a:pt x="4" y="46"/>
                  </a:lnTo>
                  <a:lnTo>
                    <a:pt x="0" y="40"/>
                  </a:lnTo>
                  <a:lnTo>
                    <a:pt x="0" y="32"/>
                  </a:lnTo>
                  <a:lnTo>
                    <a:pt x="0" y="32"/>
                  </a:lnTo>
                  <a:lnTo>
                    <a:pt x="0" y="24"/>
                  </a:lnTo>
                  <a:lnTo>
                    <a:pt x="4" y="18"/>
                  </a:lnTo>
                  <a:lnTo>
                    <a:pt x="8" y="14"/>
                  </a:lnTo>
                  <a:lnTo>
                    <a:pt x="14" y="12"/>
                  </a:lnTo>
                  <a:lnTo>
                    <a:pt x="14" y="12"/>
                  </a:lnTo>
                  <a:lnTo>
                    <a:pt x="20" y="14"/>
                  </a:lnTo>
                  <a:lnTo>
                    <a:pt x="30" y="18"/>
                  </a:lnTo>
                  <a:lnTo>
                    <a:pt x="40" y="10"/>
                  </a:lnTo>
                  <a:lnTo>
                    <a:pt x="40" y="10"/>
                  </a:lnTo>
                  <a:lnTo>
                    <a:pt x="44" y="8"/>
                  </a:lnTo>
                  <a:lnTo>
                    <a:pt x="52" y="6"/>
                  </a:lnTo>
                  <a:lnTo>
                    <a:pt x="52" y="6"/>
                  </a:lnTo>
                  <a:lnTo>
                    <a:pt x="56" y="6"/>
                  </a:lnTo>
                  <a:lnTo>
                    <a:pt x="62" y="8"/>
                  </a:lnTo>
                  <a:lnTo>
                    <a:pt x="74" y="16"/>
                  </a:lnTo>
                  <a:lnTo>
                    <a:pt x="84" y="6"/>
                  </a:lnTo>
                  <a:lnTo>
                    <a:pt x="84" y="6"/>
                  </a:lnTo>
                  <a:lnTo>
                    <a:pt x="92" y="2"/>
                  </a:lnTo>
                  <a:lnTo>
                    <a:pt x="96" y="0"/>
                  </a:lnTo>
                  <a:lnTo>
                    <a:pt x="100" y="0"/>
                  </a:lnTo>
                  <a:lnTo>
                    <a:pt x="100" y="0"/>
                  </a:lnTo>
                  <a:lnTo>
                    <a:pt x="106" y="0"/>
                  </a:lnTo>
                  <a:lnTo>
                    <a:pt x="110" y="2"/>
                  </a:lnTo>
                  <a:lnTo>
                    <a:pt x="116" y="6"/>
                  </a:lnTo>
                  <a:lnTo>
                    <a:pt x="126" y="16"/>
                  </a:lnTo>
                  <a:lnTo>
                    <a:pt x="140" y="8"/>
                  </a:lnTo>
                  <a:lnTo>
                    <a:pt x="140" y="8"/>
                  </a:lnTo>
                  <a:lnTo>
                    <a:pt x="144" y="6"/>
                  </a:lnTo>
                  <a:lnTo>
                    <a:pt x="148" y="6"/>
                  </a:lnTo>
                  <a:lnTo>
                    <a:pt x="148" y="6"/>
                  </a:lnTo>
                  <a:lnTo>
                    <a:pt x="156" y="8"/>
                  </a:lnTo>
                  <a:lnTo>
                    <a:pt x="160" y="10"/>
                  </a:lnTo>
                  <a:lnTo>
                    <a:pt x="170" y="18"/>
                  </a:lnTo>
                  <a:lnTo>
                    <a:pt x="182" y="14"/>
                  </a:lnTo>
                  <a:lnTo>
                    <a:pt x="182" y="14"/>
                  </a:lnTo>
                  <a:lnTo>
                    <a:pt x="186" y="12"/>
                  </a:lnTo>
                  <a:lnTo>
                    <a:pt x="186" y="12"/>
                  </a:lnTo>
                  <a:lnTo>
                    <a:pt x="192" y="14"/>
                  </a:lnTo>
                  <a:lnTo>
                    <a:pt x="196" y="18"/>
                  </a:lnTo>
                  <a:lnTo>
                    <a:pt x="200" y="24"/>
                  </a:lnTo>
                  <a:lnTo>
                    <a:pt x="202" y="32"/>
                  </a:lnTo>
                  <a:lnTo>
                    <a:pt x="202" y="32"/>
                  </a:lnTo>
                  <a:lnTo>
                    <a:pt x="200" y="40"/>
                  </a:lnTo>
                  <a:lnTo>
                    <a:pt x="196" y="46"/>
                  </a:lnTo>
                  <a:lnTo>
                    <a:pt x="192" y="50"/>
                  </a:lnTo>
                  <a:lnTo>
                    <a:pt x="186" y="52"/>
                  </a:lnTo>
                  <a:lnTo>
                    <a:pt x="186" y="52"/>
                  </a:lnTo>
                  <a:lnTo>
                    <a:pt x="182" y="50"/>
                  </a:lnTo>
                  <a:lnTo>
                    <a:pt x="170" y="46"/>
                  </a:lnTo>
                  <a:lnTo>
                    <a:pt x="160" y="54"/>
                  </a:lnTo>
                  <a:lnTo>
                    <a:pt x="160" y="54"/>
                  </a:lnTo>
                  <a:lnTo>
                    <a:pt x="156" y="58"/>
                  </a:lnTo>
                  <a:lnTo>
                    <a:pt x="148" y="58"/>
                  </a:lnTo>
                  <a:lnTo>
                    <a:pt x="148" y="58"/>
                  </a:lnTo>
                  <a:lnTo>
                    <a:pt x="144" y="58"/>
                  </a:lnTo>
                  <a:lnTo>
                    <a:pt x="140" y="56"/>
                  </a:lnTo>
                  <a:lnTo>
                    <a:pt x="126" y="48"/>
                  </a:lnTo>
                  <a:lnTo>
                    <a:pt x="116" y="58"/>
                  </a:lnTo>
                  <a:lnTo>
                    <a:pt x="116" y="58"/>
                  </a:lnTo>
                  <a:lnTo>
                    <a:pt x="110" y="62"/>
                  </a:lnTo>
                  <a:lnTo>
                    <a:pt x="106" y="64"/>
                  </a:lnTo>
                  <a:lnTo>
                    <a:pt x="100" y="64"/>
                  </a:lnTo>
                  <a:lnTo>
                    <a:pt x="100" y="6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grpSp>
      <p:grpSp>
        <p:nvGrpSpPr>
          <p:cNvPr id="1689" name="グループ化 1688"/>
          <p:cNvGrpSpPr/>
          <p:nvPr/>
        </p:nvGrpSpPr>
        <p:grpSpPr>
          <a:xfrm>
            <a:off x="4318697" y="4589244"/>
            <a:ext cx="204501" cy="434926"/>
            <a:chOff x="6132513" y="5048250"/>
            <a:chExt cx="225425" cy="479425"/>
          </a:xfrm>
        </p:grpSpPr>
        <p:sp>
          <p:nvSpPr>
            <p:cNvPr id="1690" name="Freeform 481"/>
            <p:cNvSpPr>
              <a:spLocks/>
            </p:cNvSpPr>
            <p:nvPr/>
          </p:nvSpPr>
          <p:spPr bwMode="auto">
            <a:xfrm>
              <a:off x="6132513" y="5048250"/>
              <a:ext cx="225425" cy="479425"/>
            </a:xfrm>
            <a:custGeom>
              <a:avLst/>
              <a:gdLst>
                <a:gd name="T0" fmla="*/ 142 w 142"/>
                <a:gd name="T1" fmla="*/ 84 h 302"/>
                <a:gd name="T2" fmla="*/ 138 w 142"/>
                <a:gd name="T3" fmla="*/ 0 h 302"/>
                <a:gd name="T4" fmla="*/ 4 w 142"/>
                <a:gd name="T5" fmla="*/ 0 h 302"/>
                <a:gd name="T6" fmla="*/ 0 w 142"/>
                <a:gd name="T7" fmla="*/ 84 h 302"/>
                <a:gd name="T8" fmla="*/ 0 w 142"/>
                <a:gd name="T9" fmla="*/ 84 h 302"/>
                <a:gd name="T10" fmla="*/ 0 w 142"/>
                <a:gd name="T11" fmla="*/ 108 h 302"/>
                <a:gd name="T12" fmla="*/ 2 w 142"/>
                <a:gd name="T13" fmla="*/ 122 h 302"/>
                <a:gd name="T14" fmla="*/ 6 w 142"/>
                <a:gd name="T15" fmla="*/ 136 h 302"/>
                <a:gd name="T16" fmla="*/ 14 w 142"/>
                <a:gd name="T17" fmla="*/ 148 h 302"/>
                <a:gd name="T18" fmla="*/ 18 w 142"/>
                <a:gd name="T19" fmla="*/ 152 h 302"/>
                <a:gd name="T20" fmla="*/ 24 w 142"/>
                <a:gd name="T21" fmla="*/ 158 h 302"/>
                <a:gd name="T22" fmla="*/ 32 w 142"/>
                <a:gd name="T23" fmla="*/ 162 h 302"/>
                <a:gd name="T24" fmla="*/ 40 w 142"/>
                <a:gd name="T25" fmla="*/ 166 h 302"/>
                <a:gd name="T26" fmla="*/ 50 w 142"/>
                <a:gd name="T27" fmla="*/ 168 h 302"/>
                <a:gd name="T28" fmla="*/ 62 w 142"/>
                <a:gd name="T29" fmla="*/ 168 h 302"/>
                <a:gd name="T30" fmla="*/ 62 w 142"/>
                <a:gd name="T31" fmla="*/ 260 h 302"/>
                <a:gd name="T32" fmla="*/ 62 w 142"/>
                <a:gd name="T33" fmla="*/ 260 h 302"/>
                <a:gd name="T34" fmla="*/ 62 w 142"/>
                <a:gd name="T35" fmla="*/ 266 h 302"/>
                <a:gd name="T36" fmla="*/ 60 w 142"/>
                <a:gd name="T37" fmla="*/ 276 h 302"/>
                <a:gd name="T38" fmla="*/ 56 w 142"/>
                <a:gd name="T39" fmla="*/ 284 h 302"/>
                <a:gd name="T40" fmla="*/ 50 w 142"/>
                <a:gd name="T41" fmla="*/ 288 h 302"/>
                <a:gd name="T42" fmla="*/ 42 w 142"/>
                <a:gd name="T43" fmla="*/ 292 h 302"/>
                <a:gd name="T44" fmla="*/ 32 w 142"/>
                <a:gd name="T45" fmla="*/ 294 h 302"/>
                <a:gd name="T46" fmla="*/ 32 w 142"/>
                <a:gd name="T47" fmla="*/ 302 h 302"/>
                <a:gd name="T48" fmla="*/ 64 w 142"/>
                <a:gd name="T49" fmla="*/ 302 h 302"/>
                <a:gd name="T50" fmla="*/ 78 w 142"/>
                <a:gd name="T51" fmla="*/ 302 h 302"/>
                <a:gd name="T52" fmla="*/ 110 w 142"/>
                <a:gd name="T53" fmla="*/ 302 h 302"/>
                <a:gd name="T54" fmla="*/ 110 w 142"/>
                <a:gd name="T55" fmla="*/ 294 h 302"/>
                <a:gd name="T56" fmla="*/ 110 w 142"/>
                <a:gd name="T57" fmla="*/ 294 h 302"/>
                <a:gd name="T58" fmla="*/ 100 w 142"/>
                <a:gd name="T59" fmla="*/ 292 h 302"/>
                <a:gd name="T60" fmla="*/ 92 w 142"/>
                <a:gd name="T61" fmla="*/ 288 h 302"/>
                <a:gd name="T62" fmla="*/ 86 w 142"/>
                <a:gd name="T63" fmla="*/ 284 h 302"/>
                <a:gd name="T64" fmla="*/ 82 w 142"/>
                <a:gd name="T65" fmla="*/ 276 h 302"/>
                <a:gd name="T66" fmla="*/ 80 w 142"/>
                <a:gd name="T67" fmla="*/ 266 h 302"/>
                <a:gd name="T68" fmla="*/ 80 w 142"/>
                <a:gd name="T69" fmla="*/ 260 h 302"/>
                <a:gd name="T70" fmla="*/ 80 w 142"/>
                <a:gd name="T71" fmla="*/ 168 h 302"/>
                <a:gd name="T72" fmla="*/ 80 w 142"/>
                <a:gd name="T73" fmla="*/ 168 h 302"/>
                <a:gd name="T74" fmla="*/ 90 w 142"/>
                <a:gd name="T75" fmla="*/ 168 h 302"/>
                <a:gd name="T76" fmla="*/ 102 w 142"/>
                <a:gd name="T77" fmla="*/ 166 h 302"/>
                <a:gd name="T78" fmla="*/ 110 w 142"/>
                <a:gd name="T79" fmla="*/ 162 h 302"/>
                <a:gd name="T80" fmla="*/ 118 w 142"/>
                <a:gd name="T81" fmla="*/ 158 h 302"/>
                <a:gd name="T82" fmla="*/ 124 w 142"/>
                <a:gd name="T83" fmla="*/ 152 h 302"/>
                <a:gd name="T84" fmla="*/ 128 w 142"/>
                <a:gd name="T85" fmla="*/ 148 h 302"/>
                <a:gd name="T86" fmla="*/ 136 w 142"/>
                <a:gd name="T87" fmla="*/ 136 h 302"/>
                <a:gd name="T88" fmla="*/ 140 w 142"/>
                <a:gd name="T89" fmla="*/ 122 h 302"/>
                <a:gd name="T90" fmla="*/ 142 w 142"/>
                <a:gd name="T91" fmla="*/ 108 h 302"/>
                <a:gd name="T92" fmla="*/ 142 w 142"/>
                <a:gd name="T93" fmla="*/ 84 h 302"/>
                <a:gd name="T94" fmla="*/ 142 w 142"/>
                <a:gd name="T95" fmla="*/ 84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42" h="302">
                  <a:moveTo>
                    <a:pt x="142" y="84"/>
                  </a:moveTo>
                  <a:lnTo>
                    <a:pt x="138" y="0"/>
                  </a:lnTo>
                  <a:lnTo>
                    <a:pt x="4" y="0"/>
                  </a:lnTo>
                  <a:lnTo>
                    <a:pt x="0" y="84"/>
                  </a:lnTo>
                  <a:lnTo>
                    <a:pt x="0" y="84"/>
                  </a:lnTo>
                  <a:lnTo>
                    <a:pt x="0" y="108"/>
                  </a:lnTo>
                  <a:lnTo>
                    <a:pt x="2" y="122"/>
                  </a:lnTo>
                  <a:lnTo>
                    <a:pt x="6" y="136"/>
                  </a:lnTo>
                  <a:lnTo>
                    <a:pt x="14" y="148"/>
                  </a:lnTo>
                  <a:lnTo>
                    <a:pt x="18" y="152"/>
                  </a:lnTo>
                  <a:lnTo>
                    <a:pt x="24" y="158"/>
                  </a:lnTo>
                  <a:lnTo>
                    <a:pt x="32" y="162"/>
                  </a:lnTo>
                  <a:lnTo>
                    <a:pt x="40" y="166"/>
                  </a:lnTo>
                  <a:lnTo>
                    <a:pt x="50" y="168"/>
                  </a:lnTo>
                  <a:lnTo>
                    <a:pt x="62" y="168"/>
                  </a:lnTo>
                  <a:lnTo>
                    <a:pt x="62" y="260"/>
                  </a:lnTo>
                  <a:lnTo>
                    <a:pt x="62" y="260"/>
                  </a:lnTo>
                  <a:lnTo>
                    <a:pt x="62" y="266"/>
                  </a:lnTo>
                  <a:lnTo>
                    <a:pt x="60" y="276"/>
                  </a:lnTo>
                  <a:lnTo>
                    <a:pt x="56" y="284"/>
                  </a:lnTo>
                  <a:lnTo>
                    <a:pt x="50" y="288"/>
                  </a:lnTo>
                  <a:lnTo>
                    <a:pt x="42" y="292"/>
                  </a:lnTo>
                  <a:lnTo>
                    <a:pt x="32" y="294"/>
                  </a:lnTo>
                  <a:lnTo>
                    <a:pt x="32" y="302"/>
                  </a:lnTo>
                  <a:lnTo>
                    <a:pt x="64" y="302"/>
                  </a:lnTo>
                  <a:lnTo>
                    <a:pt x="78" y="302"/>
                  </a:lnTo>
                  <a:lnTo>
                    <a:pt x="110" y="302"/>
                  </a:lnTo>
                  <a:lnTo>
                    <a:pt x="110" y="294"/>
                  </a:lnTo>
                  <a:lnTo>
                    <a:pt x="110" y="294"/>
                  </a:lnTo>
                  <a:lnTo>
                    <a:pt x="100" y="292"/>
                  </a:lnTo>
                  <a:lnTo>
                    <a:pt x="92" y="288"/>
                  </a:lnTo>
                  <a:lnTo>
                    <a:pt x="86" y="284"/>
                  </a:lnTo>
                  <a:lnTo>
                    <a:pt x="82" y="276"/>
                  </a:lnTo>
                  <a:lnTo>
                    <a:pt x="80" y="266"/>
                  </a:lnTo>
                  <a:lnTo>
                    <a:pt x="80" y="260"/>
                  </a:lnTo>
                  <a:lnTo>
                    <a:pt x="80" y="168"/>
                  </a:lnTo>
                  <a:lnTo>
                    <a:pt x="80" y="168"/>
                  </a:lnTo>
                  <a:lnTo>
                    <a:pt x="90" y="168"/>
                  </a:lnTo>
                  <a:lnTo>
                    <a:pt x="102" y="166"/>
                  </a:lnTo>
                  <a:lnTo>
                    <a:pt x="110" y="162"/>
                  </a:lnTo>
                  <a:lnTo>
                    <a:pt x="118" y="158"/>
                  </a:lnTo>
                  <a:lnTo>
                    <a:pt x="124" y="152"/>
                  </a:lnTo>
                  <a:lnTo>
                    <a:pt x="128" y="148"/>
                  </a:lnTo>
                  <a:lnTo>
                    <a:pt x="136" y="136"/>
                  </a:lnTo>
                  <a:lnTo>
                    <a:pt x="140" y="122"/>
                  </a:lnTo>
                  <a:lnTo>
                    <a:pt x="142" y="108"/>
                  </a:lnTo>
                  <a:lnTo>
                    <a:pt x="142" y="84"/>
                  </a:lnTo>
                  <a:lnTo>
                    <a:pt x="142" y="8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691" name="Freeform 482"/>
            <p:cNvSpPr>
              <a:spLocks/>
            </p:cNvSpPr>
            <p:nvPr/>
          </p:nvSpPr>
          <p:spPr bwMode="auto">
            <a:xfrm>
              <a:off x="6164263" y="5076825"/>
              <a:ext cx="161925" cy="114300"/>
            </a:xfrm>
            <a:custGeom>
              <a:avLst/>
              <a:gdLst>
                <a:gd name="T0" fmla="*/ 102 w 102"/>
                <a:gd name="T1" fmla="*/ 66 h 72"/>
                <a:gd name="T2" fmla="*/ 100 w 102"/>
                <a:gd name="T3" fmla="*/ 0 h 72"/>
                <a:gd name="T4" fmla="*/ 2 w 102"/>
                <a:gd name="T5" fmla="*/ 0 h 72"/>
                <a:gd name="T6" fmla="*/ 0 w 102"/>
                <a:gd name="T7" fmla="*/ 66 h 72"/>
                <a:gd name="T8" fmla="*/ 0 w 102"/>
                <a:gd name="T9" fmla="*/ 72 h 72"/>
                <a:gd name="T10" fmla="*/ 0 w 102"/>
                <a:gd name="T11" fmla="*/ 72 h 72"/>
                <a:gd name="T12" fmla="*/ 0 w 102"/>
                <a:gd name="T13" fmla="*/ 72 h 72"/>
                <a:gd name="T14" fmla="*/ 102 w 102"/>
                <a:gd name="T15" fmla="*/ 72 h 72"/>
                <a:gd name="T16" fmla="*/ 102 w 102"/>
                <a:gd name="T17" fmla="*/ 72 h 72"/>
                <a:gd name="T18" fmla="*/ 102 w 102"/>
                <a:gd name="T19" fmla="*/ 72 h 72"/>
                <a:gd name="T20" fmla="*/ 102 w 102"/>
                <a:gd name="T21" fmla="*/ 6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2" h="72">
                  <a:moveTo>
                    <a:pt x="102" y="66"/>
                  </a:moveTo>
                  <a:lnTo>
                    <a:pt x="100" y="0"/>
                  </a:lnTo>
                  <a:lnTo>
                    <a:pt x="2" y="0"/>
                  </a:lnTo>
                  <a:lnTo>
                    <a:pt x="0" y="66"/>
                  </a:lnTo>
                  <a:lnTo>
                    <a:pt x="0" y="72"/>
                  </a:lnTo>
                  <a:lnTo>
                    <a:pt x="0" y="72"/>
                  </a:lnTo>
                  <a:lnTo>
                    <a:pt x="0" y="72"/>
                  </a:lnTo>
                  <a:lnTo>
                    <a:pt x="102" y="72"/>
                  </a:lnTo>
                  <a:lnTo>
                    <a:pt x="102" y="72"/>
                  </a:lnTo>
                  <a:lnTo>
                    <a:pt x="102" y="72"/>
                  </a:lnTo>
                  <a:lnTo>
                    <a:pt x="102" y="6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grpSp>
      <p:grpSp>
        <p:nvGrpSpPr>
          <p:cNvPr id="1692" name="グループ化 1691"/>
          <p:cNvGrpSpPr/>
          <p:nvPr/>
        </p:nvGrpSpPr>
        <p:grpSpPr>
          <a:xfrm>
            <a:off x="3696316" y="3921506"/>
            <a:ext cx="434926" cy="394601"/>
            <a:chOff x="2411413" y="4460875"/>
            <a:chExt cx="479425" cy="434975"/>
          </a:xfrm>
        </p:grpSpPr>
        <p:sp>
          <p:nvSpPr>
            <p:cNvPr id="1693" name="Freeform 483"/>
            <p:cNvSpPr>
              <a:spLocks/>
            </p:cNvSpPr>
            <p:nvPr/>
          </p:nvSpPr>
          <p:spPr bwMode="auto">
            <a:xfrm>
              <a:off x="2411413" y="4460875"/>
              <a:ext cx="479425" cy="434975"/>
            </a:xfrm>
            <a:custGeom>
              <a:avLst/>
              <a:gdLst>
                <a:gd name="T0" fmla="*/ 250 w 302"/>
                <a:gd name="T1" fmla="*/ 0 h 274"/>
                <a:gd name="T2" fmla="*/ 244 w 302"/>
                <a:gd name="T3" fmla="*/ 2 h 274"/>
                <a:gd name="T4" fmla="*/ 236 w 302"/>
                <a:gd name="T5" fmla="*/ 8 h 274"/>
                <a:gd name="T6" fmla="*/ 236 w 302"/>
                <a:gd name="T7" fmla="*/ 14 h 274"/>
                <a:gd name="T8" fmla="*/ 220 w 302"/>
                <a:gd name="T9" fmla="*/ 72 h 274"/>
                <a:gd name="T10" fmla="*/ 214 w 302"/>
                <a:gd name="T11" fmla="*/ 68 h 274"/>
                <a:gd name="T12" fmla="*/ 22 w 302"/>
                <a:gd name="T13" fmla="*/ 66 h 274"/>
                <a:gd name="T14" fmla="*/ 12 w 302"/>
                <a:gd name="T15" fmla="*/ 68 h 274"/>
                <a:gd name="T16" fmla="*/ 2 w 302"/>
                <a:gd name="T17" fmla="*/ 80 h 274"/>
                <a:gd name="T18" fmla="*/ 0 w 302"/>
                <a:gd name="T19" fmla="*/ 88 h 274"/>
                <a:gd name="T20" fmla="*/ 4 w 302"/>
                <a:gd name="T21" fmla="*/ 100 h 274"/>
                <a:gd name="T22" fmla="*/ 26 w 302"/>
                <a:gd name="T23" fmla="*/ 172 h 274"/>
                <a:gd name="T24" fmla="*/ 32 w 302"/>
                <a:gd name="T25" fmla="*/ 188 h 274"/>
                <a:gd name="T26" fmla="*/ 48 w 302"/>
                <a:gd name="T27" fmla="*/ 194 h 274"/>
                <a:gd name="T28" fmla="*/ 178 w 302"/>
                <a:gd name="T29" fmla="*/ 194 h 274"/>
                <a:gd name="T30" fmla="*/ 176 w 302"/>
                <a:gd name="T31" fmla="*/ 218 h 274"/>
                <a:gd name="T32" fmla="*/ 168 w 302"/>
                <a:gd name="T33" fmla="*/ 220 h 274"/>
                <a:gd name="T34" fmla="*/ 156 w 302"/>
                <a:gd name="T35" fmla="*/ 230 h 274"/>
                <a:gd name="T36" fmla="*/ 100 w 302"/>
                <a:gd name="T37" fmla="*/ 236 h 274"/>
                <a:gd name="T38" fmla="*/ 96 w 302"/>
                <a:gd name="T39" fmla="*/ 230 h 274"/>
                <a:gd name="T40" fmla="*/ 82 w 302"/>
                <a:gd name="T41" fmla="*/ 220 h 274"/>
                <a:gd name="T42" fmla="*/ 74 w 302"/>
                <a:gd name="T43" fmla="*/ 218 h 274"/>
                <a:gd name="T44" fmla="*/ 54 w 302"/>
                <a:gd name="T45" fmla="*/ 226 h 274"/>
                <a:gd name="T46" fmla="*/ 46 w 302"/>
                <a:gd name="T47" fmla="*/ 246 h 274"/>
                <a:gd name="T48" fmla="*/ 48 w 302"/>
                <a:gd name="T49" fmla="*/ 258 h 274"/>
                <a:gd name="T50" fmla="*/ 64 w 302"/>
                <a:gd name="T51" fmla="*/ 272 h 274"/>
                <a:gd name="T52" fmla="*/ 74 w 302"/>
                <a:gd name="T53" fmla="*/ 274 h 274"/>
                <a:gd name="T54" fmla="*/ 90 w 302"/>
                <a:gd name="T55" fmla="*/ 270 h 274"/>
                <a:gd name="T56" fmla="*/ 100 w 302"/>
                <a:gd name="T57" fmla="*/ 256 h 274"/>
                <a:gd name="T58" fmla="*/ 152 w 302"/>
                <a:gd name="T59" fmla="*/ 256 h 274"/>
                <a:gd name="T60" fmla="*/ 162 w 302"/>
                <a:gd name="T61" fmla="*/ 270 h 274"/>
                <a:gd name="T62" fmla="*/ 178 w 302"/>
                <a:gd name="T63" fmla="*/ 274 h 274"/>
                <a:gd name="T64" fmla="*/ 190 w 302"/>
                <a:gd name="T65" fmla="*/ 272 h 274"/>
                <a:gd name="T66" fmla="*/ 204 w 302"/>
                <a:gd name="T67" fmla="*/ 258 h 274"/>
                <a:gd name="T68" fmla="*/ 208 w 302"/>
                <a:gd name="T69" fmla="*/ 246 h 274"/>
                <a:gd name="T70" fmla="*/ 204 w 302"/>
                <a:gd name="T71" fmla="*/ 234 h 274"/>
                <a:gd name="T72" fmla="*/ 194 w 302"/>
                <a:gd name="T73" fmla="*/ 224 h 274"/>
                <a:gd name="T74" fmla="*/ 288 w 302"/>
                <a:gd name="T75" fmla="*/ 26 h 274"/>
                <a:gd name="T76" fmla="*/ 294 w 302"/>
                <a:gd name="T77" fmla="*/ 26 h 274"/>
                <a:gd name="T78" fmla="*/ 300 w 302"/>
                <a:gd name="T79" fmla="*/ 18 h 274"/>
                <a:gd name="T80" fmla="*/ 302 w 302"/>
                <a:gd name="T81" fmla="*/ 14 h 274"/>
                <a:gd name="T82" fmla="*/ 298 w 302"/>
                <a:gd name="T83" fmla="*/ 4 h 274"/>
                <a:gd name="T84" fmla="*/ 288 w 302"/>
                <a:gd name="T85" fmla="*/ 0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02" h="274">
                  <a:moveTo>
                    <a:pt x="288" y="0"/>
                  </a:moveTo>
                  <a:lnTo>
                    <a:pt x="250" y="0"/>
                  </a:lnTo>
                  <a:lnTo>
                    <a:pt x="250" y="0"/>
                  </a:lnTo>
                  <a:lnTo>
                    <a:pt x="244" y="2"/>
                  </a:lnTo>
                  <a:lnTo>
                    <a:pt x="240" y="4"/>
                  </a:lnTo>
                  <a:lnTo>
                    <a:pt x="236" y="8"/>
                  </a:lnTo>
                  <a:lnTo>
                    <a:pt x="236" y="14"/>
                  </a:lnTo>
                  <a:lnTo>
                    <a:pt x="236" y="14"/>
                  </a:lnTo>
                  <a:lnTo>
                    <a:pt x="238" y="18"/>
                  </a:lnTo>
                  <a:lnTo>
                    <a:pt x="220" y="72"/>
                  </a:lnTo>
                  <a:lnTo>
                    <a:pt x="220" y="72"/>
                  </a:lnTo>
                  <a:lnTo>
                    <a:pt x="214" y="68"/>
                  </a:lnTo>
                  <a:lnTo>
                    <a:pt x="206" y="66"/>
                  </a:lnTo>
                  <a:lnTo>
                    <a:pt x="22" y="66"/>
                  </a:lnTo>
                  <a:lnTo>
                    <a:pt x="22" y="66"/>
                  </a:lnTo>
                  <a:lnTo>
                    <a:pt x="12" y="68"/>
                  </a:lnTo>
                  <a:lnTo>
                    <a:pt x="6" y="72"/>
                  </a:lnTo>
                  <a:lnTo>
                    <a:pt x="2" y="80"/>
                  </a:lnTo>
                  <a:lnTo>
                    <a:pt x="0" y="88"/>
                  </a:lnTo>
                  <a:lnTo>
                    <a:pt x="0" y="88"/>
                  </a:lnTo>
                  <a:lnTo>
                    <a:pt x="0" y="94"/>
                  </a:lnTo>
                  <a:lnTo>
                    <a:pt x="4" y="100"/>
                  </a:lnTo>
                  <a:lnTo>
                    <a:pt x="26" y="172"/>
                  </a:lnTo>
                  <a:lnTo>
                    <a:pt x="26" y="172"/>
                  </a:lnTo>
                  <a:lnTo>
                    <a:pt x="28" y="180"/>
                  </a:lnTo>
                  <a:lnTo>
                    <a:pt x="32" y="188"/>
                  </a:lnTo>
                  <a:lnTo>
                    <a:pt x="40" y="192"/>
                  </a:lnTo>
                  <a:lnTo>
                    <a:pt x="48" y="194"/>
                  </a:lnTo>
                  <a:lnTo>
                    <a:pt x="178" y="194"/>
                  </a:lnTo>
                  <a:lnTo>
                    <a:pt x="178" y="194"/>
                  </a:lnTo>
                  <a:lnTo>
                    <a:pt x="184" y="194"/>
                  </a:lnTo>
                  <a:lnTo>
                    <a:pt x="176" y="218"/>
                  </a:lnTo>
                  <a:lnTo>
                    <a:pt x="176" y="218"/>
                  </a:lnTo>
                  <a:lnTo>
                    <a:pt x="168" y="220"/>
                  </a:lnTo>
                  <a:lnTo>
                    <a:pt x="162" y="224"/>
                  </a:lnTo>
                  <a:lnTo>
                    <a:pt x="156" y="230"/>
                  </a:lnTo>
                  <a:lnTo>
                    <a:pt x="152" y="236"/>
                  </a:lnTo>
                  <a:lnTo>
                    <a:pt x="100" y="236"/>
                  </a:lnTo>
                  <a:lnTo>
                    <a:pt x="100" y="236"/>
                  </a:lnTo>
                  <a:lnTo>
                    <a:pt x="96" y="230"/>
                  </a:lnTo>
                  <a:lnTo>
                    <a:pt x="90" y="224"/>
                  </a:lnTo>
                  <a:lnTo>
                    <a:pt x="82" y="220"/>
                  </a:lnTo>
                  <a:lnTo>
                    <a:pt x="74" y="218"/>
                  </a:lnTo>
                  <a:lnTo>
                    <a:pt x="74" y="218"/>
                  </a:lnTo>
                  <a:lnTo>
                    <a:pt x="64" y="220"/>
                  </a:lnTo>
                  <a:lnTo>
                    <a:pt x="54" y="226"/>
                  </a:lnTo>
                  <a:lnTo>
                    <a:pt x="48" y="236"/>
                  </a:lnTo>
                  <a:lnTo>
                    <a:pt x="46" y="246"/>
                  </a:lnTo>
                  <a:lnTo>
                    <a:pt x="46" y="246"/>
                  </a:lnTo>
                  <a:lnTo>
                    <a:pt x="48" y="258"/>
                  </a:lnTo>
                  <a:lnTo>
                    <a:pt x="54" y="266"/>
                  </a:lnTo>
                  <a:lnTo>
                    <a:pt x="64" y="272"/>
                  </a:lnTo>
                  <a:lnTo>
                    <a:pt x="74" y="274"/>
                  </a:lnTo>
                  <a:lnTo>
                    <a:pt x="74" y="274"/>
                  </a:lnTo>
                  <a:lnTo>
                    <a:pt x="82" y="274"/>
                  </a:lnTo>
                  <a:lnTo>
                    <a:pt x="90" y="270"/>
                  </a:lnTo>
                  <a:lnTo>
                    <a:pt x="96" y="264"/>
                  </a:lnTo>
                  <a:lnTo>
                    <a:pt x="100" y="256"/>
                  </a:lnTo>
                  <a:lnTo>
                    <a:pt x="152" y="256"/>
                  </a:lnTo>
                  <a:lnTo>
                    <a:pt x="152" y="256"/>
                  </a:lnTo>
                  <a:lnTo>
                    <a:pt x="156" y="264"/>
                  </a:lnTo>
                  <a:lnTo>
                    <a:pt x="162" y="270"/>
                  </a:lnTo>
                  <a:lnTo>
                    <a:pt x="170" y="274"/>
                  </a:lnTo>
                  <a:lnTo>
                    <a:pt x="178" y="274"/>
                  </a:lnTo>
                  <a:lnTo>
                    <a:pt x="178" y="274"/>
                  </a:lnTo>
                  <a:lnTo>
                    <a:pt x="190" y="272"/>
                  </a:lnTo>
                  <a:lnTo>
                    <a:pt x="198" y="266"/>
                  </a:lnTo>
                  <a:lnTo>
                    <a:pt x="204" y="258"/>
                  </a:lnTo>
                  <a:lnTo>
                    <a:pt x="208" y="246"/>
                  </a:lnTo>
                  <a:lnTo>
                    <a:pt x="208" y="246"/>
                  </a:lnTo>
                  <a:lnTo>
                    <a:pt x="206" y="240"/>
                  </a:lnTo>
                  <a:lnTo>
                    <a:pt x="204" y="234"/>
                  </a:lnTo>
                  <a:lnTo>
                    <a:pt x="200" y="228"/>
                  </a:lnTo>
                  <a:lnTo>
                    <a:pt x="194" y="224"/>
                  </a:lnTo>
                  <a:lnTo>
                    <a:pt x="256" y="26"/>
                  </a:lnTo>
                  <a:lnTo>
                    <a:pt x="288" y="26"/>
                  </a:lnTo>
                  <a:lnTo>
                    <a:pt x="288" y="26"/>
                  </a:lnTo>
                  <a:lnTo>
                    <a:pt x="294" y="26"/>
                  </a:lnTo>
                  <a:lnTo>
                    <a:pt x="298" y="22"/>
                  </a:lnTo>
                  <a:lnTo>
                    <a:pt x="300" y="18"/>
                  </a:lnTo>
                  <a:lnTo>
                    <a:pt x="302" y="14"/>
                  </a:lnTo>
                  <a:lnTo>
                    <a:pt x="302" y="14"/>
                  </a:lnTo>
                  <a:lnTo>
                    <a:pt x="300" y="8"/>
                  </a:lnTo>
                  <a:lnTo>
                    <a:pt x="298" y="4"/>
                  </a:lnTo>
                  <a:lnTo>
                    <a:pt x="294" y="2"/>
                  </a:lnTo>
                  <a:lnTo>
                    <a:pt x="288" y="0"/>
                  </a:lnTo>
                  <a:lnTo>
                    <a:pt x="28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694" name="Rectangle 484"/>
            <p:cNvSpPr>
              <a:spLocks noChangeArrowheads="1"/>
            </p:cNvSpPr>
            <p:nvPr/>
          </p:nvSpPr>
          <p:spPr bwMode="auto">
            <a:xfrm>
              <a:off x="2620963" y="4597400"/>
              <a:ext cx="15875" cy="1397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695" name="Rectangle 485"/>
            <p:cNvSpPr>
              <a:spLocks noChangeArrowheads="1"/>
            </p:cNvSpPr>
            <p:nvPr/>
          </p:nvSpPr>
          <p:spPr bwMode="auto">
            <a:xfrm>
              <a:off x="2544763" y="4597400"/>
              <a:ext cx="15875" cy="1397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696" name="Freeform 486"/>
            <p:cNvSpPr>
              <a:spLocks/>
            </p:cNvSpPr>
            <p:nvPr/>
          </p:nvSpPr>
          <p:spPr bwMode="auto">
            <a:xfrm>
              <a:off x="2471738" y="4597400"/>
              <a:ext cx="15875" cy="139700"/>
            </a:xfrm>
            <a:custGeom>
              <a:avLst/>
              <a:gdLst>
                <a:gd name="T0" fmla="*/ 0 w 10"/>
                <a:gd name="T1" fmla="*/ 0 h 88"/>
                <a:gd name="T2" fmla="*/ 0 w 10"/>
                <a:gd name="T3" fmla="*/ 60 h 88"/>
                <a:gd name="T4" fmla="*/ 8 w 10"/>
                <a:gd name="T5" fmla="*/ 84 h 88"/>
                <a:gd name="T6" fmla="*/ 8 w 10"/>
                <a:gd name="T7" fmla="*/ 86 h 88"/>
                <a:gd name="T8" fmla="*/ 8 w 10"/>
                <a:gd name="T9" fmla="*/ 86 h 88"/>
                <a:gd name="T10" fmla="*/ 10 w 10"/>
                <a:gd name="T11" fmla="*/ 88 h 88"/>
                <a:gd name="T12" fmla="*/ 10 w 10"/>
                <a:gd name="T13" fmla="*/ 0 h 88"/>
                <a:gd name="T14" fmla="*/ 0 w 10"/>
                <a:gd name="T15" fmla="*/ 0 h 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88">
                  <a:moveTo>
                    <a:pt x="0" y="0"/>
                  </a:moveTo>
                  <a:lnTo>
                    <a:pt x="0" y="60"/>
                  </a:lnTo>
                  <a:lnTo>
                    <a:pt x="8" y="84"/>
                  </a:lnTo>
                  <a:lnTo>
                    <a:pt x="8" y="86"/>
                  </a:lnTo>
                  <a:lnTo>
                    <a:pt x="8" y="86"/>
                  </a:lnTo>
                  <a:lnTo>
                    <a:pt x="10" y="88"/>
                  </a:lnTo>
                  <a:lnTo>
                    <a:pt x="10"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697" name="Freeform 487"/>
            <p:cNvSpPr>
              <a:spLocks/>
            </p:cNvSpPr>
            <p:nvPr/>
          </p:nvSpPr>
          <p:spPr bwMode="auto">
            <a:xfrm>
              <a:off x="2697163" y="4597400"/>
              <a:ext cx="12700" cy="139700"/>
            </a:xfrm>
            <a:custGeom>
              <a:avLst/>
              <a:gdLst>
                <a:gd name="T0" fmla="*/ 0 w 8"/>
                <a:gd name="T1" fmla="*/ 0 h 88"/>
                <a:gd name="T2" fmla="*/ 0 w 8"/>
                <a:gd name="T3" fmla="*/ 88 h 88"/>
                <a:gd name="T4" fmla="*/ 0 w 8"/>
                <a:gd name="T5" fmla="*/ 88 h 88"/>
                <a:gd name="T6" fmla="*/ 2 w 8"/>
                <a:gd name="T7" fmla="*/ 86 h 88"/>
                <a:gd name="T8" fmla="*/ 2 w 8"/>
                <a:gd name="T9" fmla="*/ 84 h 88"/>
                <a:gd name="T10" fmla="*/ 8 w 8"/>
                <a:gd name="T11" fmla="*/ 60 h 88"/>
                <a:gd name="T12" fmla="*/ 8 w 8"/>
                <a:gd name="T13" fmla="*/ 0 h 88"/>
                <a:gd name="T14" fmla="*/ 0 w 8"/>
                <a:gd name="T15" fmla="*/ 0 h 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88">
                  <a:moveTo>
                    <a:pt x="0" y="0"/>
                  </a:moveTo>
                  <a:lnTo>
                    <a:pt x="0" y="88"/>
                  </a:lnTo>
                  <a:lnTo>
                    <a:pt x="0" y="88"/>
                  </a:lnTo>
                  <a:lnTo>
                    <a:pt x="2" y="86"/>
                  </a:lnTo>
                  <a:lnTo>
                    <a:pt x="2" y="84"/>
                  </a:lnTo>
                  <a:lnTo>
                    <a:pt x="8" y="60"/>
                  </a:lnTo>
                  <a:lnTo>
                    <a:pt x="8"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698" name="Freeform 488"/>
            <p:cNvSpPr>
              <a:spLocks/>
            </p:cNvSpPr>
            <p:nvPr/>
          </p:nvSpPr>
          <p:spPr bwMode="auto">
            <a:xfrm>
              <a:off x="2443163" y="4597400"/>
              <a:ext cx="28575" cy="95250"/>
            </a:xfrm>
            <a:custGeom>
              <a:avLst/>
              <a:gdLst>
                <a:gd name="T0" fmla="*/ 2 w 18"/>
                <a:gd name="T1" fmla="*/ 0 h 60"/>
                <a:gd name="T2" fmla="*/ 2 w 18"/>
                <a:gd name="T3" fmla="*/ 0 h 60"/>
                <a:gd name="T4" fmla="*/ 0 w 18"/>
                <a:gd name="T5" fmla="*/ 0 h 60"/>
                <a:gd name="T6" fmla="*/ 0 w 18"/>
                <a:gd name="T7" fmla="*/ 2 h 60"/>
                <a:gd name="T8" fmla="*/ 0 w 18"/>
                <a:gd name="T9" fmla="*/ 6 h 60"/>
                <a:gd name="T10" fmla="*/ 18 w 18"/>
                <a:gd name="T11" fmla="*/ 60 h 60"/>
                <a:gd name="T12" fmla="*/ 18 w 18"/>
                <a:gd name="T13" fmla="*/ 0 h 60"/>
                <a:gd name="T14" fmla="*/ 2 w 18"/>
                <a:gd name="T15" fmla="*/ 0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60">
                  <a:moveTo>
                    <a:pt x="2" y="0"/>
                  </a:moveTo>
                  <a:lnTo>
                    <a:pt x="2" y="0"/>
                  </a:lnTo>
                  <a:lnTo>
                    <a:pt x="0" y="0"/>
                  </a:lnTo>
                  <a:lnTo>
                    <a:pt x="0" y="2"/>
                  </a:lnTo>
                  <a:lnTo>
                    <a:pt x="0" y="6"/>
                  </a:lnTo>
                  <a:lnTo>
                    <a:pt x="18" y="60"/>
                  </a:lnTo>
                  <a:lnTo>
                    <a:pt x="18" y="0"/>
                  </a:lnTo>
                  <a:lnTo>
                    <a:pt x="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699" name="Rectangle 489"/>
            <p:cNvSpPr>
              <a:spLocks noChangeArrowheads="1"/>
            </p:cNvSpPr>
            <p:nvPr/>
          </p:nvSpPr>
          <p:spPr bwMode="auto">
            <a:xfrm>
              <a:off x="2560638" y="4597400"/>
              <a:ext cx="60325" cy="1397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700" name="Freeform 490"/>
            <p:cNvSpPr>
              <a:spLocks/>
            </p:cNvSpPr>
            <p:nvPr/>
          </p:nvSpPr>
          <p:spPr bwMode="auto">
            <a:xfrm>
              <a:off x="2487613" y="4597400"/>
              <a:ext cx="57150" cy="139700"/>
            </a:xfrm>
            <a:custGeom>
              <a:avLst/>
              <a:gdLst>
                <a:gd name="T0" fmla="*/ 0 w 36"/>
                <a:gd name="T1" fmla="*/ 0 h 88"/>
                <a:gd name="T2" fmla="*/ 0 w 36"/>
                <a:gd name="T3" fmla="*/ 88 h 88"/>
                <a:gd name="T4" fmla="*/ 0 w 36"/>
                <a:gd name="T5" fmla="*/ 88 h 88"/>
                <a:gd name="T6" fmla="*/ 0 w 36"/>
                <a:gd name="T7" fmla="*/ 88 h 88"/>
                <a:gd name="T8" fmla="*/ 36 w 36"/>
                <a:gd name="T9" fmla="*/ 88 h 88"/>
                <a:gd name="T10" fmla="*/ 36 w 36"/>
                <a:gd name="T11" fmla="*/ 0 h 88"/>
                <a:gd name="T12" fmla="*/ 0 w 36"/>
                <a:gd name="T13" fmla="*/ 0 h 88"/>
              </a:gdLst>
              <a:ahLst/>
              <a:cxnLst>
                <a:cxn ang="0">
                  <a:pos x="T0" y="T1"/>
                </a:cxn>
                <a:cxn ang="0">
                  <a:pos x="T2" y="T3"/>
                </a:cxn>
                <a:cxn ang="0">
                  <a:pos x="T4" y="T5"/>
                </a:cxn>
                <a:cxn ang="0">
                  <a:pos x="T6" y="T7"/>
                </a:cxn>
                <a:cxn ang="0">
                  <a:pos x="T8" y="T9"/>
                </a:cxn>
                <a:cxn ang="0">
                  <a:pos x="T10" y="T11"/>
                </a:cxn>
                <a:cxn ang="0">
                  <a:pos x="T12" y="T13"/>
                </a:cxn>
              </a:cxnLst>
              <a:rect l="0" t="0" r="r" b="b"/>
              <a:pathLst>
                <a:path w="36" h="88">
                  <a:moveTo>
                    <a:pt x="0" y="0"/>
                  </a:moveTo>
                  <a:lnTo>
                    <a:pt x="0" y="88"/>
                  </a:lnTo>
                  <a:lnTo>
                    <a:pt x="0" y="88"/>
                  </a:lnTo>
                  <a:lnTo>
                    <a:pt x="0" y="88"/>
                  </a:lnTo>
                  <a:lnTo>
                    <a:pt x="36" y="88"/>
                  </a:lnTo>
                  <a:lnTo>
                    <a:pt x="36"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701" name="Freeform 491"/>
            <p:cNvSpPr>
              <a:spLocks/>
            </p:cNvSpPr>
            <p:nvPr/>
          </p:nvSpPr>
          <p:spPr bwMode="auto">
            <a:xfrm>
              <a:off x="2709863" y="4597400"/>
              <a:ext cx="31750" cy="95250"/>
            </a:xfrm>
            <a:custGeom>
              <a:avLst/>
              <a:gdLst>
                <a:gd name="T0" fmla="*/ 20 w 20"/>
                <a:gd name="T1" fmla="*/ 2 h 60"/>
                <a:gd name="T2" fmla="*/ 20 w 20"/>
                <a:gd name="T3" fmla="*/ 2 h 60"/>
                <a:gd name="T4" fmla="*/ 18 w 20"/>
                <a:gd name="T5" fmla="*/ 0 h 60"/>
                <a:gd name="T6" fmla="*/ 18 w 20"/>
                <a:gd name="T7" fmla="*/ 0 h 60"/>
                <a:gd name="T8" fmla="*/ 0 w 20"/>
                <a:gd name="T9" fmla="*/ 0 h 60"/>
                <a:gd name="T10" fmla="*/ 0 w 20"/>
                <a:gd name="T11" fmla="*/ 60 h 60"/>
                <a:gd name="T12" fmla="*/ 18 w 20"/>
                <a:gd name="T13" fmla="*/ 4 h 60"/>
                <a:gd name="T14" fmla="*/ 20 w 20"/>
                <a:gd name="T15" fmla="*/ 2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60">
                  <a:moveTo>
                    <a:pt x="20" y="2"/>
                  </a:moveTo>
                  <a:lnTo>
                    <a:pt x="20" y="2"/>
                  </a:lnTo>
                  <a:lnTo>
                    <a:pt x="18" y="0"/>
                  </a:lnTo>
                  <a:lnTo>
                    <a:pt x="18" y="0"/>
                  </a:lnTo>
                  <a:lnTo>
                    <a:pt x="0" y="0"/>
                  </a:lnTo>
                  <a:lnTo>
                    <a:pt x="0" y="60"/>
                  </a:lnTo>
                  <a:lnTo>
                    <a:pt x="18" y="4"/>
                  </a:lnTo>
                  <a:lnTo>
                    <a:pt x="20"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702" name="Freeform 492"/>
            <p:cNvSpPr>
              <a:spLocks/>
            </p:cNvSpPr>
            <p:nvPr/>
          </p:nvSpPr>
          <p:spPr bwMode="auto">
            <a:xfrm>
              <a:off x="2636838" y="4597400"/>
              <a:ext cx="60325" cy="139700"/>
            </a:xfrm>
            <a:custGeom>
              <a:avLst/>
              <a:gdLst>
                <a:gd name="T0" fmla="*/ 0 w 38"/>
                <a:gd name="T1" fmla="*/ 0 h 88"/>
                <a:gd name="T2" fmla="*/ 0 w 38"/>
                <a:gd name="T3" fmla="*/ 88 h 88"/>
                <a:gd name="T4" fmla="*/ 36 w 38"/>
                <a:gd name="T5" fmla="*/ 88 h 88"/>
                <a:gd name="T6" fmla="*/ 36 w 38"/>
                <a:gd name="T7" fmla="*/ 88 h 88"/>
                <a:gd name="T8" fmla="*/ 38 w 38"/>
                <a:gd name="T9" fmla="*/ 88 h 88"/>
                <a:gd name="T10" fmla="*/ 38 w 38"/>
                <a:gd name="T11" fmla="*/ 0 h 88"/>
                <a:gd name="T12" fmla="*/ 0 w 38"/>
                <a:gd name="T13" fmla="*/ 0 h 88"/>
              </a:gdLst>
              <a:ahLst/>
              <a:cxnLst>
                <a:cxn ang="0">
                  <a:pos x="T0" y="T1"/>
                </a:cxn>
                <a:cxn ang="0">
                  <a:pos x="T2" y="T3"/>
                </a:cxn>
                <a:cxn ang="0">
                  <a:pos x="T4" y="T5"/>
                </a:cxn>
                <a:cxn ang="0">
                  <a:pos x="T6" y="T7"/>
                </a:cxn>
                <a:cxn ang="0">
                  <a:pos x="T8" y="T9"/>
                </a:cxn>
                <a:cxn ang="0">
                  <a:pos x="T10" y="T11"/>
                </a:cxn>
                <a:cxn ang="0">
                  <a:pos x="T12" y="T13"/>
                </a:cxn>
              </a:cxnLst>
              <a:rect l="0" t="0" r="r" b="b"/>
              <a:pathLst>
                <a:path w="38" h="88">
                  <a:moveTo>
                    <a:pt x="0" y="0"/>
                  </a:moveTo>
                  <a:lnTo>
                    <a:pt x="0" y="88"/>
                  </a:lnTo>
                  <a:lnTo>
                    <a:pt x="36" y="88"/>
                  </a:lnTo>
                  <a:lnTo>
                    <a:pt x="36" y="88"/>
                  </a:lnTo>
                  <a:lnTo>
                    <a:pt x="38" y="88"/>
                  </a:lnTo>
                  <a:lnTo>
                    <a:pt x="38"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703" name="Rectangle 493"/>
            <p:cNvSpPr>
              <a:spLocks noChangeArrowheads="1"/>
            </p:cNvSpPr>
            <p:nvPr/>
          </p:nvSpPr>
          <p:spPr bwMode="auto">
            <a:xfrm>
              <a:off x="2446338" y="4632325"/>
              <a:ext cx="292100" cy="158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704" name="Rectangle 494"/>
            <p:cNvSpPr>
              <a:spLocks noChangeArrowheads="1"/>
            </p:cNvSpPr>
            <p:nvPr/>
          </p:nvSpPr>
          <p:spPr bwMode="auto">
            <a:xfrm>
              <a:off x="2446338" y="4686300"/>
              <a:ext cx="292100" cy="158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grpSp>
      <p:grpSp>
        <p:nvGrpSpPr>
          <p:cNvPr id="1705" name="グループ化 1704"/>
          <p:cNvGrpSpPr/>
          <p:nvPr/>
        </p:nvGrpSpPr>
        <p:grpSpPr>
          <a:xfrm>
            <a:off x="7816706" y="3264451"/>
            <a:ext cx="434926" cy="377320"/>
            <a:chOff x="4208463" y="3883025"/>
            <a:chExt cx="479425" cy="415925"/>
          </a:xfrm>
        </p:grpSpPr>
        <p:sp>
          <p:nvSpPr>
            <p:cNvPr id="1706" name="Freeform 495"/>
            <p:cNvSpPr>
              <a:spLocks/>
            </p:cNvSpPr>
            <p:nvPr/>
          </p:nvSpPr>
          <p:spPr bwMode="auto">
            <a:xfrm>
              <a:off x="4208463" y="4029075"/>
              <a:ext cx="479425" cy="228600"/>
            </a:xfrm>
            <a:custGeom>
              <a:avLst/>
              <a:gdLst>
                <a:gd name="T0" fmla="*/ 0 w 302"/>
                <a:gd name="T1" fmla="*/ 0 h 144"/>
                <a:gd name="T2" fmla="*/ 0 w 302"/>
                <a:gd name="T3" fmla="*/ 106 h 144"/>
                <a:gd name="T4" fmla="*/ 0 w 302"/>
                <a:gd name="T5" fmla="*/ 106 h 144"/>
                <a:gd name="T6" fmla="*/ 0 w 302"/>
                <a:gd name="T7" fmla="*/ 114 h 144"/>
                <a:gd name="T8" fmla="*/ 2 w 302"/>
                <a:gd name="T9" fmla="*/ 120 h 144"/>
                <a:gd name="T10" fmla="*/ 6 w 302"/>
                <a:gd name="T11" fmla="*/ 126 h 144"/>
                <a:gd name="T12" fmla="*/ 12 w 302"/>
                <a:gd name="T13" fmla="*/ 132 h 144"/>
                <a:gd name="T14" fmla="*/ 16 w 302"/>
                <a:gd name="T15" fmla="*/ 136 h 144"/>
                <a:gd name="T16" fmla="*/ 24 w 302"/>
                <a:gd name="T17" fmla="*/ 140 h 144"/>
                <a:gd name="T18" fmla="*/ 30 w 302"/>
                <a:gd name="T19" fmla="*/ 142 h 144"/>
                <a:gd name="T20" fmla="*/ 38 w 302"/>
                <a:gd name="T21" fmla="*/ 144 h 144"/>
                <a:gd name="T22" fmla="*/ 264 w 302"/>
                <a:gd name="T23" fmla="*/ 144 h 144"/>
                <a:gd name="T24" fmla="*/ 264 w 302"/>
                <a:gd name="T25" fmla="*/ 144 h 144"/>
                <a:gd name="T26" fmla="*/ 272 w 302"/>
                <a:gd name="T27" fmla="*/ 142 h 144"/>
                <a:gd name="T28" fmla="*/ 278 w 302"/>
                <a:gd name="T29" fmla="*/ 140 h 144"/>
                <a:gd name="T30" fmla="*/ 286 w 302"/>
                <a:gd name="T31" fmla="*/ 136 h 144"/>
                <a:gd name="T32" fmla="*/ 290 w 302"/>
                <a:gd name="T33" fmla="*/ 132 h 144"/>
                <a:gd name="T34" fmla="*/ 296 w 302"/>
                <a:gd name="T35" fmla="*/ 126 h 144"/>
                <a:gd name="T36" fmla="*/ 298 w 302"/>
                <a:gd name="T37" fmla="*/ 120 h 144"/>
                <a:gd name="T38" fmla="*/ 302 w 302"/>
                <a:gd name="T39" fmla="*/ 114 h 144"/>
                <a:gd name="T40" fmla="*/ 302 w 302"/>
                <a:gd name="T41" fmla="*/ 106 h 144"/>
                <a:gd name="T42" fmla="*/ 302 w 302"/>
                <a:gd name="T43" fmla="*/ 0 h 144"/>
                <a:gd name="T44" fmla="*/ 0 w 302"/>
                <a:gd name="T45" fmla="*/ 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02" h="144">
                  <a:moveTo>
                    <a:pt x="0" y="0"/>
                  </a:moveTo>
                  <a:lnTo>
                    <a:pt x="0" y="106"/>
                  </a:lnTo>
                  <a:lnTo>
                    <a:pt x="0" y="106"/>
                  </a:lnTo>
                  <a:lnTo>
                    <a:pt x="0" y="114"/>
                  </a:lnTo>
                  <a:lnTo>
                    <a:pt x="2" y="120"/>
                  </a:lnTo>
                  <a:lnTo>
                    <a:pt x="6" y="126"/>
                  </a:lnTo>
                  <a:lnTo>
                    <a:pt x="12" y="132"/>
                  </a:lnTo>
                  <a:lnTo>
                    <a:pt x="16" y="136"/>
                  </a:lnTo>
                  <a:lnTo>
                    <a:pt x="24" y="140"/>
                  </a:lnTo>
                  <a:lnTo>
                    <a:pt x="30" y="142"/>
                  </a:lnTo>
                  <a:lnTo>
                    <a:pt x="38" y="144"/>
                  </a:lnTo>
                  <a:lnTo>
                    <a:pt x="264" y="144"/>
                  </a:lnTo>
                  <a:lnTo>
                    <a:pt x="264" y="144"/>
                  </a:lnTo>
                  <a:lnTo>
                    <a:pt x="272" y="142"/>
                  </a:lnTo>
                  <a:lnTo>
                    <a:pt x="278" y="140"/>
                  </a:lnTo>
                  <a:lnTo>
                    <a:pt x="286" y="136"/>
                  </a:lnTo>
                  <a:lnTo>
                    <a:pt x="290" y="132"/>
                  </a:lnTo>
                  <a:lnTo>
                    <a:pt x="296" y="126"/>
                  </a:lnTo>
                  <a:lnTo>
                    <a:pt x="298" y="120"/>
                  </a:lnTo>
                  <a:lnTo>
                    <a:pt x="302" y="114"/>
                  </a:lnTo>
                  <a:lnTo>
                    <a:pt x="302" y="106"/>
                  </a:lnTo>
                  <a:lnTo>
                    <a:pt x="302" y="0"/>
                  </a:lnTo>
                  <a:lnTo>
                    <a:pt x="0" y="0"/>
                  </a:lnTo>
                  <a:close/>
                </a:path>
              </a:pathLst>
            </a:custGeom>
            <a:solidFill>
              <a:srgbClr val="7170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707" name="Freeform 496"/>
            <p:cNvSpPr>
              <a:spLocks/>
            </p:cNvSpPr>
            <p:nvPr/>
          </p:nvSpPr>
          <p:spPr bwMode="auto">
            <a:xfrm>
              <a:off x="4208463" y="4216400"/>
              <a:ext cx="479425" cy="82550"/>
            </a:xfrm>
            <a:custGeom>
              <a:avLst/>
              <a:gdLst>
                <a:gd name="T0" fmla="*/ 264 w 302"/>
                <a:gd name="T1" fmla="*/ 38 h 52"/>
                <a:gd name="T2" fmla="*/ 38 w 302"/>
                <a:gd name="T3" fmla="*/ 38 h 52"/>
                <a:gd name="T4" fmla="*/ 38 w 302"/>
                <a:gd name="T5" fmla="*/ 38 h 52"/>
                <a:gd name="T6" fmla="*/ 30 w 302"/>
                <a:gd name="T7" fmla="*/ 38 h 52"/>
                <a:gd name="T8" fmla="*/ 24 w 302"/>
                <a:gd name="T9" fmla="*/ 36 h 52"/>
                <a:gd name="T10" fmla="*/ 16 w 302"/>
                <a:gd name="T11" fmla="*/ 32 h 52"/>
                <a:gd name="T12" fmla="*/ 12 w 302"/>
                <a:gd name="T13" fmla="*/ 28 h 52"/>
                <a:gd name="T14" fmla="*/ 6 w 302"/>
                <a:gd name="T15" fmla="*/ 22 h 52"/>
                <a:gd name="T16" fmla="*/ 2 w 302"/>
                <a:gd name="T17" fmla="*/ 16 h 52"/>
                <a:gd name="T18" fmla="*/ 0 w 302"/>
                <a:gd name="T19" fmla="*/ 8 h 52"/>
                <a:gd name="T20" fmla="*/ 0 w 302"/>
                <a:gd name="T21" fmla="*/ 0 h 52"/>
                <a:gd name="T22" fmla="*/ 0 w 302"/>
                <a:gd name="T23" fmla="*/ 8 h 52"/>
                <a:gd name="T24" fmla="*/ 0 w 302"/>
                <a:gd name="T25" fmla="*/ 14 h 52"/>
                <a:gd name="T26" fmla="*/ 0 w 302"/>
                <a:gd name="T27" fmla="*/ 14 h 52"/>
                <a:gd name="T28" fmla="*/ 0 w 302"/>
                <a:gd name="T29" fmla="*/ 22 h 52"/>
                <a:gd name="T30" fmla="*/ 2 w 302"/>
                <a:gd name="T31" fmla="*/ 28 h 52"/>
                <a:gd name="T32" fmla="*/ 6 w 302"/>
                <a:gd name="T33" fmla="*/ 36 h 52"/>
                <a:gd name="T34" fmla="*/ 12 w 302"/>
                <a:gd name="T35" fmla="*/ 40 h 52"/>
                <a:gd name="T36" fmla="*/ 16 w 302"/>
                <a:gd name="T37" fmla="*/ 46 h 52"/>
                <a:gd name="T38" fmla="*/ 24 w 302"/>
                <a:gd name="T39" fmla="*/ 48 h 52"/>
                <a:gd name="T40" fmla="*/ 30 w 302"/>
                <a:gd name="T41" fmla="*/ 52 h 52"/>
                <a:gd name="T42" fmla="*/ 38 w 302"/>
                <a:gd name="T43" fmla="*/ 52 h 52"/>
                <a:gd name="T44" fmla="*/ 264 w 302"/>
                <a:gd name="T45" fmla="*/ 52 h 52"/>
                <a:gd name="T46" fmla="*/ 264 w 302"/>
                <a:gd name="T47" fmla="*/ 52 h 52"/>
                <a:gd name="T48" fmla="*/ 272 w 302"/>
                <a:gd name="T49" fmla="*/ 52 h 52"/>
                <a:gd name="T50" fmla="*/ 278 w 302"/>
                <a:gd name="T51" fmla="*/ 48 h 52"/>
                <a:gd name="T52" fmla="*/ 286 w 302"/>
                <a:gd name="T53" fmla="*/ 46 h 52"/>
                <a:gd name="T54" fmla="*/ 290 w 302"/>
                <a:gd name="T55" fmla="*/ 40 h 52"/>
                <a:gd name="T56" fmla="*/ 296 w 302"/>
                <a:gd name="T57" fmla="*/ 36 h 52"/>
                <a:gd name="T58" fmla="*/ 298 w 302"/>
                <a:gd name="T59" fmla="*/ 28 h 52"/>
                <a:gd name="T60" fmla="*/ 302 w 302"/>
                <a:gd name="T61" fmla="*/ 22 h 52"/>
                <a:gd name="T62" fmla="*/ 302 w 302"/>
                <a:gd name="T63" fmla="*/ 14 h 52"/>
                <a:gd name="T64" fmla="*/ 302 w 302"/>
                <a:gd name="T65" fmla="*/ 8 h 52"/>
                <a:gd name="T66" fmla="*/ 302 w 302"/>
                <a:gd name="T67" fmla="*/ 0 h 52"/>
                <a:gd name="T68" fmla="*/ 302 w 302"/>
                <a:gd name="T69" fmla="*/ 0 h 52"/>
                <a:gd name="T70" fmla="*/ 302 w 302"/>
                <a:gd name="T71" fmla="*/ 8 h 52"/>
                <a:gd name="T72" fmla="*/ 298 w 302"/>
                <a:gd name="T73" fmla="*/ 16 h 52"/>
                <a:gd name="T74" fmla="*/ 296 w 302"/>
                <a:gd name="T75" fmla="*/ 22 h 52"/>
                <a:gd name="T76" fmla="*/ 290 w 302"/>
                <a:gd name="T77" fmla="*/ 28 h 52"/>
                <a:gd name="T78" fmla="*/ 286 w 302"/>
                <a:gd name="T79" fmla="*/ 32 h 52"/>
                <a:gd name="T80" fmla="*/ 278 w 302"/>
                <a:gd name="T81" fmla="*/ 36 h 52"/>
                <a:gd name="T82" fmla="*/ 272 w 302"/>
                <a:gd name="T83" fmla="*/ 38 h 52"/>
                <a:gd name="T84" fmla="*/ 264 w 302"/>
                <a:gd name="T85" fmla="*/ 38 h 52"/>
                <a:gd name="T86" fmla="*/ 264 w 302"/>
                <a:gd name="T87" fmla="*/ 38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02" h="52">
                  <a:moveTo>
                    <a:pt x="264" y="38"/>
                  </a:moveTo>
                  <a:lnTo>
                    <a:pt x="38" y="38"/>
                  </a:lnTo>
                  <a:lnTo>
                    <a:pt x="38" y="38"/>
                  </a:lnTo>
                  <a:lnTo>
                    <a:pt x="30" y="38"/>
                  </a:lnTo>
                  <a:lnTo>
                    <a:pt x="24" y="36"/>
                  </a:lnTo>
                  <a:lnTo>
                    <a:pt x="16" y="32"/>
                  </a:lnTo>
                  <a:lnTo>
                    <a:pt x="12" y="28"/>
                  </a:lnTo>
                  <a:lnTo>
                    <a:pt x="6" y="22"/>
                  </a:lnTo>
                  <a:lnTo>
                    <a:pt x="2" y="16"/>
                  </a:lnTo>
                  <a:lnTo>
                    <a:pt x="0" y="8"/>
                  </a:lnTo>
                  <a:lnTo>
                    <a:pt x="0" y="0"/>
                  </a:lnTo>
                  <a:lnTo>
                    <a:pt x="0" y="8"/>
                  </a:lnTo>
                  <a:lnTo>
                    <a:pt x="0" y="14"/>
                  </a:lnTo>
                  <a:lnTo>
                    <a:pt x="0" y="14"/>
                  </a:lnTo>
                  <a:lnTo>
                    <a:pt x="0" y="22"/>
                  </a:lnTo>
                  <a:lnTo>
                    <a:pt x="2" y="28"/>
                  </a:lnTo>
                  <a:lnTo>
                    <a:pt x="6" y="36"/>
                  </a:lnTo>
                  <a:lnTo>
                    <a:pt x="12" y="40"/>
                  </a:lnTo>
                  <a:lnTo>
                    <a:pt x="16" y="46"/>
                  </a:lnTo>
                  <a:lnTo>
                    <a:pt x="24" y="48"/>
                  </a:lnTo>
                  <a:lnTo>
                    <a:pt x="30" y="52"/>
                  </a:lnTo>
                  <a:lnTo>
                    <a:pt x="38" y="52"/>
                  </a:lnTo>
                  <a:lnTo>
                    <a:pt x="264" y="52"/>
                  </a:lnTo>
                  <a:lnTo>
                    <a:pt x="264" y="52"/>
                  </a:lnTo>
                  <a:lnTo>
                    <a:pt x="272" y="52"/>
                  </a:lnTo>
                  <a:lnTo>
                    <a:pt x="278" y="48"/>
                  </a:lnTo>
                  <a:lnTo>
                    <a:pt x="286" y="46"/>
                  </a:lnTo>
                  <a:lnTo>
                    <a:pt x="290" y="40"/>
                  </a:lnTo>
                  <a:lnTo>
                    <a:pt x="296" y="36"/>
                  </a:lnTo>
                  <a:lnTo>
                    <a:pt x="298" y="28"/>
                  </a:lnTo>
                  <a:lnTo>
                    <a:pt x="302" y="22"/>
                  </a:lnTo>
                  <a:lnTo>
                    <a:pt x="302" y="14"/>
                  </a:lnTo>
                  <a:lnTo>
                    <a:pt x="302" y="8"/>
                  </a:lnTo>
                  <a:lnTo>
                    <a:pt x="302" y="0"/>
                  </a:lnTo>
                  <a:lnTo>
                    <a:pt x="302" y="0"/>
                  </a:lnTo>
                  <a:lnTo>
                    <a:pt x="302" y="8"/>
                  </a:lnTo>
                  <a:lnTo>
                    <a:pt x="298" y="16"/>
                  </a:lnTo>
                  <a:lnTo>
                    <a:pt x="296" y="22"/>
                  </a:lnTo>
                  <a:lnTo>
                    <a:pt x="290" y="28"/>
                  </a:lnTo>
                  <a:lnTo>
                    <a:pt x="286" y="32"/>
                  </a:lnTo>
                  <a:lnTo>
                    <a:pt x="278" y="36"/>
                  </a:lnTo>
                  <a:lnTo>
                    <a:pt x="272" y="38"/>
                  </a:lnTo>
                  <a:lnTo>
                    <a:pt x="264" y="38"/>
                  </a:lnTo>
                  <a:lnTo>
                    <a:pt x="264" y="3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708" name="Freeform 497"/>
            <p:cNvSpPr>
              <a:spLocks/>
            </p:cNvSpPr>
            <p:nvPr/>
          </p:nvSpPr>
          <p:spPr bwMode="auto">
            <a:xfrm>
              <a:off x="4208463" y="4197350"/>
              <a:ext cx="479425" cy="79375"/>
            </a:xfrm>
            <a:custGeom>
              <a:avLst/>
              <a:gdLst>
                <a:gd name="T0" fmla="*/ 264 w 302"/>
                <a:gd name="T1" fmla="*/ 38 h 50"/>
                <a:gd name="T2" fmla="*/ 38 w 302"/>
                <a:gd name="T3" fmla="*/ 38 h 50"/>
                <a:gd name="T4" fmla="*/ 38 w 302"/>
                <a:gd name="T5" fmla="*/ 38 h 50"/>
                <a:gd name="T6" fmla="*/ 30 w 302"/>
                <a:gd name="T7" fmla="*/ 36 h 50"/>
                <a:gd name="T8" fmla="*/ 24 w 302"/>
                <a:gd name="T9" fmla="*/ 34 h 50"/>
                <a:gd name="T10" fmla="*/ 16 w 302"/>
                <a:gd name="T11" fmla="*/ 30 h 50"/>
                <a:gd name="T12" fmla="*/ 12 w 302"/>
                <a:gd name="T13" fmla="*/ 26 h 50"/>
                <a:gd name="T14" fmla="*/ 6 w 302"/>
                <a:gd name="T15" fmla="*/ 20 h 50"/>
                <a:gd name="T16" fmla="*/ 2 w 302"/>
                <a:gd name="T17" fmla="*/ 14 h 50"/>
                <a:gd name="T18" fmla="*/ 0 w 302"/>
                <a:gd name="T19" fmla="*/ 8 h 50"/>
                <a:gd name="T20" fmla="*/ 0 w 302"/>
                <a:gd name="T21" fmla="*/ 0 h 50"/>
                <a:gd name="T22" fmla="*/ 0 w 302"/>
                <a:gd name="T23" fmla="*/ 6 h 50"/>
                <a:gd name="T24" fmla="*/ 0 w 302"/>
                <a:gd name="T25" fmla="*/ 12 h 50"/>
                <a:gd name="T26" fmla="*/ 0 w 302"/>
                <a:gd name="T27" fmla="*/ 12 h 50"/>
                <a:gd name="T28" fmla="*/ 0 w 302"/>
                <a:gd name="T29" fmla="*/ 20 h 50"/>
                <a:gd name="T30" fmla="*/ 2 w 302"/>
                <a:gd name="T31" fmla="*/ 28 h 50"/>
                <a:gd name="T32" fmla="*/ 6 w 302"/>
                <a:gd name="T33" fmla="*/ 34 h 50"/>
                <a:gd name="T34" fmla="*/ 12 w 302"/>
                <a:gd name="T35" fmla="*/ 40 h 50"/>
                <a:gd name="T36" fmla="*/ 16 w 302"/>
                <a:gd name="T37" fmla="*/ 44 h 50"/>
                <a:gd name="T38" fmla="*/ 24 w 302"/>
                <a:gd name="T39" fmla="*/ 48 h 50"/>
                <a:gd name="T40" fmla="*/ 30 w 302"/>
                <a:gd name="T41" fmla="*/ 50 h 50"/>
                <a:gd name="T42" fmla="*/ 38 w 302"/>
                <a:gd name="T43" fmla="*/ 50 h 50"/>
                <a:gd name="T44" fmla="*/ 264 w 302"/>
                <a:gd name="T45" fmla="*/ 50 h 50"/>
                <a:gd name="T46" fmla="*/ 264 w 302"/>
                <a:gd name="T47" fmla="*/ 50 h 50"/>
                <a:gd name="T48" fmla="*/ 272 w 302"/>
                <a:gd name="T49" fmla="*/ 50 h 50"/>
                <a:gd name="T50" fmla="*/ 278 w 302"/>
                <a:gd name="T51" fmla="*/ 48 h 50"/>
                <a:gd name="T52" fmla="*/ 286 w 302"/>
                <a:gd name="T53" fmla="*/ 44 h 50"/>
                <a:gd name="T54" fmla="*/ 290 w 302"/>
                <a:gd name="T55" fmla="*/ 40 h 50"/>
                <a:gd name="T56" fmla="*/ 296 w 302"/>
                <a:gd name="T57" fmla="*/ 34 h 50"/>
                <a:gd name="T58" fmla="*/ 298 w 302"/>
                <a:gd name="T59" fmla="*/ 28 h 50"/>
                <a:gd name="T60" fmla="*/ 302 w 302"/>
                <a:gd name="T61" fmla="*/ 20 h 50"/>
                <a:gd name="T62" fmla="*/ 302 w 302"/>
                <a:gd name="T63" fmla="*/ 12 h 50"/>
                <a:gd name="T64" fmla="*/ 302 w 302"/>
                <a:gd name="T65" fmla="*/ 6 h 50"/>
                <a:gd name="T66" fmla="*/ 302 w 302"/>
                <a:gd name="T67" fmla="*/ 0 h 50"/>
                <a:gd name="T68" fmla="*/ 302 w 302"/>
                <a:gd name="T69" fmla="*/ 0 h 50"/>
                <a:gd name="T70" fmla="*/ 302 w 302"/>
                <a:gd name="T71" fmla="*/ 8 h 50"/>
                <a:gd name="T72" fmla="*/ 298 w 302"/>
                <a:gd name="T73" fmla="*/ 14 h 50"/>
                <a:gd name="T74" fmla="*/ 296 w 302"/>
                <a:gd name="T75" fmla="*/ 20 h 50"/>
                <a:gd name="T76" fmla="*/ 290 w 302"/>
                <a:gd name="T77" fmla="*/ 26 h 50"/>
                <a:gd name="T78" fmla="*/ 286 w 302"/>
                <a:gd name="T79" fmla="*/ 30 h 50"/>
                <a:gd name="T80" fmla="*/ 278 w 302"/>
                <a:gd name="T81" fmla="*/ 34 h 50"/>
                <a:gd name="T82" fmla="*/ 272 w 302"/>
                <a:gd name="T83" fmla="*/ 36 h 50"/>
                <a:gd name="T84" fmla="*/ 264 w 302"/>
                <a:gd name="T85" fmla="*/ 38 h 50"/>
                <a:gd name="T86" fmla="*/ 264 w 302"/>
                <a:gd name="T87" fmla="*/ 38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02" h="50">
                  <a:moveTo>
                    <a:pt x="264" y="38"/>
                  </a:moveTo>
                  <a:lnTo>
                    <a:pt x="38" y="38"/>
                  </a:lnTo>
                  <a:lnTo>
                    <a:pt x="38" y="38"/>
                  </a:lnTo>
                  <a:lnTo>
                    <a:pt x="30" y="36"/>
                  </a:lnTo>
                  <a:lnTo>
                    <a:pt x="24" y="34"/>
                  </a:lnTo>
                  <a:lnTo>
                    <a:pt x="16" y="30"/>
                  </a:lnTo>
                  <a:lnTo>
                    <a:pt x="12" y="26"/>
                  </a:lnTo>
                  <a:lnTo>
                    <a:pt x="6" y="20"/>
                  </a:lnTo>
                  <a:lnTo>
                    <a:pt x="2" y="14"/>
                  </a:lnTo>
                  <a:lnTo>
                    <a:pt x="0" y="8"/>
                  </a:lnTo>
                  <a:lnTo>
                    <a:pt x="0" y="0"/>
                  </a:lnTo>
                  <a:lnTo>
                    <a:pt x="0" y="6"/>
                  </a:lnTo>
                  <a:lnTo>
                    <a:pt x="0" y="12"/>
                  </a:lnTo>
                  <a:lnTo>
                    <a:pt x="0" y="12"/>
                  </a:lnTo>
                  <a:lnTo>
                    <a:pt x="0" y="20"/>
                  </a:lnTo>
                  <a:lnTo>
                    <a:pt x="2" y="28"/>
                  </a:lnTo>
                  <a:lnTo>
                    <a:pt x="6" y="34"/>
                  </a:lnTo>
                  <a:lnTo>
                    <a:pt x="12" y="40"/>
                  </a:lnTo>
                  <a:lnTo>
                    <a:pt x="16" y="44"/>
                  </a:lnTo>
                  <a:lnTo>
                    <a:pt x="24" y="48"/>
                  </a:lnTo>
                  <a:lnTo>
                    <a:pt x="30" y="50"/>
                  </a:lnTo>
                  <a:lnTo>
                    <a:pt x="38" y="50"/>
                  </a:lnTo>
                  <a:lnTo>
                    <a:pt x="264" y="50"/>
                  </a:lnTo>
                  <a:lnTo>
                    <a:pt x="264" y="50"/>
                  </a:lnTo>
                  <a:lnTo>
                    <a:pt x="272" y="50"/>
                  </a:lnTo>
                  <a:lnTo>
                    <a:pt x="278" y="48"/>
                  </a:lnTo>
                  <a:lnTo>
                    <a:pt x="286" y="44"/>
                  </a:lnTo>
                  <a:lnTo>
                    <a:pt x="290" y="40"/>
                  </a:lnTo>
                  <a:lnTo>
                    <a:pt x="296" y="34"/>
                  </a:lnTo>
                  <a:lnTo>
                    <a:pt x="298" y="28"/>
                  </a:lnTo>
                  <a:lnTo>
                    <a:pt x="302" y="20"/>
                  </a:lnTo>
                  <a:lnTo>
                    <a:pt x="302" y="12"/>
                  </a:lnTo>
                  <a:lnTo>
                    <a:pt x="302" y="6"/>
                  </a:lnTo>
                  <a:lnTo>
                    <a:pt x="302" y="0"/>
                  </a:lnTo>
                  <a:lnTo>
                    <a:pt x="302" y="0"/>
                  </a:lnTo>
                  <a:lnTo>
                    <a:pt x="302" y="8"/>
                  </a:lnTo>
                  <a:lnTo>
                    <a:pt x="298" y="14"/>
                  </a:lnTo>
                  <a:lnTo>
                    <a:pt x="296" y="20"/>
                  </a:lnTo>
                  <a:lnTo>
                    <a:pt x="290" y="26"/>
                  </a:lnTo>
                  <a:lnTo>
                    <a:pt x="286" y="30"/>
                  </a:lnTo>
                  <a:lnTo>
                    <a:pt x="278" y="34"/>
                  </a:lnTo>
                  <a:lnTo>
                    <a:pt x="272" y="36"/>
                  </a:lnTo>
                  <a:lnTo>
                    <a:pt x="264" y="38"/>
                  </a:lnTo>
                  <a:lnTo>
                    <a:pt x="264" y="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709" name="Freeform 498"/>
            <p:cNvSpPr>
              <a:spLocks/>
            </p:cNvSpPr>
            <p:nvPr/>
          </p:nvSpPr>
          <p:spPr bwMode="auto">
            <a:xfrm>
              <a:off x="4535488" y="3883025"/>
              <a:ext cx="41275" cy="76200"/>
            </a:xfrm>
            <a:custGeom>
              <a:avLst/>
              <a:gdLst>
                <a:gd name="T0" fmla="*/ 0 w 26"/>
                <a:gd name="T1" fmla="*/ 36 h 48"/>
                <a:gd name="T2" fmla="*/ 0 w 26"/>
                <a:gd name="T3" fmla="*/ 24 h 48"/>
                <a:gd name="T4" fmla="*/ 0 w 26"/>
                <a:gd name="T5" fmla="*/ 12 h 48"/>
                <a:gd name="T6" fmla="*/ 0 w 26"/>
                <a:gd name="T7" fmla="*/ 12 h 48"/>
                <a:gd name="T8" fmla="*/ 0 w 26"/>
                <a:gd name="T9" fmla="*/ 8 h 48"/>
                <a:gd name="T10" fmla="*/ 4 w 26"/>
                <a:gd name="T11" fmla="*/ 4 h 48"/>
                <a:gd name="T12" fmla="*/ 4 w 26"/>
                <a:gd name="T13" fmla="*/ 4 h 48"/>
                <a:gd name="T14" fmla="*/ 8 w 26"/>
                <a:gd name="T15" fmla="*/ 0 h 48"/>
                <a:gd name="T16" fmla="*/ 12 w 26"/>
                <a:gd name="T17" fmla="*/ 0 h 48"/>
                <a:gd name="T18" fmla="*/ 12 w 26"/>
                <a:gd name="T19" fmla="*/ 0 h 48"/>
                <a:gd name="T20" fmla="*/ 18 w 26"/>
                <a:gd name="T21" fmla="*/ 0 h 48"/>
                <a:gd name="T22" fmla="*/ 22 w 26"/>
                <a:gd name="T23" fmla="*/ 4 h 48"/>
                <a:gd name="T24" fmla="*/ 22 w 26"/>
                <a:gd name="T25" fmla="*/ 4 h 48"/>
                <a:gd name="T26" fmla="*/ 24 w 26"/>
                <a:gd name="T27" fmla="*/ 8 h 48"/>
                <a:gd name="T28" fmla="*/ 26 w 26"/>
                <a:gd name="T29" fmla="*/ 12 h 48"/>
                <a:gd name="T30" fmla="*/ 26 w 26"/>
                <a:gd name="T31" fmla="*/ 24 h 48"/>
                <a:gd name="T32" fmla="*/ 26 w 26"/>
                <a:gd name="T33" fmla="*/ 36 h 48"/>
                <a:gd name="T34" fmla="*/ 26 w 26"/>
                <a:gd name="T35" fmla="*/ 36 h 48"/>
                <a:gd name="T36" fmla="*/ 24 w 26"/>
                <a:gd name="T37" fmla="*/ 40 h 48"/>
                <a:gd name="T38" fmla="*/ 22 w 26"/>
                <a:gd name="T39" fmla="*/ 44 h 48"/>
                <a:gd name="T40" fmla="*/ 22 w 26"/>
                <a:gd name="T41" fmla="*/ 44 h 48"/>
                <a:gd name="T42" fmla="*/ 18 w 26"/>
                <a:gd name="T43" fmla="*/ 48 h 48"/>
                <a:gd name="T44" fmla="*/ 12 w 26"/>
                <a:gd name="T45" fmla="*/ 48 h 48"/>
                <a:gd name="T46" fmla="*/ 12 w 26"/>
                <a:gd name="T47" fmla="*/ 48 h 48"/>
                <a:gd name="T48" fmla="*/ 8 w 26"/>
                <a:gd name="T49" fmla="*/ 48 h 48"/>
                <a:gd name="T50" fmla="*/ 4 w 26"/>
                <a:gd name="T51" fmla="*/ 44 h 48"/>
                <a:gd name="T52" fmla="*/ 4 w 26"/>
                <a:gd name="T53" fmla="*/ 44 h 48"/>
                <a:gd name="T54" fmla="*/ 0 w 26"/>
                <a:gd name="T55" fmla="*/ 40 h 48"/>
                <a:gd name="T56" fmla="*/ 0 w 26"/>
                <a:gd name="T57" fmla="*/ 36 h 48"/>
                <a:gd name="T58" fmla="*/ 0 w 26"/>
                <a:gd name="T59" fmla="*/ 36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6" h="48">
                  <a:moveTo>
                    <a:pt x="0" y="36"/>
                  </a:moveTo>
                  <a:lnTo>
                    <a:pt x="0" y="24"/>
                  </a:lnTo>
                  <a:lnTo>
                    <a:pt x="0" y="12"/>
                  </a:lnTo>
                  <a:lnTo>
                    <a:pt x="0" y="12"/>
                  </a:lnTo>
                  <a:lnTo>
                    <a:pt x="0" y="8"/>
                  </a:lnTo>
                  <a:lnTo>
                    <a:pt x="4" y="4"/>
                  </a:lnTo>
                  <a:lnTo>
                    <a:pt x="4" y="4"/>
                  </a:lnTo>
                  <a:lnTo>
                    <a:pt x="8" y="0"/>
                  </a:lnTo>
                  <a:lnTo>
                    <a:pt x="12" y="0"/>
                  </a:lnTo>
                  <a:lnTo>
                    <a:pt x="12" y="0"/>
                  </a:lnTo>
                  <a:lnTo>
                    <a:pt x="18" y="0"/>
                  </a:lnTo>
                  <a:lnTo>
                    <a:pt x="22" y="4"/>
                  </a:lnTo>
                  <a:lnTo>
                    <a:pt x="22" y="4"/>
                  </a:lnTo>
                  <a:lnTo>
                    <a:pt x="24" y="8"/>
                  </a:lnTo>
                  <a:lnTo>
                    <a:pt x="26" y="12"/>
                  </a:lnTo>
                  <a:lnTo>
                    <a:pt x="26" y="24"/>
                  </a:lnTo>
                  <a:lnTo>
                    <a:pt x="26" y="36"/>
                  </a:lnTo>
                  <a:lnTo>
                    <a:pt x="26" y="36"/>
                  </a:lnTo>
                  <a:lnTo>
                    <a:pt x="24" y="40"/>
                  </a:lnTo>
                  <a:lnTo>
                    <a:pt x="22" y="44"/>
                  </a:lnTo>
                  <a:lnTo>
                    <a:pt x="22" y="44"/>
                  </a:lnTo>
                  <a:lnTo>
                    <a:pt x="18" y="48"/>
                  </a:lnTo>
                  <a:lnTo>
                    <a:pt x="12" y="48"/>
                  </a:lnTo>
                  <a:lnTo>
                    <a:pt x="12" y="48"/>
                  </a:lnTo>
                  <a:lnTo>
                    <a:pt x="8" y="48"/>
                  </a:lnTo>
                  <a:lnTo>
                    <a:pt x="4" y="44"/>
                  </a:lnTo>
                  <a:lnTo>
                    <a:pt x="4" y="44"/>
                  </a:lnTo>
                  <a:lnTo>
                    <a:pt x="0" y="40"/>
                  </a:lnTo>
                  <a:lnTo>
                    <a:pt x="0" y="36"/>
                  </a:lnTo>
                  <a:lnTo>
                    <a:pt x="0" y="3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710" name="Freeform 499"/>
            <p:cNvSpPr>
              <a:spLocks/>
            </p:cNvSpPr>
            <p:nvPr/>
          </p:nvSpPr>
          <p:spPr bwMode="auto">
            <a:xfrm>
              <a:off x="4208463" y="3921125"/>
              <a:ext cx="479425" cy="107950"/>
            </a:xfrm>
            <a:custGeom>
              <a:avLst/>
              <a:gdLst>
                <a:gd name="T0" fmla="*/ 264 w 302"/>
                <a:gd name="T1" fmla="*/ 0 h 68"/>
                <a:gd name="T2" fmla="*/ 238 w 302"/>
                <a:gd name="T3" fmla="*/ 0 h 68"/>
                <a:gd name="T4" fmla="*/ 238 w 302"/>
                <a:gd name="T5" fmla="*/ 12 h 68"/>
                <a:gd name="T6" fmla="*/ 238 w 302"/>
                <a:gd name="T7" fmla="*/ 12 h 68"/>
                <a:gd name="T8" fmla="*/ 238 w 302"/>
                <a:gd name="T9" fmla="*/ 20 h 68"/>
                <a:gd name="T10" fmla="*/ 232 w 302"/>
                <a:gd name="T11" fmla="*/ 26 h 68"/>
                <a:gd name="T12" fmla="*/ 232 w 302"/>
                <a:gd name="T13" fmla="*/ 26 h 68"/>
                <a:gd name="T14" fmla="*/ 226 w 302"/>
                <a:gd name="T15" fmla="*/ 30 h 68"/>
                <a:gd name="T16" fmla="*/ 218 w 302"/>
                <a:gd name="T17" fmla="*/ 32 h 68"/>
                <a:gd name="T18" fmla="*/ 218 w 302"/>
                <a:gd name="T19" fmla="*/ 32 h 68"/>
                <a:gd name="T20" fmla="*/ 210 w 302"/>
                <a:gd name="T21" fmla="*/ 30 h 68"/>
                <a:gd name="T22" fmla="*/ 204 w 302"/>
                <a:gd name="T23" fmla="*/ 26 h 68"/>
                <a:gd name="T24" fmla="*/ 204 w 302"/>
                <a:gd name="T25" fmla="*/ 26 h 68"/>
                <a:gd name="T26" fmla="*/ 200 w 302"/>
                <a:gd name="T27" fmla="*/ 20 h 68"/>
                <a:gd name="T28" fmla="*/ 198 w 302"/>
                <a:gd name="T29" fmla="*/ 12 h 68"/>
                <a:gd name="T30" fmla="*/ 198 w 302"/>
                <a:gd name="T31" fmla="*/ 0 h 68"/>
                <a:gd name="T32" fmla="*/ 104 w 302"/>
                <a:gd name="T33" fmla="*/ 0 h 68"/>
                <a:gd name="T34" fmla="*/ 104 w 302"/>
                <a:gd name="T35" fmla="*/ 12 h 68"/>
                <a:gd name="T36" fmla="*/ 104 w 302"/>
                <a:gd name="T37" fmla="*/ 12 h 68"/>
                <a:gd name="T38" fmla="*/ 102 w 302"/>
                <a:gd name="T39" fmla="*/ 20 h 68"/>
                <a:gd name="T40" fmla="*/ 98 w 302"/>
                <a:gd name="T41" fmla="*/ 26 h 68"/>
                <a:gd name="T42" fmla="*/ 98 w 302"/>
                <a:gd name="T43" fmla="*/ 26 h 68"/>
                <a:gd name="T44" fmla="*/ 90 w 302"/>
                <a:gd name="T45" fmla="*/ 30 h 68"/>
                <a:gd name="T46" fmla="*/ 84 w 302"/>
                <a:gd name="T47" fmla="*/ 32 h 68"/>
                <a:gd name="T48" fmla="*/ 84 w 302"/>
                <a:gd name="T49" fmla="*/ 32 h 68"/>
                <a:gd name="T50" fmla="*/ 76 w 302"/>
                <a:gd name="T51" fmla="*/ 30 h 68"/>
                <a:gd name="T52" fmla="*/ 70 w 302"/>
                <a:gd name="T53" fmla="*/ 26 h 68"/>
                <a:gd name="T54" fmla="*/ 70 w 302"/>
                <a:gd name="T55" fmla="*/ 26 h 68"/>
                <a:gd name="T56" fmla="*/ 64 w 302"/>
                <a:gd name="T57" fmla="*/ 20 h 68"/>
                <a:gd name="T58" fmla="*/ 64 w 302"/>
                <a:gd name="T59" fmla="*/ 12 h 68"/>
                <a:gd name="T60" fmla="*/ 64 w 302"/>
                <a:gd name="T61" fmla="*/ 0 h 68"/>
                <a:gd name="T62" fmla="*/ 38 w 302"/>
                <a:gd name="T63" fmla="*/ 0 h 68"/>
                <a:gd name="T64" fmla="*/ 38 w 302"/>
                <a:gd name="T65" fmla="*/ 0 h 68"/>
                <a:gd name="T66" fmla="*/ 30 w 302"/>
                <a:gd name="T67" fmla="*/ 0 h 68"/>
                <a:gd name="T68" fmla="*/ 24 w 302"/>
                <a:gd name="T69" fmla="*/ 2 h 68"/>
                <a:gd name="T70" fmla="*/ 16 w 302"/>
                <a:gd name="T71" fmla="*/ 6 h 68"/>
                <a:gd name="T72" fmla="*/ 12 w 302"/>
                <a:gd name="T73" fmla="*/ 12 h 68"/>
                <a:gd name="T74" fmla="*/ 6 w 302"/>
                <a:gd name="T75" fmla="*/ 16 h 68"/>
                <a:gd name="T76" fmla="*/ 2 w 302"/>
                <a:gd name="T77" fmla="*/ 24 h 68"/>
                <a:gd name="T78" fmla="*/ 0 w 302"/>
                <a:gd name="T79" fmla="*/ 30 h 68"/>
                <a:gd name="T80" fmla="*/ 0 w 302"/>
                <a:gd name="T81" fmla="*/ 38 h 68"/>
                <a:gd name="T82" fmla="*/ 0 w 302"/>
                <a:gd name="T83" fmla="*/ 68 h 68"/>
                <a:gd name="T84" fmla="*/ 302 w 302"/>
                <a:gd name="T85" fmla="*/ 68 h 68"/>
                <a:gd name="T86" fmla="*/ 302 w 302"/>
                <a:gd name="T87" fmla="*/ 38 h 68"/>
                <a:gd name="T88" fmla="*/ 302 w 302"/>
                <a:gd name="T89" fmla="*/ 38 h 68"/>
                <a:gd name="T90" fmla="*/ 302 w 302"/>
                <a:gd name="T91" fmla="*/ 30 h 68"/>
                <a:gd name="T92" fmla="*/ 298 w 302"/>
                <a:gd name="T93" fmla="*/ 24 h 68"/>
                <a:gd name="T94" fmla="*/ 296 w 302"/>
                <a:gd name="T95" fmla="*/ 16 h 68"/>
                <a:gd name="T96" fmla="*/ 290 w 302"/>
                <a:gd name="T97" fmla="*/ 12 h 68"/>
                <a:gd name="T98" fmla="*/ 286 w 302"/>
                <a:gd name="T99" fmla="*/ 6 h 68"/>
                <a:gd name="T100" fmla="*/ 278 w 302"/>
                <a:gd name="T101" fmla="*/ 2 h 68"/>
                <a:gd name="T102" fmla="*/ 272 w 302"/>
                <a:gd name="T103" fmla="*/ 0 h 68"/>
                <a:gd name="T104" fmla="*/ 264 w 302"/>
                <a:gd name="T105" fmla="*/ 0 h 68"/>
                <a:gd name="T106" fmla="*/ 264 w 302"/>
                <a:gd name="T107"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02" h="68">
                  <a:moveTo>
                    <a:pt x="264" y="0"/>
                  </a:moveTo>
                  <a:lnTo>
                    <a:pt x="238" y="0"/>
                  </a:lnTo>
                  <a:lnTo>
                    <a:pt x="238" y="12"/>
                  </a:lnTo>
                  <a:lnTo>
                    <a:pt x="238" y="12"/>
                  </a:lnTo>
                  <a:lnTo>
                    <a:pt x="238" y="20"/>
                  </a:lnTo>
                  <a:lnTo>
                    <a:pt x="232" y="26"/>
                  </a:lnTo>
                  <a:lnTo>
                    <a:pt x="232" y="26"/>
                  </a:lnTo>
                  <a:lnTo>
                    <a:pt x="226" y="30"/>
                  </a:lnTo>
                  <a:lnTo>
                    <a:pt x="218" y="32"/>
                  </a:lnTo>
                  <a:lnTo>
                    <a:pt x="218" y="32"/>
                  </a:lnTo>
                  <a:lnTo>
                    <a:pt x="210" y="30"/>
                  </a:lnTo>
                  <a:lnTo>
                    <a:pt x="204" y="26"/>
                  </a:lnTo>
                  <a:lnTo>
                    <a:pt x="204" y="26"/>
                  </a:lnTo>
                  <a:lnTo>
                    <a:pt x="200" y="20"/>
                  </a:lnTo>
                  <a:lnTo>
                    <a:pt x="198" y="12"/>
                  </a:lnTo>
                  <a:lnTo>
                    <a:pt x="198" y="0"/>
                  </a:lnTo>
                  <a:lnTo>
                    <a:pt x="104" y="0"/>
                  </a:lnTo>
                  <a:lnTo>
                    <a:pt x="104" y="12"/>
                  </a:lnTo>
                  <a:lnTo>
                    <a:pt x="104" y="12"/>
                  </a:lnTo>
                  <a:lnTo>
                    <a:pt x="102" y="20"/>
                  </a:lnTo>
                  <a:lnTo>
                    <a:pt x="98" y="26"/>
                  </a:lnTo>
                  <a:lnTo>
                    <a:pt x="98" y="26"/>
                  </a:lnTo>
                  <a:lnTo>
                    <a:pt x="90" y="30"/>
                  </a:lnTo>
                  <a:lnTo>
                    <a:pt x="84" y="32"/>
                  </a:lnTo>
                  <a:lnTo>
                    <a:pt x="84" y="32"/>
                  </a:lnTo>
                  <a:lnTo>
                    <a:pt x="76" y="30"/>
                  </a:lnTo>
                  <a:lnTo>
                    <a:pt x="70" y="26"/>
                  </a:lnTo>
                  <a:lnTo>
                    <a:pt x="70" y="26"/>
                  </a:lnTo>
                  <a:lnTo>
                    <a:pt x="64" y="20"/>
                  </a:lnTo>
                  <a:lnTo>
                    <a:pt x="64" y="12"/>
                  </a:lnTo>
                  <a:lnTo>
                    <a:pt x="64" y="0"/>
                  </a:lnTo>
                  <a:lnTo>
                    <a:pt x="38" y="0"/>
                  </a:lnTo>
                  <a:lnTo>
                    <a:pt x="38" y="0"/>
                  </a:lnTo>
                  <a:lnTo>
                    <a:pt x="30" y="0"/>
                  </a:lnTo>
                  <a:lnTo>
                    <a:pt x="24" y="2"/>
                  </a:lnTo>
                  <a:lnTo>
                    <a:pt x="16" y="6"/>
                  </a:lnTo>
                  <a:lnTo>
                    <a:pt x="12" y="12"/>
                  </a:lnTo>
                  <a:lnTo>
                    <a:pt x="6" y="16"/>
                  </a:lnTo>
                  <a:lnTo>
                    <a:pt x="2" y="24"/>
                  </a:lnTo>
                  <a:lnTo>
                    <a:pt x="0" y="30"/>
                  </a:lnTo>
                  <a:lnTo>
                    <a:pt x="0" y="38"/>
                  </a:lnTo>
                  <a:lnTo>
                    <a:pt x="0" y="68"/>
                  </a:lnTo>
                  <a:lnTo>
                    <a:pt x="302" y="68"/>
                  </a:lnTo>
                  <a:lnTo>
                    <a:pt x="302" y="38"/>
                  </a:lnTo>
                  <a:lnTo>
                    <a:pt x="302" y="38"/>
                  </a:lnTo>
                  <a:lnTo>
                    <a:pt x="302" y="30"/>
                  </a:lnTo>
                  <a:lnTo>
                    <a:pt x="298" y="24"/>
                  </a:lnTo>
                  <a:lnTo>
                    <a:pt x="296" y="16"/>
                  </a:lnTo>
                  <a:lnTo>
                    <a:pt x="290" y="12"/>
                  </a:lnTo>
                  <a:lnTo>
                    <a:pt x="286" y="6"/>
                  </a:lnTo>
                  <a:lnTo>
                    <a:pt x="278" y="2"/>
                  </a:lnTo>
                  <a:lnTo>
                    <a:pt x="272" y="0"/>
                  </a:lnTo>
                  <a:lnTo>
                    <a:pt x="264" y="0"/>
                  </a:lnTo>
                  <a:lnTo>
                    <a:pt x="26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711" name="Freeform 500"/>
            <p:cNvSpPr>
              <a:spLocks/>
            </p:cNvSpPr>
            <p:nvPr/>
          </p:nvSpPr>
          <p:spPr bwMode="auto">
            <a:xfrm>
              <a:off x="4319588" y="3883025"/>
              <a:ext cx="41275" cy="76200"/>
            </a:xfrm>
            <a:custGeom>
              <a:avLst/>
              <a:gdLst>
                <a:gd name="T0" fmla="*/ 0 w 26"/>
                <a:gd name="T1" fmla="*/ 36 h 48"/>
                <a:gd name="T2" fmla="*/ 0 w 26"/>
                <a:gd name="T3" fmla="*/ 24 h 48"/>
                <a:gd name="T4" fmla="*/ 0 w 26"/>
                <a:gd name="T5" fmla="*/ 12 h 48"/>
                <a:gd name="T6" fmla="*/ 0 w 26"/>
                <a:gd name="T7" fmla="*/ 12 h 48"/>
                <a:gd name="T8" fmla="*/ 0 w 26"/>
                <a:gd name="T9" fmla="*/ 8 h 48"/>
                <a:gd name="T10" fmla="*/ 4 w 26"/>
                <a:gd name="T11" fmla="*/ 4 h 48"/>
                <a:gd name="T12" fmla="*/ 4 w 26"/>
                <a:gd name="T13" fmla="*/ 4 h 48"/>
                <a:gd name="T14" fmla="*/ 8 w 26"/>
                <a:gd name="T15" fmla="*/ 0 h 48"/>
                <a:gd name="T16" fmla="*/ 14 w 26"/>
                <a:gd name="T17" fmla="*/ 0 h 48"/>
                <a:gd name="T18" fmla="*/ 14 w 26"/>
                <a:gd name="T19" fmla="*/ 0 h 48"/>
                <a:gd name="T20" fmla="*/ 18 w 26"/>
                <a:gd name="T21" fmla="*/ 0 h 48"/>
                <a:gd name="T22" fmla="*/ 22 w 26"/>
                <a:gd name="T23" fmla="*/ 4 h 48"/>
                <a:gd name="T24" fmla="*/ 22 w 26"/>
                <a:gd name="T25" fmla="*/ 4 h 48"/>
                <a:gd name="T26" fmla="*/ 26 w 26"/>
                <a:gd name="T27" fmla="*/ 8 h 48"/>
                <a:gd name="T28" fmla="*/ 26 w 26"/>
                <a:gd name="T29" fmla="*/ 12 h 48"/>
                <a:gd name="T30" fmla="*/ 26 w 26"/>
                <a:gd name="T31" fmla="*/ 24 h 48"/>
                <a:gd name="T32" fmla="*/ 26 w 26"/>
                <a:gd name="T33" fmla="*/ 36 h 48"/>
                <a:gd name="T34" fmla="*/ 26 w 26"/>
                <a:gd name="T35" fmla="*/ 36 h 48"/>
                <a:gd name="T36" fmla="*/ 26 w 26"/>
                <a:gd name="T37" fmla="*/ 40 h 48"/>
                <a:gd name="T38" fmla="*/ 22 w 26"/>
                <a:gd name="T39" fmla="*/ 44 h 48"/>
                <a:gd name="T40" fmla="*/ 22 w 26"/>
                <a:gd name="T41" fmla="*/ 44 h 48"/>
                <a:gd name="T42" fmla="*/ 18 w 26"/>
                <a:gd name="T43" fmla="*/ 48 h 48"/>
                <a:gd name="T44" fmla="*/ 14 w 26"/>
                <a:gd name="T45" fmla="*/ 48 h 48"/>
                <a:gd name="T46" fmla="*/ 14 w 26"/>
                <a:gd name="T47" fmla="*/ 48 h 48"/>
                <a:gd name="T48" fmla="*/ 8 w 26"/>
                <a:gd name="T49" fmla="*/ 48 h 48"/>
                <a:gd name="T50" fmla="*/ 4 w 26"/>
                <a:gd name="T51" fmla="*/ 44 h 48"/>
                <a:gd name="T52" fmla="*/ 4 w 26"/>
                <a:gd name="T53" fmla="*/ 44 h 48"/>
                <a:gd name="T54" fmla="*/ 0 w 26"/>
                <a:gd name="T55" fmla="*/ 40 h 48"/>
                <a:gd name="T56" fmla="*/ 0 w 26"/>
                <a:gd name="T57" fmla="*/ 36 h 48"/>
                <a:gd name="T58" fmla="*/ 0 w 26"/>
                <a:gd name="T59" fmla="*/ 36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6" h="48">
                  <a:moveTo>
                    <a:pt x="0" y="36"/>
                  </a:moveTo>
                  <a:lnTo>
                    <a:pt x="0" y="24"/>
                  </a:lnTo>
                  <a:lnTo>
                    <a:pt x="0" y="12"/>
                  </a:lnTo>
                  <a:lnTo>
                    <a:pt x="0" y="12"/>
                  </a:lnTo>
                  <a:lnTo>
                    <a:pt x="0" y="8"/>
                  </a:lnTo>
                  <a:lnTo>
                    <a:pt x="4" y="4"/>
                  </a:lnTo>
                  <a:lnTo>
                    <a:pt x="4" y="4"/>
                  </a:lnTo>
                  <a:lnTo>
                    <a:pt x="8" y="0"/>
                  </a:lnTo>
                  <a:lnTo>
                    <a:pt x="14" y="0"/>
                  </a:lnTo>
                  <a:lnTo>
                    <a:pt x="14" y="0"/>
                  </a:lnTo>
                  <a:lnTo>
                    <a:pt x="18" y="0"/>
                  </a:lnTo>
                  <a:lnTo>
                    <a:pt x="22" y="4"/>
                  </a:lnTo>
                  <a:lnTo>
                    <a:pt x="22" y="4"/>
                  </a:lnTo>
                  <a:lnTo>
                    <a:pt x="26" y="8"/>
                  </a:lnTo>
                  <a:lnTo>
                    <a:pt x="26" y="12"/>
                  </a:lnTo>
                  <a:lnTo>
                    <a:pt x="26" y="24"/>
                  </a:lnTo>
                  <a:lnTo>
                    <a:pt x="26" y="36"/>
                  </a:lnTo>
                  <a:lnTo>
                    <a:pt x="26" y="36"/>
                  </a:lnTo>
                  <a:lnTo>
                    <a:pt x="26" y="40"/>
                  </a:lnTo>
                  <a:lnTo>
                    <a:pt x="22" y="44"/>
                  </a:lnTo>
                  <a:lnTo>
                    <a:pt x="22" y="44"/>
                  </a:lnTo>
                  <a:lnTo>
                    <a:pt x="18" y="48"/>
                  </a:lnTo>
                  <a:lnTo>
                    <a:pt x="14" y="48"/>
                  </a:lnTo>
                  <a:lnTo>
                    <a:pt x="14" y="48"/>
                  </a:lnTo>
                  <a:lnTo>
                    <a:pt x="8" y="48"/>
                  </a:lnTo>
                  <a:lnTo>
                    <a:pt x="4" y="44"/>
                  </a:lnTo>
                  <a:lnTo>
                    <a:pt x="4" y="44"/>
                  </a:lnTo>
                  <a:lnTo>
                    <a:pt x="0" y="40"/>
                  </a:lnTo>
                  <a:lnTo>
                    <a:pt x="0" y="36"/>
                  </a:lnTo>
                  <a:lnTo>
                    <a:pt x="0" y="3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712" name="Rectangle 501"/>
            <p:cNvSpPr>
              <a:spLocks noChangeArrowheads="1"/>
            </p:cNvSpPr>
            <p:nvPr/>
          </p:nvSpPr>
          <p:spPr bwMode="auto">
            <a:xfrm>
              <a:off x="4268788" y="4149725"/>
              <a:ext cx="25400" cy="317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713" name="Rectangle 502"/>
            <p:cNvSpPr>
              <a:spLocks noChangeArrowheads="1"/>
            </p:cNvSpPr>
            <p:nvPr/>
          </p:nvSpPr>
          <p:spPr bwMode="auto">
            <a:xfrm>
              <a:off x="4310063" y="4105275"/>
              <a:ext cx="25400" cy="285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714" name="Rectangle 503"/>
            <p:cNvSpPr>
              <a:spLocks noChangeArrowheads="1"/>
            </p:cNvSpPr>
            <p:nvPr/>
          </p:nvSpPr>
          <p:spPr bwMode="auto">
            <a:xfrm>
              <a:off x="4516438" y="4149725"/>
              <a:ext cx="28575" cy="317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715" name="Rectangle 504"/>
            <p:cNvSpPr>
              <a:spLocks noChangeArrowheads="1"/>
            </p:cNvSpPr>
            <p:nvPr/>
          </p:nvSpPr>
          <p:spPr bwMode="auto">
            <a:xfrm>
              <a:off x="4516438" y="4057650"/>
              <a:ext cx="28575" cy="317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716" name="Rectangle 505"/>
            <p:cNvSpPr>
              <a:spLocks noChangeArrowheads="1"/>
            </p:cNvSpPr>
            <p:nvPr/>
          </p:nvSpPr>
          <p:spPr bwMode="auto">
            <a:xfrm>
              <a:off x="4475163" y="4057650"/>
              <a:ext cx="28575" cy="317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717" name="Rectangle 506"/>
            <p:cNvSpPr>
              <a:spLocks noChangeArrowheads="1"/>
            </p:cNvSpPr>
            <p:nvPr/>
          </p:nvSpPr>
          <p:spPr bwMode="auto">
            <a:xfrm>
              <a:off x="4392613" y="4057650"/>
              <a:ext cx="28575" cy="317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718" name="Rectangle 507"/>
            <p:cNvSpPr>
              <a:spLocks noChangeArrowheads="1"/>
            </p:cNvSpPr>
            <p:nvPr/>
          </p:nvSpPr>
          <p:spPr bwMode="auto">
            <a:xfrm>
              <a:off x="4268788" y="4057650"/>
              <a:ext cx="25400" cy="317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719" name="Rectangle 508"/>
            <p:cNvSpPr>
              <a:spLocks noChangeArrowheads="1"/>
            </p:cNvSpPr>
            <p:nvPr/>
          </p:nvSpPr>
          <p:spPr bwMode="auto">
            <a:xfrm>
              <a:off x="4268788" y="4105275"/>
              <a:ext cx="25400" cy="285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720" name="Rectangle 509"/>
            <p:cNvSpPr>
              <a:spLocks noChangeArrowheads="1"/>
            </p:cNvSpPr>
            <p:nvPr/>
          </p:nvSpPr>
          <p:spPr bwMode="auto">
            <a:xfrm>
              <a:off x="4351338" y="4057650"/>
              <a:ext cx="25400" cy="317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721" name="Rectangle 510"/>
            <p:cNvSpPr>
              <a:spLocks noChangeArrowheads="1"/>
            </p:cNvSpPr>
            <p:nvPr/>
          </p:nvSpPr>
          <p:spPr bwMode="auto">
            <a:xfrm>
              <a:off x="4310063" y="4057650"/>
              <a:ext cx="25400" cy="317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722" name="Rectangle 511"/>
            <p:cNvSpPr>
              <a:spLocks noChangeArrowheads="1"/>
            </p:cNvSpPr>
            <p:nvPr/>
          </p:nvSpPr>
          <p:spPr bwMode="auto">
            <a:xfrm>
              <a:off x="4433888" y="4057650"/>
              <a:ext cx="28575" cy="317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723" name="Rectangle 512"/>
            <p:cNvSpPr>
              <a:spLocks noChangeArrowheads="1"/>
            </p:cNvSpPr>
            <p:nvPr/>
          </p:nvSpPr>
          <p:spPr bwMode="auto">
            <a:xfrm>
              <a:off x="4392613" y="4149725"/>
              <a:ext cx="28575" cy="317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724" name="Rectangle 513"/>
            <p:cNvSpPr>
              <a:spLocks noChangeArrowheads="1"/>
            </p:cNvSpPr>
            <p:nvPr/>
          </p:nvSpPr>
          <p:spPr bwMode="auto">
            <a:xfrm>
              <a:off x="4560888" y="4105275"/>
              <a:ext cx="25400" cy="285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725" name="Rectangle 514"/>
            <p:cNvSpPr>
              <a:spLocks noChangeArrowheads="1"/>
            </p:cNvSpPr>
            <p:nvPr/>
          </p:nvSpPr>
          <p:spPr bwMode="auto">
            <a:xfrm>
              <a:off x="4433888" y="4149725"/>
              <a:ext cx="28575" cy="317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726" name="Rectangle 515"/>
            <p:cNvSpPr>
              <a:spLocks noChangeArrowheads="1"/>
            </p:cNvSpPr>
            <p:nvPr/>
          </p:nvSpPr>
          <p:spPr bwMode="auto">
            <a:xfrm>
              <a:off x="4560888" y="4149725"/>
              <a:ext cx="25400" cy="317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727" name="Rectangle 516"/>
            <p:cNvSpPr>
              <a:spLocks noChangeArrowheads="1"/>
            </p:cNvSpPr>
            <p:nvPr/>
          </p:nvSpPr>
          <p:spPr bwMode="auto">
            <a:xfrm>
              <a:off x="4475163" y="4105275"/>
              <a:ext cx="28575" cy="285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728" name="Rectangle 517"/>
            <p:cNvSpPr>
              <a:spLocks noChangeArrowheads="1"/>
            </p:cNvSpPr>
            <p:nvPr/>
          </p:nvSpPr>
          <p:spPr bwMode="auto">
            <a:xfrm>
              <a:off x="4602163" y="4057650"/>
              <a:ext cx="25400" cy="317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729" name="Rectangle 518"/>
            <p:cNvSpPr>
              <a:spLocks noChangeArrowheads="1"/>
            </p:cNvSpPr>
            <p:nvPr/>
          </p:nvSpPr>
          <p:spPr bwMode="auto">
            <a:xfrm>
              <a:off x="4310063" y="4149725"/>
              <a:ext cx="25400" cy="317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730" name="Rectangle 519"/>
            <p:cNvSpPr>
              <a:spLocks noChangeArrowheads="1"/>
            </p:cNvSpPr>
            <p:nvPr/>
          </p:nvSpPr>
          <p:spPr bwMode="auto">
            <a:xfrm>
              <a:off x="4475163" y="4149725"/>
              <a:ext cx="28575" cy="317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731" name="Rectangle 520"/>
            <p:cNvSpPr>
              <a:spLocks noChangeArrowheads="1"/>
            </p:cNvSpPr>
            <p:nvPr/>
          </p:nvSpPr>
          <p:spPr bwMode="auto">
            <a:xfrm>
              <a:off x="4351338" y="4149725"/>
              <a:ext cx="25400" cy="317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732" name="Rectangle 521"/>
            <p:cNvSpPr>
              <a:spLocks noChangeArrowheads="1"/>
            </p:cNvSpPr>
            <p:nvPr/>
          </p:nvSpPr>
          <p:spPr bwMode="auto">
            <a:xfrm>
              <a:off x="4560888" y="4057650"/>
              <a:ext cx="25400" cy="317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733" name="Rectangle 522"/>
            <p:cNvSpPr>
              <a:spLocks noChangeArrowheads="1"/>
            </p:cNvSpPr>
            <p:nvPr/>
          </p:nvSpPr>
          <p:spPr bwMode="auto">
            <a:xfrm>
              <a:off x="4351338" y="4105275"/>
              <a:ext cx="25400" cy="285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734" name="Rectangle 523"/>
            <p:cNvSpPr>
              <a:spLocks noChangeArrowheads="1"/>
            </p:cNvSpPr>
            <p:nvPr/>
          </p:nvSpPr>
          <p:spPr bwMode="auto">
            <a:xfrm>
              <a:off x="4351338" y="4197350"/>
              <a:ext cx="25400" cy="285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735" name="Rectangle 524"/>
            <p:cNvSpPr>
              <a:spLocks noChangeArrowheads="1"/>
            </p:cNvSpPr>
            <p:nvPr/>
          </p:nvSpPr>
          <p:spPr bwMode="auto">
            <a:xfrm>
              <a:off x="4392613" y="4197350"/>
              <a:ext cx="28575" cy="285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736" name="Rectangle 525"/>
            <p:cNvSpPr>
              <a:spLocks noChangeArrowheads="1"/>
            </p:cNvSpPr>
            <p:nvPr/>
          </p:nvSpPr>
          <p:spPr bwMode="auto">
            <a:xfrm>
              <a:off x="4516438" y="4105275"/>
              <a:ext cx="28575" cy="285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737" name="Rectangle 526"/>
            <p:cNvSpPr>
              <a:spLocks noChangeArrowheads="1"/>
            </p:cNvSpPr>
            <p:nvPr/>
          </p:nvSpPr>
          <p:spPr bwMode="auto">
            <a:xfrm>
              <a:off x="4433888" y="4197350"/>
              <a:ext cx="28575" cy="285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738" name="Rectangle 527"/>
            <p:cNvSpPr>
              <a:spLocks noChangeArrowheads="1"/>
            </p:cNvSpPr>
            <p:nvPr/>
          </p:nvSpPr>
          <p:spPr bwMode="auto">
            <a:xfrm>
              <a:off x="4475163" y="4197350"/>
              <a:ext cx="28575" cy="285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739" name="Rectangle 528"/>
            <p:cNvSpPr>
              <a:spLocks noChangeArrowheads="1"/>
            </p:cNvSpPr>
            <p:nvPr/>
          </p:nvSpPr>
          <p:spPr bwMode="auto">
            <a:xfrm>
              <a:off x="4392613" y="4105275"/>
              <a:ext cx="28575" cy="285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740" name="Rectangle 529"/>
            <p:cNvSpPr>
              <a:spLocks noChangeArrowheads="1"/>
            </p:cNvSpPr>
            <p:nvPr/>
          </p:nvSpPr>
          <p:spPr bwMode="auto">
            <a:xfrm>
              <a:off x="4433888" y="4105275"/>
              <a:ext cx="28575" cy="285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741" name="Rectangle 530"/>
            <p:cNvSpPr>
              <a:spLocks noChangeArrowheads="1"/>
            </p:cNvSpPr>
            <p:nvPr/>
          </p:nvSpPr>
          <p:spPr bwMode="auto">
            <a:xfrm>
              <a:off x="4602163" y="4149725"/>
              <a:ext cx="25400" cy="317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742" name="Rectangle 531"/>
            <p:cNvSpPr>
              <a:spLocks noChangeArrowheads="1"/>
            </p:cNvSpPr>
            <p:nvPr/>
          </p:nvSpPr>
          <p:spPr bwMode="auto">
            <a:xfrm>
              <a:off x="4602163" y="4197350"/>
              <a:ext cx="25400" cy="285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743" name="Rectangle 532"/>
            <p:cNvSpPr>
              <a:spLocks noChangeArrowheads="1"/>
            </p:cNvSpPr>
            <p:nvPr/>
          </p:nvSpPr>
          <p:spPr bwMode="auto">
            <a:xfrm>
              <a:off x="4602163" y="4105275"/>
              <a:ext cx="25400" cy="285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744" name="Rectangle 533"/>
            <p:cNvSpPr>
              <a:spLocks noChangeArrowheads="1"/>
            </p:cNvSpPr>
            <p:nvPr/>
          </p:nvSpPr>
          <p:spPr bwMode="auto">
            <a:xfrm>
              <a:off x="4268788" y="4197350"/>
              <a:ext cx="25400" cy="285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745" name="Rectangle 534"/>
            <p:cNvSpPr>
              <a:spLocks noChangeArrowheads="1"/>
            </p:cNvSpPr>
            <p:nvPr/>
          </p:nvSpPr>
          <p:spPr bwMode="auto">
            <a:xfrm>
              <a:off x="4560888" y="4197350"/>
              <a:ext cx="25400" cy="285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746" name="Rectangle 535"/>
            <p:cNvSpPr>
              <a:spLocks noChangeArrowheads="1"/>
            </p:cNvSpPr>
            <p:nvPr/>
          </p:nvSpPr>
          <p:spPr bwMode="auto">
            <a:xfrm>
              <a:off x="4516438" y="4197350"/>
              <a:ext cx="28575" cy="285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747" name="Rectangle 536"/>
            <p:cNvSpPr>
              <a:spLocks noChangeArrowheads="1"/>
            </p:cNvSpPr>
            <p:nvPr/>
          </p:nvSpPr>
          <p:spPr bwMode="auto">
            <a:xfrm>
              <a:off x="4310063" y="4197350"/>
              <a:ext cx="25400" cy="285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grpSp>
      <p:grpSp>
        <p:nvGrpSpPr>
          <p:cNvPr id="1748" name="グループ化 1747"/>
          <p:cNvGrpSpPr/>
          <p:nvPr/>
        </p:nvGrpSpPr>
        <p:grpSpPr>
          <a:xfrm>
            <a:off x="6728287" y="3232768"/>
            <a:ext cx="443567" cy="440686"/>
            <a:chOff x="3008313" y="3848100"/>
            <a:chExt cx="488950" cy="485775"/>
          </a:xfrm>
        </p:grpSpPr>
        <p:sp>
          <p:nvSpPr>
            <p:cNvPr id="1749" name="Freeform 537"/>
            <p:cNvSpPr>
              <a:spLocks/>
            </p:cNvSpPr>
            <p:nvPr/>
          </p:nvSpPr>
          <p:spPr bwMode="auto">
            <a:xfrm>
              <a:off x="3008313" y="3848100"/>
              <a:ext cx="92075" cy="92075"/>
            </a:xfrm>
            <a:custGeom>
              <a:avLst/>
              <a:gdLst>
                <a:gd name="T0" fmla="*/ 58 w 58"/>
                <a:gd name="T1" fmla="*/ 18 h 58"/>
                <a:gd name="T2" fmla="*/ 50 w 58"/>
                <a:gd name="T3" fmla="*/ 8 h 58"/>
                <a:gd name="T4" fmla="*/ 50 w 58"/>
                <a:gd name="T5" fmla="*/ 8 h 58"/>
                <a:gd name="T6" fmla="*/ 40 w 58"/>
                <a:gd name="T7" fmla="*/ 2 h 58"/>
                <a:gd name="T8" fmla="*/ 30 w 58"/>
                <a:gd name="T9" fmla="*/ 0 h 58"/>
                <a:gd name="T10" fmla="*/ 18 w 58"/>
                <a:gd name="T11" fmla="*/ 2 h 58"/>
                <a:gd name="T12" fmla="*/ 10 w 58"/>
                <a:gd name="T13" fmla="*/ 8 h 58"/>
                <a:gd name="T14" fmla="*/ 10 w 58"/>
                <a:gd name="T15" fmla="*/ 8 h 58"/>
                <a:gd name="T16" fmla="*/ 2 w 58"/>
                <a:gd name="T17" fmla="*/ 18 h 58"/>
                <a:gd name="T18" fmla="*/ 0 w 58"/>
                <a:gd name="T19" fmla="*/ 28 h 58"/>
                <a:gd name="T20" fmla="*/ 2 w 58"/>
                <a:gd name="T21" fmla="*/ 40 h 58"/>
                <a:gd name="T22" fmla="*/ 10 w 58"/>
                <a:gd name="T23" fmla="*/ 48 h 58"/>
                <a:gd name="T24" fmla="*/ 18 w 58"/>
                <a:gd name="T25" fmla="*/ 58 h 58"/>
                <a:gd name="T26" fmla="*/ 18 w 58"/>
                <a:gd name="T27" fmla="*/ 58 h 58"/>
                <a:gd name="T28" fmla="*/ 24 w 58"/>
                <a:gd name="T29" fmla="*/ 44 h 58"/>
                <a:gd name="T30" fmla="*/ 34 w 58"/>
                <a:gd name="T31" fmla="*/ 32 h 58"/>
                <a:gd name="T32" fmla="*/ 34 w 58"/>
                <a:gd name="T33" fmla="*/ 32 h 58"/>
                <a:gd name="T34" fmla="*/ 46 w 58"/>
                <a:gd name="T35" fmla="*/ 24 h 58"/>
                <a:gd name="T36" fmla="*/ 58 w 58"/>
                <a:gd name="T37" fmla="*/ 18 h 58"/>
                <a:gd name="T38" fmla="*/ 58 w 58"/>
                <a:gd name="T39" fmla="*/ 1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8" h="58">
                  <a:moveTo>
                    <a:pt x="58" y="18"/>
                  </a:moveTo>
                  <a:lnTo>
                    <a:pt x="50" y="8"/>
                  </a:lnTo>
                  <a:lnTo>
                    <a:pt x="50" y="8"/>
                  </a:lnTo>
                  <a:lnTo>
                    <a:pt x="40" y="2"/>
                  </a:lnTo>
                  <a:lnTo>
                    <a:pt x="30" y="0"/>
                  </a:lnTo>
                  <a:lnTo>
                    <a:pt x="18" y="2"/>
                  </a:lnTo>
                  <a:lnTo>
                    <a:pt x="10" y="8"/>
                  </a:lnTo>
                  <a:lnTo>
                    <a:pt x="10" y="8"/>
                  </a:lnTo>
                  <a:lnTo>
                    <a:pt x="2" y="18"/>
                  </a:lnTo>
                  <a:lnTo>
                    <a:pt x="0" y="28"/>
                  </a:lnTo>
                  <a:lnTo>
                    <a:pt x="2" y="40"/>
                  </a:lnTo>
                  <a:lnTo>
                    <a:pt x="10" y="48"/>
                  </a:lnTo>
                  <a:lnTo>
                    <a:pt x="18" y="58"/>
                  </a:lnTo>
                  <a:lnTo>
                    <a:pt x="18" y="58"/>
                  </a:lnTo>
                  <a:lnTo>
                    <a:pt x="24" y="44"/>
                  </a:lnTo>
                  <a:lnTo>
                    <a:pt x="34" y="32"/>
                  </a:lnTo>
                  <a:lnTo>
                    <a:pt x="34" y="32"/>
                  </a:lnTo>
                  <a:lnTo>
                    <a:pt x="46" y="24"/>
                  </a:lnTo>
                  <a:lnTo>
                    <a:pt x="58" y="18"/>
                  </a:lnTo>
                  <a:lnTo>
                    <a:pt x="58" y="1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750" name="Freeform 538"/>
            <p:cNvSpPr>
              <a:spLocks/>
            </p:cNvSpPr>
            <p:nvPr/>
          </p:nvSpPr>
          <p:spPr bwMode="auto">
            <a:xfrm>
              <a:off x="3436938" y="4276725"/>
              <a:ext cx="60325" cy="57150"/>
            </a:xfrm>
            <a:custGeom>
              <a:avLst/>
              <a:gdLst>
                <a:gd name="T0" fmla="*/ 0 w 38"/>
                <a:gd name="T1" fmla="*/ 18 h 36"/>
                <a:gd name="T2" fmla="*/ 14 w 38"/>
                <a:gd name="T3" fmla="*/ 32 h 36"/>
                <a:gd name="T4" fmla="*/ 14 w 38"/>
                <a:gd name="T5" fmla="*/ 32 h 36"/>
                <a:gd name="T6" fmla="*/ 18 w 38"/>
                <a:gd name="T7" fmla="*/ 36 h 36"/>
                <a:gd name="T8" fmla="*/ 24 w 38"/>
                <a:gd name="T9" fmla="*/ 36 h 36"/>
                <a:gd name="T10" fmla="*/ 28 w 38"/>
                <a:gd name="T11" fmla="*/ 36 h 36"/>
                <a:gd name="T12" fmla="*/ 34 w 38"/>
                <a:gd name="T13" fmla="*/ 32 h 36"/>
                <a:gd name="T14" fmla="*/ 34 w 38"/>
                <a:gd name="T15" fmla="*/ 32 h 36"/>
                <a:gd name="T16" fmla="*/ 36 w 38"/>
                <a:gd name="T17" fmla="*/ 28 h 36"/>
                <a:gd name="T18" fmla="*/ 38 w 38"/>
                <a:gd name="T19" fmla="*/ 24 h 36"/>
                <a:gd name="T20" fmla="*/ 36 w 38"/>
                <a:gd name="T21" fmla="*/ 18 h 36"/>
                <a:gd name="T22" fmla="*/ 34 w 38"/>
                <a:gd name="T23" fmla="*/ 14 h 36"/>
                <a:gd name="T24" fmla="*/ 18 w 38"/>
                <a:gd name="T25" fmla="*/ 0 h 36"/>
                <a:gd name="T26" fmla="*/ 0 w 38"/>
                <a:gd name="T27" fmla="*/ 1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8" h="36">
                  <a:moveTo>
                    <a:pt x="0" y="18"/>
                  </a:moveTo>
                  <a:lnTo>
                    <a:pt x="14" y="32"/>
                  </a:lnTo>
                  <a:lnTo>
                    <a:pt x="14" y="32"/>
                  </a:lnTo>
                  <a:lnTo>
                    <a:pt x="18" y="36"/>
                  </a:lnTo>
                  <a:lnTo>
                    <a:pt x="24" y="36"/>
                  </a:lnTo>
                  <a:lnTo>
                    <a:pt x="28" y="36"/>
                  </a:lnTo>
                  <a:lnTo>
                    <a:pt x="34" y="32"/>
                  </a:lnTo>
                  <a:lnTo>
                    <a:pt x="34" y="32"/>
                  </a:lnTo>
                  <a:lnTo>
                    <a:pt x="36" y="28"/>
                  </a:lnTo>
                  <a:lnTo>
                    <a:pt x="38" y="24"/>
                  </a:lnTo>
                  <a:lnTo>
                    <a:pt x="36" y="18"/>
                  </a:lnTo>
                  <a:lnTo>
                    <a:pt x="34" y="14"/>
                  </a:lnTo>
                  <a:lnTo>
                    <a:pt x="18" y="0"/>
                  </a:lnTo>
                  <a:lnTo>
                    <a:pt x="0" y="1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751" name="Freeform 539"/>
            <p:cNvSpPr>
              <a:spLocks/>
            </p:cNvSpPr>
            <p:nvPr/>
          </p:nvSpPr>
          <p:spPr bwMode="auto">
            <a:xfrm>
              <a:off x="3186113" y="3867150"/>
              <a:ext cx="165100" cy="161925"/>
            </a:xfrm>
            <a:custGeom>
              <a:avLst/>
              <a:gdLst>
                <a:gd name="T0" fmla="*/ 4 w 104"/>
                <a:gd name="T1" fmla="*/ 24 h 102"/>
                <a:gd name="T2" fmla="*/ 4 w 104"/>
                <a:gd name="T3" fmla="*/ 24 h 102"/>
                <a:gd name="T4" fmla="*/ 2 w 104"/>
                <a:gd name="T5" fmla="*/ 18 h 102"/>
                <a:gd name="T6" fmla="*/ 0 w 104"/>
                <a:gd name="T7" fmla="*/ 14 h 102"/>
                <a:gd name="T8" fmla="*/ 2 w 104"/>
                <a:gd name="T9" fmla="*/ 8 h 102"/>
                <a:gd name="T10" fmla="*/ 4 w 104"/>
                <a:gd name="T11" fmla="*/ 4 h 102"/>
                <a:gd name="T12" fmla="*/ 4 w 104"/>
                <a:gd name="T13" fmla="*/ 4 h 102"/>
                <a:gd name="T14" fmla="*/ 8 w 104"/>
                <a:gd name="T15" fmla="*/ 0 h 102"/>
                <a:gd name="T16" fmla="*/ 14 w 104"/>
                <a:gd name="T17" fmla="*/ 0 h 102"/>
                <a:gd name="T18" fmla="*/ 20 w 104"/>
                <a:gd name="T19" fmla="*/ 0 h 102"/>
                <a:gd name="T20" fmla="*/ 24 w 104"/>
                <a:gd name="T21" fmla="*/ 4 h 102"/>
                <a:gd name="T22" fmla="*/ 100 w 104"/>
                <a:gd name="T23" fmla="*/ 78 h 102"/>
                <a:gd name="T24" fmla="*/ 100 w 104"/>
                <a:gd name="T25" fmla="*/ 78 h 102"/>
                <a:gd name="T26" fmla="*/ 102 w 104"/>
                <a:gd name="T27" fmla="*/ 84 h 102"/>
                <a:gd name="T28" fmla="*/ 104 w 104"/>
                <a:gd name="T29" fmla="*/ 88 h 102"/>
                <a:gd name="T30" fmla="*/ 102 w 104"/>
                <a:gd name="T31" fmla="*/ 94 h 102"/>
                <a:gd name="T32" fmla="*/ 100 w 104"/>
                <a:gd name="T33" fmla="*/ 98 h 102"/>
                <a:gd name="T34" fmla="*/ 100 w 104"/>
                <a:gd name="T35" fmla="*/ 98 h 102"/>
                <a:gd name="T36" fmla="*/ 94 w 104"/>
                <a:gd name="T37" fmla="*/ 102 h 102"/>
                <a:gd name="T38" fmla="*/ 90 w 104"/>
                <a:gd name="T39" fmla="*/ 102 h 102"/>
                <a:gd name="T40" fmla="*/ 84 w 104"/>
                <a:gd name="T41" fmla="*/ 102 h 102"/>
                <a:gd name="T42" fmla="*/ 80 w 104"/>
                <a:gd name="T43" fmla="*/ 98 h 102"/>
                <a:gd name="T44" fmla="*/ 4 w 104"/>
                <a:gd name="T45" fmla="*/ 24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4" h="102">
                  <a:moveTo>
                    <a:pt x="4" y="24"/>
                  </a:moveTo>
                  <a:lnTo>
                    <a:pt x="4" y="24"/>
                  </a:lnTo>
                  <a:lnTo>
                    <a:pt x="2" y="18"/>
                  </a:lnTo>
                  <a:lnTo>
                    <a:pt x="0" y="14"/>
                  </a:lnTo>
                  <a:lnTo>
                    <a:pt x="2" y="8"/>
                  </a:lnTo>
                  <a:lnTo>
                    <a:pt x="4" y="4"/>
                  </a:lnTo>
                  <a:lnTo>
                    <a:pt x="4" y="4"/>
                  </a:lnTo>
                  <a:lnTo>
                    <a:pt x="8" y="0"/>
                  </a:lnTo>
                  <a:lnTo>
                    <a:pt x="14" y="0"/>
                  </a:lnTo>
                  <a:lnTo>
                    <a:pt x="20" y="0"/>
                  </a:lnTo>
                  <a:lnTo>
                    <a:pt x="24" y="4"/>
                  </a:lnTo>
                  <a:lnTo>
                    <a:pt x="100" y="78"/>
                  </a:lnTo>
                  <a:lnTo>
                    <a:pt x="100" y="78"/>
                  </a:lnTo>
                  <a:lnTo>
                    <a:pt x="102" y="84"/>
                  </a:lnTo>
                  <a:lnTo>
                    <a:pt x="104" y="88"/>
                  </a:lnTo>
                  <a:lnTo>
                    <a:pt x="102" y="94"/>
                  </a:lnTo>
                  <a:lnTo>
                    <a:pt x="100" y="98"/>
                  </a:lnTo>
                  <a:lnTo>
                    <a:pt x="100" y="98"/>
                  </a:lnTo>
                  <a:lnTo>
                    <a:pt x="94" y="102"/>
                  </a:lnTo>
                  <a:lnTo>
                    <a:pt x="90" y="102"/>
                  </a:lnTo>
                  <a:lnTo>
                    <a:pt x="84" y="102"/>
                  </a:lnTo>
                  <a:lnTo>
                    <a:pt x="80" y="98"/>
                  </a:lnTo>
                  <a:lnTo>
                    <a:pt x="4" y="2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752" name="Freeform 540"/>
            <p:cNvSpPr>
              <a:spLocks/>
            </p:cNvSpPr>
            <p:nvPr/>
          </p:nvSpPr>
          <p:spPr bwMode="auto">
            <a:xfrm>
              <a:off x="3055938" y="3892550"/>
              <a:ext cx="311150" cy="314325"/>
            </a:xfrm>
            <a:custGeom>
              <a:avLst/>
              <a:gdLst>
                <a:gd name="T0" fmla="*/ 80 w 196"/>
                <a:gd name="T1" fmla="*/ 14 h 198"/>
                <a:gd name="T2" fmla="*/ 80 w 196"/>
                <a:gd name="T3" fmla="*/ 14 h 198"/>
                <a:gd name="T4" fmla="*/ 70 w 196"/>
                <a:gd name="T5" fmla="*/ 8 h 198"/>
                <a:gd name="T6" fmla="*/ 60 w 196"/>
                <a:gd name="T7" fmla="*/ 2 h 198"/>
                <a:gd name="T8" fmla="*/ 50 w 196"/>
                <a:gd name="T9" fmla="*/ 0 h 198"/>
                <a:gd name="T10" fmla="*/ 40 w 196"/>
                <a:gd name="T11" fmla="*/ 2 h 198"/>
                <a:gd name="T12" fmla="*/ 40 w 196"/>
                <a:gd name="T13" fmla="*/ 2 h 198"/>
                <a:gd name="T14" fmla="*/ 26 w 196"/>
                <a:gd name="T15" fmla="*/ 6 h 198"/>
                <a:gd name="T16" fmla="*/ 18 w 196"/>
                <a:gd name="T17" fmla="*/ 10 h 198"/>
                <a:gd name="T18" fmla="*/ 12 w 196"/>
                <a:gd name="T19" fmla="*/ 14 h 198"/>
                <a:gd name="T20" fmla="*/ 12 w 196"/>
                <a:gd name="T21" fmla="*/ 14 h 198"/>
                <a:gd name="T22" fmla="*/ 8 w 196"/>
                <a:gd name="T23" fmla="*/ 20 h 198"/>
                <a:gd name="T24" fmla="*/ 4 w 196"/>
                <a:gd name="T25" fmla="*/ 26 h 198"/>
                <a:gd name="T26" fmla="*/ 0 w 196"/>
                <a:gd name="T27" fmla="*/ 42 h 198"/>
                <a:gd name="T28" fmla="*/ 0 w 196"/>
                <a:gd name="T29" fmla="*/ 42 h 198"/>
                <a:gd name="T30" fmla="*/ 0 w 196"/>
                <a:gd name="T31" fmla="*/ 52 h 198"/>
                <a:gd name="T32" fmla="*/ 2 w 196"/>
                <a:gd name="T33" fmla="*/ 62 h 198"/>
                <a:gd name="T34" fmla="*/ 6 w 196"/>
                <a:gd name="T35" fmla="*/ 72 h 198"/>
                <a:gd name="T36" fmla="*/ 12 w 196"/>
                <a:gd name="T37" fmla="*/ 82 h 198"/>
                <a:gd name="T38" fmla="*/ 130 w 196"/>
                <a:gd name="T39" fmla="*/ 198 h 198"/>
                <a:gd name="T40" fmla="*/ 196 w 196"/>
                <a:gd name="T41" fmla="*/ 132 h 198"/>
                <a:gd name="T42" fmla="*/ 80 w 196"/>
                <a:gd name="T43" fmla="*/ 14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96" h="198">
                  <a:moveTo>
                    <a:pt x="80" y="14"/>
                  </a:moveTo>
                  <a:lnTo>
                    <a:pt x="80" y="14"/>
                  </a:lnTo>
                  <a:lnTo>
                    <a:pt x="70" y="8"/>
                  </a:lnTo>
                  <a:lnTo>
                    <a:pt x="60" y="2"/>
                  </a:lnTo>
                  <a:lnTo>
                    <a:pt x="50" y="0"/>
                  </a:lnTo>
                  <a:lnTo>
                    <a:pt x="40" y="2"/>
                  </a:lnTo>
                  <a:lnTo>
                    <a:pt x="40" y="2"/>
                  </a:lnTo>
                  <a:lnTo>
                    <a:pt x="26" y="6"/>
                  </a:lnTo>
                  <a:lnTo>
                    <a:pt x="18" y="10"/>
                  </a:lnTo>
                  <a:lnTo>
                    <a:pt x="12" y="14"/>
                  </a:lnTo>
                  <a:lnTo>
                    <a:pt x="12" y="14"/>
                  </a:lnTo>
                  <a:lnTo>
                    <a:pt x="8" y="20"/>
                  </a:lnTo>
                  <a:lnTo>
                    <a:pt x="4" y="26"/>
                  </a:lnTo>
                  <a:lnTo>
                    <a:pt x="0" y="42"/>
                  </a:lnTo>
                  <a:lnTo>
                    <a:pt x="0" y="42"/>
                  </a:lnTo>
                  <a:lnTo>
                    <a:pt x="0" y="52"/>
                  </a:lnTo>
                  <a:lnTo>
                    <a:pt x="2" y="62"/>
                  </a:lnTo>
                  <a:lnTo>
                    <a:pt x="6" y="72"/>
                  </a:lnTo>
                  <a:lnTo>
                    <a:pt x="12" y="82"/>
                  </a:lnTo>
                  <a:lnTo>
                    <a:pt x="130" y="198"/>
                  </a:lnTo>
                  <a:lnTo>
                    <a:pt x="196" y="132"/>
                  </a:lnTo>
                  <a:lnTo>
                    <a:pt x="80"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753" name="Freeform 541"/>
            <p:cNvSpPr>
              <a:spLocks/>
            </p:cNvSpPr>
            <p:nvPr/>
          </p:nvSpPr>
          <p:spPr bwMode="auto">
            <a:xfrm>
              <a:off x="3275013" y="4114800"/>
              <a:ext cx="196850" cy="193675"/>
            </a:xfrm>
            <a:custGeom>
              <a:avLst/>
              <a:gdLst>
                <a:gd name="T0" fmla="*/ 110 w 124"/>
                <a:gd name="T1" fmla="*/ 42 h 122"/>
                <a:gd name="T2" fmla="*/ 66 w 124"/>
                <a:gd name="T3" fmla="*/ 0 h 122"/>
                <a:gd name="T4" fmla="*/ 0 w 124"/>
                <a:gd name="T5" fmla="*/ 66 h 122"/>
                <a:gd name="T6" fmla="*/ 42 w 124"/>
                <a:gd name="T7" fmla="*/ 108 h 122"/>
                <a:gd name="T8" fmla="*/ 42 w 124"/>
                <a:gd name="T9" fmla="*/ 108 h 122"/>
                <a:gd name="T10" fmla="*/ 52 w 124"/>
                <a:gd name="T11" fmla="*/ 116 h 122"/>
                <a:gd name="T12" fmla="*/ 64 w 124"/>
                <a:gd name="T13" fmla="*/ 122 h 122"/>
                <a:gd name="T14" fmla="*/ 76 w 124"/>
                <a:gd name="T15" fmla="*/ 122 h 122"/>
                <a:gd name="T16" fmla="*/ 86 w 124"/>
                <a:gd name="T17" fmla="*/ 122 h 122"/>
                <a:gd name="T18" fmla="*/ 122 w 124"/>
                <a:gd name="T19" fmla="*/ 86 h 122"/>
                <a:gd name="T20" fmla="*/ 122 w 124"/>
                <a:gd name="T21" fmla="*/ 86 h 122"/>
                <a:gd name="T22" fmla="*/ 124 w 124"/>
                <a:gd name="T23" fmla="*/ 74 h 122"/>
                <a:gd name="T24" fmla="*/ 122 w 124"/>
                <a:gd name="T25" fmla="*/ 62 h 122"/>
                <a:gd name="T26" fmla="*/ 118 w 124"/>
                <a:gd name="T27" fmla="*/ 52 h 122"/>
                <a:gd name="T28" fmla="*/ 110 w 124"/>
                <a:gd name="T29" fmla="*/ 42 h 122"/>
                <a:gd name="T30" fmla="*/ 110 w 124"/>
                <a:gd name="T31" fmla="*/ 4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4" h="122">
                  <a:moveTo>
                    <a:pt x="110" y="42"/>
                  </a:moveTo>
                  <a:lnTo>
                    <a:pt x="66" y="0"/>
                  </a:lnTo>
                  <a:lnTo>
                    <a:pt x="0" y="66"/>
                  </a:lnTo>
                  <a:lnTo>
                    <a:pt x="42" y="108"/>
                  </a:lnTo>
                  <a:lnTo>
                    <a:pt x="42" y="108"/>
                  </a:lnTo>
                  <a:lnTo>
                    <a:pt x="52" y="116"/>
                  </a:lnTo>
                  <a:lnTo>
                    <a:pt x="64" y="122"/>
                  </a:lnTo>
                  <a:lnTo>
                    <a:pt x="76" y="122"/>
                  </a:lnTo>
                  <a:lnTo>
                    <a:pt x="86" y="122"/>
                  </a:lnTo>
                  <a:lnTo>
                    <a:pt x="122" y="86"/>
                  </a:lnTo>
                  <a:lnTo>
                    <a:pt x="122" y="86"/>
                  </a:lnTo>
                  <a:lnTo>
                    <a:pt x="124" y="74"/>
                  </a:lnTo>
                  <a:lnTo>
                    <a:pt x="122" y="62"/>
                  </a:lnTo>
                  <a:lnTo>
                    <a:pt x="118" y="52"/>
                  </a:lnTo>
                  <a:lnTo>
                    <a:pt x="110" y="42"/>
                  </a:lnTo>
                  <a:lnTo>
                    <a:pt x="110" y="4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grpSp>
      <p:grpSp>
        <p:nvGrpSpPr>
          <p:cNvPr id="1754" name="グループ化 1753"/>
          <p:cNvGrpSpPr/>
          <p:nvPr/>
        </p:nvGrpSpPr>
        <p:grpSpPr>
          <a:xfrm>
            <a:off x="2164230" y="5279766"/>
            <a:ext cx="443567" cy="440686"/>
            <a:chOff x="6002338" y="5645150"/>
            <a:chExt cx="488950" cy="485775"/>
          </a:xfrm>
        </p:grpSpPr>
        <p:sp>
          <p:nvSpPr>
            <p:cNvPr id="1755" name="Freeform 542"/>
            <p:cNvSpPr>
              <a:spLocks/>
            </p:cNvSpPr>
            <p:nvPr/>
          </p:nvSpPr>
          <p:spPr bwMode="auto">
            <a:xfrm>
              <a:off x="6002338" y="5645150"/>
              <a:ext cx="463550" cy="463550"/>
            </a:xfrm>
            <a:custGeom>
              <a:avLst/>
              <a:gdLst>
                <a:gd name="T0" fmla="*/ 252 w 292"/>
                <a:gd name="T1" fmla="*/ 250 h 292"/>
                <a:gd name="T2" fmla="*/ 252 w 292"/>
                <a:gd name="T3" fmla="*/ 250 h 292"/>
                <a:gd name="T4" fmla="*/ 270 w 292"/>
                <a:gd name="T5" fmla="*/ 230 h 292"/>
                <a:gd name="T6" fmla="*/ 276 w 292"/>
                <a:gd name="T7" fmla="*/ 220 h 292"/>
                <a:gd name="T8" fmla="*/ 282 w 292"/>
                <a:gd name="T9" fmla="*/ 208 h 292"/>
                <a:gd name="T10" fmla="*/ 286 w 292"/>
                <a:gd name="T11" fmla="*/ 196 h 292"/>
                <a:gd name="T12" fmla="*/ 290 w 292"/>
                <a:gd name="T13" fmla="*/ 184 h 292"/>
                <a:gd name="T14" fmla="*/ 292 w 292"/>
                <a:gd name="T15" fmla="*/ 172 h 292"/>
                <a:gd name="T16" fmla="*/ 292 w 292"/>
                <a:gd name="T17" fmla="*/ 158 h 292"/>
                <a:gd name="T18" fmla="*/ 292 w 292"/>
                <a:gd name="T19" fmla="*/ 146 h 292"/>
                <a:gd name="T20" fmla="*/ 290 w 292"/>
                <a:gd name="T21" fmla="*/ 132 h 292"/>
                <a:gd name="T22" fmla="*/ 286 w 292"/>
                <a:gd name="T23" fmla="*/ 120 h 292"/>
                <a:gd name="T24" fmla="*/ 280 w 292"/>
                <a:gd name="T25" fmla="*/ 106 h 292"/>
                <a:gd name="T26" fmla="*/ 274 w 292"/>
                <a:gd name="T27" fmla="*/ 94 h 292"/>
                <a:gd name="T28" fmla="*/ 264 w 292"/>
                <a:gd name="T29" fmla="*/ 80 h 292"/>
                <a:gd name="T30" fmla="*/ 254 w 292"/>
                <a:gd name="T31" fmla="*/ 68 h 292"/>
                <a:gd name="T32" fmla="*/ 242 w 292"/>
                <a:gd name="T33" fmla="*/ 54 h 292"/>
                <a:gd name="T34" fmla="*/ 242 w 292"/>
                <a:gd name="T35" fmla="*/ 54 h 292"/>
                <a:gd name="T36" fmla="*/ 228 w 292"/>
                <a:gd name="T37" fmla="*/ 42 h 292"/>
                <a:gd name="T38" fmla="*/ 212 w 292"/>
                <a:gd name="T39" fmla="*/ 32 h 292"/>
                <a:gd name="T40" fmla="*/ 196 w 292"/>
                <a:gd name="T41" fmla="*/ 24 h 292"/>
                <a:gd name="T42" fmla="*/ 176 w 292"/>
                <a:gd name="T43" fmla="*/ 18 h 292"/>
                <a:gd name="T44" fmla="*/ 156 w 292"/>
                <a:gd name="T45" fmla="*/ 12 h 292"/>
                <a:gd name="T46" fmla="*/ 136 w 292"/>
                <a:gd name="T47" fmla="*/ 8 h 292"/>
                <a:gd name="T48" fmla="*/ 96 w 292"/>
                <a:gd name="T49" fmla="*/ 2 h 292"/>
                <a:gd name="T50" fmla="*/ 60 w 292"/>
                <a:gd name="T51" fmla="*/ 0 h 292"/>
                <a:gd name="T52" fmla="*/ 30 w 292"/>
                <a:gd name="T53" fmla="*/ 0 h 292"/>
                <a:gd name="T54" fmla="*/ 2 w 292"/>
                <a:gd name="T55" fmla="*/ 0 h 292"/>
                <a:gd name="T56" fmla="*/ 2 w 292"/>
                <a:gd name="T57" fmla="*/ 0 h 292"/>
                <a:gd name="T58" fmla="*/ 0 w 292"/>
                <a:gd name="T59" fmla="*/ 28 h 292"/>
                <a:gd name="T60" fmla="*/ 2 w 292"/>
                <a:gd name="T61" fmla="*/ 58 h 292"/>
                <a:gd name="T62" fmla="*/ 4 w 292"/>
                <a:gd name="T63" fmla="*/ 96 h 292"/>
                <a:gd name="T64" fmla="*/ 10 w 292"/>
                <a:gd name="T65" fmla="*/ 136 h 292"/>
                <a:gd name="T66" fmla="*/ 14 w 292"/>
                <a:gd name="T67" fmla="*/ 156 h 292"/>
                <a:gd name="T68" fmla="*/ 18 w 292"/>
                <a:gd name="T69" fmla="*/ 176 h 292"/>
                <a:gd name="T70" fmla="*/ 26 w 292"/>
                <a:gd name="T71" fmla="*/ 194 h 292"/>
                <a:gd name="T72" fmla="*/ 34 w 292"/>
                <a:gd name="T73" fmla="*/ 212 h 292"/>
                <a:gd name="T74" fmla="*/ 44 w 292"/>
                <a:gd name="T75" fmla="*/ 228 h 292"/>
                <a:gd name="T76" fmla="*/ 56 w 292"/>
                <a:gd name="T77" fmla="*/ 242 h 292"/>
                <a:gd name="T78" fmla="*/ 56 w 292"/>
                <a:gd name="T79" fmla="*/ 242 h 292"/>
                <a:gd name="T80" fmla="*/ 68 w 292"/>
                <a:gd name="T81" fmla="*/ 254 h 292"/>
                <a:gd name="T82" fmla="*/ 82 w 292"/>
                <a:gd name="T83" fmla="*/ 264 h 292"/>
                <a:gd name="T84" fmla="*/ 94 w 292"/>
                <a:gd name="T85" fmla="*/ 272 h 292"/>
                <a:gd name="T86" fmla="*/ 108 w 292"/>
                <a:gd name="T87" fmla="*/ 278 h 292"/>
                <a:gd name="T88" fmla="*/ 122 w 292"/>
                <a:gd name="T89" fmla="*/ 284 h 292"/>
                <a:gd name="T90" fmla="*/ 134 w 292"/>
                <a:gd name="T91" fmla="*/ 288 h 292"/>
                <a:gd name="T92" fmla="*/ 148 w 292"/>
                <a:gd name="T93" fmla="*/ 290 h 292"/>
                <a:gd name="T94" fmla="*/ 160 w 292"/>
                <a:gd name="T95" fmla="*/ 292 h 292"/>
                <a:gd name="T96" fmla="*/ 172 w 292"/>
                <a:gd name="T97" fmla="*/ 290 h 292"/>
                <a:gd name="T98" fmla="*/ 186 w 292"/>
                <a:gd name="T99" fmla="*/ 288 h 292"/>
                <a:gd name="T100" fmla="*/ 198 w 292"/>
                <a:gd name="T101" fmla="*/ 286 h 292"/>
                <a:gd name="T102" fmla="*/ 208 w 292"/>
                <a:gd name="T103" fmla="*/ 280 h 292"/>
                <a:gd name="T104" fmla="*/ 220 w 292"/>
                <a:gd name="T105" fmla="*/ 276 h 292"/>
                <a:gd name="T106" fmla="*/ 232 w 292"/>
                <a:gd name="T107" fmla="*/ 268 h 292"/>
                <a:gd name="T108" fmla="*/ 252 w 292"/>
                <a:gd name="T109" fmla="*/ 250 h 292"/>
                <a:gd name="T110" fmla="*/ 252 w 292"/>
                <a:gd name="T111" fmla="*/ 250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2" h="292">
                  <a:moveTo>
                    <a:pt x="252" y="250"/>
                  </a:moveTo>
                  <a:lnTo>
                    <a:pt x="252" y="250"/>
                  </a:lnTo>
                  <a:lnTo>
                    <a:pt x="270" y="230"/>
                  </a:lnTo>
                  <a:lnTo>
                    <a:pt x="276" y="220"/>
                  </a:lnTo>
                  <a:lnTo>
                    <a:pt x="282" y="208"/>
                  </a:lnTo>
                  <a:lnTo>
                    <a:pt x="286" y="196"/>
                  </a:lnTo>
                  <a:lnTo>
                    <a:pt x="290" y="184"/>
                  </a:lnTo>
                  <a:lnTo>
                    <a:pt x="292" y="172"/>
                  </a:lnTo>
                  <a:lnTo>
                    <a:pt x="292" y="158"/>
                  </a:lnTo>
                  <a:lnTo>
                    <a:pt x="292" y="146"/>
                  </a:lnTo>
                  <a:lnTo>
                    <a:pt x="290" y="132"/>
                  </a:lnTo>
                  <a:lnTo>
                    <a:pt x="286" y="120"/>
                  </a:lnTo>
                  <a:lnTo>
                    <a:pt x="280" y="106"/>
                  </a:lnTo>
                  <a:lnTo>
                    <a:pt x="274" y="94"/>
                  </a:lnTo>
                  <a:lnTo>
                    <a:pt x="264" y="80"/>
                  </a:lnTo>
                  <a:lnTo>
                    <a:pt x="254" y="68"/>
                  </a:lnTo>
                  <a:lnTo>
                    <a:pt x="242" y="54"/>
                  </a:lnTo>
                  <a:lnTo>
                    <a:pt x="242" y="54"/>
                  </a:lnTo>
                  <a:lnTo>
                    <a:pt x="228" y="42"/>
                  </a:lnTo>
                  <a:lnTo>
                    <a:pt x="212" y="32"/>
                  </a:lnTo>
                  <a:lnTo>
                    <a:pt x="196" y="24"/>
                  </a:lnTo>
                  <a:lnTo>
                    <a:pt x="176" y="18"/>
                  </a:lnTo>
                  <a:lnTo>
                    <a:pt x="156" y="12"/>
                  </a:lnTo>
                  <a:lnTo>
                    <a:pt x="136" y="8"/>
                  </a:lnTo>
                  <a:lnTo>
                    <a:pt x="96" y="2"/>
                  </a:lnTo>
                  <a:lnTo>
                    <a:pt x="60" y="0"/>
                  </a:lnTo>
                  <a:lnTo>
                    <a:pt x="30" y="0"/>
                  </a:lnTo>
                  <a:lnTo>
                    <a:pt x="2" y="0"/>
                  </a:lnTo>
                  <a:lnTo>
                    <a:pt x="2" y="0"/>
                  </a:lnTo>
                  <a:lnTo>
                    <a:pt x="0" y="28"/>
                  </a:lnTo>
                  <a:lnTo>
                    <a:pt x="2" y="58"/>
                  </a:lnTo>
                  <a:lnTo>
                    <a:pt x="4" y="96"/>
                  </a:lnTo>
                  <a:lnTo>
                    <a:pt x="10" y="136"/>
                  </a:lnTo>
                  <a:lnTo>
                    <a:pt x="14" y="156"/>
                  </a:lnTo>
                  <a:lnTo>
                    <a:pt x="18" y="176"/>
                  </a:lnTo>
                  <a:lnTo>
                    <a:pt x="26" y="194"/>
                  </a:lnTo>
                  <a:lnTo>
                    <a:pt x="34" y="212"/>
                  </a:lnTo>
                  <a:lnTo>
                    <a:pt x="44" y="228"/>
                  </a:lnTo>
                  <a:lnTo>
                    <a:pt x="56" y="242"/>
                  </a:lnTo>
                  <a:lnTo>
                    <a:pt x="56" y="242"/>
                  </a:lnTo>
                  <a:lnTo>
                    <a:pt x="68" y="254"/>
                  </a:lnTo>
                  <a:lnTo>
                    <a:pt x="82" y="264"/>
                  </a:lnTo>
                  <a:lnTo>
                    <a:pt x="94" y="272"/>
                  </a:lnTo>
                  <a:lnTo>
                    <a:pt x="108" y="278"/>
                  </a:lnTo>
                  <a:lnTo>
                    <a:pt x="122" y="284"/>
                  </a:lnTo>
                  <a:lnTo>
                    <a:pt x="134" y="288"/>
                  </a:lnTo>
                  <a:lnTo>
                    <a:pt x="148" y="290"/>
                  </a:lnTo>
                  <a:lnTo>
                    <a:pt x="160" y="292"/>
                  </a:lnTo>
                  <a:lnTo>
                    <a:pt x="172" y="290"/>
                  </a:lnTo>
                  <a:lnTo>
                    <a:pt x="186" y="288"/>
                  </a:lnTo>
                  <a:lnTo>
                    <a:pt x="198" y="286"/>
                  </a:lnTo>
                  <a:lnTo>
                    <a:pt x="208" y="280"/>
                  </a:lnTo>
                  <a:lnTo>
                    <a:pt x="220" y="276"/>
                  </a:lnTo>
                  <a:lnTo>
                    <a:pt x="232" y="268"/>
                  </a:lnTo>
                  <a:lnTo>
                    <a:pt x="252" y="250"/>
                  </a:lnTo>
                  <a:lnTo>
                    <a:pt x="252" y="25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756" name="Freeform 543"/>
            <p:cNvSpPr>
              <a:spLocks/>
            </p:cNvSpPr>
            <p:nvPr/>
          </p:nvSpPr>
          <p:spPr bwMode="auto">
            <a:xfrm>
              <a:off x="6049963" y="5689600"/>
              <a:ext cx="371475" cy="371475"/>
            </a:xfrm>
            <a:custGeom>
              <a:avLst/>
              <a:gdLst>
                <a:gd name="T0" fmla="*/ 132 w 234"/>
                <a:gd name="T1" fmla="*/ 234 h 234"/>
                <a:gd name="T2" fmla="*/ 132 w 234"/>
                <a:gd name="T3" fmla="*/ 234 h 234"/>
                <a:gd name="T4" fmla="*/ 120 w 234"/>
                <a:gd name="T5" fmla="*/ 234 h 234"/>
                <a:gd name="T6" fmla="*/ 110 w 234"/>
                <a:gd name="T7" fmla="*/ 232 h 234"/>
                <a:gd name="T8" fmla="*/ 98 w 234"/>
                <a:gd name="T9" fmla="*/ 228 h 234"/>
                <a:gd name="T10" fmla="*/ 88 w 234"/>
                <a:gd name="T11" fmla="*/ 224 h 234"/>
                <a:gd name="T12" fmla="*/ 66 w 234"/>
                <a:gd name="T13" fmla="*/ 212 h 234"/>
                <a:gd name="T14" fmla="*/ 46 w 234"/>
                <a:gd name="T15" fmla="*/ 194 h 234"/>
                <a:gd name="T16" fmla="*/ 46 w 234"/>
                <a:gd name="T17" fmla="*/ 194 h 234"/>
                <a:gd name="T18" fmla="*/ 38 w 234"/>
                <a:gd name="T19" fmla="*/ 186 h 234"/>
                <a:gd name="T20" fmla="*/ 32 w 234"/>
                <a:gd name="T21" fmla="*/ 176 h 234"/>
                <a:gd name="T22" fmla="*/ 22 w 234"/>
                <a:gd name="T23" fmla="*/ 154 h 234"/>
                <a:gd name="T24" fmla="*/ 12 w 234"/>
                <a:gd name="T25" fmla="*/ 128 h 234"/>
                <a:gd name="T26" fmla="*/ 6 w 234"/>
                <a:gd name="T27" fmla="*/ 102 h 234"/>
                <a:gd name="T28" fmla="*/ 2 w 234"/>
                <a:gd name="T29" fmla="*/ 74 h 234"/>
                <a:gd name="T30" fmla="*/ 0 w 234"/>
                <a:gd name="T31" fmla="*/ 48 h 234"/>
                <a:gd name="T32" fmla="*/ 0 w 234"/>
                <a:gd name="T33" fmla="*/ 0 h 234"/>
                <a:gd name="T34" fmla="*/ 0 w 234"/>
                <a:gd name="T35" fmla="*/ 0 h 234"/>
                <a:gd name="T36" fmla="*/ 10 w 234"/>
                <a:gd name="T37" fmla="*/ 0 h 234"/>
                <a:gd name="T38" fmla="*/ 10 w 234"/>
                <a:gd name="T39" fmla="*/ 0 h 234"/>
                <a:gd name="T40" fmla="*/ 40 w 234"/>
                <a:gd name="T41" fmla="*/ 0 h 234"/>
                <a:gd name="T42" fmla="*/ 70 w 234"/>
                <a:gd name="T43" fmla="*/ 2 h 234"/>
                <a:gd name="T44" fmla="*/ 98 w 234"/>
                <a:gd name="T45" fmla="*/ 6 h 234"/>
                <a:gd name="T46" fmla="*/ 122 w 234"/>
                <a:gd name="T47" fmla="*/ 12 h 234"/>
                <a:gd name="T48" fmla="*/ 144 w 234"/>
                <a:gd name="T49" fmla="*/ 18 h 234"/>
                <a:gd name="T50" fmla="*/ 164 w 234"/>
                <a:gd name="T51" fmla="*/ 26 h 234"/>
                <a:gd name="T52" fmla="*/ 180 w 234"/>
                <a:gd name="T53" fmla="*/ 36 h 234"/>
                <a:gd name="T54" fmla="*/ 192 w 234"/>
                <a:gd name="T55" fmla="*/ 46 h 234"/>
                <a:gd name="T56" fmla="*/ 192 w 234"/>
                <a:gd name="T57" fmla="*/ 46 h 234"/>
                <a:gd name="T58" fmla="*/ 210 w 234"/>
                <a:gd name="T59" fmla="*/ 68 h 234"/>
                <a:gd name="T60" fmla="*/ 224 w 234"/>
                <a:gd name="T61" fmla="*/ 88 h 234"/>
                <a:gd name="T62" fmla="*/ 232 w 234"/>
                <a:gd name="T63" fmla="*/ 110 h 234"/>
                <a:gd name="T64" fmla="*/ 234 w 234"/>
                <a:gd name="T65" fmla="*/ 120 h 234"/>
                <a:gd name="T66" fmla="*/ 234 w 234"/>
                <a:gd name="T67" fmla="*/ 130 h 234"/>
                <a:gd name="T68" fmla="*/ 234 w 234"/>
                <a:gd name="T69" fmla="*/ 130 h 234"/>
                <a:gd name="T70" fmla="*/ 232 w 234"/>
                <a:gd name="T71" fmla="*/ 150 h 234"/>
                <a:gd name="T72" fmla="*/ 226 w 234"/>
                <a:gd name="T73" fmla="*/ 168 h 234"/>
                <a:gd name="T74" fmla="*/ 216 w 234"/>
                <a:gd name="T75" fmla="*/ 186 h 234"/>
                <a:gd name="T76" fmla="*/ 202 w 234"/>
                <a:gd name="T77" fmla="*/ 202 h 234"/>
                <a:gd name="T78" fmla="*/ 202 w 234"/>
                <a:gd name="T79" fmla="*/ 202 h 234"/>
                <a:gd name="T80" fmla="*/ 186 w 234"/>
                <a:gd name="T81" fmla="*/ 216 h 234"/>
                <a:gd name="T82" fmla="*/ 168 w 234"/>
                <a:gd name="T83" fmla="*/ 226 h 234"/>
                <a:gd name="T84" fmla="*/ 150 w 234"/>
                <a:gd name="T85" fmla="*/ 232 h 234"/>
                <a:gd name="T86" fmla="*/ 132 w 234"/>
                <a:gd name="T87" fmla="*/ 234 h 234"/>
                <a:gd name="T88" fmla="*/ 132 w 234"/>
                <a:gd name="T89" fmla="*/ 234 h 234"/>
                <a:gd name="T90" fmla="*/ 132 w 234"/>
                <a:gd name="T91" fmla="*/ 234 h 234"/>
                <a:gd name="T92" fmla="*/ 132 w 234"/>
                <a:gd name="T93" fmla="*/ 234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34" h="234">
                  <a:moveTo>
                    <a:pt x="132" y="234"/>
                  </a:moveTo>
                  <a:lnTo>
                    <a:pt x="132" y="234"/>
                  </a:lnTo>
                  <a:lnTo>
                    <a:pt x="120" y="234"/>
                  </a:lnTo>
                  <a:lnTo>
                    <a:pt x="110" y="232"/>
                  </a:lnTo>
                  <a:lnTo>
                    <a:pt x="98" y="228"/>
                  </a:lnTo>
                  <a:lnTo>
                    <a:pt x="88" y="224"/>
                  </a:lnTo>
                  <a:lnTo>
                    <a:pt x="66" y="212"/>
                  </a:lnTo>
                  <a:lnTo>
                    <a:pt x="46" y="194"/>
                  </a:lnTo>
                  <a:lnTo>
                    <a:pt x="46" y="194"/>
                  </a:lnTo>
                  <a:lnTo>
                    <a:pt x="38" y="186"/>
                  </a:lnTo>
                  <a:lnTo>
                    <a:pt x="32" y="176"/>
                  </a:lnTo>
                  <a:lnTo>
                    <a:pt x="22" y="154"/>
                  </a:lnTo>
                  <a:lnTo>
                    <a:pt x="12" y="128"/>
                  </a:lnTo>
                  <a:lnTo>
                    <a:pt x="6" y="102"/>
                  </a:lnTo>
                  <a:lnTo>
                    <a:pt x="2" y="74"/>
                  </a:lnTo>
                  <a:lnTo>
                    <a:pt x="0" y="48"/>
                  </a:lnTo>
                  <a:lnTo>
                    <a:pt x="0" y="0"/>
                  </a:lnTo>
                  <a:lnTo>
                    <a:pt x="0" y="0"/>
                  </a:lnTo>
                  <a:lnTo>
                    <a:pt x="10" y="0"/>
                  </a:lnTo>
                  <a:lnTo>
                    <a:pt x="10" y="0"/>
                  </a:lnTo>
                  <a:lnTo>
                    <a:pt x="40" y="0"/>
                  </a:lnTo>
                  <a:lnTo>
                    <a:pt x="70" y="2"/>
                  </a:lnTo>
                  <a:lnTo>
                    <a:pt x="98" y="6"/>
                  </a:lnTo>
                  <a:lnTo>
                    <a:pt x="122" y="12"/>
                  </a:lnTo>
                  <a:lnTo>
                    <a:pt x="144" y="18"/>
                  </a:lnTo>
                  <a:lnTo>
                    <a:pt x="164" y="26"/>
                  </a:lnTo>
                  <a:lnTo>
                    <a:pt x="180" y="36"/>
                  </a:lnTo>
                  <a:lnTo>
                    <a:pt x="192" y="46"/>
                  </a:lnTo>
                  <a:lnTo>
                    <a:pt x="192" y="46"/>
                  </a:lnTo>
                  <a:lnTo>
                    <a:pt x="210" y="68"/>
                  </a:lnTo>
                  <a:lnTo>
                    <a:pt x="224" y="88"/>
                  </a:lnTo>
                  <a:lnTo>
                    <a:pt x="232" y="110"/>
                  </a:lnTo>
                  <a:lnTo>
                    <a:pt x="234" y="120"/>
                  </a:lnTo>
                  <a:lnTo>
                    <a:pt x="234" y="130"/>
                  </a:lnTo>
                  <a:lnTo>
                    <a:pt x="234" y="130"/>
                  </a:lnTo>
                  <a:lnTo>
                    <a:pt x="232" y="150"/>
                  </a:lnTo>
                  <a:lnTo>
                    <a:pt x="226" y="168"/>
                  </a:lnTo>
                  <a:lnTo>
                    <a:pt x="216" y="186"/>
                  </a:lnTo>
                  <a:lnTo>
                    <a:pt x="202" y="202"/>
                  </a:lnTo>
                  <a:lnTo>
                    <a:pt x="202" y="202"/>
                  </a:lnTo>
                  <a:lnTo>
                    <a:pt x="186" y="216"/>
                  </a:lnTo>
                  <a:lnTo>
                    <a:pt x="168" y="226"/>
                  </a:lnTo>
                  <a:lnTo>
                    <a:pt x="150" y="232"/>
                  </a:lnTo>
                  <a:lnTo>
                    <a:pt x="132" y="234"/>
                  </a:lnTo>
                  <a:lnTo>
                    <a:pt x="132" y="234"/>
                  </a:lnTo>
                  <a:lnTo>
                    <a:pt x="132" y="234"/>
                  </a:lnTo>
                  <a:lnTo>
                    <a:pt x="132" y="234"/>
                  </a:lnTo>
                  <a:close/>
                </a:path>
              </a:pathLst>
            </a:custGeom>
            <a:solidFill>
              <a:srgbClr val="C8C9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757" name="Freeform 544"/>
            <p:cNvSpPr>
              <a:spLocks/>
            </p:cNvSpPr>
            <p:nvPr/>
          </p:nvSpPr>
          <p:spPr bwMode="auto">
            <a:xfrm>
              <a:off x="6319838" y="5711825"/>
              <a:ext cx="66675" cy="279400"/>
            </a:xfrm>
            <a:custGeom>
              <a:avLst/>
              <a:gdLst>
                <a:gd name="T0" fmla="*/ 16 w 42"/>
                <a:gd name="T1" fmla="*/ 174 h 176"/>
                <a:gd name="T2" fmla="*/ 16 w 42"/>
                <a:gd name="T3" fmla="*/ 174 h 176"/>
                <a:gd name="T4" fmla="*/ 10 w 42"/>
                <a:gd name="T5" fmla="*/ 176 h 176"/>
                <a:gd name="T6" fmla="*/ 4 w 42"/>
                <a:gd name="T7" fmla="*/ 174 h 176"/>
                <a:gd name="T8" fmla="*/ 4 w 42"/>
                <a:gd name="T9" fmla="*/ 174 h 176"/>
                <a:gd name="T10" fmla="*/ 2 w 42"/>
                <a:gd name="T11" fmla="*/ 172 h 176"/>
                <a:gd name="T12" fmla="*/ 0 w 42"/>
                <a:gd name="T13" fmla="*/ 168 h 176"/>
                <a:gd name="T14" fmla="*/ 0 w 42"/>
                <a:gd name="T15" fmla="*/ 164 h 176"/>
                <a:gd name="T16" fmla="*/ 2 w 42"/>
                <a:gd name="T17" fmla="*/ 160 h 176"/>
                <a:gd name="T18" fmla="*/ 2 w 42"/>
                <a:gd name="T19" fmla="*/ 160 h 176"/>
                <a:gd name="T20" fmla="*/ 8 w 42"/>
                <a:gd name="T21" fmla="*/ 148 h 176"/>
                <a:gd name="T22" fmla="*/ 14 w 42"/>
                <a:gd name="T23" fmla="*/ 136 h 176"/>
                <a:gd name="T24" fmla="*/ 18 w 42"/>
                <a:gd name="T25" fmla="*/ 122 h 176"/>
                <a:gd name="T26" fmla="*/ 20 w 42"/>
                <a:gd name="T27" fmla="*/ 110 h 176"/>
                <a:gd name="T28" fmla="*/ 22 w 42"/>
                <a:gd name="T29" fmla="*/ 86 h 176"/>
                <a:gd name="T30" fmla="*/ 22 w 42"/>
                <a:gd name="T31" fmla="*/ 62 h 176"/>
                <a:gd name="T32" fmla="*/ 18 w 42"/>
                <a:gd name="T33" fmla="*/ 44 h 176"/>
                <a:gd name="T34" fmla="*/ 14 w 42"/>
                <a:gd name="T35" fmla="*/ 28 h 176"/>
                <a:gd name="T36" fmla="*/ 10 w 42"/>
                <a:gd name="T37" fmla="*/ 14 h 176"/>
                <a:gd name="T38" fmla="*/ 10 w 42"/>
                <a:gd name="T39" fmla="*/ 14 h 176"/>
                <a:gd name="T40" fmla="*/ 8 w 42"/>
                <a:gd name="T41" fmla="*/ 10 h 176"/>
                <a:gd name="T42" fmla="*/ 10 w 42"/>
                <a:gd name="T43" fmla="*/ 6 h 176"/>
                <a:gd name="T44" fmla="*/ 12 w 42"/>
                <a:gd name="T45" fmla="*/ 4 h 176"/>
                <a:gd name="T46" fmla="*/ 14 w 42"/>
                <a:gd name="T47" fmla="*/ 0 h 176"/>
                <a:gd name="T48" fmla="*/ 14 w 42"/>
                <a:gd name="T49" fmla="*/ 0 h 176"/>
                <a:gd name="T50" fmla="*/ 18 w 42"/>
                <a:gd name="T51" fmla="*/ 0 h 176"/>
                <a:gd name="T52" fmla="*/ 22 w 42"/>
                <a:gd name="T53" fmla="*/ 0 h 176"/>
                <a:gd name="T54" fmla="*/ 26 w 42"/>
                <a:gd name="T55" fmla="*/ 2 h 176"/>
                <a:gd name="T56" fmla="*/ 28 w 42"/>
                <a:gd name="T57" fmla="*/ 6 h 176"/>
                <a:gd name="T58" fmla="*/ 28 w 42"/>
                <a:gd name="T59" fmla="*/ 6 h 176"/>
                <a:gd name="T60" fmla="*/ 34 w 42"/>
                <a:gd name="T61" fmla="*/ 22 h 176"/>
                <a:gd name="T62" fmla="*/ 38 w 42"/>
                <a:gd name="T63" fmla="*/ 40 h 176"/>
                <a:gd name="T64" fmla="*/ 42 w 42"/>
                <a:gd name="T65" fmla="*/ 62 h 176"/>
                <a:gd name="T66" fmla="*/ 42 w 42"/>
                <a:gd name="T67" fmla="*/ 86 h 176"/>
                <a:gd name="T68" fmla="*/ 40 w 42"/>
                <a:gd name="T69" fmla="*/ 114 h 176"/>
                <a:gd name="T70" fmla="*/ 38 w 42"/>
                <a:gd name="T71" fmla="*/ 128 h 176"/>
                <a:gd name="T72" fmla="*/ 32 w 42"/>
                <a:gd name="T73" fmla="*/ 142 h 176"/>
                <a:gd name="T74" fmla="*/ 26 w 42"/>
                <a:gd name="T75" fmla="*/ 158 h 176"/>
                <a:gd name="T76" fmla="*/ 18 w 42"/>
                <a:gd name="T77" fmla="*/ 172 h 176"/>
                <a:gd name="T78" fmla="*/ 18 w 42"/>
                <a:gd name="T79" fmla="*/ 172 h 176"/>
                <a:gd name="T80" fmla="*/ 16 w 42"/>
                <a:gd name="T81" fmla="*/ 174 h 176"/>
                <a:gd name="T82" fmla="*/ 16 w 42"/>
                <a:gd name="T83" fmla="*/ 17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2" h="176">
                  <a:moveTo>
                    <a:pt x="16" y="174"/>
                  </a:moveTo>
                  <a:lnTo>
                    <a:pt x="16" y="174"/>
                  </a:lnTo>
                  <a:lnTo>
                    <a:pt x="10" y="176"/>
                  </a:lnTo>
                  <a:lnTo>
                    <a:pt x="4" y="174"/>
                  </a:lnTo>
                  <a:lnTo>
                    <a:pt x="4" y="174"/>
                  </a:lnTo>
                  <a:lnTo>
                    <a:pt x="2" y="172"/>
                  </a:lnTo>
                  <a:lnTo>
                    <a:pt x="0" y="168"/>
                  </a:lnTo>
                  <a:lnTo>
                    <a:pt x="0" y="164"/>
                  </a:lnTo>
                  <a:lnTo>
                    <a:pt x="2" y="160"/>
                  </a:lnTo>
                  <a:lnTo>
                    <a:pt x="2" y="160"/>
                  </a:lnTo>
                  <a:lnTo>
                    <a:pt x="8" y="148"/>
                  </a:lnTo>
                  <a:lnTo>
                    <a:pt x="14" y="136"/>
                  </a:lnTo>
                  <a:lnTo>
                    <a:pt x="18" y="122"/>
                  </a:lnTo>
                  <a:lnTo>
                    <a:pt x="20" y="110"/>
                  </a:lnTo>
                  <a:lnTo>
                    <a:pt x="22" y="86"/>
                  </a:lnTo>
                  <a:lnTo>
                    <a:pt x="22" y="62"/>
                  </a:lnTo>
                  <a:lnTo>
                    <a:pt x="18" y="44"/>
                  </a:lnTo>
                  <a:lnTo>
                    <a:pt x="14" y="28"/>
                  </a:lnTo>
                  <a:lnTo>
                    <a:pt x="10" y="14"/>
                  </a:lnTo>
                  <a:lnTo>
                    <a:pt x="10" y="14"/>
                  </a:lnTo>
                  <a:lnTo>
                    <a:pt x="8" y="10"/>
                  </a:lnTo>
                  <a:lnTo>
                    <a:pt x="10" y="6"/>
                  </a:lnTo>
                  <a:lnTo>
                    <a:pt x="12" y="4"/>
                  </a:lnTo>
                  <a:lnTo>
                    <a:pt x="14" y="0"/>
                  </a:lnTo>
                  <a:lnTo>
                    <a:pt x="14" y="0"/>
                  </a:lnTo>
                  <a:lnTo>
                    <a:pt x="18" y="0"/>
                  </a:lnTo>
                  <a:lnTo>
                    <a:pt x="22" y="0"/>
                  </a:lnTo>
                  <a:lnTo>
                    <a:pt x="26" y="2"/>
                  </a:lnTo>
                  <a:lnTo>
                    <a:pt x="28" y="6"/>
                  </a:lnTo>
                  <a:lnTo>
                    <a:pt x="28" y="6"/>
                  </a:lnTo>
                  <a:lnTo>
                    <a:pt x="34" y="22"/>
                  </a:lnTo>
                  <a:lnTo>
                    <a:pt x="38" y="40"/>
                  </a:lnTo>
                  <a:lnTo>
                    <a:pt x="42" y="62"/>
                  </a:lnTo>
                  <a:lnTo>
                    <a:pt x="42" y="86"/>
                  </a:lnTo>
                  <a:lnTo>
                    <a:pt x="40" y="114"/>
                  </a:lnTo>
                  <a:lnTo>
                    <a:pt x="38" y="128"/>
                  </a:lnTo>
                  <a:lnTo>
                    <a:pt x="32" y="142"/>
                  </a:lnTo>
                  <a:lnTo>
                    <a:pt x="26" y="158"/>
                  </a:lnTo>
                  <a:lnTo>
                    <a:pt x="18" y="172"/>
                  </a:lnTo>
                  <a:lnTo>
                    <a:pt x="18" y="172"/>
                  </a:lnTo>
                  <a:lnTo>
                    <a:pt x="16" y="174"/>
                  </a:lnTo>
                  <a:lnTo>
                    <a:pt x="16" y="17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758" name="Freeform 545"/>
            <p:cNvSpPr>
              <a:spLocks/>
            </p:cNvSpPr>
            <p:nvPr/>
          </p:nvSpPr>
          <p:spPr bwMode="auto">
            <a:xfrm>
              <a:off x="6224588" y="5667375"/>
              <a:ext cx="53975" cy="231775"/>
            </a:xfrm>
            <a:custGeom>
              <a:avLst/>
              <a:gdLst>
                <a:gd name="T0" fmla="*/ 20 w 34"/>
                <a:gd name="T1" fmla="*/ 144 h 146"/>
                <a:gd name="T2" fmla="*/ 20 w 34"/>
                <a:gd name="T3" fmla="*/ 144 h 146"/>
                <a:gd name="T4" fmla="*/ 14 w 34"/>
                <a:gd name="T5" fmla="*/ 146 h 146"/>
                <a:gd name="T6" fmla="*/ 8 w 34"/>
                <a:gd name="T7" fmla="*/ 146 h 146"/>
                <a:gd name="T8" fmla="*/ 8 w 34"/>
                <a:gd name="T9" fmla="*/ 146 h 146"/>
                <a:gd name="T10" fmla="*/ 4 w 34"/>
                <a:gd name="T11" fmla="*/ 142 h 146"/>
                <a:gd name="T12" fmla="*/ 2 w 34"/>
                <a:gd name="T13" fmla="*/ 140 h 146"/>
                <a:gd name="T14" fmla="*/ 2 w 34"/>
                <a:gd name="T15" fmla="*/ 136 h 146"/>
                <a:gd name="T16" fmla="*/ 4 w 34"/>
                <a:gd name="T17" fmla="*/ 132 h 146"/>
                <a:gd name="T18" fmla="*/ 4 w 34"/>
                <a:gd name="T19" fmla="*/ 132 h 146"/>
                <a:gd name="T20" fmla="*/ 8 w 34"/>
                <a:gd name="T21" fmla="*/ 122 h 146"/>
                <a:gd name="T22" fmla="*/ 10 w 34"/>
                <a:gd name="T23" fmla="*/ 114 h 146"/>
                <a:gd name="T24" fmla="*/ 14 w 34"/>
                <a:gd name="T25" fmla="*/ 94 h 146"/>
                <a:gd name="T26" fmla="*/ 14 w 34"/>
                <a:gd name="T27" fmla="*/ 74 h 146"/>
                <a:gd name="T28" fmla="*/ 12 w 34"/>
                <a:gd name="T29" fmla="*/ 56 h 146"/>
                <a:gd name="T30" fmla="*/ 8 w 34"/>
                <a:gd name="T31" fmla="*/ 40 h 146"/>
                <a:gd name="T32" fmla="*/ 4 w 34"/>
                <a:gd name="T33" fmla="*/ 26 h 146"/>
                <a:gd name="T34" fmla="*/ 0 w 34"/>
                <a:gd name="T35" fmla="*/ 14 h 146"/>
                <a:gd name="T36" fmla="*/ 0 w 34"/>
                <a:gd name="T37" fmla="*/ 14 h 146"/>
                <a:gd name="T38" fmla="*/ 0 w 34"/>
                <a:gd name="T39" fmla="*/ 10 h 146"/>
                <a:gd name="T40" fmla="*/ 0 w 34"/>
                <a:gd name="T41" fmla="*/ 6 h 146"/>
                <a:gd name="T42" fmla="*/ 2 w 34"/>
                <a:gd name="T43" fmla="*/ 2 h 146"/>
                <a:gd name="T44" fmla="*/ 6 w 34"/>
                <a:gd name="T45" fmla="*/ 0 h 146"/>
                <a:gd name="T46" fmla="*/ 6 w 34"/>
                <a:gd name="T47" fmla="*/ 0 h 146"/>
                <a:gd name="T48" fmla="*/ 10 w 34"/>
                <a:gd name="T49" fmla="*/ 0 h 146"/>
                <a:gd name="T50" fmla="*/ 12 w 34"/>
                <a:gd name="T51" fmla="*/ 0 h 146"/>
                <a:gd name="T52" fmla="*/ 16 w 34"/>
                <a:gd name="T53" fmla="*/ 2 h 146"/>
                <a:gd name="T54" fmla="*/ 18 w 34"/>
                <a:gd name="T55" fmla="*/ 6 h 146"/>
                <a:gd name="T56" fmla="*/ 18 w 34"/>
                <a:gd name="T57" fmla="*/ 6 h 146"/>
                <a:gd name="T58" fmla="*/ 24 w 34"/>
                <a:gd name="T59" fmla="*/ 20 h 146"/>
                <a:gd name="T60" fmla="*/ 28 w 34"/>
                <a:gd name="T61" fmla="*/ 36 h 146"/>
                <a:gd name="T62" fmla="*/ 32 w 34"/>
                <a:gd name="T63" fmla="*/ 54 h 146"/>
                <a:gd name="T64" fmla="*/ 34 w 34"/>
                <a:gd name="T65" fmla="*/ 76 h 146"/>
                <a:gd name="T66" fmla="*/ 34 w 34"/>
                <a:gd name="T67" fmla="*/ 98 h 146"/>
                <a:gd name="T68" fmla="*/ 30 w 34"/>
                <a:gd name="T69" fmla="*/ 120 h 146"/>
                <a:gd name="T70" fmla="*/ 26 w 34"/>
                <a:gd name="T71" fmla="*/ 132 h 146"/>
                <a:gd name="T72" fmla="*/ 20 w 34"/>
                <a:gd name="T73" fmla="*/ 142 h 146"/>
                <a:gd name="T74" fmla="*/ 20 w 34"/>
                <a:gd name="T75" fmla="*/ 142 h 146"/>
                <a:gd name="T76" fmla="*/ 20 w 34"/>
                <a:gd name="T77" fmla="*/ 144 h 146"/>
                <a:gd name="T78" fmla="*/ 20 w 34"/>
                <a:gd name="T79" fmla="*/ 14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4" h="146">
                  <a:moveTo>
                    <a:pt x="20" y="144"/>
                  </a:moveTo>
                  <a:lnTo>
                    <a:pt x="20" y="144"/>
                  </a:lnTo>
                  <a:lnTo>
                    <a:pt x="14" y="146"/>
                  </a:lnTo>
                  <a:lnTo>
                    <a:pt x="8" y="146"/>
                  </a:lnTo>
                  <a:lnTo>
                    <a:pt x="8" y="146"/>
                  </a:lnTo>
                  <a:lnTo>
                    <a:pt x="4" y="142"/>
                  </a:lnTo>
                  <a:lnTo>
                    <a:pt x="2" y="140"/>
                  </a:lnTo>
                  <a:lnTo>
                    <a:pt x="2" y="136"/>
                  </a:lnTo>
                  <a:lnTo>
                    <a:pt x="4" y="132"/>
                  </a:lnTo>
                  <a:lnTo>
                    <a:pt x="4" y="132"/>
                  </a:lnTo>
                  <a:lnTo>
                    <a:pt x="8" y="122"/>
                  </a:lnTo>
                  <a:lnTo>
                    <a:pt x="10" y="114"/>
                  </a:lnTo>
                  <a:lnTo>
                    <a:pt x="14" y="94"/>
                  </a:lnTo>
                  <a:lnTo>
                    <a:pt x="14" y="74"/>
                  </a:lnTo>
                  <a:lnTo>
                    <a:pt x="12" y="56"/>
                  </a:lnTo>
                  <a:lnTo>
                    <a:pt x="8" y="40"/>
                  </a:lnTo>
                  <a:lnTo>
                    <a:pt x="4" y="26"/>
                  </a:lnTo>
                  <a:lnTo>
                    <a:pt x="0" y="14"/>
                  </a:lnTo>
                  <a:lnTo>
                    <a:pt x="0" y="14"/>
                  </a:lnTo>
                  <a:lnTo>
                    <a:pt x="0" y="10"/>
                  </a:lnTo>
                  <a:lnTo>
                    <a:pt x="0" y="6"/>
                  </a:lnTo>
                  <a:lnTo>
                    <a:pt x="2" y="2"/>
                  </a:lnTo>
                  <a:lnTo>
                    <a:pt x="6" y="0"/>
                  </a:lnTo>
                  <a:lnTo>
                    <a:pt x="6" y="0"/>
                  </a:lnTo>
                  <a:lnTo>
                    <a:pt x="10" y="0"/>
                  </a:lnTo>
                  <a:lnTo>
                    <a:pt x="12" y="0"/>
                  </a:lnTo>
                  <a:lnTo>
                    <a:pt x="16" y="2"/>
                  </a:lnTo>
                  <a:lnTo>
                    <a:pt x="18" y="6"/>
                  </a:lnTo>
                  <a:lnTo>
                    <a:pt x="18" y="6"/>
                  </a:lnTo>
                  <a:lnTo>
                    <a:pt x="24" y="20"/>
                  </a:lnTo>
                  <a:lnTo>
                    <a:pt x="28" y="36"/>
                  </a:lnTo>
                  <a:lnTo>
                    <a:pt x="32" y="54"/>
                  </a:lnTo>
                  <a:lnTo>
                    <a:pt x="34" y="76"/>
                  </a:lnTo>
                  <a:lnTo>
                    <a:pt x="34" y="98"/>
                  </a:lnTo>
                  <a:lnTo>
                    <a:pt x="30" y="120"/>
                  </a:lnTo>
                  <a:lnTo>
                    <a:pt x="26" y="132"/>
                  </a:lnTo>
                  <a:lnTo>
                    <a:pt x="20" y="142"/>
                  </a:lnTo>
                  <a:lnTo>
                    <a:pt x="20" y="142"/>
                  </a:lnTo>
                  <a:lnTo>
                    <a:pt x="20" y="144"/>
                  </a:lnTo>
                  <a:lnTo>
                    <a:pt x="20"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759" name="Freeform 546"/>
            <p:cNvSpPr>
              <a:spLocks/>
            </p:cNvSpPr>
            <p:nvPr/>
          </p:nvSpPr>
          <p:spPr bwMode="auto">
            <a:xfrm>
              <a:off x="6113463" y="5651500"/>
              <a:ext cx="50800" cy="149225"/>
            </a:xfrm>
            <a:custGeom>
              <a:avLst/>
              <a:gdLst>
                <a:gd name="T0" fmla="*/ 26 w 32"/>
                <a:gd name="T1" fmla="*/ 92 h 94"/>
                <a:gd name="T2" fmla="*/ 26 w 32"/>
                <a:gd name="T3" fmla="*/ 92 h 94"/>
                <a:gd name="T4" fmla="*/ 22 w 32"/>
                <a:gd name="T5" fmla="*/ 94 h 94"/>
                <a:gd name="T6" fmla="*/ 16 w 32"/>
                <a:gd name="T7" fmla="*/ 94 h 94"/>
                <a:gd name="T8" fmla="*/ 16 w 32"/>
                <a:gd name="T9" fmla="*/ 94 h 94"/>
                <a:gd name="T10" fmla="*/ 14 w 32"/>
                <a:gd name="T11" fmla="*/ 92 h 94"/>
                <a:gd name="T12" fmla="*/ 10 w 32"/>
                <a:gd name="T13" fmla="*/ 88 h 94"/>
                <a:gd name="T14" fmla="*/ 10 w 32"/>
                <a:gd name="T15" fmla="*/ 86 h 94"/>
                <a:gd name="T16" fmla="*/ 10 w 32"/>
                <a:gd name="T17" fmla="*/ 82 h 94"/>
                <a:gd name="T18" fmla="*/ 10 w 32"/>
                <a:gd name="T19" fmla="*/ 82 h 94"/>
                <a:gd name="T20" fmla="*/ 12 w 32"/>
                <a:gd name="T21" fmla="*/ 72 h 94"/>
                <a:gd name="T22" fmla="*/ 12 w 32"/>
                <a:gd name="T23" fmla="*/ 64 h 94"/>
                <a:gd name="T24" fmla="*/ 10 w 32"/>
                <a:gd name="T25" fmla="*/ 44 h 94"/>
                <a:gd name="T26" fmla="*/ 6 w 32"/>
                <a:gd name="T27" fmla="*/ 26 h 94"/>
                <a:gd name="T28" fmla="*/ 0 w 32"/>
                <a:gd name="T29" fmla="*/ 14 h 94"/>
                <a:gd name="T30" fmla="*/ 0 w 32"/>
                <a:gd name="T31" fmla="*/ 14 h 94"/>
                <a:gd name="T32" fmla="*/ 0 w 32"/>
                <a:gd name="T33" fmla="*/ 10 h 94"/>
                <a:gd name="T34" fmla="*/ 0 w 32"/>
                <a:gd name="T35" fmla="*/ 6 h 94"/>
                <a:gd name="T36" fmla="*/ 2 w 32"/>
                <a:gd name="T37" fmla="*/ 2 h 94"/>
                <a:gd name="T38" fmla="*/ 6 w 32"/>
                <a:gd name="T39" fmla="*/ 0 h 94"/>
                <a:gd name="T40" fmla="*/ 6 w 32"/>
                <a:gd name="T41" fmla="*/ 0 h 94"/>
                <a:gd name="T42" fmla="*/ 10 w 32"/>
                <a:gd name="T43" fmla="*/ 0 h 94"/>
                <a:gd name="T44" fmla="*/ 14 w 32"/>
                <a:gd name="T45" fmla="*/ 0 h 94"/>
                <a:gd name="T46" fmla="*/ 16 w 32"/>
                <a:gd name="T47" fmla="*/ 2 h 94"/>
                <a:gd name="T48" fmla="*/ 18 w 32"/>
                <a:gd name="T49" fmla="*/ 6 h 94"/>
                <a:gd name="T50" fmla="*/ 18 w 32"/>
                <a:gd name="T51" fmla="*/ 6 h 94"/>
                <a:gd name="T52" fmla="*/ 22 w 32"/>
                <a:gd name="T53" fmla="*/ 14 h 94"/>
                <a:gd name="T54" fmla="*/ 28 w 32"/>
                <a:gd name="T55" fmla="*/ 36 h 94"/>
                <a:gd name="T56" fmla="*/ 30 w 32"/>
                <a:gd name="T57" fmla="*/ 48 h 94"/>
                <a:gd name="T58" fmla="*/ 32 w 32"/>
                <a:gd name="T59" fmla="*/ 62 h 94"/>
                <a:gd name="T60" fmla="*/ 32 w 32"/>
                <a:gd name="T61" fmla="*/ 74 h 94"/>
                <a:gd name="T62" fmla="*/ 30 w 32"/>
                <a:gd name="T63" fmla="*/ 88 h 94"/>
                <a:gd name="T64" fmla="*/ 30 w 32"/>
                <a:gd name="T65" fmla="*/ 88 h 94"/>
                <a:gd name="T66" fmla="*/ 26 w 32"/>
                <a:gd name="T67" fmla="*/ 92 h 94"/>
                <a:gd name="T68" fmla="*/ 26 w 32"/>
                <a:gd name="T69" fmla="*/ 92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2" h="94">
                  <a:moveTo>
                    <a:pt x="26" y="92"/>
                  </a:moveTo>
                  <a:lnTo>
                    <a:pt x="26" y="92"/>
                  </a:lnTo>
                  <a:lnTo>
                    <a:pt x="22" y="94"/>
                  </a:lnTo>
                  <a:lnTo>
                    <a:pt x="16" y="94"/>
                  </a:lnTo>
                  <a:lnTo>
                    <a:pt x="16" y="94"/>
                  </a:lnTo>
                  <a:lnTo>
                    <a:pt x="14" y="92"/>
                  </a:lnTo>
                  <a:lnTo>
                    <a:pt x="10" y="88"/>
                  </a:lnTo>
                  <a:lnTo>
                    <a:pt x="10" y="86"/>
                  </a:lnTo>
                  <a:lnTo>
                    <a:pt x="10" y="82"/>
                  </a:lnTo>
                  <a:lnTo>
                    <a:pt x="10" y="82"/>
                  </a:lnTo>
                  <a:lnTo>
                    <a:pt x="12" y="72"/>
                  </a:lnTo>
                  <a:lnTo>
                    <a:pt x="12" y="64"/>
                  </a:lnTo>
                  <a:lnTo>
                    <a:pt x="10" y="44"/>
                  </a:lnTo>
                  <a:lnTo>
                    <a:pt x="6" y="26"/>
                  </a:lnTo>
                  <a:lnTo>
                    <a:pt x="0" y="14"/>
                  </a:lnTo>
                  <a:lnTo>
                    <a:pt x="0" y="14"/>
                  </a:lnTo>
                  <a:lnTo>
                    <a:pt x="0" y="10"/>
                  </a:lnTo>
                  <a:lnTo>
                    <a:pt x="0" y="6"/>
                  </a:lnTo>
                  <a:lnTo>
                    <a:pt x="2" y="2"/>
                  </a:lnTo>
                  <a:lnTo>
                    <a:pt x="6" y="0"/>
                  </a:lnTo>
                  <a:lnTo>
                    <a:pt x="6" y="0"/>
                  </a:lnTo>
                  <a:lnTo>
                    <a:pt x="10" y="0"/>
                  </a:lnTo>
                  <a:lnTo>
                    <a:pt x="14" y="0"/>
                  </a:lnTo>
                  <a:lnTo>
                    <a:pt x="16" y="2"/>
                  </a:lnTo>
                  <a:lnTo>
                    <a:pt x="18" y="6"/>
                  </a:lnTo>
                  <a:lnTo>
                    <a:pt x="18" y="6"/>
                  </a:lnTo>
                  <a:lnTo>
                    <a:pt x="22" y="14"/>
                  </a:lnTo>
                  <a:lnTo>
                    <a:pt x="28" y="36"/>
                  </a:lnTo>
                  <a:lnTo>
                    <a:pt x="30" y="48"/>
                  </a:lnTo>
                  <a:lnTo>
                    <a:pt x="32" y="62"/>
                  </a:lnTo>
                  <a:lnTo>
                    <a:pt x="32" y="74"/>
                  </a:lnTo>
                  <a:lnTo>
                    <a:pt x="30" y="88"/>
                  </a:lnTo>
                  <a:lnTo>
                    <a:pt x="30" y="88"/>
                  </a:lnTo>
                  <a:lnTo>
                    <a:pt x="26" y="92"/>
                  </a:lnTo>
                  <a:lnTo>
                    <a:pt x="26" y="9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760" name="Freeform 547"/>
            <p:cNvSpPr>
              <a:spLocks/>
            </p:cNvSpPr>
            <p:nvPr/>
          </p:nvSpPr>
          <p:spPr bwMode="auto">
            <a:xfrm>
              <a:off x="6072188" y="5959475"/>
              <a:ext cx="279400" cy="69850"/>
            </a:xfrm>
            <a:custGeom>
              <a:avLst/>
              <a:gdLst>
                <a:gd name="T0" fmla="*/ 172 w 176"/>
                <a:gd name="T1" fmla="*/ 18 h 44"/>
                <a:gd name="T2" fmla="*/ 172 w 176"/>
                <a:gd name="T3" fmla="*/ 18 h 44"/>
                <a:gd name="T4" fmla="*/ 170 w 176"/>
                <a:gd name="T5" fmla="*/ 18 h 44"/>
                <a:gd name="T6" fmla="*/ 170 w 176"/>
                <a:gd name="T7" fmla="*/ 18 h 44"/>
                <a:gd name="T8" fmla="*/ 156 w 176"/>
                <a:gd name="T9" fmla="*/ 26 h 44"/>
                <a:gd name="T10" fmla="*/ 142 w 176"/>
                <a:gd name="T11" fmla="*/ 32 h 44"/>
                <a:gd name="T12" fmla="*/ 128 w 176"/>
                <a:gd name="T13" fmla="*/ 38 h 44"/>
                <a:gd name="T14" fmla="*/ 114 w 176"/>
                <a:gd name="T15" fmla="*/ 40 h 44"/>
                <a:gd name="T16" fmla="*/ 86 w 176"/>
                <a:gd name="T17" fmla="*/ 44 h 44"/>
                <a:gd name="T18" fmla="*/ 60 w 176"/>
                <a:gd name="T19" fmla="*/ 42 h 44"/>
                <a:gd name="T20" fmla="*/ 40 w 176"/>
                <a:gd name="T21" fmla="*/ 38 h 44"/>
                <a:gd name="T22" fmla="*/ 22 w 176"/>
                <a:gd name="T23" fmla="*/ 34 h 44"/>
                <a:gd name="T24" fmla="*/ 6 w 176"/>
                <a:gd name="T25" fmla="*/ 28 h 44"/>
                <a:gd name="T26" fmla="*/ 6 w 176"/>
                <a:gd name="T27" fmla="*/ 28 h 44"/>
                <a:gd name="T28" fmla="*/ 2 w 176"/>
                <a:gd name="T29" fmla="*/ 26 h 44"/>
                <a:gd name="T30" fmla="*/ 0 w 176"/>
                <a:gd name="T31" fmla="*/ 22 h 44"/>
                <a:gd name="T32" fmla="*/ 0 w 176"/>
                <a:gd name="T33" fmla="*/ 20 h 44"/>
                <a:gd name="T34" fmla="*/ 0 w 176"/>
                <a:gd name="T35" fmla="*/ 16 h 44"/>
                <a:gd name="T36" fmla="*/ 0 w 176"/>
                <a:gd name="T37" fmla="*/ 16 h 44"/>
                <a:gd name="T38" fmla="*/ 2 w 176"/>
                <a:gd name="T39" fmla="*/ 12 h 44"/>
                <a:gd name="T40" fmla="*/ 6 w 176"/>
                <a:gd name="T41" fmla="*/ 10 h 44"/>
                <a:gd name="T42" fmla="*/ 10 w 176"/>
                <a:gd name="T43" fmla="*/ 10 h 44"/>
                <a:gd name="T44" fmla="*/ 14 w 176"/>
                <a:gd name="T45" fmla="*/ 10 h 44"/>
                <a:gd name="T46" fmla="*/ 14 w 176"/>
                <a:gd name="T47" fmla="*/ 10 h 44"/>
                <a:gd name="T48" fmla="*/ 28 w 176"/>
                <a:gd name="T49" fmla="*/ 14 h 44"/>
                <a:gd name="T50" fmla="*/ 42 w 176"/>
                <a:gd name="T51" fmla="*/ 18 h 44"/>
                <a:gd name="T52" fmla="*/ 62 w 176"/>
                <a:gd name="T53" fmla="*/ 22 h 44"/>
                <a:gd name="T54" fmla="*/ 84 w 176"/>
                <a:gd name="T55" fmla="*/ 24 h 44"/>
                <a:gd name="T56" fmla="*/ 110 w 176"/>
                <a:gd name="T57" fmla="*/ 22 h 44"/>
                <a:gd name="T58" fmla="*/ 122 w 176"/>
                <a:gd name="T59" fmla="*/ 18 h 44"/>
                <a:gd name="T60" fmla="*/ 134 w 176"/>
                <a:gd name="T61" fmla="*/ 14 h 44"/>
                <a:gd name="T62" fmla="*/ 148 w 176"/>
                <a:gd name="T63" fmla="*/ 8 h 44"/>
                <a:gd name="T64" fmla="*/ 160 w 176"/>
                <a:gd name="T65" fmla="*/ 2 h 44"/>
                <a:gd name="T66" fmla="*/ 160 w 176"/>
                <a:gd name="T67" fmla="*/ 2 h 44"/>
                <a:gd name="T68" fmla="*/ 164 w 176"/>
                <a:gd name="T69" fmla="*/ 0 h 44"/>
                <a:gd name="T70" fmla="*/ 168 w 176"/>
                <a:gd name="T71" fmla="*/ 0 h 44"/>
                <a:gd name="T72" fmla="*/ 172 w 176"/>
                <a:gd name="T73" fmla="*/ 2 h 44"/>
                <a:gd name="T74" fmla="*/ 174 w 176"/>
                <a:gd name="T75" fmla="*/ 4 h 44"/>
                <a:gd name="T76" fmla="*/ 174 w 176"/>
                <a:gd name="T77" fmla="*/ 4 h 44"/>
                <a:gd name="T78" fmla="*/ 176 w 176"/>
                <a:gd name="T79" fmla="*/ 8 h 44"/>
                <a:gd name="T80" fmla="*/ 176 w 176"/>
                <a:gd name="T81" fmla="*/ 12 h 44"/>
                <a:gd name="T82" fmla="*/ 172 w 176"/>
                <a:gd name="T83" fmla="*/ 18 h 44"/>
                <a:gd name="T84" fmla="*/ 172 w 176"/>
                <a:gd name="T85" fmla="*/ 1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6" h="44">
                  <a:moveTo>
                    <a:pt x="172" y="18"/>
                  </a:moveTo>
                  <a:lnTo>
                    <a:pt x="172" y="18"/>
                  </a:lnTo>
                  <a:lnTo>
                    <a:pt x="170" y="18"/>
                  </a:lnTo>
                  <a:lnTo>
                    <a:pt x="170" y="18"/>
                  </a:lnTo>
                  <a:lnTo>
                    <a:pt x="156" y="26"/>
                  </a:lnTo>
                  <a:lnTo>
                    <a:pt x="142" y="32"/>
                  </a:lnTo>
                  <a:lnTo>
                    <a:pt x="128" y="38"/>
                  </a:lnTo>
                  <a:lnTo>
                    <a:pt x="114" y="40"/>
                  </a:lnTo>
                  <a:lnTo>
                    <a:pt x="86" y="44"/>
                  </a:lnTo>
                  <a:lnTo>
                    <a:pt x="60" y="42"/>
                  </a:lnTo>
                  <a:lnTo>
                    <a:pt x="40" y="38"/>
                  </a:lnTo>
                  <a:lnTo>
                    <a:pt x="22" y="34"/>
                  </a:lnTo>
                  <a:lnTo>
                    <a:pt x="6" y="28"/>
                  </a:lnTo>
                  <a:lnTo>
                    <a:pt x="6" y="28"/>
                  </a:lnTo>
                  <a:lnTo>
                    <a:pt x="2" y="26"/>
                  </a:lnTo>
                  <a:lnTo>
                    <a:pt x="0" y="22"/>
                  </a:lnTo>
                  <a:lnTo>
                    <a:pt x="0" y="20"/>
                  </a:lnTo>
                  <a:lnTo>
                    <a:pt x="0" y="16"/>
                  </a:lnTo>
                  <a:lnTo>
                    <a:pt x="0" y="16"/>
                  </a:lnTo>
                  <a:lnTo>
                    <a:pt x="2" y="12"/>
                  </a:lnTo>
                  <a:lnTo>
                    <a:pt x="6" y="10"/>
                  </a:lnTo>
                  <a:lnTo>
                    <a:pt x="10" y="10"/>
                  </a:lnTo>
                  <a:lnTo>
                    <a:pt x="14" y="10"/>
                  </a:lnTo>
                  <a:lnTo>
                    <a:pt x="14" y="10"/>
                  </a:lnTo>
                  <a:lnTo>
                    <a:pt x="28" y="14"/>
                  </a:lnTo>
                  <a:lnTo>
                    <a:pt x="42" y="18"/>
                  </a:lnTo>
                  <a:lnTo>
                    <a:pt x="62" y="22"/>
                  </a:lnTo>
                  <a:lnTo>
                    <a:pt x="84" y="24"/>
                  </a:lnTo>
                  <a:lnTo>
                    <a:pt x="110" y="22"/>
                  </a:lnTo>
                  <a:lnTo>
                    <a:pt x="122" y="18"/>
                  </a:lnTo>
                  <a:lnTo>
                    <a:pt x="134" y="14"/>
                  </a:lnTo>
                  <a:lnTo>
                    <a:pt x="148" y="8"/>
                  </a:lnTo>
                  <a:lnTo>
                    <a:pt x="160" y="2"/>
                  </a:lnTo>
                  <a:lnTo>
                    <a:pt x="160" y="2"/>
                  </a:lnTo>
                  <a:lnTo>
                    <a:pt x="164" y="0"/>
                  </a:lnTo>
                  <a:lnTo>
                    <a:pt x="168" y="0"/>
                  </a:lnTo>
                  <a:lnTo>
                    <a:pt x="172" y="2"/>
                  </a:lnTo>
                  <a:lnTo>
                    <a:pt x="174" y="4"/>
                  </a:lnTo>
                  <a:lnTo>
                    <a:pt x="174" y="4"/>
                  </a:lnTo>
                  <a:lnTo>
                    <a:pt x="176" y="8"/>
                  </a:lnTo>
                  <a:lnTo>
                    <a:pt x="176" y="12"/>
                  </a:lnTo>
                  <a:lnTo>
                    <a:pt x="172" y="18"/>
                  </a:lnTo>
                  <a:lnTo>
                    <a:pt x="172" y="1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761" name="Freeform 548"/>
            <p:cNvSpPr>
              <a:spLocks/>
            </p:cNvSpPr>
            <p:nvPr/>
          </p:nvSpPr>
          <p:spPr bwMode="auto">
            <a:xfrm>
              <a:off x="6027738" y="5864225"/>
              <a:ext cx="231775" cy="53975"/>
            </a:xfrm>
            <a:custGeom>
              <a:avLst/>
              <a:gdLst>
                <a:gd name="T0" fmla="*/ 144 w 146"/>
                <a:gd name="T1" fmla="*/ 20 h 34"/>
                <a:gd name="T2" fmla="*/ 144 w 146"/>
                <a:gd name="T3" fmla="*/ 20 h 34"/>
                <a:gd name="T4" fmla="*/ 142 w 146"/>
                <a:gd name="T5" fmla="*/ 22 h 34"/>
                <a:gd name="T6" fmla="*/ 142 w 146"/>
                <a:gd name="T7" fmla="*/ 22 h 34"/>
                <a:gd name="T8" fmla="*/ 130 w 146"/>
                <a:gd name="T9" fmla="*/ 26 h 34"/>
                <a:gd name="T10" fmla="*/ 120 w 146"/>
                <a:gd name="T11" fmla="*/ 30 h 34"/>
                <a:gd name="T12" fmla="*/ 98 w 146"/>
                <a:gd name="T13" fmla="*/ 34 h 34"/>
                <a:gd name="T14" fmla="*/ 74 w 146"/>
                <a:gd name="T15" fmla="*/ 34 h 34"/>
                <a:gd name="T16" fmla="*/ 54 w 146"/>
                <a:gd name="T17" fmla="*/ 32 h 34"/>
                <a:gd name="T18" fmla="*/ 36 w 146"/>
                <a:gd name="T19" fmla="*/ 28 h 34"/>
                <a:gd name="T20" fmla="*/ 20 w 146"/>
                <a:gd name="T21" fmla="*/ 24 h 34"/>
                <a:gd name="T22" fmla="*/ 6 w 146"/>
                <a:gd name="T23" fmla="*/ 18 h 34"/>
                <a:gd name="T24" fmla="*/ 6 w 146"/>
                <a:gd name="T25" fmla="*/ 18 h 34"/>
                <a:gd name="T26" fmla="*/ 2 w 146"/>
                <a:gd name="T27" fmla="*/ 16 h 34"/>
                <a:gd name="T28" fmla="*/ 0 w 146"/>
                <a:gd name="T29" fmla="*/ 14 h 34"/>
                <a:gd name="T30" fmla="*/ 0 w 146"/>
                <a:gd name="T31" fmla="*/ 10 h 34"/>
                <a:gd name="T32" fmla="*/ 0 w 146"/>
                <a:gd name="T33" fmla="*/ 6 h 34"/>
                <a:gd name="T34" fmla="*/ 0 w 146"/>
                <a:gd name="T35" fmla="*/ 6 h 34"/>
                <a:gd name="T36" fmla="*/ 2 w 146"/>
                <a:gd name="T37" fmla="*/ 2 h 34"/>
                <a:gd name="T38" fmla="*/ 6 w 146"/>
                <a:gd name="T39" fmla="*/ 0 h 34"/>
                <a:gd name="T40" fmla="*/ 10 w 146"/>
                <a:gd name="T41" fmla="*/ 0 h 34"/>
                <a:gd name="T42" fmla="*/ 14 w 146"/>
                <a:gd name="T43" fmla="*/ 0 h 34"/>
                <a:gd name="T44" fmla="*/ 14 w 146"/>
                <a:gd name="T45" fmla="*/ 0 h 34"/>
                <a:gd name="T46" fmla="*/ 26 w 146"/>
                <a:gd name="T47" fmla="*/ 4 h 34"/>
                <a:gd name="T48" fmla="*/ 38 w 146"/>
                <a:gd name="T49" fmla="*/ 8 h 34"/>
                <a:gd name="T50" fmla="*/ 56 w 146"/>
                <a:gd name="T51" fmla="*/ 12 h 34"/>
                <a:gd name="T52" fmla="*/ 74 w 146"/>
                <a:gd name="T53" fmla="*/ 14 h 34"/>
                <a:gd name="T54" fmla="*/ 94 w 146"/>
                <a:gd name="T55" fmla="*/ 14 h 34"/>
                <a:gd name="T56" fmla="*/ 112 w 146"/>
                <a:gd name="T57" fmla="*/ 12 h 34"/>
                <a:gd name="T58" fmla="*/ 122 w 146"/>
                <a:gd name="T59" fmla="*/ 8 h 34"/>
                <a:gd name="T60" fmla="*/ 132 w 146"/>
                <a:gd name="T61" fmla="*/ 4 h 34"/>
                <a:gd name="T62" fmla="*/ 132 w 146"/>
                <a:gd name="T63" fmla="*/ 4 h 34"/>
                <a:gd name="T64" fmla="*/ 136 w 146"/>
                <a:gd name="T65" fmla="*/ 2 h 34"/>
                <a:gd name="T66" fmla="*/ 138 w 146"/>
                <a:gd name="T67" fmla="*/ 4 h 34"/>
                <a:gd name="T68" fmla="*/ 142 w 146"/>
                <a:gd name="T69" fmla="*/ 4 h 34"/>
                <a:gd name="T70" fmla="*/ 144 w 146"/>
                <a:gd name="T71" fmla="*/ 8 h 34"/>
                <a:gd name="T72" fmla="*/ 144 w 146"/>
                <a:gd name="T73" fmla="*/ 8 h 34"/>
                <a:gd name="T74" fmla="*/ 146 w 146"/>
                <a:gd name="T75" fmla="*/ 14 h 34"/>
                <a:gd name="T76" fmla="*/ 144 w 146"/>
                <a:gd name="T77" fmla="*/ 20 h 34"/>
                <a:gd name="T78" fmla="*/ 144 w 146"/>
                <a:gd name="T79" fmla="*/ 2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6" h="34">
                  <a:moveTo>
                    <a:pt x="144" y="20"/>
                  </a:moveTo>
                  <a:lnTo>
                    <a:pt x="144" y="20"/>
                  </a:lnTo>
                  <a:lnTo>
                    <a:pt x="142" y="22"/>
                  </a:lnTo>
                  <a:lnTo>
                    <a:pt x="142" y="22"/>
                  </a:lnTo>
                  <a:lnTo>
                    <a:pt x="130" y="26"/>
                  </a:lnTo>
                  <a:lnTo>
                    <a:pt x="120" y="30"/>
                  </a:lnTo>
                  <a:lnTo>
                    <a:pt x="98" y="34"/>
                  </a:lnTo>
                  <a:lnTo>
                    <a:pt x="74" y="34"/>
                  </a:lnTo>
                  <a:lnTo>
                    <a:pt x="54" y="32"/>
                  </a:lnTo>
                  <a:lnTo>
                    <a:pt x="36" y="28"/>
                  </a:lnTo>
                  <a:lnTo>
                    <a:pt x="20" y="24"/>
                  </a:lnTo>
                  <a:lnTo>
                    <a:pt x="6" y="18"/>
                  </a:lnTo>
                  <a:lnTo>
                    <a:pt x="6" y="18"/>
                  </a:lnTo>
                  <a:lnTo>
                    <a:pt x="2" y="16"/>
                  </a:lnTo>
                  <a:lnTo>
                    <a:pt x="0" y="14"/>
                  </a:lnTo>
                  <a:lnTo>
                    <a:pt x="0" y="10"/>
                  </a:lnTo>
                  <a:lnTo>
                    <a:pt x="0" y="6"/>
                  </a:lnTo>
                  <a:lnTo>
                    <a:pt x="0" y="6"/>
                  </a:lnTo>
                  <a:lnTo>
                    <a:pt x="2" y="2"/>
                  </a:lnTo>
                  <a:lnTo>
                    <a:pt x="6" y="0"/>
                  </a:lnTo>
                  <a:lnTo>
                    <a:pt x="10" y="0"/>
                  </a:lnTo>
                  <a:lnTo>
                    <a:pt x="14" y="0"/>
                  </a:lnTo>
                  <a:lnTo>
                    <a:pt x="14" y="0"/>
                  </a:lnTo>
                  <a:lnTo>
                    <a:pt x="26" y="4"/>
                  </a:lnTo>
                  <a:lnTo>
                    <a:pt x="38" y="8"/>
                  </a:lnTo>
                  <a:lnTo>
                    <a:pt x="56" y="12"/>
                  </a:lnTo>
                  <a:lnTo>
                    <a:pt x="74" y="14"/>
                  </a:lnTo>
                  <a:lnTo>
                    <a:pt x="94" y="14"/>
                  </a:lnTo>
                  <a:lnTo>
                    <a:pt x="112" y="12"/>
                  </a:lnTo>
                  <a:lnTo>
                    <a:pt x="122" y="8"/>
                  </a:lnTo>
                  <a:lnTo>
                    <a:pt x="132" y="4"/>
                  </a:lnTo>
                  <a:lnTo>
                    <a:pt x="132" y="4"/>
                  </a:lnTo>
                  <a:lnTo>
                    <a:pt x="136" y="2"/>
                  </a:lnTo>
                  <a:lnTo>
                    <a:pt x="138" y="4"/>
                  </a:lnTo>
                  <a:lnTo>
                    <a:pt x="142" y="4"/>
                  </a:lnTo>
                  <a:lnTo>
                    <a:pt x="144" y="8"/>
                  </a:lnTo>
                  <a:lnTo>
                    <a:pt x="144" y="8"/>
                  </a:lnTo>
                  <a:lnTo>
                    <a:pt x="146" y="14"/>
                  </a:lnTo>
                  <a:lnTo>
                    <a:pt x="144" y="20"/>
                  </a:lnTo>
                  <a:lnTo>
                    <a:pt x="144" y="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762" name="Freeform 549"/>
            <p:cNvSpPr>
              <a:spLocks/>
            </p:cNvSpPr>
            <p:nvPr/>
          </p:nvSpPr>
          <p:spPr bwMode="auto">
            <a:xfrm>
              <a:off x="6011863" y="5753100"/>
              <a:ext cx="149225" cy="50800"/>
            </a:xfrm>
            <a:custGeom>
              <a:avLst/>
              <a:gdLst>
                <a:gd name="T0" fmla="*/ 90 w 94"/>
                <a:gd name="T1" fmla="*/ 28 h 32"/>
                <a:gd name="T2" fmla="*/ 90 w 94"/>
                <a:gd name="T3" fmla="*/ 28 h 32"/>
                <a:gd name="T4" fmla="*/ 86 w 94"/>
                <a:gd name="T5" fmla="*/ 30 h 32"/>
                <a:gd name="T6" fmla="*/ 86 w 94"/>
                <a:gd name="T7" fmla="*/ 30 h 32"/>
                <a:gd name="T8" fmla="*/ 74 w 94"/>
                <a:gd name="T9" fmla="*/ 32 h 32"/>
                <a:gd name="T10" fmla="*/ 60 w 94"/>
                <a:gd name="T11" fmla="*/ 32 h 32"/>
                <a:gd name="T12" fmla="*/ 48 w 94"/>
                <a:gd name="T13" fmla="*/ 32 h 32"/>
                <a:gd name="T14" fmla="*/ 34 w 94"/>
                <a:gd name="T15" fmla="*/ 28 h 32"/>
                <a:gd name="T16" fmla="*/ 14 w 94"/>
                <a:gd name="T17" fmla="*/ 22 h 32"/>
                <a:gd name="T18" fmla="*/ 6 w 94"/>
                <a:gd name="T19" fmla="*/ 20 h 32"/>
                <a:gd name="T20" fmla="*/ 6 w 94"/>
                <a:gd name="T21" fmla="*/ 20 h 32"/>
                <a:gd name="T22" fmla="*/ 2 w 94"/>
                <a:gd name="T23" fmla="*/ 18 h 32"/>
                <a:gd name="T24" fmla="*/ 0 w 94"/>
                <a:gd name="T25" fmla="*/ 14 h 32"/>
                <a:gd name="T26" fmla="*/ 0 w 94"/>
                <a:gd name="T27" fmla="*/ 10 h 32"/>
                <a:gd name="T28" fmla="*/ 0 w 94"/>
                <a:gd name="T29" fmla="*/ 6 h 32"/>
                <a:gd name="T30" fmla="*/ 0 w 94"/>
                <a:gd name="T31" fmla="*/ 6 h 32"/>
                <a:gd name="T32" fmla="*/ 2 w 94"/>
                <a:gd name="T33" fmla="*/ 4 h 32"/>
                <a:gd name="T34" fmla="*/ 6 w 94"/>
                <a:gd name="T35" fmla="*/ 2 h 32"/>
                <a:gd name="T36" fmla="*/ 10 w 94"/>
                <a:gd name="T37" fmla="*/ 0 h 32"/>
                <a:gd name="T38" fmla="*/ 14 w 94"/>
                <a:gd name="T39" fmla="*/ 2 h 32"/>
                <a:gd name="T40" fmla="*/ 14 w 94"/>
                <a:gd name="T41" fmla="*/ 2 h 32"/>
                <a:gd name="T42" fmla="*/ 26 w 94"/>
                <a:gd name="T43" fmla="*/ 6 h 32"/>
                <a:gd name="T44" fmla="*/ 44 w 94"/>
                <a:gd name="T45" fmla="*/ 10 h 32"/>
                <a:gd name="T46" fmla="*/ 62 w 94"/>
                <a:gd name="T47" fmla="*/ 12 h 32"/>
                <a:gd name="T48" fmla="*/ 72 w 94"/>
                <a:gd name="T49" fmla="*/ 12 h 32"/>
                <a:gd name="T50" fmla="*/ 80 w 94"/>
                <a:gd name="T51" fmla="*/ 10 h 32"/>
                <a:gd name="T52" fmla="*/ 80 w 94"/>
                <a:gd name="T53" fmla="*/ 10 h 32"/>
                <a:gd name="T54" fmla="*/ 84 w 94"/>
                <a:gd name="T55" fmla="*/ 10 h 32"/>
                <a:gd name="T56" fmla="*/ 88 w 94"/>
                <a:gd name="T57" fmla="*/ 12 h 32"/>
                <a:gd name="T58" fmla="*/ 92 w 94"/>
                <a:gd name="T59" fmla="*/ 14 h 32"/>
                <a:gd name="T60" fmla="*/ 94 w 94"/>
                <a:gd name="T61" fmla="*/ 18 h 32"/>
                <a:gd name="T62" fmla="*/ 94 w 94"/>
                <a:gd name="T63" fmla="*/ 18 h 32"/>
                <a:gd name="T64" fmla="*/ 94 w 94"/>
                <a:gd name="T65" fmla="*/ 22 h 32"/>
                <a:gd name="T66" fmla="*/ 90 w 94"/>
                <a:gd name="T67" fmla="*/ 28 h 32"/>
                <a:gd name="T68" fmla="*/ 90 w 94"/>
                <a:gd name="T6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4" h="32">
                  <a:moveTo>
                    <a:pt x="90" y="28"/>
                  </a:moveTo>
                  <a:lnTo>
                    <a:pt x="90" y="28"/>
                  </a:lnTo>
                  <a:lnTo>
                    <a:pt x="86" y="30"/>
                  </a:lnTo>
                  <a:lnTo>
                    <a:pt x="86" y="30"/>
                  </a:lnTo>
                  <a:lnTo>
                    <a:pt x="74" y="32"/>
                  </a:lnTo>
                  <a:lnTo>
                    <a:pt x="60" y="32"/>
                  </a:lnTo>
                  <a:lnTo>
                    <a:pt x="48" y="32"/>
                  </a:lnTo>
                  <a:lnTo>
                    <a:pt x="34" y="28"/>
                  </a:lnTo>
                  <a:lnTo>
                    <a:pt x="14" y="22"/>
                  </a:lnTo>
                  <a:lnTo>
                    <a:pt x="6" y="20"/>
                  </a:lnTo>
                  <a:lnTo>
                    <a:pt x="6" y="20"/>
                  </a:lnTo>
                  <a:lnTo>
                    <a:pt x="2" y="18"/>
                  </a:lnTo>
                  <a:lnTo>
                    <a:pt x="0" y="14"/>
                  </a:lnTo>
                  <a:lnTo>
                    <a:pt x="0" y="10"/>
                  </a:lnTo>
                  <a:lnTo>
                    <a:pt x="0" y="6"/>
                  </a:lnTo>
                  <a:lnTo>
                    <a:pt x="0" y="6"/>
                  </a:lnTo>
                  <a:lnTo>
                    <a:pt x="2" y="4"/>
                  </a:lnTo>
                  <a:lnTo>
                    <a:pt x="6" y="2"/>
                  </a:lnTo>
                  <a:lnTo>
                    <a:pt x="10" y="0"/>
                  </a:lnTo>
                  <a:lnTo>
                    <a:pt x="14" y="2"/>
                  </a:lnTo>
                  <a:lnTo>
                    <a:pt x="14" y="2"/>
                  </a:lnTo>
                  <a:lnTo>
                    <a:pt x="26" y="6"/>
                  </a:lnTo>
                  <a:lnTo>
                    <a:pt x="44" y="10"/>
                  </a:lnTo>
                  <a:lnTo>
                    <a:pt x="62" y="12"/>
                  </a:lnTo>
                  <a:lnTo>
                    <a:pt x="72" y="12"/>
                  </a:lnTo>
                  <a:lnTo>
                    <a:pt x="80" y="10"/>
                  </a:lnTo>
                  <a:lnTo>
                    <a:pt x="80" y="10"/>
                  </a:lnTo>
                  <a:lnTo>
                    <a:pt x="84" y="10"/>
                  </a:lnTo>
                  <a:lnTo>
                    <a:pt x="88" y="12"/>
                  </a:lnTo>
                  <a:lnTo>
                    <a:pt x="92" y="14"/>
                  </a:lnTo>
                  <a:lnTo>
                    <a:pt x="94" y="18"/>
                  </a:lnTo>
                  <a:lnTo>
                    <a:pt x="94" y="18"/>
                  </a:lnTo>
                  <a:lnTo>
                    <a:pt x="94" y="22"/>
                  </a:lnTo>
                  <a:lnTo>
                    <a:pt x="90" y="28"/>
                  </a:lnTo>
                  <a:lnTo>
                    <a:pt x="90"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763" name="Freeform 550"/>
            <p:cNvSpPr>
              <a:spLocks/>
            </p:cNvSpPr>
            <p:nvPr/>
          </p:nvSpPr>
          <p:spPr bwMode="auto">
            <a:xfrm>
              <a:off x="6018213" y="5657850"/>
              <a:ext cx="381000" cy="381000"/>
            </a:xfrm>
            <a:custGeom>
              <a:avLst/>
              <a:gdLst>
                <a:gd name="T0" fmla="*/ 238 w 240"/>
                <a:gd name="T1" fmla="*/ 238 h 240"/>
                <a:gd name="T2" fmla="*/ 238 w 240"/>
                <a:gd name="T3" fmla="*/ 238 h 240"/>
                <a:gd name="T4" fmla="*/ 238 w 240"/>
                <a:gd name="T5" fmla="*/ 238 h 240"/>
                <a:gd name="T6" fmla="*/ 234 w 240"/>
                <a:gd name="T7" fmla="*/ 240 h 240"/>
                <a:gd name="T8" fmla="*/ 230 w 240"/>
                <a:gd name="T9" fmla="*/ 240 h 240"/>
                <a:gd name="T10" fmla="*/ 226 w 240"/>
                <a:gd name="T11" fmla="*/ 240 h 240"/>
                <a:gd name="T12" fmla="*/ 224 w 240"/>
                <a:gd name="T13" fmla="*/ 238 h 240"/>
                <a:gd name="T14" fmla="*/ 2 w 240"/>
                <a:gd name="T15" fmla="*/ 16 h 240"/>
                <a:gd name="T16" fmla="*/ 2 w 240"/>
                <a:gd name="T17" fmla="*/ 16 h 240"/>
                <a:gd name="T18" fmla="*/ 0 w 240"/>
                <a:gd name="T19" fmla="*/ 14 h 240"/>
                <a:gd name="T20" fmla="*/ 0 w 240"/>
                <a:gd name="T21" fmla="*/ 10 h 240"/>
                <a:gd name="T22" fmla="*/ 0 w 240"/>
                <a:gd name="T23" fmla="*/ 6 h 240"/>
                <a:gd name="T24" fmla="*/ 2 w 240"/>
                <a:gd name="T25" fmla="*/ 2 h 240"/>
                <a:gd name="T26" fmla="*/ 2 w 240"/>
                <a:gd name="T27" fmla="*/ 2 h 240"/>
                <a:gd name="T28" fmla="*/ 2 w 240"/>
                <a:gd name="T29" fmla="*/ 2 h 240"/>
                <a:gd name="T30" fmla="*/ 6 w 240"/>
                <a:gd name="T31" fmla="*/ 0 h 240"/>
                <a:gd name="T32" fmla="*/ 10 w 240"/>
                <a:gd name="T33" fmla="*/ 0 h 240"/>
                <a:gd name="T34" fmla="*/ 12 w 240"/>
                <a:gd name="T35" fmla="*/ 0 h 240"/>
                <a:gd name="T36" fmla="*/ 16 w 240"/>
                <a:gd name="T37" fmla="*/ 2 h 240"/>
                <a:gd name="T38" fmla="*/ 238 w 240"/>
                <a:gd name="T39" fmla="*/ 224 h 240"/>
                <a:gd name="T40" fmla="*/ 238 w 240"/>
                <a:gd name="T41" fmla="*/ 224 h 240"/>
                <a:gd name="T42" fmla="*/ 240 w 240"/>
                <a:gd name="T43" fmla="*/ 228 h 240"/>
                <a:gd name="T44" fmla="*/ 240 w 240"/>
                <a:gd name="T45" fmla="*/ 230 h 240"/>
                <a:gd name="T46" fmla="*/ 240 w 240"/>
                <a:gd name="T47" fmla="*/ 234 h 240"/>
                <a:gd name="T48" fmla="*/ 238 w 240"/>
                <a:gd name="T49" fmla="*/ 238 h 240"/>
                <a:gd name="T50" fmla="*/ 238 w 240"/>
                <a:gd name="T51" fmla="*/ 238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40" h="240">
                  <a:moveTo>
                    <a:pt x="238" y="238"/>
                  </a:moveTo>
                  <a:lnTo>
                    <a:pt x="238" y="238"/>
                  </a:lnTo>
                  <a:lnTo>
                    <a:pt x="238" y="238"/>
                  </a:lnTo>
                  <a:lnTo>
                    <a:pt x="234" y="240"/>
                  </a:lnTo>
                  <a:lnTo>
                    <a:pt x="230" y="240"/>
                  </a:lnTo>
                  <a:lnTo>
                    <a:pt x="226" y="240"/>
                  </a:lnTo>
                  <a:lnTo>
                    <a:pt x="224" y="238"/>
                  </a:lnTo>
                  <a:lnTo>
                    <a:pt x="2" y="16"/>
                  </a:lnTo>
                  <a:lnTo>
                    <a:pt x="2" y="16"/>
                  </a:lnTo>
                  <a:lnTo>
                    <a:pt x="0" y="14"/>
                  </a:lnTo>
                  <a:lnTo>
                    <a:pt x="0" y="10"/>
                  </a:lnTo>
                  <a:lnTo>
                    <a:pt x="0" y="6"/>
                  </a:lnTo>
                  <a:lnTo>
                    <a:pt x="2" y="2"/>
                  </a:lnTo>
                  <a:lnTo>
                    <a:pt x="2" y="2"/>
                  </a:lnTo>
                  <a:lnTo>
                    <a:pt x="2" y="2"/>
                  </a:lnTo>
                  <a:lnTo>
                    <a:pt x="6" y="0"/>
                  </a:lnTo>
                  <a:lnTo>
                    <a:pt x="10" y="0"/>
                  </a:lnTo>
                  <a:lnTo>
                    <a:pt x="12" y="0"/>
                  </a:lnTo>
                  <a:lnTo>
                    <a:pt x="16" y="2"/>
                  </a:lnTo>
                  <a:lnTo>
                    <a:pt x="238" y="224"/>
                  </a:lnTo>
                  <a:lnTo>
                    <a:pt x="238" y="224"/>
                  </a:lnTo>
                  <a:lnTo>
                    <a:pt x="240" y="228"/>
                  </a:lnTo>
                  <a:lnTo>
                    <a:pt x="240" y="230"/>
                  </a:lnTo>
                  <a:lnTo>
                    <a:pt x="240" y="234"/>
                  </a:lnTo>
                  <a:lnTo>
                    <a:pt x="238" y="238"/>
                  </a:lnTo>
                  <a:lnTo>
                    <a:pt x="238" y="23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764" name="Freeform 551"/>
            <p:cNvSpPr>
              <a:spLocks/>
            </p:cNvSpPr>
            <p:nvPr/>
          </p:nvSpPr>
          <p:spPr bwMode="auto">
            <a:xfrm>
              <a:off x="6373813" y="6013450"/>
              <a:ext cx="117475" cy="117475"/>
            </a:xfrm>
            <a:custGeom>
              <a:avLst/>
              <a:gdLst>
                <a:gd name="T0" fmla="*/ 14 w 74"/>
                <a:gd name="T1" fmla="*/ 0 h 74"/>
                <a:gd name="T2" fmla="*/ 14 w 74"/>
                <a:gd name="T3" fmla="*/ 0 h 74"/>
                <a:gd name="T4" fmla="*/ 20 w 74"/>
                <a:gd name="T5" fmla="*/ 6 h 74"/>
                <a:gd name="T6" fmla="*/ 36 w 74"/>
                <a:gd name="T7" fmla="*/ 22 h 74"/>
                <a:gd name="T8" fmla="*/ 56 w 74"/>
                <a:gd name="T9" fmla="*/ 36 h 74"/>
                <a:gd name="T10" fmla="*/ 66 w 74"/>
                <a:gd name="T11" fmla="*/ 40 h 74"/>
                <a:gd name="T12" fmla="*/ 74 w 74"/>
                <a:gd name="T13" fmla="*/ 42 h 74"/>
                <a:gd name="T14" fmla="*/ 42 w 74"/>
                <a:gd name="T15" fmla="*/ 74 h 74"/>
                <a:gd name="T16" fmla="*/ 42 w 74"/>
                <a:gd name="T17" fmla="*/ 74 h 74"/>
                <a:gd name="T18" fmla="*/ 40 w 74"/>
                <a:gd name="T19" fmla="*/ 66 h 74"/>
                <a:gd name="T20" fmla="*/ 34 w 74"/>
                <a:gd name="T21" fmla="*/ 56 h 74"/>
                <a:gd name="T22" fmla="*/ 20 w 74"/>
                <a:gd name="T23" fmla="*/ 36 h 74"/>
                <a:gd name="T24" fmla="*/ 6 w 74"/>
                <a:gd name="T25" fmla="*/ 20 h 74"/>
                <a:gd name="T26" fmla="*/ 0 w 74"/>
                <a:gd name="T27" fmla="*/ 14 h 74"/>
                <a:gd name="T28" fmla="*/ 14 w 74"/>
                <a:gd name="T29" fmla="*/ 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4" h="74">
                  <a:moveTo>
                    <a:pt x="14" y="0"/>
                  </a:moveTo>
                  <a:lnTo>
                    <a:pt x="14" y="0"/>
                  </a:lnTo>
                  <a:lnTo>
                    <a:pt x="20" y="6"/>
                  </a:lnTo>
                  <a:lnTo>
                    <a:pt x="36" y="22"/>
                  </a:lnTo>
                  <a:lnTo>
                    <a:pt x="56" y="36"/>
                  </a:lnTo>
                  <a:lnTo>
                    <a:pt x="66" y="40"/>
                  </a:lnTo>
                  <a:lnTo>
                    <a:pt x="74" y="42"/>
                  </a:lnTo>
                  <a:lnTo>
                    <a:pt x="42" y="74"/>
                  </a:lnTo>
                  <a:lnTo>
                    <a:pt x="42" y="74"/>
                  </a:lnTo>
                  <a:lnTo>
                    <a:pt x="40" y="66"/>
                  </a:lnTo>
                  <a:lnTo>
                    <a:pt x="34" y="56"/>
                  </a:lnTo>
                  <a:lnTo>
                    <a:pt x="20" y="36"/>
                  </a:lnTo>
                  <a:lnTo>
                    <a:pt x="6" y="20"/>
                  </a:lnTo>
                  <a:lnTo>
                    <a:pt x="0" y="14"/>
                  </a:lnTo>
                  <a:lnTo>
                    <a:pt x="1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grpSp>
      <p:grpSp>
        <p:nvGrpSpPr>
          <p:cNvPr id="1765" name="グループ化 1764"/>
          <p:cNvGrpSpPr/>
          <p:nvPr/>
        </p:nvGrpSpPr>
        <p:grpSpPr>
          <a:xfrm>
            <a:off x="3912574" y="2546543"/>
            <a:ext cx="204501" cy="434926"/>
            <a:chOff x="3141663" y="2651125"/>
            <a:chExt cx="225425" cy="479425"/>
          </a:xfrm>
        </p:grpSpPr>
        <p:sp>
          <p:nvSpPr>
            <p:cNvPr id="1766" name="Freeform 552"/>
            <p:cNvSpPr>
              <a:spLocks/>
            </p:cNvSpPr>
            <p:nvPr/>
          </p:nvSpPr>
          <p:spPr bwMode="auto">
            <a:xfrm>
              <a:off x="3141663" y="2771775"/>
              <a:ext cx="215900" cy="358775"/>
            </a:xfrm>
            <a:custGeom>
              <a:avLst/>
              <a:gdLst>
                <a:gd name="T0" fmla="*/ 136 w 136"/>
                <a:gd name="T1" fmla="*/ 180 h 226"/>
                <a:gd name="T2" fmla="*/ 136 w 136"/>
                <a:gd name="T3" fmla="*/ 180 h 226"/>
                <a:gd name="T4" fmla="*/ 134 w 136"/>
                <a:gd name="T5" fmla="*/ 190 h 226"/>
                <a:gd name="T6" fmla="*/ 130 w 136"/>
                <a:gd name="T7" fmla="*/ 198 h 226"/>
                <a:gd name="T8" fmla="*/ 124 w 136"/>
                <a:gd name="T9" fmla="*/ 206 h 226"/>
                <a:gd name="T10" fmla="*/ 116 w 136"/>
                <a:gd name="T11" fmla="*/ 212 h 226"/>
                <a:gd name="T12" fmla="*/ 106 w 136"/>
                <a:gd name="T13" fmla="*/ 218 h 226"/>
                <a:gd name="T14" fmla="*/ 94 w 136"/>
                <a:gd name="T15" fmla="*/ 222 h 226"/>
                <a:gd name="T16" fmla="*/ 82 w 136"/>
                <a:gd name="T17" fmla="*/ 224 h 226"/>
                <a:gd name="T18" fmla="*/ 68 w 136"/>
                <a:gd name="T19" fmla="*/ 226 h 226"/>
                <a:gd name="T20" fmla="*/ 68 w 136"/>
                <a:gd name="T21" fmla="*/ 226 h 226"/>
                <a:gd name="T22" fmla="*/ 54 w 136"/>
                <a:gd name="T23" fmla="*/ 224 h 226"/>
                <a:gd name="T24" fmla="*/ 42 w 136"/>
                <a:gd name="T25" fmla="*/ 222 h 226"/>
                <a:gd name="T26" fmla="*/ 30 w 136"/>
                <a:gd name="T27" fmla="*/ 218 h 226"/>
                <a:gd name="T28" fmla="*/ 20 w 136"/>
                <a:gd name="T29" fmla="*/ 212 h 226"/>
                <a:gd name="T30" fmla="*/ 12 w 136"/>
                <a:gd name="T31" fmla="*/ 206 h 226"/>
                <a:gd name="T32" fmla="*/ 6 w 136"/>
                <a:gd name="T33" fmla="*/ 198 h 226"/>
                <a:gd name="T34" fmla="*/ 2 w 136"/>
                <a:gd name="T35" fmla="*/ 190 h 226"/>
                <a:gd name="T36" fmla="*/ 0 w 136"/>
                <a:gd name="T37" fmla="*/ 180 h 226"/>
                <a:gd name="T38" fmla="*/ 0 w 136"/>
                <a:gd name="T39" fmla="*/ 44 h 226"/>
                <a:gd name="T40" fmla="*/ 0 w 136"/>
                <a:gd name="T41" fmla="*/ 44 h 226"/>
                <a:gd name="T42" fmla="*/ 2 w 136"/>
                <a:gd name="T43" fmla="*/ 36 h 226"/>
                <a:gd name="T44" fmla="*/ 6 w 136"/>
                <a:gd name="T45" fmla="*/ 28 h 226"/>
                <a:gd name="T46" fmla="*/ 12 w 136"/>
                <a:gd name="T47" fmla="*/ 20 h 226"/>
                <a:gd name="T48" fmla="*/ 20 w 136"/>
                <a:gd name="T49" fmla="*/ 12 h 226"/>
                <a:gd name="T50" fmla="*/ 30 w 136"/>
                <a:gd name="T51" fmla="*/ 8 h 226"/>
                <a:gd name="T52" fmla="*/ 42 w 136"/>
                <a:gd name="T53" fmla="*/ 2 h 226"/>
                <a:gd name="T54" fmla="*/ 54 w 136"/>
                <a:gd name="T55" fmla="*/ 0 h 226"/>
                <a:gd name="T56" fmla="*/ 68 w 136"/>
                <a:gd name="T57" fmla="*/ 0 h 226"/>
                <a:gd name="T58" fmla="*/ 68 w 136"/>
                <a:gd name="T59" fmla="*/ 0 h 226"/>
                <a:gd name="T60" fmla="*/ 82 w 136"/>
                <a:gd name="T61" fmla="*/ 0 h 226"/>
                <a:gd name="T62" fmla="*/ 94 w 136"/>
                <a:gd name="T63" fmla="*/ 2 h 226"/>
                <a:gd name="T64" fmla="*/ 106 w 136"/>
                <a:gd name="T65" fmla="*/ 8 h 226"/>
                <a:gd name="T66" fmla="*/ 116 w 136"/>
                <a:gd name="T67" fmla="*/ 12 h 226"/>
                <a:gd name="T68" fmla="*/ 124 w 136"/>
                <a:gd name="T69" fmla="*/ 20 h 226"/>
                <a:gd name="T70" fmla="*/ 130 w 136"/>
                <a:gd name="T71" fmla="*/ 28 h 226"/>
                <a:gd name="T72" fmla="*/ 134 w 136"/>
                <a:gd name="T73" fmla="*/ 36 h 226"/>
                <a:gd name="T74" fmla="*/ 136 w 136"/>
                <a:gd name="T75" fmla="*/ 44 h 226"/>
                <a:gd name="T76" fmla="*/ 136 w 136"/>
                <a:gd name="T77" fmla="*/ 180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6" h="226">
                  <a:moveTo>
                    <a:pt x="136" y="180"/>
                  </a:moveTo>
                  <a:lnTo>
                    <a:pt x="136" y="180"/>
                  </a:lnTo>
                  <a:lnTo>
                    <a:pt x="134" y="190"/>
                  </a:lnTo>
                  <a:lnTo>
                    <a:pt x="130" y="198"/>
                  </a:lnTo>
                  <a:lnTo>
                    <a:pt x="124" y="206"/>
                  </a:lnTo>
                  <a:lnTo>
                    <a:pt x="116" y="212"/>
                  </a:lnTo>
                  <a:lnTo>
                    <a:pt x="106" y="218"/>
                  </a:lnTo>
                  <a:lnTo>
                    <a:pt x="94" y="222"/>
                  </a:lnTo>
                  <a:lnTo>
                    <a:pt x="82" y="224"/>
                  </a:lnTo>
                  <a:lnTo>
                    <a:pt x="68" y="226"/>
                  </a:lnTo>
                  <a:lnTo>
                    <a:pt x="68" y="226"/>
                  </a:lnTo>
                  <a:lnTo>
                    <a:pt x="54" y="224"/>
                  </a:lnTo>
                  <a:lnTo>
                    <a:pt x="42" y="222"/>
                  </a:lnTo>
                  <a:lnTo>
                    <a:pt x="30" y="218"/>
                  </a:lnTo>
                  <a:lnTo>
                    <a:pt x="20" y="212"/>
                  </a:lnTo>
                  <a:lnTo>
                    <a:pt x="12" y="206"/>
                  </a:lnTo>
                  <a:lnTo>
                    <a:pt x="6" y="198"/>
                  </a:lnTo>
                  <a:lnTo>
                    <a:pt x="2" y="190"/>
                  </a:lnTo>
                  <a:lnTo>
                    <a:pt x="0" y="180"/>
                  </a:lnTo>
                  <a:lnTo>
                    <a:pt x="0" y="44"/>
                  </a:lnTo>
                  <a:lnTo>
                    <a:pt x="0" y="44"/>
                  </a:lnTo>
                  <a:lnTo>
                    <a:pt x="2" y="36"/>
                  </a:lnTo>
                  <a:lnTo>
                    <a:pt x="6" y="28"/>
                  </a:lnTo>
                  <a:lnTo>
                    <a:pt x="12" y="20"/>
                  </a:lnTo>
                  <a:lnTo>
                    <a:pt x="20" y="12"/>
                  </a:lnTo>
                  <a:lnTo>
                    <a:pt x="30" y="8"/>
                  </a:lnTo>
                  <a:lnTo>
                    <a:pt x="42" y="2"/>
                  </a:lnTo>
                  <a:lnTo>
                    <a:pt x="54" y="0"/>
                  </a:lnTo>
                  <a:lnTo>
                    <a:pt x="68" y="0"/>
                  </a:lnTo>
                  <a:lnTo>
                    <a:pt x="68" y="0"/>
                  </a:lnTo>
                  <a:lnTo>
                    <a:pt x="82" y="0"/>
                  </a:lnTo>
                  <a:lnTo>
                    <a:pt x="94" y="2"/>
                  </a:lnTo>
                  <a:lnTo>
                    <a:pt x="106" y="8"/>
                  </a:lnTo>
                  <a:lnTo>
                    <a:pt x="116" y="12"/>
                  </a:lnTo>
                  <a:lnTo>
                    <a:pt x="124" y="20"/>
                  </a:lnTo>
                  <a:lnTo>
                    <a:pt x="130" y="28"/>
                  </a:lnTo>
                  <a:lnTo>
                    <a:pt x="134" y="36"/>
                  </a:lnTo>
                  <a:lnTo>
                    <a:pt x="136" y="44"/>
                  </a:lnTo>
                  <a:lnTo>
                    <a:pt x="136" y="18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767" name="Rectangle 553"/>
            <p:cNvSpPr>
              <a:spLocks noChangeArrowheads="1"/>
            </p:cNvSpPr>
            <p:nvPr/>
          </p:nvSpPr>
          <p:spPr bwMode="auto">
            <a:xfrm>
              <a:off x="3141663" y="2879725"/>
              <a:ext cx="215900" cy="222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768" name="Freeform 554"/>
            <p:cNvSpPr>
              <a:spLocks/>
            </p:cNvSpPr>
            <p:nvPr/>
          </p:nvSpPr>
          <p:spPr bwMode="auto">
            <a:xfrm>
              <a:off x="3240088" y="2759075"/>
              <a:ext cx="19050" cy="142875"/>
            </a:xfrm>
            <a:custGeom>
              <a:avLst/>
              <a:gdLst>
                <a:gd name="T0" fmla="*/ 6 w 12"/>
                <a:gd name="T1" fmla="*/ 90 h 90"/>
                <a:gd name="T2" fmla="*/ 6 w 12"/>
                <a:gd name="T3" fmla="*/ 90 h 90"/>
                <a:gd name="T4" fmla="*/ 2 w 12"/>
                <a:gd name="T5" fmla="*/ 88 h 90"/>
                <a:gd name="T6" fmla="*/ 0 w 12"/>
                <a:gd name="T7" fmla="*/ 84 h 90"/>
                <a:gd name="T8" fmla="*/ 0 w 12"/>
                <a:gd name="T9" fmla="*/ 8 h 90"/>
                <a:gd name="T10" fmla="*/ 0 w 12"/>
                <a:gd name="T11" fmla="*/ 8 h 90"/>
                <a:gd name="T12" fmla="*/ 2 w 12"/>
                <a:gd name="T13" fmla="*/ 2 h 90"/>
                <a:gd name="T14" fmla="*/ 6 w 12"/>
                <a:gd name="T15" fmla="*/ 0 h 90"/>
                <a:gd name="T16" fmla="*/ 6 w 12"/>
                <a:gd name="T17" fmla="*/ 0 h 90"/>
                <a:gd name="T18" fmla="*/ 10 w 12"/>
                <a:gd name="T19" fmla="*/ 2 h 90"/>
                <a:gd name="T20" fmla="*/ 12 w 12"/>
                <a:gd name="T21" fmla="*/ 8 h 90"/>
                <a:gd name="T22" fmla="*/ 12 w 12"/>
                <a:gd name="T23" fmla="*/ 84 h 90"/>
                <a:gd name="T24" fmla="*/ 12 w 12"/>
                <a:gd name="T25" fmla="*/ 84 h 90"/>
                <a:gd name="T26" fmla="*/ 10 w 12"/>
                <a:gd name="T27" fmla="*/ 88 h 90"/>
                <a:gd name="T28" fmla="*/ 6 w 12"/>
                <a:gd name="T29" fmla="*/ 90 h 90"/>
                <a:gd name="T30" fmla="*/ 6 w 12"/>
                <a:gd name="T31"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 h="90">
                  <a:moveTo>
                    <a:pt x="6" y="90"/>
                  </a:moveTo>
                  <a:lnTo>
                    <a:pt x="6" y="90"/>
                  </a:lnTo>
                  <a:lnTo>
                    <a:pt x="2" y="88"/>
                  </a:lnTo>
                  <a:lnTo>
                    <a:pt x="0" y="84"/>
                  </a:lnTo>
                  <a:lnTo>
                    <a:pt x="0" y="8"/>
                  </a:lnTo>
                  <a:lnTo>
                    <a:pt x="0" y="8"/>
                  </a:lnTo>
                  <a:lnTo>
                    <a:pt x="2" y="2"/>
                  </a:lnTo>
                  <a:lnTo>
                    <a:pt x="6" y="0"/>
                  </a:lnTo>
                  <a:lnTo>
                    <a:pt x="6" y="0"/>
                  </a:lnTo>
                  <a:lnTo>
                    <a:pt x="10" y="2"/>
                  </a:lnTo>
                  <a:lnTo>
                    <a:pt x="12" y="8"/>
                  </a:lnTo>
                  <a:lnTo>
                    <a:pt x="12" y="84"/>
                  </a:lnTo>
                  <a:lnTo>
                    <a:pt x="12" y="84"/>
                  </a:lnTo>
                  <a:lnTo>
                    <a:pt x="10" y="88"/>
                  </a:lnTo>
                  <a:lnTo>
                    <a:pt x="6" y="90"/>
                  </a:lnTo>
                  <a:lnTo>
                    <a:pt x="6" y="9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769" name="Freeform 555"/>
            <p:cNvSpPr>
              <a:spLocks/>
            </p:cNvSpPr>
            <p:nvPr/>
          </p:nvSpPr>
          <p:spPr bwMode="auto">
            <a:xfrm>
              <a:off x="3233738" y="2651125"/>
              <a:ext cx="133350" cy="120650"/>
            </a:xfrm>
            <a:custGeom>
              <a:avLst/>
              <a:gdLst>
                <a:gd name="T0" fmla="*/ 74 w 84"/>
                <a:gd name="T1" fmla="*/ 20 h 76"/>
                <a:gd name="T2" fmla="*/ 74 w 84"/>
                <a:gd name="T3" fmla="*/ 20 h 76"/>
                <a:gd name="T4" fmla="*/ 78 w 84"/>
                <a:gd name="T5" fmla="*/ 20 h 76"/>
                <a:gd name="T6" fmla="*/ 80 w 84"/>
                <a:gd name="T7" fmla="*/ 18 h 76"/>
                <a:gd name="T8" fmla="*/ 82 w 84"/>
                <a:gd name="T9" fmla="*/ 14 h 76"/>
                <a:gd name="T10" fmla="*/ 84 w 84"/>
                <a:gd name="T11" fmla="*/ 10 h 76"/>
                <a:gd name="T12" fmla="*/ 84 w 84"/>
                <a:gd name="T13" fmla="*/ 10 h 76"/>
                <a:gd name="T14" fmla="*/ 82 w 84"/>
                <a:gd name="T15" fmla="*/ 6 h 76"/>
                <a:gd name="T16" fmla="*/ 80 w 84"/>
                <a:gd name="T17" fmla="*/ 2 h 76"/>
                <a:gd name="T18" fmla="*/ 78 w 84"/>
                <a:gd name="T19" fmla="*/ 0 h 76"/>
                <a:gd name="T20" fmla="*/ 74 w 84"/>
                <a:gd name="T21" fmla="*/ 0 h 76"/>
                <a:gd name="T22" fmla="*/ 74 w 84"/>
                <a:gd name="T23" fmla="*/ 0 h 76"/>
                <a:gd name="T24" fmla="*/ 56 w 84"/>
                <a:gd name="T25" fmla="*/ 0 h 76"/>
                <a:gd name="T26" fmla="*/ 40 w 84"/>
                <a:gd name="T27" fmla="*/ 4 h 76"/>
                <a:gd name="T28" fmla="*/ 28 w 84"/>
                <a:gd name="T29" fmla="*/ 10 h 76"/>
                <a:gd name="T30" fmla="*/ 18 w 84"/>
                <a:gd name="T31" fmla="*/ 18 h 76"/>
                <a:gd name="T32" fmla="*/ 10 w 84"/>
                <a:gd name="T33" fmla="*/ 28 h 76"/>
                <a:gd name="T34" fmla="*/ 4 w 84"/>
                <a:gd name="T35" fmla="*/ 40 h 76"/>
                <a:gd name="T36" fmla="*/ 2 w 84"/>
                <a:gd name="T37" fmla="*/ 56 h 76"/>
                <a:gd name="T38" fmla="*/ 0 w 84"/>
                <a:gd name="T39" fmla="*/ 76 h 76"/>
                <a:gd name="T40" fmla="*/ 0 w 84"/>
                <a:gd name="T41" fmla="*/ 76 h 76"/>
                <a:gd name="T42" fmla="*/ 0 w 84"/>
                <a:gd name="T43" fmla="*/ 76 h 76"/>
                <a:gd name="T44" fmla="*/ 0 w 84"/>
                <a:gd name="T45" fmla="*/ 76 h 76"/>
                <a:gd name="T46" fmla="*/ 10 w 84"/>
                <a:gd name="T47" fmla="*/ 76 h 76"/>
                <a:gd name="T48" fmla="*/ 10 w 84"/>
                <a:gd name="T49" fmla="*/ 76 h 76"/>
                <a:gd name="T50" fmla="*/ 20 w 84"/>
                <a:gd name="T51" fmla="*/ 76 h 76"/>
                <a:gd name="T52" fmla="*/ 20 w 84"/>
                <a:gd name="T53" fmla="*/ 76 h 76"/>
                <a:gd name="T54" fmla="*/ 20 w 84"/>
                <a:gd name="T55" fmla="*/ 76 h 76"/>
                <a:gd name="T56" fmla="*/ 20 w 84"/>
                <a:gd name="T57" fmla="*/ 76 h 76"/>
                <a:gd name="T58" fmla="*/ 20 w 84"/>
                <a:gd name="T59" fmla="*/ 60 h 76"/>
                <a:gd name="T60" fmla="*/ 22 w 84"/>
                <a:gd name="T61" fmla="*/ 48 h 76"/>
                <a:gd name="T62" fmla="*/ 26 w 84"/>
                <a:gd name="T63" fmla="*/ 38 h 76"/>
                <a:gd name="T64" fmla="*/ 32 w 84"/>
                <a:gd name="T65" fmla="*/ 32 h 76"/>
                <a:gd name="T66" fmla="*/ 38 w 84"/>
                <a:gd name="T67" fmla="*/ 26 h 76"/>
                <a:gd name="T68" fmla="*/ 48 w 84"/>
                <a:gd name="T69" fmla="*/ 22 h 76"/>
                <a:gd name="T70" fmla="*/ 60 w 84"/>
                <a:gd name="T71" fmla="*/ 20 h 76"/>
                <a:gd name="T72" fmla="*/ 74 w 84"/>
                <a:gd name="T73" fmla="*/ 20 h 76"/>
                <a:gd name="T74" fmla="*/ 74 w 84"/>
                <a:gd name="T75" fmla="*/ 2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4" h="76">
                  <a:moveTo>
                    <a:pt x="74" y="20"/>
                  </a:moveTo>
                  <a:lnTo>
                    <a:pt x="74" y="20"/>
                  </a:lnTo>
                  <a:lnTo>
                    <a:pt x="78" y="20"/>
                  </a:lnTo>
                  <a:lnTo>
                    <a:pt x="80" y="18"/>
                  </a:lnTo>
                  <a:lnTo>
                    <a:pt x="82" y="14"/>
                  </a:lnTo>
                  <a:lnTo>
                    <a:pt x="84" y="10"/>
                  </a:lnTo>
                  <a:lnTo>
                    <a:pt x="84" y="10"/>
                  </a:lnTo>
                  <a:lnTo>
                    <a:pt x="82" y="6"/>
                  </a:lnTo>
                  <a:lnTo>
                    <a:pt x="80" y="2"/>
                  </a:lnTo>
                  <a:lnTo>
                    <a:pt x="78" y="0"/>
                  </a:lnTo>
                  <a:lnTo>
                    <a:pt x="74" y="0"/>
                  </a:lnTo>
                  <a:lnTo>
                    <a:pt x="74" y="0"/>
                  </a:lnTo>
                  <a:lnTo>
                    <a:pt x="56" y="0"/>
                  </a:lnTo>
                  <a:lnTo>
                    <a:pt x="40" y="4"/>
                  </a:lnTo>
                  <a:lnTo>
                    <a:pt x="28" y="10"/>
                  </a:lnTo>
                  <a:lnTo>
                    <a:pt x="18" y="18"/>
                  </a:lnTo>
                  <a:lnTo>
                    <a:pt x="10" y="28"/>
                  </a:lnTo>
                  <a:lnTo>
                    <a:pt x="4" y="40"/>
                  </a:lnTo>
                  <a:lnTo>
                    <a:pt x="2" y="56"/>
                  </a:lnTo>
                  <a:lnTo>
                    <a:pt x="0" y="76"/>
                  </a:lnTo>
                  <a:lnTo>
                    <a:pt x="0" y="76"/>
                  </a:lnTo>
                  <a:lnTo>
                    <a:pt x="0" y="76"/>
                  </a:lnTo>
                  <a:lnTo>
                    <a:pt x="0" y="76"/>
                  </a:lnTo>
                  <a:lnTo>
                    <a:pt x="10" y="76"/>
                  </a:lnTo>
                  <a:lnTo>
                    <a:pt x="10" y="76"/>
                  </a:lnTo>
                  <a:lnTo>
                    <a:pt x="20" y="76"/>
                  </a:lnTo>
                  <a:lnTo>
                    <a:pt x="20" y="76"/>
                  </a:lnTo>
                  <a:lnTo>
                    <a:pt x="20" y="76"/>
                  </a:lnTo>
                  <a:lnTo>
                    <a:pt x="20" y="76"/>
                  </a:lnTo>
                  <a:lnTo>
                    <a:pt x="20" y="60"/>
                  </a:lnTo>
                  <a:lnTo>
                    <a:pt x="22" y="48"/>
                  </a:lnTo>
                  <a:lnTo>
                    <a:pt x="26" y="38"/>
                  </a:lnTo>
                  <a:lnTo>
                    <a:pt x="32" y="32"/>
                  </a:lnTo>
                  <a:lnTo>
                    <a:pt x="38" y="26"/>
                  </a:lnTo>
                  <a:lnTo>
                    <a:pt x="48" y="22"/>
                  </a:lnTo>
                  <a:lnTo>
                    <a:pt x="60" y="20"/>
                  </a:lnTo>
                  <a:lnTo>
                    <a:pt x="74" y="20"/>
                  </a:lnTo>
                  <a:lnTo>
                    <a:pt x="74" y="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grpSp>
      <p:sp>
        <p:nvSpPr>
          <p:cNvPr id="1770" name="Freeform 556"/>
          <p:cNvSpPr>
            <a:spLocks noEditPoints="1"/>
          </p:cNvSpPr>
          <p:nvPr/>
        </p:nvSpPr>
        <p:spPr bwMode="auto">
          <a:xfrm>
            <a:off x="7372418" y="3918625"/>
            <a:ext cx="434926" cy="434926"/>
          </a:xfrm>
          <a:custGeom>
            <a:avLst/>
            <a:gdLst>
              <a:gd name="T0" fmla="*/ 178 w 302"/>
              <a:gd name="T1" fmla="*/ 138 h 302"/>
              <a:gd name="T2" fmla="*/ 178 w 302"/>
              <a:gd name="T3" fmla="*/ 138 h 302"/>
              <a:gd name="T4" fmla="*/ 188 w 302"/>
              <a:gd name="T5" fmla="*/ 110 h 302"/>
              <a:gd name="T6" fmla="*/ 188 w 302"/>
              <a:gd name="T7" fmla="*/ 82 h 302"/>
              <a:gd name="T8" fmla="*/ 178 w 302"/>
              <a:gd name="T9" fmla="*/ 54 h 302"/>
              <a:gd name="T10" fmla="*/ 162 w 302"/>
              <a:gd name="T11" fmla="*/ 28 h 302"/>
              <a:gd name="T12" fmla="*/ 146 w 302"/>
              <a:gd name="T13" fmla="*/ 16 h 302"/>
              <a:gd name="T14" fmla="*/ 112 w 302"/>
              <a:gd name="T15" fmla="*/ 2 h 302"/>
              <a:gd name="T16" fmla="*/ 76 w 302"/>
              <a:gd name="T17" fmla="*/ 2 h 302"/>
              <a:gd name="T18" fmla="*/ 42 w 302"/>
              <a:gd name="T19" fmla="*/ 16 h 302"/>
              <a:gd name="T20" fmla="*/ 28 w 302"/>
              <a:gd name="T21" fmla="*/ 28 h 302"/>
              <a:gd name="T22" fmla="*/ 8 w 302"/>
              <a:gd name="T23" fmla="*/ 60 h 302"/>
              <a:gd name="T24" fmla="*/ 0 w 302"/>
              <a:gd name="T25" fmla="*/ 96 h 302"/>
              <a:gd name="T26" fmla="*/ 6 w 302"/>
              <a:gd name="T27" fmla="*/ 130 h 302"/>
              <a:gd name="T28" fmla="*/ 28 w 302"/>
              <a:gd name="T29" fmla="*/ 162 h 302"/>
              <a:gd name="T30" fmla="*/ 40 w 302"/>
              <a:gd name="T31" fmla="*/ 172 h 302"/>
              <a:gd name="T32" fmla="*/ 66 w 302"/>
              <a:gd name="T33" fmla="*/ 186 h 302"/>
              <a:gd name="T34" fmla="*/ 96 w 302"/>
              <a:gd name="T35" fmla="*/ 190 h 302"/>
              <a:gd name="T36" fmla="*/ 124 w 302"/>
              <a:gd name="T37" fmla="*/ 184 h 302"/>
              <a:gd name="T38" fmla="*/ 138 w 302"/>
              <a:gd name="T39" fmla="*/ 178 h 302"/>
              <a:gd name="T40" fmla="*/ 172 w 302"/>
              <a:gd name="T41" fmla="*/ 186 h 302"/>
              <a:gd name="T42" fmla="*/ 174 w 302"/>
              <a:gd name="T43" fmla="*/ 216 h 302"/>
              <a:gd name="T44" fmla="*/ 206 w 302"/>
              <a:gd name="T45" fmla="*/ 220 h 302"/>
              <a:gd name="T46" fmla="*/ 210 w 302"/>
              <a:gd name="T47" fmla="*/ 250 h 302"/>
              <a:gd name="T48" fmla="*/ 242 w 302"/>
              <a:gd name="T49" fmla="*/ 256 h 302"/>
              <a:gd name="T50" fmla="*/ 244 w 302"/>
              <a:gd name="T51" fmla="*/ 286 h 302"/>
              <a:gd name="T52" fmla="*/ 288 w 302"/>
              <a:gd name="T53" fmla="*/ 302 h 302"/>
              <a:gd name="T54" fmla="*/ 302 w 302"/>
              <a:gd name="T55" fmla="*/ 288 h 302"/>
              <a:gd name="T56" fmla="*/ 62 w 302"/>
              <a:gd name="T57" fmla="*/ 128 h 302"/>
              <a:gd name="T58" fmla="*/ 56 w 302"/>
              <a:gd name="T59" fmla="*/ 122 h 302"/>
              <a:gd name="T60" fmla="*/ 48 w 302"/>
              <a:gd name="T61" fmla="*/ 104 h 302"/>
              <a:gd name="T62" fmla="*/ 48 w 302"/>
              <a:gd name="T63" fmla="*/ 86 h 302"/>
              <a:gd name="T64" fmla="*/ 56 w 302"/>
              <a:gd name="T65" fmla="*/ 70 h 302"/>
              <a:gd name="T66" fmla="*/ 62 w 302"/>
              <a:gd name="T67" fmla="*/ 62 h 302"/>
              <a:gd name="T68" fmla="*/ 76 w 302"/>
              <a:gd name="T69" fmla="*/ 52 h 302"/>
              <a:gd name="T70" fmla="*/ 94 w 302"/>
              <a:gd name="T71" fmla="*/ 48 h 302"/>
              <a:gd name="T72" fmla="*/ 112 w 302"/>
              <a:gd name="T73" fmla="*/ 52 h 302"/>
              <a:gd name="T74" fmla="*/ 128 w 302"/>
              <a:gd name="T75" fmla="*/ 62 h 302"/>
              <a:gd name="T76" fmla="*/ 134 w 302"/>
              <a:gd name="T77" fmla="*/ 70 h 302"/>
              <a:gd name="T78" fmla="*/ 140 w 302"/>
              <a:gd name="T79" fmla="*/ 86 h 302"/>
              <a:gd name="T80" fmla="*/ 140 w 302"/>
              <a:gd name="T81" fmla="*/ 104 h 302"/>
              <a:gd name="T82" fmla="*/ 134 w 302"/>
              <a:gd name="T83" fmla="*/ 122 h 302"/>
              <a:gd name="T84" fmla="*/ 128 w 302"/>
              <a:gd name="T85" fmla="*/ 128 h 302"/>
              <a:gd name="T86" fmla="*/ 112 w 302"/>
              <a:gd name="T87" fmla="*/ 138 h 302"/>
              <a:gd name="T88" fmla="*/ 94 w 302"/>
              <a:gd name="T89" fmla="*/ 142 h 302"/>
              <a:gd name="T90" fmla="*/ 76 w 302"/>
              <a:gd name="T91" fmla="*/ 138 h 302"/>
              <a:gd name="T92" fmla="*/ 62 w 302"/>
              <a:gd name="T93" fmla="*/ 128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02" h="302">
                <a:moveTo>
                  <a:pt x="292" y="252"/>
                </a:moveTo>
                <a:lnTo>
                  <a:pt x="178" y="138"/>
                </a:lnTo>
                <a:lnTo>
                  <a:pt x="178" y="138"/>
                </a:lnTo>
                <a:lnTo>
                  <a:pt x="178" y="138"/>
                </a:lnTo>
                <a:lnTo>
                  <a:pt x="184" y="126"/>
                </a:lnTo>
                <a:lnTo>
                  <a:pt x="188" y="110"/>
                </a:lnTo>
                <a:lnTo>
                  <a:pt x="188" y="96"/>
                </a:lnTo>
                <a:lnTo>
                  <a:pt x="188" y="82"/>
                </a:lnTo>
                <a:lnTo>
                  <a:pt x="184" y="68"/>
                </a:lnTo>
                <a:lnTo>
                  <a:pt x="178" y="54"/>
                </a:lnTo>
                <a:lnTo>
                  <a:pt x="172" y="40"/>
                </a:lnTo>
                <a:lnTo>
                  <a:pt x="162" y="28"/>
                </a:lnTo>
                <a:lnTo>
                  <a:pt x="162" y="28"/>
                </a:lnTo>
                <a:lnTo>
                  <a:pt x="146" y="16"/>
                </a:lnTo>
                <a:lnTo>
                  <a:pt x="130" y="8"/>
                </a:lnTo>
                <a:lnTo>
                  <a:pt x="112" y="2"/>
                </a:lnTo>
                <a:lnTo>
                  <a:pt x="94" y="0"/>
                </a:lnTo>
                <a:lnTo>
                  <a:pt x="76" y="2"/>
                </a:lnTo>
                <a:lnTo>
                  <a:pt x="58" y="8"/>
                </a:lnTo>
                <a:lnTo>
                  <a:pt x="42" y="16"/>
                </a:lnTo>
                <a:lnTo>
                  <a:pt x="28" y="28"/>
                </a:lnTo>
                <a:lnTo>
                  <a:pt x="28" y="28"/>
                </a:lnTo>
                <a:lnTo>
                  <a:pt x="16" y="44"/>
                </a:lnTo>
                <a:lnTo>
                  <a:pt x="8" y="60"/>
                </a:lnTo>
                <a:lnTo>
                  <a:pt x="2" y="78"/>
                </a:lnTo>
                <a:lnTo>
                  <a:pt x="0" y="96"/>
                </a:lnTo>
                <a:lnTo>
                  <a:pt x="2" y="114"/>
                </a:lnTo>
                <a:lnTo>
                  <a:pt x="6" y="130"/>
                </a:lnTo>
                <a:lnTo>
                  <a:pt x="16" y="146"/>
                </a:lnTo>
                <a:lnTo>
                  <a:pt x="28" y="162"/>
                </a:lnTo>
                <a:lnTo>
                  <a:pt x="28" y="162"/>
                </a:lnTo>
                <a:lnTo>
                  <a:pt x="40" y="172"/>
                </a:lnTo>
                <a:lnTo>
                  <a:pt x="52" y="180"/>
                </a:lnTo>
                <a:lnTo>
                  <a:pt x="66" y="186"/>
                </a:lnTo>
                <a:lnTo>
                  <a:pt x="80" y="188"/>
                </a:lnTo>
                <a:lnTo>
                  <a:pt x="96" y="190"/>
                </a:lnTo>
                <a:lnTo>
                  <a:pt x="110" y="188"/>
                </a:lnTo>
                <a:lnTo>
                  <a:pt x="124" y="184"/>
                </a:lnTo>
                <a:lnTo>
                  <a:pt x="138" y="178"/>
                </a:lnTo>
                <a:lnTo>
                  <a:pt x="138" y="178"/>
                </a:lnTo>
                <a:lnTo>
                  <a:pt x="148" y="188"/>
                </a:lnTo>
                <a:lnTo>
                  <a:pt x="172" y="186"/>
                </a:lnTo>
                <a:lnTo>
                  <a:pt x="188" y="202"/>
                </a:lnTo>
                <a:lnTo>
                  <a:pt x="174" y="216"/>
                </a:lnTo>
                <a:lnTo>
                  <a:pt x="192" y="234"/>
                </a:lnTo>
                <a:lnTo>
                  <a:pt x="206" y="220"/>
                </a:lnTo>
                <a:lnTo>
                  <a:pt x="222" y="236"/>
                </a:lnTo>
                <a:lnTo>
                  <a:pt x="210" y="250"/>
                </a:lnTo>
                <a:lnTo>
                  <a:pt x="228" y="268"/>
                </a:lnTo>
                <a:lnTo>
                  <a:pt x="242" y="256"/>
                </a:lnTo>
                <a:lnTo>
                  <a:pt x="258" y="272"/>
                </a:lnTo>
                <a:lnTo>
                  <a:pt x="244" y="286"/>
                </a:lnTo>
                <a:lnTo>
                  <a:pt x="252" y="292"/>
                </a:lnTo>
                <a:lnTo>
                  <a:pt x="288" y="302"/>
                </a:lnTo>
                <a:lnTo>
                  <a:pt x="294" y="296"/>
                </a:lnTo>
                <a:lnTo>
                  <a:pt x="302" y="288"/>
                </a:lnTo>
                <a:lnTo>
                  <a:pt x="292" y="252"/>
                </a:lnTo>
                <a:close/>
                <a:moveTo>
                  <a:pt x="62" y="128"/>
                </a:moveTo>
                <a:lnTo>
                  <a:pt x="62" y="128"/>
                </a:lnTo>
                <a:lnTo>
                  <a:pt x="56" y="122"/>
                </a:lnTo>
                <a:lnTo>
                  <a:pt x="50" y="112"/>
                </a:lnTo>
                <a:lnTo>
                  <a:pt x="48" y="104"/>
                </a:lnTo>
                <a:lnTo>
                  <a:pt x="48" y="96"/>
                </a:lnTo>
                <a:lnTo>
                  <a:pt x="48" y="86"/>
                </a:lnTo>
                <a:lnTo>
                  <a:pt x="50" y="78"/>
                </a:lnTo>
                <a:lnTo>
                  <a:pt x="56" y="70"/>
                </a:lnTo>
                <a:lnTo>
                  <a:pt x="62" y="62"/>
                </a:lnTo>
                <a:lnTo>
                  <a:pt x="62" y="62"/>
                </a:lnTo>
                <a:lnTo>
                  <a:pt x="68" y="56"/>
                </a:lnTo>
                <a:lnTo>
                  <a:pt x="76" y="52"/>
                </a:lnTo>
                <a:lnTo>
                  <a:pt x="86" y="48"/>
                </a:lnTo>
                <a:lnTo>
                  <a:pt x="94" y="48"/>
                </a:lnTo>
                <a:lnTo>
                  <a:pt x="104" y="48"/>
                </a:lnTo>
                <a:lnTo>
                  <a:pt x="112" y="52"/>
                </a:lnTo>
                <a:lnTo>
                  <a:pt x="120" y="56"/>
                </a:lnTo>
                <a:lnTo>
                  <a:pt x="128" y="62"/>
                </a:lnTo>
                <a:lnTo>
                  <a:pt x="128" y="62"/>
                </a:lnTo>
                <a:lnTo>
                  <a:pt x="134" y="70"/>
                </a:lnTo>
                <a:lnTo>
                  <a:pt x="138" y="78"/>
                </a:lnTo>
                <a:lnTo>
                  <a:pt x="140" y="86"/>
                </a:lnTo>
                <a:lnTo>
                  <a:pt x="142" y="96"/>
                </a:lnTo>
                <a:lnTo>
                  <a:pt x="140" y="104"/>
                </a:lnTo>
                <a:lnTo>
                  <a:pt x="138" y="112"/>
                </a:lnTo>
                <a:lnTo>
                  <a:pt x="134" y="122"/>
                </a:lnTo>
                <a:lnTo>
                  <a:pt x="128" y="128"/>
                </a:lnTo>
                <a:lnTo>
                  <a:pt x="128" y="128"/>
                </a:lnTo>
                <a:lnTo>
                  <a:pt x="120" y="134"/>
                </a:lnTo>
                <a:lnTo>
                  <a:pt x="112" y="138"/>
                </a:lnTo>
                <a:lnTo>
                  <a:pt x="104" y="142"/>
                </a:lnTo>
                <a:lnTo>
                  <a:pt x="94" y="142"/>
                </a:lnTo>
                <a:lnTo>
                  <a:pt x="86" y="142"/>
                </a:lnTo>
                <a:lnTo>
                  <a:pt x="76" y="138"/>
                </a:lnTo>
                <a:lnTo>
                  <a:pt x="68" y="134"/>
                </a:lnTo>
                <a:lnTo>
                  <a:pt x="62" y="128"/>
                </a:lnTo>
                <a:lnTo>
                  <a:pt x="62" y="1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grpSp>
        <p:nvGrpSpPr>
          <p:cNvPr id="1771" name="グループ化 1770"/>
          <p:cNvGrpSpPr/>
          <p:nvPr/>
        </p:nvGrpSpPr>
        <p:grpSpPr>
          <a:xfrm>
            <a:off x="6412250" y="3232767"/>
            <a:ext cx="201621" cy="434926"/>
            <a:chOff x="2538413" y="3848100"/>
            <a:chExt cx="222250" cy="479425"/>
          </a:xfrm>
        </p:grpSpPr>
        <p:sp>
          <p:nvSpPr>
            <p:cNvPr id="1772" name="Freeform 557"/>
            <p:cNvSpPr>
              <a:spLocks/>
            </p:cNvSpPr>
            <p:nvPr/>
          </p:nvSpPr>
          <p:spPr bwMode="auto">
            <a:xfrm>
              <a:off x="2538413" y="3848100"/>
              <a:ext cx="222250" cy="384175"/>
            </a:xfrm>
            <a:custGeom>
              <a:avLst/>
              <a:gdLst>
                <a:gd name="T0" fmla="*/ 76 w 140"/>
                <a:gd name="T1" fmla="*/ 0 h 242"/>
                <a:gd name="T2" fmla="*/ 76 w 140"/>
                <a:gd name="T3" fmla="*/ 134 h 242"/>
                <a:gd name="T4" fmla="*/ 76 w 140"/>
                <a:gd name="T5" fmla="*/ 134 h 242"/>
                <a:gd name="T6" fmla="*/ 82 w 140"/>
                <a:gd name="T7" fmla="*/ 136 h 242"/>
                <a:gd name="T8" fmla="*/ 86 w 140"/>
                <a:gd name="T9" fmla="*/ 140 h 242"/>
                <a:gd name="T10" fmla="*/ 88 w 140"/>
                <a:gd name="T11" fmla="*/ 146 h 242"/>
                <a:gd name="T12" fmla="*/ 90 w 140"/>
                <a:gd name="T13" fmla="*/ 152 h 242"/>
                <a:gd name="T14" fmla="*/ 90 w 140"/>
                <a:gd name="T15" fmla="*/ 152 h 242"/>
                <a:gd name="T16" fmla="*/ 88 w 140"/>
                <a:gd name="T17" fmla="*/ 158 h 242"/>
                <a:gd name="T18" fmla="*/ 84 w 140"/>
                <a:gd name="T19" fmla="*/ 164 h 242"/>
                <a:gd name="T20" fmla="*/ 78 w 140"/>
                <a:gd name="T21" fmla="*/ 168 h 242"/>
                <a:gd name="T22" fmla="*/ 70 w 140"/>
                <a:gd name="T23" fmla="*/ 170 h 242"/>
                <a:gd name="T24" fmla="*/ 70 w 140"/>
                <a:gd name="T25" fmla="*/ 170 h 242"/>
                <a:gd name="T26" fmla="*/ 64 w 140"/>
                <a:gd name="T27" fmla="*/ 168 h 242"/>
                <a:gd name="T28" fmla="*/ 58 w 140"/>
                <a:gd name="T29" fmla="*/ 164 h 242"/>
                <a:gd name="T30" fmla="*/ 54 w 140"/>
                <a:gd name="T31" fmla="*/ 158 h 242"/>
                <a:gd name="T32" fmla="*/ 52 w 140"/>
                <a:gd name="T33" fmla="*/ 152 h 242"/>
                <a:gd name="T34" fmla="*/ 52 w 140"/>
                <a:gd name="T35" fmla="*/ 152 h 242"/>
                <a:gd name="T36" fmla="*/ 54 w 140"/>
                <a:gd name="T37" fmla="*/ 146 h 242"/>
                <a:gd name="T38" fmla="*/ 56 w 140"/>
                <a:gd name="T39" fmla="*/ 140 h 242"/>
                <a:gd name="T40" fmla="*/ 60 w 140"/>
                <a:gd name="T41" fmla="*/ 136 h 242"/>
                <a:gd name="T42" fmla="*/ 66 w 140"/>
                <a:gd name="T43" fmla="*/ 134 h 242"/>
                <a:gd name="T44" fmla="*/ 66 w 140"/>
                <a:gd name="T45" fmla="*/ 0 h 242"/>
                <a:gd name="T46" fmla="*/ 0 w 140"/>
                <a:gd name="T47" fmla="*/ 128 h 242"/>
                <a:gd name="T48" fmla="*/ 36 w 140"/>
                <a:gd name="T49" fmla="*/ 242 h 242"/>
                <a:gd name="T50" fmla="*/ 70 w 140"/>
                <a:gd name="T51" fmla="*/ 242 h 242"/>
                <a:gd name="T52" fmla="*/ 106 w 140"/>
                <a:gd name="T53" fmla="*/ 242 h 242"/>
                <a:gd name="T54" fmla="*/ 140 w 140"/>
                <a:gd name="T55" fmla="*/ 128 h 242"/>
                <a:gd name="T56" fmla="*/ 76 w 140"/>
                <a:gd name="T57" fmla="*/ 0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40" h="242">
                  <a:moveTo>
                    <a:pt x="76" y="0"/>
                  </a:moveTo>
                  <a:lnTo>
                    <a:pt x="76" y="134"/>
                  </a:lnTo>
                  <a:lnTo>
                    <a:pt x="76" y="134"/>
                  </a:lnTo>
                  <a:lnTo>
                    <a:pt x="82" y="136"/>
                  </a:lnTo>
                  <a:lnTo>
                    <a:pt x="86" y="140"/>
                  </a:lnTo>
                  <a:lnTo>
                    <a:pt x="88" y="146"/>
                  </a:lnTo>
                  <a:lnTo>
                    <a:pt x="90" y="152"/>
                  </a:lnTo>
                  <a:lnTo>
                    <a:pt x="90" y="152"/>
                  </a:lnTo>
                  <a:lnTo>
                    <a:pt x="88" y="158"/>
                  </a:lnTo>
                  <a:lnTo>
                    <a:pt x="84" y="164"/>
                  </a:lnTo>
                  <a:lnTo>
                    <a:pt x="78" y="168"/>
                  </a:lnTo>
                  <a:lnTo>
                    <a:pt x="70" y="170"/>
                  </a:lnTo>
                  <a:lnTo>
                    <a:pt x="70" y="170"/>
                  </a:lnTo>
                  <a:lnTo>
                    <a:pt x="64" y="168"/>
                  </a:lnTo>
                  <a:lnTo>
                    <a:pt x="58" y="164"/>
                  </a:lnTo>
                  <a:lnTo>
                    <a:pt x="54" y="158"/>
                  </a:lnTo>
                  <a:lnTo>
                    <a:pt x="52" y="152"/>
                  </a:lnTo>
                  <a:lnTo>
                    <a:pt x="52" y="152"/>
                  </a:lnTo>
                  <a:lnTo>
                    <a:pt x="54" y="146"/>
                  </a:lnTo>
                  <a:lnTo>
                    <a:pt x="56" y="140"/>
                  </a:lnTo>
                  <a:lnTo>
                    <a:pt x="60" y="136"/>
                  </a:lnTo>
                  <a:lnTo>
                    <a:pt x="66" y="134"/>
                  </a:lnTo>
                  <a:lnTo>
                    <a:pt x="66" y="0"/>
                  </a:lnTo>
                  <a:lnTo>
                    <a:pt x="0" y="128"/>
                  </a:lnTo>
                  <a:lnTo>
                    <a:pt x="36" y="242"/>
                  </a:lnTo>
                  <a:lnTo>
                    <a:pt x="70" y="242"/>
                  </a:lnTo>
                  <a:lnTo>
                    <a:pt x="106" y="242"/>
                  </a:lnTo>
                  <a:lnTo>
                    <a:pt x="140" y="128"/>
                  </a:lnTo>
                  <a:lnTo>
                    <a:pt x="7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773" name="Rectangle 558"/>
            <p:cNvSpPr>
              <a:spLocks noChangeArrowheads="1"/>
            </p:cNvSpPr>
            <p:nvPr/>
          </p:nvSpPr>
          <p:spPr bwMode="auto">
            <a:xfrm>
              <a:off x="2595563" y="4251325"/>
              <a:ext cx="111125" cy="762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grpSp>
      <p:grpSp>
        <p:nvGrpSpPr>
          <p:cNvPr id="1774" name="グループ化 1773"/>
          <p:cNvGrpSpPr/>
          <p:nvPr/>
        </p:nvGrpSpPr>
        <p:grpSpPr>
          <a:xfrm>
            <a:off x="7054984" y="2558876"/>
            <a:ext cx="403242" cy="434926"/>
            <a:chOff x="6621463" y="2651125"/>
            <a:chExt cx="444500" cy="479425"/>
          </a:xfrm>
        </p:grpSpPr>
        <p:sp>
          <p:nvSpPr>
            <p:cNvPr id="1775" name="Freeform 559"/>
            <p:cNvSpPr>
              <a:spLocks/>
            </p:cNvSpPr>
            <p:nvPr/>
          </p:nvSpPr>
          <p:spPr bwMode="auto">
            <a:xfrm>
              <a:off x="6621463" y="2651125"/>
              <a:ext cx="444500" cy="479425"/>
            </a:xfrm>
            <a:custGeom>
              <a:avLst/>
              <a:gdLst>
                <a:gd name="T0" fmla="*/ 140 w 280"/>
                <a:gd name="T1" fmla="*/ 302 h 302"/>
                <a:gd name="T2" fmla="*/ 140 w 280"/>
                <a:gd name="T3" fmla="*/ 302 h 302"/>
                <a:gd name="T4" fmla="*/ 162 w 280"/>
                <a:gd name="T5" fmla="*/ 300 h 302"/>
                <a:gd name="T6" fmla="*/ 180 w 280"/>
                <a:gd name="T7" fmla="*/ 296 h 302"/>
                <a:gd name="T8" fmla="*/ 198 w 280"/>
                <a:gd name="T9" fmla="*/ 288 h 302"/>
                <a:gd name="T10" fmla="*/ 212 w 280"/>
                <a:gd name="T11" fmla="*/ 280 h 302"/>
                <a:gd name="T12" fmla="*/ 226 w 280"/>
                <a:gd name="T13" fmla="*/ 268 h 302"/>
                <a:gd name="T14" fmla="*/ 238 w 280"/>
                <a:gd name="T15" fmla="*/ 256 h 302"/>
                <a:gd name="T16" fmla="*/ 248 w 280"/>
                <a:gd name="T17" fmla="*/ 242 h 302"/>
                <a:gd name="T18" fmla="*/ 256 w 280"/>
                <a:gd name="T19" fmla="*/ 226 h 302"/>
                <a:gd name="T20" fmla="*/ 262 w 280"/>
                <a:gd name="T21" fmla="*/ 212 h 302"/>
                <a:gd name="T22" fmla="*/ 268 w 280"/>
                <a:gd name="T23" fmla="*/ 196 h 302"/>
                <a:gd name="T24" fmla="*/ 276 w 280"/>
                <a:gd name="T25" fmla="*/ 166 h 302"/>
                <a:gd name="T26" fmla="*/ 278 w 280"/>
                <a:gd name="T27" fmla="*/ 140 h 302"/>
                <a:gd name="T28" fmla="*/ 280 w 280"/>
                <a:gd name="T29" fmla="*/ 120 h 302"/>
                <a:gd name="T30" fmla="*/ 280 w 280"/>
                <a:gd name="T31" fmla="*/ 120 h 302"/>
                <a:gd name="T32" fmla="*/ 280 w 280"/>
                <a:gd name="T33" fmla="*/ 18 h 302"/>
                <a:gd name="T34" fmla="*/ 280 w 280"/>
                <a:gd name="T35" fmla="*/ 18 h 302"/>
                <a:gd name="T36" fmla="*/ 268 w 280"/>
                <a:gd name="T37" fmla="*/ 18 h 302"/>
                <a:gd name="T38" fmla="*/ 238 w 280"/>
                <a:gd name="T39" fmla="*/ 16 h 302"/>
                <a:gd name="T40" fmla="*/ 194 w 280"/>
                <a:gd name="T41" fmla="*/ 10 h 302"/>
                <a:gd name="T42" fmla="*/ 140 w 280"/>
                <a:gd name="T43" fmla="*/ 0 h 302"/>
                <a:gd name="T44" fmla="*/ 140 w 280"/>
                <a:gd name="T45" fmla="*/ 0 h 302"/>
                <a:gd name="T46" fmla="*/ 88 w 280"/>
                <a:gd name="T47" fmla="*/ 10 h 302"/>
                <a:gd name="T48" fmla="*/ 42 w 280"/>
                <a:gd name="T49" fmla="*/ 16 h 302"/>
                <a:gd name="T50" fmla="*/ 12 w 280"/>
                <a:gd name="T51" fmla="*/ 18 h 302"/>
                <a:gd name="T52" fmla="*/ 0 w 280"/>
                <a:gd name="T53" fmla="*/ 18 h 302"/>
                <a:gd name="T54" fmla="*/ 0 w 280"/>
                <a:gd name="T55" fmla="*/ 18 h 302"/>
                <a:gd name="T56" fmla="*/ 0 w 280"/>
                <a:gd name="T57" fmla="*/ 120 h 302"/>
                <a:gd name="T58" fmla="*/ 0 w 280"/>
                <a:gd name="T59" fmla="*/ 120 h 302"/>
                <a:gd name="T60" fmla="*/ 2 w 280"/>
                <a:gd name="T61" fmla="*/ 140 h 302"/>
                <a:gd name="T62" fmla="*/ 6 w 280"/>
                <a:gd name="T63" fmla="*/ 166 h 302"/>
                <a:gd name="T64" fmla="*/ 12 w 280"/>
                <a:gd name="T65" fmla="*/ 196 h 302"/>
                <a:gd name="T66" fmla="*/ 18 w 280"/>
                <a:gd name="T67" fmla="*/ 212 h 302"/>
                <a:gd name="T68" fmla="*/ 26 w 280"/>
                <a:gd name="T69" fmla="*/ 226 h 302"/>
                <a:gd name="T70" fmla="*/ 34 w 280"/>
                <a:gd name="T71" fmla="*/ 242 h 302"/>
                <a:gd name="T72" fmla="*/ 42 w 280"/>
                <a:gd name="T73" fmla="*/ 256 h 302"/>
                <a:gd name="T74" fmla="*/ 54 w 280"/>
                <a:gd name="T75" fmla="*/ 268 h 302"/>
                <a:gd name="T76" fmla="*/ 68 w 280"/>
                <a:gd name="T77" fmla="*/ 280 h 302"/>
                <a:gd name="T78" fmla="*/ 82 w 280"/>
                <a:gd name="T79" fmla="*/ 288 h 302"/>
                <a:gd name="T80" fmla="*/ 100 w 280"/>
                <a:gd name="T81" fmla="*/ 296 h 302"/>
                <a:gd name="T82" fmla="*/ 118 w 280"/>
                <a:gd name="T83" fmla="*/ 300 h 302"/>
                <a:gd name="T84" fmla="*/ 140 w 280"/>
                <a:gd name="T85" fmla="*/ 302 h 302"/>
                <a:gd name="T86" fmla="*/ 140 w 280"/>
                <a:gd name="T87"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80" h="302">
                  <a:moveTo>
                    <a:pt x="140" y="302"/>
                  </a:moveTo>
                  <a:lnTo>
                    <a:pt x="140" y="302"/>
                  </a:lnTo>
                  <a:lnTo>
                    <a:pt x="162" y="300"/>
                  </a:lnTo>
                  <a:lnTo>
                    <a:pt x="180" y="296"/>
                  </a:lnTo>
                  <a:lnTo>
                    <a:pt x="198" y="288"/>
                  </a:lnTo>
                  <a:lnTo>
                    <a:pt x="212" y="280"/>
                  </a:lnTo>
                  <a:lnTo>
                    <a:pt x="226" y="268"/>
                  </a:lnTo>
                  <a:lnTo>
                    <a:pt x="238" y="256"/>
                  </a:lnTo>
                  <a:lnTo>
                    <a:pt x="248" y="242"/>
                  </a:lnTo>
                  <a:lnTo>
                    <a:pt x="256" y="226"/>
                  </a:lnTo>
                  <a:lnTo>
                    <a:pt x="262" y="212"/>
                  </a:lnTo>
                  <a:lnTo>
                    <a:pt x="268" y="196"/>
                  </a:lnTo>
                  <a:lnTo>
                    <a:pt x="276" y="166"/>
                  </a:lnTo>
                  <a:lnTo>
                    <a:pt x="278" y="140"/>
                  </a:lnTo>
                  <a:lnTo>
                    <a:pt x="280" y="120"/>
                  </a:lnTo>
                  <a:lnTo>
                    <a:pt x="280" y="120"/>
                  </a:lnTo>
                  <a:lnTo>
                    <a:pt x="280" y="18"/>
                  </a:lnTo>
                  <a:lnTo>
                    <a:pt x="280" y="18"/>
                  </a:lnTo>
                  <a:lnTo>
                    <a:pt x="268" y="18"/>
                  </a:lnTo>
                  <a:lnTo>
                    <a:pt x="238" y="16"/>
                  </a:lnTo>
                  <a:lnTo>
                    <a:pt x="194" y="10"/>
                  </a:lnTo>
                  <a:lnTo>
                    <a:pt x="140" y="0"/>
                  </a:lnTo>
                  <a:lnTo>
                    <a:pt x="140" y="0"/>
                  </a:lnTo>
                  <a:lnTo>
                    <a:pt x="88" y="10"/>
                  </a:lnTo>
                  <a:lnTo>
                    <a:pt x="42" y="16"/>
                  </a:lnTo>
                  <a:lnTo>
                    <a:pt x="12" y="18"/>
                  </a:lnTo>
                  <a:lnTo>
                    <a:pt x="0" y="18"/>
                  </a:lnTo>
                  <a:lnTo>
                    <a:pt x="0" y="18"/>
                  </a:lnTo>
                  <a:lnTo>
                    <a:pt x="0" y="120"/>
                  </a:lnTo>
                  <a:lnTo>
                    <a:pt x="0" y="120"/>
                  </a:lnTo>
                  <a:lnTo>
                    <a:pt x="2" y="140"/>
                  </a:lnTo>
                  <a:lnTo>
                    <a:pt x="6" y="166"/>
                  </a:lnTo>
                  <a:lnTo>
                    <a:pt x="12" y="196"/>
                  </a:lnTo>
                  <a:lnTo>
                    <a:pt x="18" y="212"/>
                  </a:lnTo>
                  <a:lnTo>
                    <a:pt x="26" y="226"/>
                  </a:lnTo>
                  <a:lnTo>
                    <a:pt x="34" y="242"/>
                  </a:lnTo>
                  <a:lnTo>
                    <a:pt x="42" y="256"/>
                  </a:lnTo>
                  <a:lnTo>
                    <a:pt x="54" y="268"/>
                  </a:lnTo>
                  <a:lnTo>
                    <a:pt x="68" y="280"/>
                  </a:lnTo>
                  <a:lnTo>
                    <a:pt x="82" y="288"/>
                  </a:lnTo>
                  <a:lnTo>
                    <a:pt x="100" y="296"/>
                  </a:lnTo>
                  <a:lnTo>
                    <a:pt x="118" y="300"/>
                  </a:lnTo>
                  <a:lnTo>
                    <a:pt x="140" y="302"/>
                  </a:lnTo>
                  <a:lnTo>
                    <a:pt x="140" y="30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776" name="Freeform 560"/>
            <p:cNvSpPr>
              <a:spLocks/>
            </p:cNvSpPr>
            <p:nvPr/>
          </p:nvSpPr>
          <p:spPr bwMode="auto">
            <a:xfrm>
              <a:off x="6843713" y="2682875"/>
              <a:ext cx="190500" cy="206375"/>
            </a:xfrm>
            <a:custGeom>
              <a:avLst/>
              <a:gdLst>
                <a:gd name="T0" fmla="*/ 0 w 120"/>
                <a:gd name="T1" fmla="*/ 0 h 130"/>
                <a:gd name="T2" fmla="*/ 0 w 120"/>
                <a:gd name="T3" fmla="*/ 130 h 130"/>
                <a:gd name="T4" fmla="*/ 118 w 120"/>
                <a:gd name="T5" fmla="*/ 130 h 130"/>
                <a:gd name="T6" fmla="*/ 118 w 120"/>
                <a:gd name="T7" fmla="*/ 130 h 130"/>
                <a:gd name="T8" fmla="*/ 120 w 120"/>
                <a:gd name="T9" fmla="*/ 110 h 130"/>
                <a:gd name="T10" fmla="*/ 120 w 120"/>
                <a:gd name="T11" fmla="*/ 100 h 130"/>
                <a:gd name="T12" fmla="*/ 120 w 120"/>
                <a:gd name="T13" fmla="*/ 16 h 130"/>
                <a:gd name="T14" fmla="*/ 120 w 120"/>
                <a:gd name="T15" fmla="*/ 16 h 130"/>
                <a:gd name="T16" fmla="*/ 70 w 120"/>
                <a:gd name="T17" fmla="*/ 12 h 130"/>
                <a:gd name="T18" fmla="*/ 36 w 120"/>
                <a:gd name="T19" fmla="*/ 6 h 130"/>
                <a:gd name="T20" fmla="*/ 0 w 120"/>
                <a:gd name="T21" fmla="*/ 0 h 130"/>
                <a:gd name="T22" fmla="*/ 0 w 120"/>
                <a:gd name="T23" fmla="*/ 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0" h="130">
                  <a:moveTo>
                    <a:pt x="0" y="0"/>
                  </a:moveTo>
                  <a:lnTo>
                    <a:pt x="0" y="130"/>
                  </a:lnTo>
                  <a:lnTo>
                    <a:pt x="118" y="130"/>
                  </a:lnTo>
                  <a:lnTo>
                    <a:pt x="118" y="130"/>
                  </a:lnTo>
                  <a:lnTo>
                    <a:pt x="120" y="110"/>
                  </a:lnTo>
                  <a:lnTo>
                    <a:pt x="120" y="100"/>
                  </a:lnTo>
                  <a:lnTo>
                    <a:pt x="120" y="16"/>
                  </a:lnTo>
                  <a:lnTo>
                    <a:pt x="120" y="16"/>
                  </a:lnTo>
                  <a:lnTo>
                    <a:pt x="70" y="12"/>
                  </a:lnTo>
                  <a:lnTo>
                    <a:pt x="36" y="6"/>
                  </a:lnTo>
                  <a:lnTo>
                    <a:pt x="0" y="0"/>
                  </a:ln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777" name="Freeform 561"/>
            <p:cNvSpPr>
              <a:spLocks/>
            </p:cNvSpPr>
            <p:nvPr/>
          </p:nvSpPr>
          <p:spPr bwMode="auto">
            <a:xfrm>
              <a:off x="6862763" y="2705100"/>
              <a:ext cx="155575" cy="168275"/>
            </a:xfrm>
            <a:custGeom>
              <a:avLst/>
              <a:gdLst>
                <a:gd name="T0" fmla="*/ 0 w 98"/>
                <a:gd name="T1" fmla="*/ 106 h 106"/>
                <a:gd name="T2" fmla="*/ 0 w 98"/>
                <a:gd name="T3" fmla="*/ 0 h 106"/>
                <a:gd name="T4" fmla="*/ 0 w 98"/>
                <a:gd name="T5" fmla="*/ 0 h 106"/>
                <a:gd name="T6" fmla="*/ 54 w 98"/>
                <a:gd name="T7" fmla="*/ 8 h 106"/>
                <a:gd name="T8" fmla="*/ 98 w 98"/>
                <a:gd name="T9" fmla="*/ 12 h 106"/>
                <a:gd name="T10" fmla="*/ 98 w 98"/>
                <a:gd name="T11" fmla="*/ 86 h 106"/>
                <a:gd name="T12" fmla="*/ 98 w 98"/>
                <a:gd name="T13" fmla="*/ 86 h 106"/>
                <a:gd name="T14" fmla="*/ 96 w 98"/>
                <a:gd name="T15" fmla="*/ 106 h 106"/>
                <a:gd name="T16" fmla="*/ 0 w 98"/>
                <a:gd name="T17" fmla="*/ 106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106">
                  <a:moveTo>
                    <a:pt x="0" y="106"/>
                  </a:moveTo>
                  <a:lnTo>
                    <a:pt x="0" y="0"/>
                  </a:lnTo>
                  <a:lnTo>
                    <a:pt x="0" y="0"/>
                  </a:lnTo>
                  <a:lnTo>
                    <a:pt x="54" y="8"/>
                  </a:lnTo>
                  <a:lnTo>
                    <a:pt x="98" y="12"/>
                  </a:lnTo>
                  <a:lnTo>
                    <a:pt x="98" y="86"/>
                  </a:lnTo>
                  <a:lnTo>
                    <a:pt x="98" y="86"/>
                  </a:lnTo>
                  <a:lnTo>
                    <a:pt x="96" y="106"/>
                  </a:lnTo>
                  <a:lnTo>
                    <a:pt x="0" y="10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778" name="Freeform 562"/>
            <p:cNvSpPr>
              <a:spLocks/>
            </p:cNvSpPr>
            <p:nvPr/>
          </p:nvSpPr>
          <p:spPr bwMode="auto">
            <a:xfrm>
              <a:off x="6843713" y="2889250"/>
              <a:ext cx="187325" cy="209550"/>
            </a:xfrm>
            <a:custGeom>
              <a:avLst/>
              <a:gdLst>
                <a:gd name="T0" fmla="*/ 0 w 118"/>
                <a:gd name="T1" fmla="*/ 132 h 132"/>
                <a:gd name="T2" fmla="*/ 0 w 118"/>
                <a:gd name="T3" fmla="*/ 132 h 132"/>
                <a:gd name="T4" fmla="*/ 16 w 118"/>
                <a:gd name="T5" fmla="*/ 132 h 132"/>
                <a:gd name="T6" fmla="*/ 30 w 118"/>
                <a:gd name="T7" fmla="*/ 130 h 132"/>
                <a:gd name="T8" fmla="*/ 42 w 118"/>
                <a:gd name="T9" fmla="*/ 124 h 132"/>
                <a:gd name="T10" fmla="*/ 54 w 118"/>
                <a:gd name="T11" fmla="*/ 118 h 132"/>
                <a:gd name="T12" fmla="*/ 64 w 118"/>
                <a:gd name="T13" fmla="*/ 112 h 132"/>
                <a:gd name="T14" fmla="*/ 74 w 118"/>
                <a:gd name="T15" fmla="*/ 104 h 132"/>
                <a:gd name="T16" fmla="*/ 82 w 118"/>
                <a:gd name="T17" fmla="*/ 94 h 132"/>
                <a:gd name="T18" fmla="*/ 90 w 118"/>
                <a:gd name="T19" fmla="*/ 84 h 132"/>
                <a:gd name="T20" fmla="*/ 100 w 118"/>
                <a:gd name="T21" fmla="*/ 64 h 132"/>
                <a:gd name="T22" fmla="*/ 110 w 118"/>
                <a:gd name="T23" fmla="*/ 42 h 132"/>
                <a:gd name="T24" fmla="*/ 114 w 118"/>
                <a:gd name="T25" fmla="*/ 20 h 132"/>
                <a:gd name="T26" fmla="*/ 118 w 118"/>
                <a:gd name="T27" fmla="*/ 0 h 132"/>
                <a:gd name="T28" fmla="*/ 0 w 118"/>
                <a:gd name="T29" fmla="*/ 0 h 132"/>
                <a:gd name="T30" fmla="*/ 0 w 118"/>
                <a:gd name="T31"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8" h="132">
                  <a:moveTo>
                    <a:pt x="0" y="132"/>
                  </a:moveTo>
                  <a:lnTo>
                    <a:pt x="0" y="132"/>
                  </a:lnTo>
                  <a:lnTo>
                    <a:pt x="16" y="132"/>
                  </a:lnTo>
                  <a:lnTo>
                    <a:pt x="30" y="130"/>
                  </a:lnTo>
                  <a:lnTo>
                    <a:pt x="42" y="124"/>
                  </a:lnTo>
                  <a:lnTo>
                    <a:pt x="54" y="118"/>
                  </a:lnTo>
                  <a:lnTo>
                    <a:pt x="64" y="112"/>
                  </a:lnTo>
                  <a:lnTo>
                    <a:pt x="74" y="104"/>
                  </a:lnTo>
                  <a:lnTo>
                    <a:pt x="82" y="94"/>
                  </a:lnTo>
                  <a:lnTo>
                    <a:pt x="90" y="84"/>
                  </a:lnTo>
                  <a:lnTo>
                    <a:pt x="100" y="64"/>
                  </a:lnTo>
                  <a:lnTo>
                    <a:pt x="110" y="42"/>
                  </a:lnTo>
                  <a:lnTo>
                    <a:pt x="114" y="20"/>
                  </a:lnTo>
                  <a:lnTo>
                    <a:pt x="118" y="0"/>
                  </a:lnTo>
                  <a:lnTo>
                    <a:pt x="0" y="0"/>
                  </a:lnTo>
                  <a:lnTo>
                    <a:pt x="0" y="132"/>
                  </a:lnTo>
                  <a:close/>
                </a:path>
              </a:pathLst>
            </a:custGeom>
            <a:solidFill>
              <a:srgbClr val="DBD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779" name="Freeform 563"/>
            <p:cNvSpPr>
              <a:spLocks/>
            </p:cNvSpPr>
            <p:nvPr/>
          </p:nvSpPr>
          <p:spPr bwMode="auto">
            <a:xfrm>
              <a:off x="6862763" y="2908300"/>
              <a:ext cx="146050" cy="174625"/>
            </a:xfrm>
            <a:custGeom>
              <a:avLst/>
              <a:gdLst>
                <a:gd name="T0" fmla="*/ 0 w 92"/>
                <a:gd name="T1" fmla="*/ 0 h 110"/>
                <a:gd name="T2" fmla="*/ 92 w 92"/>
                <a:gd name="T3" fmla="*/ 0 h 110"/>
                <a:gd name="T4" fmla="*/ 92 w 92"/>
                <a:gd name="T5" fmla="*/ 0 h 110"/>
                <a:gd name="T6" fmla="*/ 88 w 92"/>
                <a:gd name="T7" fmla="*/ 18 h 110"/>
                <a:gd name="T8" fmla="*/ 84 w 92"/>
                <a:gd name="T9" fmla="*/ 34 h 110"/>
                <a:gd name="T10" fmla="*/ 76 w 92"/>
                <a:gd name="T11" fmla="*/ 52 h 110"/>
                <a:gd name="T12" fmla="*/ 66 w 92"/>
                <a:gd name="T13" fmla="*/ 68 h 110"/>
                <a:gd name="T14" fmla="*/ 54 w 92"/>
                <a:gd name="T15" fmla="*/ 84 h 110"/>
                <a:gd name="T16" fmla="*/ 40 w 92"/>
                <a:gd name="T17" fmla="*/ 96 h 110"/>
                <a:gd name="T18" fmla="*/ 30 w 92"/>
                <a:gd name="T19" fmla="*/ 100 h 110"/>
                <a:gd name="T20" fmla="*/ 22 w 92"/>
                <a:gd name="T21" fmla="*/ 104 h 110"/>
                <a:gd name="T22" fmla="*/ 10 w 92"/>
                <a:gd name="T23" fmla="*/ 108 h 110"/>
                <a:gd name="T24" fmla="*/ 0 w 92"/>
                <a:gd name="T25" fmla="*/ 110 h 110"/>
                <a:gd name="T26" fmla="*/ 0 w 92"/>
                <a:gd name="T27" fmla="*/ 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2" h="110">
                  <a:moveTo>
                    <a:pt x="0" y="0"/>
                  </a:moveTo>
                  <a:lnTo>
                    <a:pt x="92" y="0"/>
                  </a:lnTo>
                  <a:lnTo>
                    <a:pt x="92" y="0"/>
                  </a:lnTo>
                  <a:lnTo>
                    <a:pt x="88" y="18"/>
                  </a:lnTo>
                  <a:lnTo>
                    <a:pt x="84" y="34"/>
                  </a:lnTo>
                  <a:lnTo>
                    <a:pt x="76" y="52"/>
                  </a:lnTo>
                  <a:lnTo>
                    <a:pt x="66" y="68"/>
                  </a:lnTo>
                  <a:lnTo>
                    <a:pt x="54" y="84"/>
                  </a:lnTo>
                  <a:lnTo>
                    <a:pt x="40" y="96"/>
                  </a:lnTo>
                  <a:lnTo>
                    <a:pt x="30" y="100"/>
                  </a:lnTo>
                  <a:lnTo>
                    <a:pt x="22" y="104"/>
                  </a:lnTo>
                  <a:lnTo>
                    <a:pt x="10" y="108"/>
                  </a:lnTo>
                  <a:lnTo>
                    <a:pt x="0" y="11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780" name="Freeform 564"/>
            <p:cNvSpPr>
              <a:spLocks/>
            </p:cNvSpPr>
            <p:nvPr/>
          </p:nvSpPr>
          <p:spPr bwMode="auto">
            <a:xfrm>
              <a:off x="6653213" y="2682875"/>
              <a:ext cx="190500" cy="206375"/>
            </a:xfrm>
            <a:custGeom>
              <a:avLst/>
              <a:gdLst>
                <a:gd name="T0" fmla="*/ 0 w 120"/>
                <a:gd name="T1" fmla="*/ 100 h 130"/>
                <a:gd name="T2" fmla="*/ 0 w 120"/>
                <a:gd name="T3" fmla="*/ 100 h 130"/>
                <a:gd name="T4" fmla="*/ 0 w 120"/>
                <a:gd name="T5" fmla="*/ 110 h 130"/>
                <a:gd name="T6" fmla="*/ 2 w 120"/>
                <a:gd name="T7" fmla="*/ 130 h 130"/>
                <a:gd name="T8" fmla="*/ 120 w 120"/>
                <a:gd name="T9" fmla="*/ 130 h 130"/>
                <a:gd name="T10" fmla="*/ 120 w 120"/>
                <a:gd name="T11" fmla="*/ 0 h 130"/>
                <a:gd name="T12" fmla="*/ 120 w 120"/>
                <a:gd name="T13" fmla="*/ 0 h 130"/>
                <a:gd name="T14" fmla="*/ 84 w 120"/>
                <a:gd name="T15" fmla="*/ 6 h 130"/>
                <a:gd name="T16" fmla="*/ 50 w 120"/>
                <a:gd name="T17" fmla="*/ 12 h 130"/>
                <a:gd name="T18" fmla="*/ 0 w 120"/>
                <a:gd name="T19" fmla="*/ 16 h 130"/>
                <a:gd name="T20" fmla="*/ 0 w 120"/>
                <a:gd name="T21" fmla="*/ 10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0" h="130">
                  <a:moveTo>
                    <a:pt x="0" y="100"/>
                  </a:moveTo>
                  <a:lnTo>
                    <a:pt x="0" y="100"/>
                  </a:lnTo>
                  <a:lnTo>
                    <a:pt x="0" y="110"/>
                  </a:lnTo>
                  <a:lnTo>
                    <a:pt x="2" y="130"/>
                  </a:lnTo>
                  <a:lnTo>
                    <a:pt x="120" y="130"/>
                  </a:lnTo>
                  <a:lnTo>
                    <a:pt x="120" y="0"/>
                  </a:lnTo>
                  <a:lnTo>
                    <a:pt x="120" y="0"/>
                  </a:lnTo>
                  <a:lnTo>
                    <a:pt x="84" y="6"/>
                  </a:lnTo>
                  <a:lnTo>
                    <a:pt x="50" y="12"/>
                  </a:lnTo>
                  <a:lnTo>
                    <a:pt x="0" y="16"/>
                  </a:lnTo>
                  <a:lnTo>
                    <a:pt x="0" y="100"/>
                  </a:lnTo>
                  <a:close/>
                </a:path>
              </a:pathLst>
            </a:custGeom>
            <a:solidFill>
              <a:srgbClr val="DBD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781" name="Freeform 565"/>
            <p:cNvSpPr>
              <a:spLocks/>
            </p:cNvSpPr>
            <p:nvPr/>
          </p:nvSpPr>
          <p:spPr bwMode="auto">
            <a:xfrm>
              <a:off x="6669088" y="2705100"/>
              <a:ext cx="155575" cy="168275"/>
            </a:xfrm>
            <a:custGeom>
              <a:avLst/>
              <a:gdLst>
                <a:gd name="T0" fmla="*/ 2 w 98"/>
                <a:gd name="T1" fmla="*/ 106 h 106"/>
                <a:gd name="T2" fmla="*/ 2 w 98"/>
                <a:gd name="T3" fmla="*/ 106 h 106"/>
                <a:gd name="T4" fmla="*/ 0 w 98"/>
                <a:gd name="T5" fmla="*/ 86 h 106"/>
                <a:gd name="T6" fmla="*/ 0 w 98"/>
                <a:gd name="T7" fmla="*/ 12 h 106"/>
                <a:gd name="T8" fmla="*/ 0 w 98"/>
                <a:gd name="T9" fmla="*/ 12 h 106"/>
                <a:gd name="T10" fmla="*/ 44 w 98"/>
                <a:gd name="T11" fmla="*/ 8 h 106"/>
                <a:gd name="T12" fmla="*/ 98 w 98"/>
                <a:gd name="T13" fmla="*/ 0 h 106"/>
                <a:gd name="T14" fmla="*/ 98 w 98"/>
                <a:gd name="T15" fmla="*/ 106 h 106"/>
                <a:gd name="T16" fmla="*/ 2 w 98"/>
                <a:gd name="T17" fmla="*/ 106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106">
                  <a:moveTo>
                    <a:pt x="2" y="106"/>
                  </a:moveTo>
                  <a:lnTo>
                    <a:pt x="2" y="106"/>
                  </a:lnTo>
                  <a:lnTo>
                    <a:pt x="0" y="86"/>
                  </a:lnTo>
                  <a:lnTo>
                    <a:pt x="0" y="12"/>
                  </a:lnTo>
                  <a:lnTo>
                    <a:pt x="0" y="12"/>
                  </a:lnTo>
                  <a:lnTo>
                    <a:pt x="44" y="8"/>
                  </a:lnTo>
                  <a:lnTo>
                    <a:pt x="98" y="0"/>
                  </a:lnTo>
                  <a:lnTo>
                    <a:pt x="98" y="106"/>
                  </a:lnTo>
                  <a:lnTo>
                    <a:pt x="2" y="10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782" name="Freeform 566"/>
            <p:cNvSpPr>
              <a:spLocks/>
            </p:cNvSpPr>
            <p:nvPr/>
          </p:nvSpPr>
          <p:spPr bwMode="auto">
            <a:xfrm>
              <a:off x="6656388" y="2889250"/>
              <a:ext cx="187325" cy="209550"/>
            </a:xfrm>
            <a:custGeom>
              <a:avLst/>
              <a:gdLst>
                <a:gd name="T0" fmla="*/ 0 w 118"/>
                <a:gd name="T1" fmla="*/ 0 h 132"/>
                <a:gd name="T2" fmla="*/ 0 w 118"/>
                <a:gd name="T3" fmla="*/ 0 h 132"/>
                <a:gd name="T4" fmla="*/ 4 w 118"/>
                <a:gd name="T5" fmla="*/ 20 h 132"/>
                <a:gd name="T6" fmla="*/ 10 w 118"/>
                <a:gd name="T7" fmla="*/ 42 h 132"/>
                <a:gd name="T8" fmla="*/ 18 w 118"/>
                <a:gd name="T9" fmla="*/ 64 h 132"/>
                <a:gd name="T10" fmla="*/ 30 w 118"/>
                <a:gd name="T11" fmla="*/ 84 h 132"/>
                <a:gd name="T12" fmla="*/ 36 w 118"/>
                <a:gd name="T13" fmla="*/ 94 h 132"/>
                <a:gd name="T14" fmla="*/ 44 w 118"/>
                <a:gd name="T15" fmla="*/ 104 h 132"/>
                <a:gd name="T16" fmla="*/ 54 w 118"/>
                <a:gd name="T17" fmla="*/ 112 h 132"/>
                <a:gd name="T18" fmla="*/ 64 w 118"/>
                <a:gd name="T19" fmla="*/ 118 h 132"/>
                <a:gd name="T20" fmla="*/ 76 w 118"/>
                <a:gd name="T21" fmla="*/ 124 h 132"/>
                <a:gd name="T22" fmla="*/ 88 w 118"/>
                <a:gd name="T23" fmla="*/ 130 h 132"/>
                <a:gd name="T24" fmla="*/ 102 w 118"/>
                <a:gd name="T25" fmla="*/ 132 h 132"/>
                <a:gd name="T26" fmla="*/ 118 w 118"/>
                <a:gd name="T27" fmla="*/ 132 h 132"/>
                <a:gd name="T28" fmla="*/ 118 w 118"/>
                <a:gd name="T29" fmla="*/ 0 h 132"/>
                <a:gd name="T30" fmla="*/ 0 w 118"/>
                <a:gd name="T31"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8" h="132">
                  <a:moveTo>
                    <a:pt x="0" y="0"/>
                  </a:moveTo>
                  <a:lnTo>
                    <a:pt x="0" y="0"/>
                  </a:lnTo>
                  <a:lnTo>
                    <a:pt x="4" y="20"/>
                  </a:lnTo>
                  <a:lnTo>
                    <a:pt x="10" y="42"/>
                  </a:lnTo>
                  <a:lnTo>
                    <a:pt x="18" y="64"/>
                  </a:lnTo>
                  <a:lnTo>
                    <a:pt x="30" y="84"/>
                  </a:lnTo>
                  <a:lnTo>
                    <a:pt x="36" y="94"/>
                  </a:lnTo>
                  <a:lnTo>
                    <a:pt x="44" y="104"/>
                  </a:lnTo>
                  <a:lnTo>
                    <a:pt x="54" y="112"/>
                  </a:lnTo>
                  <a:lnTo>
                    <a:pt x="64" y="118"/>
                  </a:lnTo>
                  <a:lnTo>
                    <a:pt x="76" y="124"/>
                  </a:lnTo>
                  <a:lnTo>
                    <a:pt x="88" y="130"/>
                  </a:lnTo>
                  <a:lnTo>
                    <a:pt x="102" y="132"/>
                  </a:lnTo>
                  <a:lnTo>
                    <a:pt x="118" y="132"/>
                  </a:lnTo>
                  <a:lnTo>
                    <a:pt x="118" y="0"/>
                  </a:ln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783" name="Freeform 567"/>
            <p:cNvSpPr>
              <a:spLocks/>
            </p:cNvSpPr>
            <p:nvPr/>
          </p:nvSpPr>
          <p:spPr bwMode="auto">
            <a:xfrm>
              <a:off x="6678613" y="2908300"/>
              <a:ext cx="146050" cy="174625"/>
            </a:xfrm>
            <a:custGeom>
              <a:avLst/>
              <a:gdLst>
                <a:gd name="T0" fmla="*/ 92 w 92"/>
                <a:gd name="T1" fmla="*/ 110 h 110"/>
                <a:gd name="T2" fmla="*/ 92 w 92"/>
                <a:gd name="T3" fmla="*/ 110 h 110"/>
                <a:gd name="T4" fmla="*/ 82 w 92"/>
                <a:gd name="T5" fmla="*/ 108 h 110"/>
                <a:gd name="T6" fmla="*/ 72 w 92"/>
                <a:gd name="T7" fmla="*/ 104 h 110"/>
                <a:gd name="T8" fmla="*/ 62 w 92"/>
                <a:gd name="T9" fmla="*/ 100 h 110"/>
                <a:gd name="T10" fmla="*/ 54 w 92"/>
                <a:gd name="T11" fmla="*/ 96 h 110"/>
                <a:gd name="T12" fmla="*/ 38 w 92"/>
                <a:gd name="T13" fmla="*/ 84 h 110"/>
                <a:gd name="T14" fmla="*/ 26 w 92"/>
                <a:gd name="T15" fmla="*/ 68 h 110"/>
                <a:gd name="T16" fmla="*/ 16 w 92"/>
                <a:gd name="T17" fmla="*/ 52 h 110"/>
                <a:gd name="T18" fmla="*/ 8 w 92"/>
                <a:gd name="T19" fmla="*/ 34 h 110"/>
                <a:gd name="T20" fmla="*/ 4 w 92"/>
                <a:gd name="T21" fmla="*/ 18 h 110"/>
                <a:gd name="T22" fmla="*/ 0 w 92"/>
                <a:gd name="T23" fmla="*/ 0 h 110"/>
                <a:gd name="T24" fmla="*/ 92 w 92"/>
                <a:gd name="T25" fmla="*/ 0 h 110"/>
                <a:gd name="T26" fmla="*/ 92 w 92"/>
                <a:gd name="T27" fmla="*/ 11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2" h="110">
                  <a:moveTo>
                    <a:pt x="92" y="110"/>
                  </a:moveTo>
                  <a:lnTo>
                    <a:pt x="92" y="110"/>
                  </a:lnTo>
                  <a:lnTo>
                    <a:pt x="82" y="108"/>
                  </a:lnTo>
                  <a:lnTo>
                    <a:pt x="72" y="104"/>
                  </a:lnTo>
                  <a:lnTo>
                    <a:pt x="62" y="100"/>
                  </a:lnTo>
                  <a:lnTo>
                    <a:pt x="54" y="96"/>
                  </a:lnTo>
                  <a:lnTo>
                    <a:pt x="38" y="84"/>
                  </a:lnTo>
                  <a:lnTo>
                    <a:pt x="26" y="68"/>
                  </a:lnTo>
                  <a:lnTo>
                    <a:pt x="16" y="52"/>
                  </a:lnTo>
                  <a:lnTo>
                    <a:pt x="8" y="34"/>
                  </a:lnTo>
                  <a:lnTo>
                    <a:pt x="4" y="18"/>
                  </a:lnTo>
                  <a:lnTo>
                    <a:pt x="0" y="0"/>
                  </a:lnTo>
                  <a:lnTo>
                    <a:pt x="92" y="0"/>
                  </a:lnTo>
                  <a:lnTo>
                    <a:pt x="92" y="1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grpSp>
      <p:grpSp>
        <p:nvGrpSpPr>
          <p:cNvPr id="1784" name="グループ化 1783"/>
          <p:cNvGrpSpPr/>
          <p:nvPr/>
        </p:nvGrpSpPr>
        <p:grpSpPr>
          <a:xfrm>
            <a:off x="4880356" y="1235105"/>
            <a:ext cx="434926" cy="434926"/>
            <a:chOff x="5405438" y="854075"/>
            <a:chExt cx="479425" cy="479425"/>
          </a:xfrm>
        </p:grpSpPr>
        <p:sp>
          <p:nvSpPr>
            <p:cNvPr id="1785" name="Freeform 568"/>
            <p:cNvSpPr>
              <a:spLocks/>
            </p:cNvSpPr>
            <p:nvPr/>
          </p:nvSpPr>
          <p:spPr bwMode="auto">
            <a:xfrm>
              <a:off x="5405438" y="854075"/>
              <a:ext cx="479425" cy="479425"/>
            </a:xfrm>
            <a:custGeom>
              <a:avLst/>
              <a:gdLst>
                <a:gd name="T0" fmla="*/ 152 w 302"/>
                <a:gd name="T1" fmla="*/ 302 h 302"/>
                <a:gd name="T2" fmla="*/ 152 w 302"/>
                <a:gd name="T3" fmla="*/ 302 h 302"/>
                <a:gd name="T4" fmla="*/ 158 w 302"/>
                <a:gd name="T5" fmla="*/ 294 h 302"/>
                <a:gd name="T6" fmla="*/ 168 w 302"/>
                <a:gd name="T7" fmla="*/ 284 h 302"/>
                <a:gd name="T8" fmla="*/ 184 w 302"/>
                <a:gd name="T9" fmla="*/ 274 h 302"/>
                <a:gd name="T10" fmla="*/ 204 w 302"/>
                <a:gd name="T11" fmla="*/ 264 h 302"/>
                <a:gd name="T12" fmla="*/ 230 w 302"/>
                <a:gd name="T13" fmla="*/ 256 h 302"/>
                <a:gd name="T14" fmla="*/ 262 w 302"/>
                <a:gd name="T15" fmla="*/ 250 h 302"/>
                <a:gd name="T16" fmla="*/ 282 w 302"/>
                <a:gd name="T17" fmla="*/ 248 h 302"/>
                <a:gd name="T18" fmla="*/ 302 w 302"/>
                <a:gd name="T19" fmla="*/ 248 h 302"/>
                <a:gd name="T20" fmla="*/ 302 w 302"/>
                <a:gd name="T21" fmla="*/ 0 h 302"/>
                <a:gd name="T22" fmla="*/ 302 w 302"/>
                <a:gd name="T23" fmla="*/ 0 h 302"/>
                <a:gd name="T24" fmla="*/ 282 w 302"/>
                <a:gd name="T25" fmla="*/ 0 h 302"/>
                <a:gd name="T26" fmla="*/ 262 w 302"/>
                <a:gd name="T27" fmla="*/ 2 h 302"/>
                <a:gd name="T28" fmla="*/ 230 w 302"/>
                <a:gd name="T29" fmla="*/ 8 h 302"/>
                <a:gd name="T30" fmla="*/ 204 w 302"/>
                <a:gd name="T31" fmla="*/ 18 h 302"/>
                <a:gd name="T32" fmla="*/ 184 w 302"/>
                <a:gd name="T33" fmla="*/ 28 h 302"/>
                <a:gd name="T34" fmla="*/ 168 w 302"/>
                <a:gd name="T35" fmla="*/ 38 h 302"/>
                <a:gd name="T36" fmla="*/ 158 w 302"/>
                <a:gd name="T37" fmla="*/ 46 h 302"/>
                <a:gd name="T38" fmla="*/ 152 w 302"/>
                <a:gd name="T39" fmla="*/ 54 h 302"/>
                <a:gd name="T40" fmla="*/ 152 w 302"/>
                <a:gd name="T41" fmla="*/ 54 h 302"/>
                <a:gd name="T42" fmla="*/ 144 w 302"/>
                <a:gd name="T43" fmla="*/ 46 h 302"/>
                <a:gd name="T44" fmla="*/ 134 w 302"/>
                <a:gd name="T45" fmla="*/ 38 h 302"/>
                <a:gd name="T46" fmla="*/ 120 w 302"/>
                <a:gd name="T47" fmla="*/ 28 h 302"/>
                <a:gd name="T48" fmla="*/ 100 w 302"/>
                <a:gd name="T49" fmla="*/ 18 h 302"/>
                <a:gd name="T50" fmla="*/ 74 w 302"/>
                <a:gd name="T51" fmla="*/ 8 h 302"/>
                <a:gd name="T52" fmla="*/ 40 w 302"/>
                <a:gd name="T53" fmla="*/ 2 h 302"/>
                <a:gd name="T54" fmla="*/ 22 w 302"/>
                <a:gd name="T55" fmla="*/ 0 h 302"/>
                <a:gd name="T56" fmla="*/ 0 w 302"/>
                <a:gd name="T57" fmla="*/ 0 h 302"/>
                <a:gd name="T58" fmla="*/ 0 w 302"/>
                <a:gd name="T59" fmla="*/ 248 h 302"/>
                <a:gd name="T60" fmla="*/ 0 w 302"/>
                <a:gd name="T61" fmla="*/ 248 h 302"/>
                <a:gd name="T62" fmla="*/ 22 w 302"/>
                <a:gd name="T63" fmla="*/ 248 h 302"/>
                <a:gd name="T64" fmla="*/ 40 w 302"/>
                <a:gd name="T65" fmla="*/ 250 h 302"/>
                <a:gd name="T66" fmla="*/ 74 w 302"/>
                <a:gd name="T67" fmla="*/ 256 h 302"/>
                <a:gd name="T68" fmla="*/ 100 w 302"/>
                <a:gd name="T69" fmla="*/ 264 h 302"/>
                <a:gd name="T70" fmla="*/ 120 w 302"/>
                <a:gd name="T71" fmla="*/ 274 h 302"/>
                <a:gd name="T72" fmla="*/ 134 w 302"/>
                <a:gd name="T73" fmla="*/ 284 h 302"/>
                <a:gd name="T74" fmla="*/ 144 w 302"/>
                <a:gd name="T75" fmla="*/ 294 h 302"/>
                <a:gd name="T76" fmla="*/ 152 w 302"/>
                <a:gd name="T77" fmla="*/ 302 h 302"/>
                <a:gd name="T78" fmla="*/ 152 w 302"/>
                <a:gd name="T79"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02" h="302">
                  <a:moveTo>
                    <a:pt x="152" y="302"/>
                  </a:moveTo>
                  <a:lnTo>
                    <a:pt x="152" y="302"/>
                  </a:lnTo>
                  <a:lnTo>
                    <a:pt x="158" y="294"/>
                  </a:lnTo>
                  <a:lnTo>
                    <a:pt x="168" y="284"/>
                  </a:lnTo>
                  <a:lnTo>
                    <a:pt x="184" y="274"/>
                  </a:lnTo>
                  <a:lnTo>
                    <a:pt x="204" y="264"/>
                  </a:lnTo>
                  <a:lnTo>
                    <a:pt x="230" y="256"/>
                  </a:lnTo>
                  <a:lnTo>
                    <a:pt x="262" y="250"/>
                  </a:lnTo>
                  <a:lnTo>
                    <a:pt x="282" y="248"/>
                  </a:lnTo>
                  <a:lnTo>
                    <a:pt x="302" y="248"/>
                  </a:lnTo>
                  <a:lnTo>
                    <a:pt x="302" y="0"/>
                  </a:lnTo>
                  <a:lnTo>
                    <a:pt x="302" y="0"/>
                  </a:lnTo>
                  <a:lnTo>
                    <a:pt x="282" y="0"/>
                  </a:lnTo>
                  <a:lnTo>
                    <a:pt x="262" y="2"/>
                  </a:lnTo>
                  <a:lnTo>
                    <a:pt x="230" y="8"/>
                  </a:lnTo>
                  <a:lnTo>
                    <a:pt x="204" y="18"/>
                  </a:lnTo>
                  <a:lnTo>
                    <a:pt x="184" y="28"/>
                  </a:lnTo>
                  <a:lnTo>
                    <a:pt x="168" y="38"/>
                  </a:lnTo>
                  <a:lnTo>
                    <a:pt x="158" y="46"/>
                  </a:lnTo>
                  <a:lnTo>
                    <a:pt x="152" y="54"/>
                  </a:lnTo>
                  <a:lnTo>
                    <a:pt x="152" y="54"/>
                  </a:lnTo>
                  <a:lnTo>
                    <a:pt x="144" y="46"/>
                  </a:lnTo>
                  <a:lnTo>
                    <a:pt x="134" y="38"/>
                  </a:lnTo>
                  <a:lnTo>
                    <a:pt x="120" y="28"/>
                  </a:lnTo>
                  <a:lnTo>
                    <a:pt x="100" y="18"/>
                  </a:lnTo>
                  <a:lnTo>
                    <a:pt x="74" y="8"/>
                  </a:lnTo>
                  <a:lnTo>
                    <a:pt x="40" y="2"/>
                  </a:lnTo>
                  <a:lnTo>
                    <a:pt x="22" y="0"/>
                  </a:lnTo>
                  <a:lnTo>
                    <a:pt x="0" y="0"/>
                  </a:lnTo>
                  <a:lnTo>
                    <a:pt x="0" y="248"/>
                  </a:lnTo>
                  <a:lnTo>
                    <a:pt x="0" y="248"/>
                  </a:lnTo>
                  <a:lnTo>
                    <a:pt x="22" y="248"/>
                  </a:lnTo>
                  <a:lnTo>
                    <a:pt x="40" y="250"/>
                  </a:lnTo>
                  <a:lnTo>
                    <a:pt x="74" y="256"/>
                  </a:lnTo>
                  <a:lnTo>
                    <a:pt x="100" y="264"/>
                  </a:lnTo>
                  <a:lnTo>
                    <a:pt x="120" y="274"/>
                  </a:lnTo>
                  <a:lnTo>
                    <a:pt x="134" y="284"/>
                  </a:lnTo>
                  <a:lnTo>
                    <a:pt x="144" y="294"/>
                  </a:lnTo>
                  <a:lnTo>
                    <a:pt x="152" y="302"/>
                  </a:lnTo>
                  <a:lnTo>
                    <a:pt x="152" y="30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786" name="Freeform 569"/>
            <p:cNvSpPr>
              <a:spLocks/>
            </p:cNvSpPr>
            <p:nvPr/>
          </p:nvSpPr>
          <p:spPr bwMode="auto">
            <a:xfrm>
              <a:off x="5437188" y="885825"/>
              <a:ext cx="419100" cy="403225"/>
            </a:xfrm>
            <a:custGeom>
              <a:avLst/>
              <a:gdLst>
                <a:gd name="T0" fmla="*/ 132 w 264"/>
                <a:gd name="T1" fmla="*/ 254 h 254"/>
                <a:gd name="T2" fmla="*/ 132 w 264"/>
                <a:gd name="T3" fmla="*/ 254 h 254"/>
                <a:gd name="T4" fmla="*/ 112 w 264"/>
                <a:gd name="T5" fmla="*/ 240 h 254"/>
                <a:gd name="T6" fmla="*/ 100 w 264"/>
                <a:gd name="T7" fmla="*/ 234 h 254"/>
                <a:gd name="T8" fmla="*/ 86 w 264"/>
                <a:gd name="T9" fmla="*/ 226 h 254"/>
                <a:gd name="T10" fmla="*/ 68 w 264"/>
                <a:gd name="T11" fmla="*/ 220 h 254"/>
                <a:gd name="T12" fmla="*/ 48 w 264"/>
                <a:gd name="T13" fmla="*/ 216 h 254"/>
                <a:gd name="T14" fmla="*/ 26 w 264"/>
                <a:gd name="T15" fmla="*/ 212 h 254"/>
                <a:gd name="T16" fmla="*/ 0 w 264"/>
                <a:gd name="T17" fmla="*/ 210 h 254"/>
                <a:gd name="T18" fmla="*/ 0 w 264"/>
                <a:gd name="T19" fmla="*/ 0 h 254"/>
                <a:gd name="T20" fmla="*/ 0 w 264"/>
                <a:gd name="T21" fmla="*/ 0 h 254"/>
                <a:gd name="T22" fmla="*/ 30 w 264"/>
                <a:gd name="T23" fmla="*/ 2 h 254"/>
                <a:gd name="T24" fmla="*/ 54 w 264"/>
                <a:gd name="T25" fmla="*/ 8 h 254"/>
                <a:gd name="T26" fmla="*/ 74 w 264"/>
                <a:gd name="T27" fmla="*/ 16 h 254"/>
                <a:gd name="T28" fmla="*/ 90 w 264"/>
                <a:gd name="T29" fmla="*/ 24 h 254"/>
                <a:gd name="T30" fmla="*/ 102 w 264"/>
                <a:gd name="T31" fmla="*/ 30 h 254"/>
                <a:gd name="T32" fmla="*/ 110 w 264"/>
                <a:gd name="T33" fmla="*/ 38 h 254"/>
                <a:gd name="T34" fmla="*/ 116 w 264"/>
                <a:gd name="T35" fmla="*/ 44 h 254"/>
                <a:gd name="T36" fmla="*/ 132 w 264"/>
                <a:gd name="T37" fmla="*/ 68 h 254"/>
                <a:gd name="T38" fmla="*/ 148 w 264"/>
                <a:gd name="T39" fmla="*/ 44 h 254"/>
                <a:gd name="T40" fmla="*/ 148 w 264"/>
                <a:gd name="T41" fmla="*/ 44 h 254"/>
                <a:gd name="T42" fmla="*/ 154 w 264"/>
                <a:gd name="T43" fmla="*/ 38 h 254"/>
                <a:gd name="T44" fmla="*/ 162 w 264"/>
                <a:gd name="T45" fmla="*/ 30 h 254"/>
                <a:gd name="T46" fmla="*/ 174 w 264"/>
                <a:gd name="T47" fmla="*/ 24 h 254"/>
                <a:gd name="T48" fmla="*/ 188 w 264"/>
                <a:gd name="T49" fmla="*/ 16 h 254"/>
                <a:gd name="T50" fmla="*/ 208 w 264"/>
                <a:gd name="T51" fmla="*/ 8 h 254"/>
                <a:gd name="T52" fmla="*/ 234 w 264"/>
                <a:gd name="T53" fmla="*/ 2 h 254"/>
                <a:gd name="T54" fmla="*/ 264 w 264"/>
                <a:gd name="T55" fmla="*/ 0 h 254"/>
                <a:gd name="T56" fmla="*/ 264 w 264"/>
                <a:gd name="T57" fmla="*/ 210 h 254"/>
                <a:gd name="T58" fmla="*/ 264 w 264"/>
                <a:gd name="T59" fmla="*/ 210 h 254"/>
                <a:gd name="T60" fmla="*/ 238 w 264"/>
                <a:gd name="T61" fmla="*/ 212 h 254"/>
                <a:gd name="T62" fmla="*/ 216 w 264"/>
                <a:gd name="T63" fmla="*/ 216 h 254"/>
                <a:gd name="T64" fmla="*/ 196 w 264"/>
                <a:gd name="T65" fmla="*/ 220 h 254"/>
                <a:gd name="T66" fmla="*/ 178 w 264"/>
                <a:gd name="T67" fmla="*/ 226 h 254"/>
                <a:gd name="T68" fmla="*/ 164 w 264"/>
                <a:gd name="T69" fmla="*/ 234 h 254"/>
                <a:gd name="T70" fmla="*/ 150 w 264"/>
                <a:gd name="T71" fmla="*/ 240 h 254"/>
                <a:gd name="T72" fmla="*/ 132 w 264"/>
                <a:gd name="T73" fmla="*/ 254 h 254"/>
                <a:gd name="T74" fmla="*/ 132 w 264"/>
                <a:gd name="T75" fmla="*/ 254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64" h="254">
                  <a:moveTo>
                    <a:pt x="132" y="254"/>
                  </a:moveTo>
                  <a:lnTo>
                    <a:pt x="132" y="254"/>
                  </a:lnTo>
                  <a:lnTo>
                    <a:pt x="112" y="240"/>
                  </a:lnTo>
                  <a:lnTo>
                    <a:pt x="100" y="234"/>
                  </a:lnTo>
                  <a:lnTo>
                    <a:pt x="86" y="226"/>
                  </a:lnTo>
                  <a:lnTo>
                    <a:pt x="68" y="220"/>
                  </a:lnTo>
                  <a:lnTo>
                    <a:pt x="48" y="216"/>
                  </a:lnTo>
                  <a:lnTo>
                    <a:pt x="26" y="212"/>
                  </a:lnTo>
                  <a:lnTo>
                    <a:pt x="0" y="210"/>
                  </a:lnTo>
                  <a:lnTo>
                    <a:pt x="0" y="0"/>
                  </a:lnTo>
                  <a:lnTo>
                    <a:pt x="0" y="0"/>
                  </a:lnTo>
                  <a:lnTo>
                    <a:pt x="30" y="2"/>
                  </a:lnTo>
                  <a:lnTo>
                    <a:pt x="54" y="8"/>
                  </a:lnTo>
                  <a:lnTo>
                    <a:pt x="74" y="16"/>
                  </a:lnTo>
                  <a:lnTo>
                    <a:pt x="90" y="24"/>
                  </a:lnTo>
                  <a:lnTo>
                    <a:pt x="102" y="30"/>
                  </a:lnTo>
                  <a:lnTo>
                    <a:pt x="110" y="38"/>
                  </a:lnTo>
                  <a:lnTo>
                    <a:pt x="116" y="44"/>
                  </a:lnTo>
                  <a:lnTo>
                    <a:pt x="132" y="68"/>
                  </a:lnTo>
                  <a:lnTo>
                    <a:pt x="148" y="44"/>
                  </a:lnTo>
                  <a:lnTo>
                    <a:pt x="148" y="44"/>
                  </a:lnTo>
                  <a:lnTo>
                    <a:pt x="154" y="38"/>
                  </a:lnTo>
                  <a:lnTo>
                    <a:pt x="162" y="30"/>
                  </a:lnTo>
                  <a:lnTo>
                    <a:pt x="174" y="24"/>
                  </a:lnTo>
                  <a:lnTo>
                    <a:pt x="188" y="16"/>
                  </a:lnTo>
                  <a:lnTo>
                    <a:pt x="208" y="8"/>
                  </a:lnTo>
                  <a:lnTo>
                    <a:pt x="234" y="2"/>
                  </a:lnTo>
                  <a:lnTo>
                    <a:pt x="264" y="0"/>
                  </a:lnTo>
                  <a:lnTo>
                    <a:pt x="264" y="210"/>
                  </a:lnTo>
                  <a:lnTo>
                    <a:pt x="264" y="210"/>
                  </a:lnTo>
                  <a:lnTo>
                    <a:pt x="238" y="212"/>
                  </a:lnTo>
                  <a:lnTo>
                    <a:pt x="216" y="216"/>
                  </a:lnTo>
                  <a:lnTo>
                    <a:pt x="196" y="220"/>
                  </a:lnTo>
                  <a:lnTo>
                    <a:pt x="178" y="226"/>
                  </a:lnTo>
                  <a:lnTo>
                    <a:pt x="164" y="234"/>
                  </a:lnTo>
                  <a:lnTo>
                    <a:pt x="150" y="240"/>
                  </a:lnTo>
                  <a:lnTo>
                    <a:pt x="132" y="254"/>
                  </a:lnTo>
                  <a:lnTo>
                    <a:pt x="132" y="254"/>
                  </a:lnTo>
                  <a:close/>
                </a:path>
              </a:pathLst>
            </a:custGeom>
            <a:solidFill>
              <a:srgbClr val="DBD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787" name="Freeform 570"/>
            <p:cNvSpPr>
              <a:spLocks/>
            </p:cNvSpPr>
            <p:nvPr/>
          </p:nvSpPr>
          <p:spPr bwMode="auto">
            <a:xfrm>
              <a:off x="5500688" y="1190625"/>
              <a:ext cx="133350" cy="66675"/>
            </a:xfrm>
            <a:custGeom>
              <a:avLst/>
              <a:gdLst>
                <a:gd name="T0" fmla="*/ 80 w 84"/>
                <a:gd name="T1" fmla="*/ 42 h 42"/>
                <a:gd name="T2" fmla="*/ 80 w 84"/>
                <a:gd name="T3" fmla="*/ 42 h 42"/>
                <a:gd name="T4" fmla="*/ 78 w 84"/>
                <a:gd name="T5" fmla="*/ 42 h 42"/>
                <a:gd name="T6" fmla="*/ 78 w 84"/>
                <a:gd name="T7" fmla="*/ 42 h 42"/>
                <a:gd name="T8" fmla="*/ 66 w 84"/>
                <a:gd name="T9" fmla="*/ 32 h 42"/>
                <a:gd name="T10" fmla="*/ 50 w 84"/>
                <a:gd name="T11" fmla="*/ 24 h 42"/>
                <a:gd name="T12" fmla="*/ 28 w 84"/>
                <a:gd name="T13" fmla="*/ 14 h 42"/>
                <a:gd name="T14" fmla="*/ 2 w 84"/>
                <a:gd name="T15" fmla="*/ 6 h 42"/>
                <a:gd name="T16" fmla="*/ 2 w 84"/>
                <a:gd name="T17" fmla="*/ 6 h 42"/>
                <a:gd name="T18" fmla="*/ 0 w 84"/>
                <a:gd name="T19" fmla="*/ 6 h 42"/>
                <a:gd name="T20" fmla="*/ 0 w 84"/>
                <a:gd name="T21" fmla="*/ 2 h 42"/>
                <a:gd name="T22" fmla="*/ 0 w 84"/>
                <a:gd name="T23" fmla="*/ 2 h 42"/>
                <a:gd name="T24" fmla="*/ 0 w 84"/>
                <a:gd name="T25" fmla="*/ 0 h 42"/>
                <a:gd name="T26" fmla="*/ 4 w 84"/>
                <a:gd name="T27" fmla="*/ 0 h 42"/>
                <a:gd name="T28" fmla="*/ 4 w 84"/>
                <a:gd name="T29" fmla="*/ 0 h 42"/>
                <a:gd name="T30" fmla="*/ 32 w 84"/>
                <a:gd name="T31" fmla="*/ 8 h 42"/>
                <a:gd name="T32" fmla="*/ 54 w 84"/>
                <a:gd name="T33" fmla="*/ 18 h 42"/>
                <a:gd name="T34" fmla="*/ 70 w 84"/>
                <a:gd name="T35" fmla="*/ 28 h 42"/>
                <a:gd name="T36" fmla="*/ 82 w 84"/>
                <a:gd name="T37" fmla="*/ 38 h 42"/>
                <a:gd name="T38" fmla="*/ 82 w 84"/>
                <a:gd name="T39" fmla="*/ 38 h 42"/>
                <a:gd name="T40" fmla="*/ 84 w 84"/>
                <a:gd name="T41" fmla="*/ 40 h 42"/>
                <a:gd name="T42" fmla="*/ 82 w 84"/>
                <a:gd name="T43" fmla="*/ 42 h 42"/>
                <a:gd name="T44" fmla="*/ 82 w 84"/>
                <a:gd name="T45" fmla="*/ 42 h 42"/>
                <a:gd name="T46" fmla="*/ 80 w 84"/>
                <a:gd name="T47" fmla="*/ 42 h 42"/>
                <a:gd name="T48" fmla="*/ 80 w 84"/>
                <a:gd name="T49"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4" h="42">
                  <a:moveTo>
                    <a:pt x="80" y="42"/>
                  </a:moveTo>
                  <a:lnTo>
                    <a:pt x="80" y="42"/>
                  </a:lnTo>
                  <a:lnTo>
                    <a:pt x="78" y="42"/>
                  </a:lnTo>
                  <a:lnTo>
                    <a:pt x="78" y="42"/>
                  </a:lnTo>
                  <a:lnTo>
                    <a:pt x="66" y="32"/>
                  </a:lnTo>
                  <a:lnTo>
                    <a:pt x="50" y="24"/>
                  </a:lnTo>
                  <a:lnTo>
                    <a:pt x="28" y="14"/>
                  </a:lnTo>
                  <a:lnTo>
                    <a:pt x="2" y="6"/>
                  </a:lnTo>
                  <a:lnTo>
                    <a:pt x="2" y="6"/>
                  </a:lnTo>
                  <a:lnTo>
                    <a:pt x="0" y="6"/>
                  </a:lnTo>
                  <a:lnTo>
                    <a:pt x="0" y="2"/>
                  </a:lnTo>
                  <a:lnTo>
                    <a:pt x="0" y="2"/>
                  </a:lnTo>
                  <a:lnTo>
                    <a:pt x="0" y="0"/>
                  </a:lnTo>
                  <a:lnTo>
                    <a:pt x="4" y="0"/>
                  </a:lnTo>
                  <a:lnTo>
                    <a:pt x="4" y="0"/>
                  </a:lnTo>
                  <a:lnTo>
                    <a:pt x="32" y="8"/>
                  </a:lnTo>
                  <a:lnTo>
                    <a:pt x="54" y="18"/>
                  </a:lnTo>
                  <a:lnTo>
                    <a:pt x="70" y="28"/>
                  </a:lnTo>
                  <a:lnTo>
                    <a:pt x="82" y="38"/>
                  </a:lnTo>
                  <a:lnTo>
                    <a:pt x="82" y="38"/>
                  </a:lnTo>
                  <a:lnTo>
                    <a:pt x="84" y="40"/>
                  </a:lnTo>
                  <a:lnTo>
                    <a:pt x="82" y="42"/>
                  </a:lnTo>
                  <a:lnTo>
                    <a:pt x="82" y="42"/>
                  </a:lnTo>
                  <a:lnTo>
                    <a:pt x="80" y="42"/>
                  </a:lnTo>
                  <a:lnTo>
                    <a:pt x="80" y="42"/>
                  </a:lnTo>
                  <a:close/>
                </a:path>
              </a:pathLst>
            </a:custGeom>
            <a:solidFill>
              <a:srgbClr val="7170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788" name="Freeform 571"/>
            <p:cNvSpPr>
              <a:spLocks/>
            </p:cNvSpPr>
            <p:nvPr/>
          </p:nvSpPr>
          <p:spPr bwMode="auto">
            <a:xfrm>
              <a:off x="5500688" y="1174750"/>
              <a:ext cx="133350" cy="66675"/>
            </a:xfrm>
            <a:custGeom>
              <a:avLst/>
              <a:gdLst>
                <a:gd name="T0" fmla="*/ 80 w 84"/>
                <a:gd name="T1" fmla="*/ 42 h 42"/>
                <a:gd name="T2" fmla="*/ 80 w 84"/>
                <a:gd name="T3" fmla="*/ 42 h 42"/>
                <a:gd name="T4" fmla="*/ 78 w 84"/>
                <a:gd name="T5" fmla="*/ 40 h 42"/>
                <a:gd name="T6" fmla="*/ 78 w 84"/>
                <a:gd name="T7" fmla="*/ 40 h 42"/>
                <a:gd name="T8" fmla="*/ 66 w 84"/>
                <a:gd name="T9" fmla="*/ 32 h 42"/>
                <a:gd name="T10" fmla="*/ 50 w 84"/>
                <a:gd name="T11" fmla="*/ 22 h 42"/>
                <a:gd name="T12" fmla="*/ 28 w 84"/>
                <a:gd name="T13" fmla="*/ 12 h 42"/>
                <a:gd name="T14" fmla="*/ 2 w 84"/>
                <a:gd name="T15" fmla="*/ 6 h 42"/>
                <a:gd name="T16" fmla="*/ 2 w 84"/>
                <a:gd name="T17" fmla="*/ 6 h 42"/>
                <a:gd name="T18" fmla="*/ 0 w 84"/>
                <a:gd name="T19" fmla="*/ 4 h 42"/>
                <a:gd name="T20" fmla="*/ 0 w 84"/>
                <a:gd name="T21" fmla="*/ 2 h 42"/>
                <a:gd name="T22" fmla="*/ 0 w 84"/>
                <a:gd name="T23" fmla="*/ 2 h 42"/>
                <a:gd name="T24" fmla="*/ 0 w 84"/>
                <a:gd name="T25" fmla="*/ 0 h 42"/>
                <a:gd name="T26" fmla="*/ 4 w 84"/>
                <a:gd name="T27" fmla="*/ 0 h 42"/>
                <a:gd name="T28" fmla="*/ 4 w 84"/>
                <a:gd name="T29" fmla="*/ 0 h 42"/>
                <a:gd name="T30" fmla="*/ 32 w 84"/>
                <a:gd name="T31" fmla="*/ 6 h 42"/>
                <a:gd name="T32" fmla="*/ 54 w 84"/>
                <a:gd name="T33" fmla="*/ 16 h 42"/>
                <a:gd name="T34" fmla="*/ 70 w 84"/>
                <a:gd name="T35" fmla="*/ 26 h 42"/>
                <a:gd name="T36" fmla="*/ 82 w 84"/>
                <a:gd name="T37" fmla="*/ 36 h 42"/>
                <a:gd name="T38" fmla="*/ 82 w 84"/>
                <a:gd name="T39" fmla="*/ 36 h 42"/>
                <a:gd name="T40" fmla="*/ 84 w 84"/>
                <a:gd name="T41" fmla="*/ 38 h 42"/>
                <a:gd name="T42" fmla="*/ 82 w 84"/>
                <a:gd name="T43" fmla="*/ 40 h 42"/>
                <a:gd name="T44" fmla="*/ 82 w 84"/>
                <a:gd name="T45" fmla="*/ 40 h 42"/>
                <a:gd name="T46" fmla="*/ 80 w 84"/>
                <a:gd name="T47" fmla="*/ 42 h 42"/>
                <a:gd name="T48" fmla="*/ 80 w 84"/>
                <a:gd name="T49"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4" h="42">
                  <a:moveTo>
                    <a:pt x="80" y="42"/>
                  </a:moveTo>
                  <a:lnTo>
                    <a:pt x="80" y="42"/>
                  </a:lnTo>
                  <a:lnTo>
                    <a:pt x="78" y="40"/>
                  </a:lnTo>
                  <a:lnTo>
                    <a:pt x="78" y="40"/>
                  </a:lnTo>
                  <a:lnTo>
                    <a:pt x="66" y="32"/>
                  </a:lnTo>
                  <a:lnTo>
                    <a:pt x="50" y="22"/>
                  </a:lnTo>
                  <a:lnTo>
                    <a:pt x="28" y="12"/>
                  </a:lnTo>
                  <a:lnTo>
                    <a:pt x="2" y="6"/>
                  </a:lnTo>
                  <a:lnTo>
                    <a:pt x="2" y="6"/>
                  </a:lnTo>
                  <a:lnTo>
                    <a:pt x="0" y="4"/>
                  </a:lnTo>
                  <a:lnTo>
                    <a:pt x="0" y="2"/>
                  </a:lnTo>
                  <a:lnTo>
                    <a:pt x="0" y="2"/>
                  </a:lnTo>
                  <a:lnTo>
                    <a:pt x="0" y="0"/>
                  </a:lnTo>
                  <a:lnTo>
                    <a:pt x="4" y="0"/>
                  </a:lnTo>
                  <a:lnTo>
                    <a:pt x="4" y="0"/>
                  </a:lnTo>
                  <a:lnTo>
                    <a:pt x="32" y="6"/>
                  </a:lnTo>
                  <a:lnTo>
                    <a:pt x="54" y="16"/>
                  </a:lnTo>
                  <a:lnTo>
                    <a:pt x="70" y="26"/>
                  </a:lnTo>
                  <a:lnTo>
                    <a:pt x="82" y="36"/>
                  </a:lnTo>
                  <a:lnTo>
                    <a:pt x="82" y="36"/>
                  </a:lnTo>
                  <a:lnTo>
                    <a:pt x="84" y="38"/>
                  </a:lnTo>
                  <a:lnTo>
                    <a:pt x="82" y="40"/>
                  </a:lnTo>
                  <a:lnTo>
                    <a:pt x="82" y="40"/>
                  </a:lnTo>
                  <a:lnTo>
                    <a:pt x="80" y="42"/>
                  </a:lnTo>
                  <a:lnTo>
                    <a:pt x="80" y="42"/>
                  </a:lnTo>
                  <a:close/>
                </a:path>
              </a:pathLst>
            </a:custGeom>
            <a:solidFill>
              <a:srgbClr val="7170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789" name="Freeform 572"/>
            <p:cNvSpPr>
              <a:spLocks/>
            </p:cNvSpPr>
            <p:nvPr/>
          </p:nvSpPr>
          <p:spPr bwMode="auto">
            <a:xfrm>
              <a:off x="5500688" y="1155700"/>
              <a:ext cx="133350" cy="66675"/>
            </a:xfrm>
            <a:custGeom>
              <a:avLst/>
              <a:gdLst>
                <a:gd name="T0" fmla="*/ 80 w 84"/>
                <a:gd name="T1" fmla="*/ 42 h 42"/>
                <a:gd name="T2" fmla="*/ 80 w 84"/>
                <a:gd name="T3" fmla="*/ 42 h 42"/>
                <a:gd name="T4" fmla="*/ 78 w 84"/>
                <a:gd name="T5" fmla="*/ 42 h 42"/>
                <a:gd name="T6" fmla="*/ 78 w 84"/>
                <a:gd name="T7" fmla="*/ 42 h 42"/>
                <a:gd name="T8" fmla="*/ 66 w 84"/>
                <a:gd name="T9" fmla="*/ 32 h 42"/>
                <a:gd name="T10" fmla="*/ 50 w 84"/>
                <a:gd name="T11" fmla="*/ 22 h 42"/>
                <a:gd name="T12" fmla="*/ 28 w 84"/>
                <a:gd name="T13" fmla="*/ 14 h 42"/>
                <a:gd name="T14" fmla="*/ 2 w 84"/>
                <a:gd name="T15" fmla="*/ 6 h 42"/>
                <a:gd name="T16" fmla="*/ 2 w 84"/>
                <a:gd name="T17" fmla="*/ 6 h 42"/>
                <a:gd name="T18" fmla="*/ 0 w 84"/>
                <a:gd name="T19" fmla="*/ 4 h 42"/>
                <a:gd name="T20" fmla="*/ 0 w 84"/>
                <a:gd name="T21" fmla="*/ 2 h 42"/>
                <a:gd name="T22" fmla="*/ 0 w 84"/>
                <a:gd name="T23" fmla="*/ 2 h 42"/>
                <a:gd name="T24" fmla="*/ 0 w 84"/>
                <a:gd name="T25" fmla="*/ 0 h 42"/>
                <a:gd name="T26" fmla="*/ 4 w 84"/>
                <a:gd name="T27" fmla="*/ 0 h 42"/>
                <a:gd name="T28" fmla="*/ 4 w 84"/>
                <a:gd name="T29" fmla="*/ 0 h 42"/>
                <a:gd name="T30" fmla="*/ 32 w 84"/>
                <a:gd name="T31" fmla="*/ 8 h 42"/>
                <a:gd name="T32" fmla="*/ 54 w 84"/>
                <a:gd name="T33" fmla="*/ 16 h 42"/>
                <a:gd name="T34" fmla="*/ 70 w 84"/>
                <a:gd name="T35" fmla="*/ 26 h 42"/>
                <a:gd name="T36" fmla="*/ 82 w 84"/>
                <a:gd name="T37" fmla="*/ 36 h 42"/>
                <a:gd name="T38" fmla="*/ 82 w 84"/>
                <a:gd name="T39" fmla="*/ 36 h 42"/>
                <a:gd name="T40" fmla="*/ 84 w 84"/>
                <a:gd name="T41" fmla="*/ 38 h 42"/>
                <a:gd name="T42" fmla="*/ 82 w 84"/>
                <a:gd name="T43" fmla="*/ 42 h 42"/>
                <a:gd name="T44" fmla="*/ 82 w 84"/>
                <a:gd name="T45" fmla="*/ 42 h 42"/>
                <a:gd name="T46" fmla="*/ 80 w 84"/>
                <a:gd name="T47" fmla="*/ 42 h 42"/>
                <a:gd name="T48" fmla="*/ 80 w 84"/>
                <a:gd name="T49"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4" h="42">
                  <a:moveTo>
                    <a:pt x="80" y="42"/>
                  </a:moveTo>
                  <a:lnTo>
                    <a:pt x="80" y="42"/>
                  </a:lnTo>
                  <a:lnTo>
                    <a:pt x="78" y="42"/>
                  </a:lnTo>
                  <a:lnTo>
                    <a:pt x="78" y="42"/>
                  </a:lnTo>
                  <a:lnTo>
                    <a:pt x="66" y="32"/>
                  </a:lnTo>
                  <a:lnTo>
                    <a:pt x="50" y="22"/>
                  </a:lnTo>
                  <a:lnTo>
                    <a:pt x="28" y="14"/>
                  </a:lnTo>
                  <a:lnTo>
                    <a:pt x="2" y="6"/>
                  </a:lnTo>
                  <a:lnTo>
                    <a:pt x="2" y="6"/>
                  </a:lnTo>
                  <a:lnTo>
                    <a:pt x="0" y="4"/>
                  </a:lnTo>
                  <a:lnTo>
                    <a:pt x="0" y="2"/>
                  </a:lnTo>
                  <a:lnTo>
                    <a:pt x="0" y="2"/>
                  </a:lnTo>
                  <a:lnTo>
                    <a:pt x="0" y="0"/>
                  </a:lnTo>
                  <a:lnTo>
                    <a:pt x="4" y="0"/>
                  </a:lnTo>
                  <a:lnTo>
                    <a:pt x="4" y="0"/>
                  </a:lnTo>
                  <a:lnTo>
                    <a:pt x="32" y="8"/>
                  </a:lnTo>
                  <a:lnTo>
                    <a:pt x="54" y="16"/>
                  </a:lnTo>
                  <a:lnTo>
                    <a:pt x="70" y="26"/>
                  </a:lnTo>
                  <a:lnTo>
                    <a:pt x="82" y="36"/>
                  </a:lnTo>
                  <a:lnTo>
                    <a:pt x="82" y="36"/>
                  </a:lnTo>
                  <a:lnTo>
                    <a:pt x="84" y="38"/>
                  </a:lnTo>
                  <a:lnTo>
                    <a:pt x="82" y="42"/>
                  </a:lnTo>
                  <a:lnTo>
                    <a:pt x="82" y="42"/>
                  </a:lnTo>
                  <a:lnTo>
                    <a:pt x="80" y="42"/>
                  </a:lnTo>
                  <a:lnTo>
                    <a:pt x="80" y="42"/>
                  </a:lnTo>
                  <a:close/>
                </a:path>
              </a:pathLst>
            </a:custGeom>
            <a:solidFill>
              <a:srgbClr val="7170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790" name="Freeform 573"/>
            <p:cNvSpPr>
              <a:spLocks/>
            </p:cNvSpPr>
            <p:nvPr/>
          </p:nvSpPr>
          <p:spPr bwMode="auto">
            <a:xfrm>
              <a:off x="5500688" y="1136650"/>
              <a:ext cx="133350" cy="69850"/>
            </a:xfrm>
            <a:custGeom>
              <a:avLst/>
              <a:gdLst>
                <a:gd name="T0" fmla="*/ 80 w 84"/>
                <a:gd name="T1" fmla="*/ 44 h 44"/>
                <a:gd name="T2" fmla="*/ 80 w 84"/>
                <a:gd name="T3" fmla="*/ 44 h 44"/>
                <a:gd name="T4" fmla="*/ 78 w 84"/>
                <a:gd name="T5" fmla="*/ 42 h 44"/>
                <a:gd name="T6" fmla="*/ 78 w 84"/>
                <a:gd name="T7" fmla="*/ 42 h 44"/>
                <a:gd name="T8" fmla="*/ 66 w 84"/>
                <a:gd name="T9" fmla="*/ 34 h 44"/>
                <a:gd name="T10" fmla="*/ 50 w 84"/>
                <a:gd name="T11" fmla="*/ 24 h 44"/>
                <a:gd name="T12" fmla="*/ 28 w 84"/>
                <a:gd name="T13" fmla="*/ 14 h 44"/>
                <a:gd name="T14" fmla="*/ 2 w 84"/>
                <a:gd name="T15" fmla="*/ 6 h 44"/>
                <a:gd name="T16" fmla="*/ 2 w 84"/>
                <a:gd name="T17" fmla="*/ 6 h 44"/>
                <a:gd name="T18" fmla="*/ 0 w 84"/>
                <a:gd name="T19" fmla="*/ 6 h 44"/>
                <a:gd name="T20" fmla="*/ 0 w 84"/>
                <a:gd name="T21" fmla="*/ 2 h 44"/>
                <a:gd name="T22" fmla="*/ 0 w 84"/>
                <a:gd name="T23" fmla="*/ 2 h 44"/>
                <a:gd name="T24" fmla="*/ 0 w 84"/>
                <a:gd name="T25" fmla="*/ 0 h 44"/>
                <a:gd name="T26" fmla="*/ 4 w 84"/>
                <a:gd name="T27" fmla="*/ 0 h 44"/>
                <a:gd name="T28" fmla="*/ 4 w 84"/>
                <a:gd name="T29" fmla="*/ 0 h 44"/>
                <a:gd name="T30" fmla="*/ 32 w 84"/>
                <a:gd name="T31" fmla="*/ 8 h 44"/>
                <a:gd name="T32" fmla="*/ 54 w 84"/>
                <a:gd name="T33" fmla="*/ 18 h 44"/>
                <a:gd name="T34" fmla="*/ 70 w 84"/>
                <a:gd name="T35" fmla="*/ 28 h 44"/>
                <a:gd name="T36" fmla="*/ 82 w 84"/>
                <a:gd name="T37" fmla="*/ 38 h 44"/>
                <a:gd name="T38" fmla="*/ 82 w 84"/>
                <a:gd name="T39" fmla="*/ 38 h 44"/>
                <a:gd name="T40" fmla="*/ 84 w 84"/>
                <a:gd name="T41" fmla="*/ 40 h 44"/>
                <a:gd name="T42" fmla="*/ 82 w 84"/>
                <a:gd name="T43" fmla="*/ 42 h 44"/>
                <a:gd name="T44" fmla="*/ 82 w 84"/>
                <a:gd name="T45" fmla="*/ 42 h 44"/>
                <a:gd name="T46" fmla="*/ 80 w 84"/>
                <a:gd name="T47" fmla="*/ 44 h 44"/>
                <a:gd name="T48" fmla="*/ 80 w 84"/>
                <a:gd name="T49"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4" h="44">
                  <a:moveTo>
                    <a:pt x="80" y="44"/>
                  </a:moveTo>
                  <a:lnTo>
                    <a:pt x="80" y="44"/>
                  </a:lnTo>
                  <a:lnTo>
                    <a:pt x="78" y="42"/>
                  </a:lnTo>
                  <a:lnTo>
                    <a:pt x="78" y="42"/>
                  </a:lnTo>
                  <a:lnTo>
                    <a:pt x="66" y="34"/>
                  </a:lnTo>
                  <a:lnTo>
                    <a:pt x="50" y="24"/>
                  </a:lnTo>
                  <a:lnTo>
                    <a:pt x="28" y="14"/>
                  </a:lnTo>
                  <a:lnTo>
                    <a:pt x="2" y="6"/>
                  </a:lnTo>
                  <a:lnTo>
                    <a:pt x="2" y="6"/>
                  </a:lnTo>
                  <a:lnTo>
                    <a:pt x="0" y="6"/>
                  </a:lnTo>
                  <a:lnTo>
                    <a:pt x="0" y="2"/>
                  </a:lnTo>
                  <a:lnTo>
                    <a:pt x="0" y="2"/>
                  </a:lnTo>
                  <a:lnTo>
                    <a:pt x="0" y="0"/>
                  </a:lnTo>
                  <a:lnTo>
                    <a:pt x="4" y="0"/>
                  </a:lnTo>
                  <a:lnTo>
                    <a:pt x="4" y="0"/>
                  </a:lnTo>
                  <a:lnTo>
                    <a:pt x="32" y="8"/>
                  </a:lnTo>
                  <a:lnTo>
                    <a:pt x="54" y="18"/>
                  </a:lnTo>
                  <a:lnTo>
                    <a:pt x="70" y="28"/>
                  </a:lnTo>
                  <a:lnTo>
                    <a:pt x="82" y="38"/>
                  </a:lnTo>
                  <a:lnTo>
                    <a:pt x="82" y="38"/>
                  </a:lnTo>
                  <a:lnTo>
                    <a:pt x="84" y="40"/>
                  </a:lnTo>
                  <a:lnTo>
                    <a:pt x="82" y="42"/>
                  </a:lnTo>
                  <a:lnTo>
                    <a:pt x="82" y="42"/>
                  </a:lnTo>
                  <a:lnTo>
                    <a:pt x="80" y="44"/>
                  </a:lnTo>
                  <a:lnTo>
                    <a:pt x="80" y="44"/>
                  </a:lnTo>
                  <a:close/>
                </a:path>
              </a:pathLst>
            </a:custGeom>
            <a:solidFill>
              <a:srgbClr val="7170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791" name="Freeform 574"/>
            <p:cNvSpPr>
              <a:spLocks/>
            </p:cNvSpPr>
            <p:nvPr/>
          </p:nvSpPr>
          <p:spPr bwMode="auto">
            <a:xfrm>
              <a:off x="5453063" y="911225"/>
              <a:ext cx="88900" cy="28575"/>
            </a:xfrm>
            <a:custGeom>
              <a:avLst/>
              <a:gdLst>
                <a:gd name="T0" fmla="*/ 52 w 56"/>
                <a:gd name="T1" fmla="*/ 18 h 18"/>
                <a:gd name="T2" fmla="*/ 52 w 56"/>
                <a:gd name="T3" fmla="*/ 18 h 18"/>
                <a:gd name="T4" fmla="*/ 52 w 56"/>
                <a:gd name="T5" fmla="*/ 18 h 18"/>
                <a:gd name="T6" fmla="*/ 52 w 56"/>
                <a:gd name="T7" fmla="*/ 18 h 18"/>
                <a:gd name="T8" fmla="*/ 28 w 56"/>
                <a:gd name="T9" fmla="*/ 12 h 18"/>
                <a:gd name="T10" fmla="*/ 4 w 56"/>
                <a:gd name="T11" fmla="*/ 8 h 18"/>
                <a:gd name="T12" fmla="*/ 4 w 56"/>
                <a:gd name="T13" fmla="*/ 8 h 18"/>
                <a:gd name="T14" fmla="*/ 0 w 56"/>
                <a:gd name="T15" fmla="*/ 6 h 18"/>
                <a:gd name="T16" fmla="*/ 0 w 56"/>
                <a:gd name="T17" fmla="*/ 4 h 18"/>
                <a:gd name="T18" fmla="*/ 0 w 56"/>
                <a:gd name="T19" fmla="*/ 4 h 18"/>
                <a:gd name="T20" fmla="*/ 2 w 56"/>
                <a:gd name="T21" fmla="*/ 2 h 18"/>
                <a:gd name="T22" fmla="*/ 4 w 56"/>
                <a:gd name="T23" fmla="*/ 0 h 18"/>
                <a:gd name="T24" fmla="*/ 4 w 56"/>
                <a:gd name="T25" fmla="*/ 0 h 18"/>
                <a:gd name="T26" fmla="*/ 30 w 56"/>
                <a:gd name="T27" fmla="*/ 4 h 18"/>
                <a:gd name="T28" fmla="*/ 54 w 56"/>
                <a:gd name="T29" fmla="*/ 10 h 18"/>
                <a:gd name="T30" fmla="*/ 54 w 56"/>
                <a:gd name="T31" fmla="*/ 10 h 18"/>
                <a:gd name="T32" fmla="*/ 56 w 56"/>
                <a:gd name="T33" fmla="*/ 12 h 18"/>
                <a:gd name="T34" fmla="*/ 56 w 56"/>
                <a:gd name="T35" fmla="*/ 14 h 18"/>
                <a:gd name="T36" fmla="*/ 56 w 56"/>
                <a:gd name="T37" fmla="*/ 14 h 18"/>
                <a:gd name="T38" fmla="*/ 54 w 56"/>
                <a:gd name="T39" fmla="*/ 16 h 18"/>
                <a:gd name="T40" fmla="*/ 52 w 56"/>
                <a:gd name="T41" fmla="*/ 18 h 18"/>
                <a:gd name="T42" fmla="*/ 52 w 56"/>
                <a:gd name="T43"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6" h="18">
                  <a:moveTo>
                    <a:pt x="52" y="18"/>
                  </a:moveTo>
                  <a:lnTo>
                    <a:pt x="52" y="18"/>
                  </a:lnTo>
                  <a:lnTo>
                    <a:pt x="52" y="18"/>
                  </a:lnTo>
                  <a:lnTo>
                    <a:pt x="52" y="18"/>
                  </a:lnTo>
                  <a:lnTo>
                    <a:pt x="28" y="12"/>
                  </a:lnTo>
                  <a:lnTo>
                    <a:pt x="4" y="8"/>
                  </a:lnTo>
                  <a:lnTo>
                    <a:pt x="4" y="8"/>
                  </a:lnTo>
                  <a:lnTo>
                    <a:pt x="0" y="6"/>
                  </a:lnTo>
                  <a:lnTo>
                    <a:pt x="0" y="4"/>
                  </a:lnTo>
                  <a:lnTo>
                    <a:pt x="0" y="4"/>
                  </a:lnTo>
                  <a:lnTo>
                    <a:pt x="2" y="2"/>
                  </a:lnTo>
                  <a:lnTo>
                    <a:pt x="4" y="0"/>
                  </a:lnTo>
                  <a:lnTo>
                    <a:pt x="4" y="0"/>
                  </a:lnTo>
                  <a:lnTo>
                    <a:pt x="30" y="4"/>
                  </a:lnTo>
                  <a:lnTo>
                    <a:pt x="54" y="10"/>
                  </a:lnTo>
                  <a:lnTo>
                    <a:pt x="54" y="10"/>
                  </a:lnTo>
                  <a:lnTo>
                    <a:pt x="56" y="12"/>
                  </a:lnTo>
                  <a:lnTo>
                    <a:pt x="56" y="14"/>
                  </a:lnTo>
                  <a:lnTo>
                    <a:pt x="56" y="14"/>
                  </a:lnTo>
                  <a:lnTo>
                    <a:pt x="54" y="16"/>
                  </a:lnTo>
                  <a:lnTo>
                    <a:pt x="52" y="18"/>
                  </a:lnTo>
                  <a:lnTo>
                    <a:pt x="52" y="18"/>
                  </a:lnTo>
                  <a:close/>
                </a:path>
              </a:pathLst>
            </a:custGeom>
            <a:solidFill>
              <a:srgbClr val="7170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792" name="Freeform 575"/>
            <p:cNvSpPr>
              <a:spLocks/>
            </p:cNvSpPr>
            <p:nvPr/>
          </p:nvSpPr>
          <p:spPr bwMode="auto">
            <a:xfrm>
              <a:off x="5453063" y="930275"/>
              <a:ext cx="88900" cy="25400"/>
            </a:xfrm>
            <a:custGeom>
              <a:avLst/>
              <a:gdLst>
                <a:gd name="T0" fmla="*/ 52 w 56"/>
                <a:gd name="T1" fmla="*/ 16 h 16"/>
                <a:gd name="T2" fmla="*/ 52 w 56"/>
                <a:gd name="T3" fmla="*/ 16 h 16"/>
                <a:gd name="T4" fmla="*/ 52 w 56"/>
                <a:gd name="T5" fmla="*/ 16 h 16"/>
                <a:gd name="T6" fmla="*/ 52 w 56"/>
                <a:gd name="T7" fmla="*/ 16 h 16"/>
                <a:gd name="T8" fmla="*/ 28 w 56"/>
                <a:gd name="T9" fmla="*/ 10 h 16"/>
                <a:gd name="T10" fmla="*/ 4 w 56"/>
                <a:gd name="T11" fmla="*/ 6 h 16"/>
                <a:gd name="T12" fmla="*/ 4 w 56"/>
                <a:gd name="T13" fmla="*/ 6 h 16"/>
                <a:gd name="T14" fmla="*/ 0 w 56"/>
                <a:gd name="T15" fmla="*/ 6 h 16"/>
                <a:gd name="T16" fmla="*/ 0 w 56"/>
                <a:gd name="T17" fmla="*/ 4 h 16"/>
                <a:gd name="T18" fmla="*/ 0 w 56"/>
                <a:gd name="T19" fmla="*/ 4 h 16"/>
                <a:gd name="T20" fmla="*/ 2 w 56"/>
                <a:gd name="T21" fmla="*/ 0 h 16"/>
                <a:gd name="T22" fmla="*/ 4 w 56"/>
                <a:gd name="T23" fmla="*/ 0 h 16"/>
                <a:gd name="T24" fmla="*/ 4 w 56"/>
                <a:gd name="T25" fmla="*/ 0 h 16"/>
                <a:gd name="T26" fmla="*/ 30 w 56"/>
                <a:gd name="T27" fmla="*/ 4 h 16"/>
                <a:gd name="T28" fmla="*/ 54 w 56"/>
                <a:gd name="T29" fmla="*/ 10 h 16"/>
                <a:gd name="T30" fmla="*/ 54 w 56"/>
                <a:gd name="T31" fmla="*/ 10 h 16"/>
                <a:gd name="T32" fmla="*/ 56 w 56"/>
                <a:gd name="T33" fmla="*/ 12 h 16"/>
                <a:gd name="T34" fmla="*/ 56 w 56"/>
                <a:gd name="T35" fmla="*/ 14 h 16"/>
                <a:gd name="T36" fmla="*/ 56 w 56"/>
                <a:gd name="T37" fmla="*/ 14 h 16"/>
                <a:gd name="T38" fmla="*/ 54 w 56"/>
                <a:gd name="T39" fmla="*/ 16 h 16"/>
                <a:gd name="T40" fmla="*/ 52 w 56"/>
                <a:gd name="T41" fmla="*/ 16 h 16"/>
                <a:gd name="T42" fmla="*/ 52 w 56"/>
                <a:gd name="T43"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6" h="16">
                  <a:moveTo>
                    <a:pt x="52" y="16"/>
                  </a:moveTo>
                  <a:lnTo>
                    <a:pt x="52" y="16"/>
                  </a:lnTo>
                  <a:lnTo>
                    <a:pt x="52" y="16"/>
                  </a:lnTo>
                  <a:lnTo>
                    <a:pt x="52" y="16"/>
                  </a:lnTo>
                  <a:lnTo>
                    <a:pt x="28" y="10"/>
                  </a:lnTo>
                  <a:lnTo>
                    <a:pt x="4" y="6"/>
                  </a:lnTo>
                  <a:lnTo>
                    <a:pt x="4" y="6"/>
                  </a:lnTo>
                  <a:lnTo>
                    <a:pt x="0" y="6"/>
                  </a:lnTo>
                  <a:lnTo>
                    <a:pt x="0" y="4"/>
                  </a:lnTo>
                  <a:lnTo>
                    <a:pt x="0" y="4"/>
                  </a:lnTo>
                  <a:lnTo>
                    <a:pt x="2" y="0"/>
                  </a:lnTo>
                  <a:lnTo>
                    <a:pt x="4" y="0"/>
                  </a:lnTo>
                  <a:lnTo>
                    <a:pt x="4" y="0"/>
                  </a:lnTo>
                  <a:lnTo>
                    <a:pt x="30" y="4"/>
                  </a:lnTo>
                  <a:lnTo>
                    <a:pt x="54" y="10"/>
                  </a:lnTo>
                  <a:lnTo>
                    <a:pt x="54" y="10"/>
                  </a:lnTo>
                  <a:lnTo>
                    <a:pt x="56" y="12"/>
                  </a:lnTo>
                  <a:lnTo>
                    <a:pt x="56" y="14"/>
                  </a:lnTo>
                  <a:lnTo>
                    <a:pt x="56" y="14"/>
                  </a:lnTo>
                  <a:lnTo>
                    <a:pt x="54" y="16"/>
                  </a:lnTo>
                  <a:lnTo>
                    <a:pt x="52" y="16"/>
                  </a:lnTo>
                  <a:lnTo>
                    <a:pt x="52" y="16"/>
                  </a:lnTo>
                  <a:close/>
                </a:path>
              </a:pathLst>
            </a:custGeom>
            <a:solidFill>
              <a:srgbClr val="7170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793" name="Freeform 576"/>
            <p:cNvSpPr>
              <a:spLocks/>
            </p:cNvSpPr>
            <p:nvPr/>
          </p:nvSpPr>
          <p:spPr bwMode="auto">
            <a:xfrm>
              <a:off x="5453063" y="949325"/>
              <a:ext cx="88900" cy="25400"/>
            </a:xfrm>
            <a:custGeom>
              <a:avLst/>
              <a:gdLst>
                <a:gd name="T0" fmla="*/ 52 w 56"/>
                <a:gd name="T1" fmla="*/ 16 h 16"/>
                <a:gd name="T2" fmla="*/ 52 w 56"/>
                <a:gd name="T3" fmla="*/ 16 h 16"/>
                <a:gd name="T4" fmla="*/ 52 w 56"/>
                <a:gd name="T5" fmla="*/ 16 h 16"/>
                <a:gd name="T6" fmla="*/ 52 w 56"/>
                <a:gd name="T7" fmla="*/ 16 h 16"/>
                <a:gd name="T8" fmla="*/ 28 w 56"/>
                <a:gd name="T9" fmla="*/ 10 h 16"/>
                <a:gd name="T10" fmla="*/ 4 w 56"/>
                <a:gd name="T11" fmla="*/ 6 h 16"/>
                <a:gd name="T12" fmla="*/ 4 w 56"/>
                <a:gd name="T13" fmla="*/ 6 h 16"/>
                <a:gd name="T14" fmla="*/ 0 w 56"/>
                <a:gd name="T15" fmla="*/ 6 h 16"/>
                <a:gd name="T16" fmla="*/ 0 w 56"/>
                <a:gd name="T17" fmla="*/ 2 h 16"/>
                <a:gd name="T18" fmla="*/ 0 w 56"/>
                <a:gd name="T19" fmla="*/ 2 h 16"/>
                <a:gd name="T20" fmla="*/ 2 w 56"/>
                <a:gd name="T21" fmla="*/ 0 h 16"/>
                <a:gd name="T22" fmla="*/ 4 w 56"/>
                <a:gd name="T23" fmla="*/ 0 h 16"/>
                <a:gd name="T24" fmla="*/ 4 w 56"/>
                <a:gd name="T25" fmla="*/ 0 h 16"/>
                <a:gd name="T26" fmla="*/ 30 w 56"/>
                <a:gd name="T27" fmla="*/ 4 h 16"/>
                <a:gd name="T28" fmla="*/ 54 w 56"/>
                <a:gd name="T29" fmla="*/ 10 h 16"/>
                <a:gd name="T30" fmla="*/ 54 w 56"/>
                <a:gd name="T31" fmla="*/ 10 h 16"/>
                <a:gd name="T32" fmla="*/ 56 w 56"/>
                <a:gd name="T33" fmla="*/ 12 h 16"/>
                <a:gd name="T34" fmla="*/ 56 w 56"/>
                <a:gd name="T35" fmla="*/ 14 h 16"/>
                <a:gd name="T36" fmla="*/ 56 w 56"/>
                <a:gd name="T37" fmla="*/ 14 h 16"/>
                <a:gd name="T38" fmla="*/ 54 w 56"/>
                <a:gd name="T39" fmla="*/ 16 h 16"/>
                <a:gd name="T40" fmla="*/ 52 w 56"/>
                <a:gd name="T41" fmla="*/ 16 h 16"/>
                <a:gd name="T42" fmla="*/ 52 w 56"/>
                <a:gd name="T43"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6" h="16">
                  <a:moveTo>
                    <a:pt x="52" y="16"/>
                  </a:moveTo>
                  <a:lnTo>
                    <a:pt x="52" y="16"/>
                  </a:lnTo>
                  <a:lnTo>
                    <a:pt x="52" y="16"/>
                  </a:lnTo>
                  <a:lnTo>
                    <a:pt x="52" y="16"/>
                  </a:lnTo>
                  <a:lnTo>
                    <a:pt x="28" y="10"/>
                  </a:lnTo>
                  <a:lnTo>
                    <a:pt x="4" y="6"/>
                  </a:lnTo>
                  <a:lnTo>
                    <a:pt x="4" y="6"/>
                  </a:lnTo>
                  <a:lnTo>
                    <a:pt x="0" y="6"/>
                  </a:lnTo>
                  <a:lnTo>
                    <a:pt x="0" y="2"/>
                  </a:lnTo>
                  <a:lnTo>
                    <a:pt x="0" y="2"/>
                  </a:lnTo>
                  <a:lnTo>
                    <a:pt x="2" y="0"/>
                  </a:lnTo>
                  <a:lnTo>
                    <a:pt x="4" y="0"/>
                  </a:lnTo>
                  <a:lnTo>
                    <a:pt x="4" y="0"/>
                  </a:lnTo>
                  <a:lnTo>
                    <a:pt x="30" y="4"/>
                  </a:lnTo>
                  <a:lnTo>
                    <a:pt x="54" y="10"/>
                  </a:lnTo>
                  <a:lnTo>
                    <a:pt x="54" y="10"/>
                  </a:lnTo>
                  <a:lnTo>
                    <a:pt x="56" y="12"/>
                  </a:lnTo>
                  <a:lnTo>
                    <a:pt x="56" y="14"/>
                  </a:lnTo>
                  <a:lnTo>
                    <a:pt x="56" y="14"/>
                  </a:lnTo>
                  <a:lnTo>
                    <a:pt x="54" y="16"/>
                  </a:lnTo>
                  <a:lnTo>
                    <a:pt x="52" y="16"/>
                  </a:lnTo>
                  <a:lnTo>
                    <a:pt x="52" y="16"/>
                  </a:lnTo>
                  <a:close/>
                </a:path>
              </a:pathLst>
            </a:custGeom>
            <a:solidFill>
              <a:srgbClr val="7170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794" name="Freeform 577"/>
            <p:cNvSpPr>
              <a:spLocks/>
            </p:cNvSpPr>
            <p:nvPr/>
          </p:nvSpPr>
          <p:spPr bwMode="auto">
            <a:xfrm>
              <a:off x="5453063" y="965200"/>
              <a:ext cx="88900" cy="28575"/>
            </a:xfrm>
            <a:custGeom>
              <a:avLst/>
              <a:gdLst>
                <a:gd name="T0" fmla="*/ 52 w 56"/>
                <a:gd name="T1" fmla="*/ 18 h 18"/>
                <a:gd name="T2" fmla="*/ 52 w 56"/>
                <a:gd name="T3" fmla="*/ 18 h 18"/>
                <a:gd name="T4" fmla="*/ 52 w 56"/>
                <a:gd name="T5" fmla="*/ 18 h 18"/>
                <a:gd name="T6" fmla="*/ 52 w 56"/>
                <a:gd name="T7" fmla="*/ 18 h 18"/>
                <a:gd name="T8" fmla="*/ 28 w 56"/>
                <a:gd name="T9" fmla="*/ 12 h 18"/>
                <a:gd name="T10" fmla="*/ 4 w 56"/>
                <a:gd name="T11" fmla="*/ 8 h 18"/>
                <a:gd name="T12" fmla="*/ 4 w 56"/>
                <a:gd name="T13" fmla="*/ 8 h 18"/>
                <a:gd name="T14" fmla="*/ 0 w 56"/>
                <a:gd name="T15" fmla="*/ 6 h 18"/>
                <a:gd name="T16" fmla="*/ 0 w 56"/>
                <a:gd name="T17" fmla="*/ 4 h 18"/>
                <a:gd name="T18" fmla="*/ 0 w 56"/>
                <a:gd name="T19" fmla="*/ 4 h 18"/>
                <a:gd name="T20" fmla="*/ 2 w 56"/>
                <a:gd name="T21" fmla="*/ 2 h 18"/>
                <a:gd name="T22" fmla="*/ 4 w 56"/>
                <a:gd name="T23" fmla="*/ 0 h 18"/>
                <a:gd name="T24" fmla="*/ 4 w 56"/>
                <a:gd name="T25" fmla="*/ 0 h 18"/>
                <a:gd name="T26" fmla="*/ 30 w 56"/>
                <a:gd name="T27" fmla="*/ 4 h 18"/>
                <a:gd name="T28" fmla="*/ 54 w 56"/>
                <a:gd name="T29" fmla="*/ 10 h 18"/>
                <a:gd name="T30" fmla="*/ 54 w 56"/>
                <a:gd name="T31" fmla="*/ 10 h 18"/>
                <a:gd name="T32" fmla="*/ 56 w 56"/>
                <a:gd name="T33" fmla="*/ 12 h 18"/>
                <a:gd name="T34" fmla="*/ 56 w 56"/>
                <a:gd name="T35" fmla="*/ 14 h 18"/>
                <a:gd name="T36" fmla="*/ 56 w 56"/>
                <a:gd name="T37" fmla="*/ 14 h 18"/>
                <a:gd name="T38" fmla="*/ 54 w 56"/>
                <a:gd name="T39" fmla="*/ 16 h 18"/>
                <a:gd name="T40" fmla="*/ 52 w 56"/>
                <a:gd name="T41" fmla="*/ 18 h 18"/>
                <a:gd name="T42" fmla="*/ 52 w 56"/>
                <a:gd name="T43"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6" h="18">
                  <a:moveTo>
                    <a:pt x="52" y="18"/>
                  </a:moveTo>
                  <a:lnTo>
                    <a:pt x="52" y="18"/>
                  </a:lnTo>
                  <a:lnTo>
                    <a:pt x="52" y="18"/>
                  </a:lnTo>
                  <a:lnTo>
                    <a:pt x="52" y="18"/>
                  </a:lnTo>
                  <a:lnTo>
                    <a:pt x="28" y="12"/>
                  </a:lnTo>
                  <a:lnTo>
                    <a:pt x="4" y="8"/>
                  </a:lnTo>
                  <a:lnTo>
                    <a:pt x="4" y="8"/>
                  </a:lnTo>
                  <a:lnTo>
                    <a:pt x="0" y="6"/>
                  </a:lnTo>
                  <a:lnTo>
                    <a:pt x="0" y="4"/>
                  </a:lnTo>
                  <a:lnTo>
                    <a:pt x="0" y="4"/>
                  </a:lnTo>
                  <a:lnTo>
                    <a:pt x="2" y="2"/>
                  </a:lnTo>
                  <a:lnTo>
                    <a:pt x="4" y="0"/>
                  </a:lnTo>
                  <a:lnTo>
                    <a:pt x="4" y="0"/>
                  </a:lnTo>
                  <a:lnTo>
                    <a:pt x="30" y="4"/>
                  </a:lnTo>
                  <a:lnTo>
                    <a:pt x="54" y="10"/>
                  </a:lnTo>
                  <a:lnTo>
                    <a:pt x="54" y="10"/>
                  </a:lnTo>
                  <a:lnTo>
                    <a:pt x="56" y="12"/>
                  </a:lnTo>
                  <a:lnTo>
                    <a:pt x="56" y="14"/>
                  </a:lnTo>
                  <a:lnTo>
                    <a:pt x="56" y="14"/>
                  </a:lnTo>
                  <a:lnTo>
                    <a:pt x="54" y="16"/>
                  </a:lnTo>
                  <a:lnTo>
                    <a:pt x="52" y="18"/>
                  </a:lnTo>
                  <a:lnTo>
                    <a:pt x="52" y="18"/>
                  </a:lnTo>
                  <a:close/>
                </a:path>
              </a:pathLst>
            </a:custGeom>
            <a:solidFill>
              <a:srgbClr val="7170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795" name="Freeform 578"/>
            <p:cNvSpPr>
              <a:spLocks/>
            </p:cNvSpPr>
            <p:nvPr/>
          </p:nvSpPr>
          <p:spPr bwMode="auto">
            <a:xfrm>
              <a:off x="5453063" y="996950"/>
              <a:ext cx="174625" cy="165100"/>
            </a:xfrm>
            <a:custGeom>
              <a:avLst/>
              <a:gdLst>
                <a:gd name="T0" fmla="*/ 0 w 110"/>
                <a:gd name="T1" fmla="*/ 0 h 104"/>
                <a:gd name="T2" fmla="*/ 0 w 110"/>
                <a:gd name="T3" fmla="*/ 70 h 104"/>
                <a:gd name="T4" fmla="*/ 0 w 110"/>
                <a:gd name="T5" fmla="*/ 70 h 104"/>
                <a:gd name="T6" fmla="*/ 20 w 110"/>
                <a:gd name="T7" fmla="*/ 72 h 104"/>
                <a:gd name="T8" fmla="*/ 38 w 110"/>
                <a:gd name="T9" fmla="*/ 74 h 104"/>
                <a:gd name="T10" fmla="*/ 68 w 110"/>
                <a:gd name="T11" fmla="*/ 84 h 104"/>
                <a:gd name="T12" fmla="*/ 92 w 110"/>
                <a:gd name="T13" fmla="*/ 94 h 104"/>
                <a:gd name="T14" fmla="*/ 110 w 110"/>
                <a:gd name="T15" fmla="*/ 104 h 104"/>
                <a:gd name="T16" fmla="*/ 110 w 110"/>
                <a:gd name="T17" fmla="*/ 36 h 104"/>
                <a:gd name="T18" fmla="*/ 110 w 110"/>
                <a:gd name="T19" fmla="*/ 36 h 104"/>
                <a:gd name="T20" fmla="*/ 92 w 110"/>
                <a:gd name="T21" fmla="*/ 24 h 104"/>
                <a:gd name="T22" fmla="*/ 68 w 110"/>
                <a:gd name="T23" fmla="*/ 14 h 104"/>
                <a:gd name="T24" fmla="*/ 38 w 110"/>
                <a:gd name="T25" fmla="*/ 6 h 104"/>
                <a:gd name="T26" fmla="*/ 20 w 110"/>
                <a:gd name="T27" fmla="*/ 2 h 104"/>
                <a:gd name="T28" fmla="*/ 0 w 110"/>
                <a:gd name="T29" fmla="*/ 0 h 104"/>
                <a:gd name="T30" fmla="*/ 0 w 110"/>
                <a:gd name="T31" fmla="*/ 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0" h="104">
                  <a:moveTo>
                    <a:pt x="0" y="0"/>
                  </a:moveTo>
                  <a:lnTo>
                    <a:pt x="0" y="70"/>
                  </a:lnTo>
                  <a:lnTo>
                    <a:pt x="0" y="70"/>
                  </a:lnTo>
                  <a:lnTo>
                    <a:pt x="20" y="72"/>
                  </a:lnTo>
                  <a:lnTo>
                    <a:pt x="38" y="74"/>
                  </a:lnTo>
                  <a:lnTo>
                    <a:pt x="68" y="84"/>
                  </a:lnTo>
                  <a:lnTo>
                    <a:pt x="92" y="94"/>
                  </a:lnTo>
                  <a:lnTo>
                    <a:pt x="110" y="104"/>
                  </a:lnTo>
                  <a:lnTo>
                    <a:pt x="110" y="36"/>
                  </a:lnTo>
                  <a:lnTo>
                    <a:pt x="110" y="36"/>
                  </a:lnTo>
                  <a:lnTo>
                    <a:pt x="92" y="24"/>
                  </a:lnTo>
                  <a:lnTo>
                    <a:pt x="68" y="14"/>
                  </a:lnTo>
                  <a:lnTo>
                    <a:pt x="38" y="6"/>
                  </a:lnTo>
                  <a:lnTo>
                    <a:pt x="20" y="2"/>
                  </a:lnTo>
                  <a:lnTo>
                    <a:pt x="0" y="0"/>
                  </a:lnTo>
                  <a:lnTo>
                    <a:pt x="0" y="0"/>
                  </a:lnTo>
                  <a:close/>
                </a:path>
              </a:pathLst>
            </a:custGeom>
            <a:solidFill>
              <a:srgbClr val="B4B4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796" name="Freeform 579"/>
            <p:cNvSpPr>
              <a:spLocks/>
            </p:cNvSpPr>
            <p:nvPr/>
          </p:nvSpPr>
          <p:spPr bwMode="auto">
            <a:xfrm>
              <a:off x="5757863" y="917575"/>
              <a:ext cx="76200" cy="69850"/>
            </a:xfrm>
            <a:custGeom>
              <a:avLst/>
              <a:gdLst>
                <a:gd name="T0" fmla="*/ 48 w 48"/>
                <a:gd name="T1" fmla="*/ 0 h 44"/>
                <a:gd name="T2" fmla="*/ 48 w 48"/>
                <a:gd name="T3" fmla="*/ 0 h 44"/>
                <a:gd name="T4" fmla="*/ 22 w 48"/>
                <a:gd name="T5" fmla="*/ 4 h 44"/>
                <a:gd name="T6" fmla="*/ 0 w 48"/>
                <a:gd name="T7" fmla="*/ 10 h 44"/>
                <a:gd name="T8" fmla="*/ 0 w 48"/>
                <a:gd name="T9" fmla="*/ 44 h 44"/>
                <a:gd name="T10" fmla="*/ 0 w 48"/>
                <a:gd name="T11" fmla="*/ 44 h 44"/>
                <a:gd name="T12" fmla="*/ 22 w 48"/>
                <a:gd name="T13" fmla="*/ 38 h 44"/>
                <a:gd name="T14" fmla="*/ 48 w 48"/>
                <a:gd name="T15" fmla="*/ 34 h 44"/>
                <a:gd name="T16" fmla="*/ 48 w 48"/>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44">
                  <a:moveTo>
                    <a:pt x="48" y="0"/>
                  </a:moveTo>
                  <a:lnTo>
                    <a:pt x="48" y="0"/>
                  </a:lnTo>
                  <a:lnTo>
                    <a:pt x="22" y="4"/>
                  </a:lnTo>
                  <a:lnTo>
                    <a:pt x="0" y="10"/>
                  </a:lnTo>
                  <a:lnTo>
                    <a:pt x="0" y="44"/>
                  </a:lnTo>
                  <a:lnTo>
                    <a:pt x="0" y="44"/>
                  </a:lnTo>
                  <a:lnTo>
                    <a:pt x="22" y="38"/>
                  </a:lnTo>
                  <a:lnTo>
                    <a:pt x="48" y="34"/>
                  </a:lnTo>
                  <a:lnTo>
                    <a:pt x="48" y="0"/>
                  </a:lnTo>
                  <a:close/>
                </a:path>
              </a:pathLst>
            </a:custGeom>
            <a:solidFill>
              <a:srgbClr val="8888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797" name="Freeform 580"/>
            <p:cNvSpPr>
              <a:spLocks/>
            </p:cNvSpPr>
            <p:nvPr/>
          </p:nvSpPr>
          <p:spPr bwMode="auto">
            <a:xfrm>
              <a:off x="5719763" y="993775"/>
              <a:ext cx="123825" cy="34925"/>
            </a:xfrm>
            <a:custGeom>
              <a:avLst/>
              <a:gdLst>
                <a:gd name="T0" fmla="*/ 2 w 78"/>
                <a:gd name="T1" fmla="*/ 22 h 22"/>
                <a:gd name="T2" fmla="*/ 2 w 78"/>
                <a:gd name="T3" fmla="*/ 22 h 22"/>
                <a:gd name="T4" fmla="*/ 0 w 78"/>
                <a:gd name="T5" fmla="*/ 20 h 22"/>
                <a:gd name="T6" fmla="*/ 0 w 78"/>
                <a:gd name="T7" fmla="*/ 20 h 22"/>
                <a:gd name="T8" fmla="*/ 0 w 78"/>
                <a:gd name="T9" fmla="*/ 18 h 22"/>
                <a:gd name="T10" fmla="*/ 2 w 78"/>
                <a:gd name="T11" fmla="*/ 16 h 22"/>
                <a:gd name="T12" fmla="*/ 2 w 78"/>
                <a:gd name="T13" fmla="*/ 16 h 22"/>
                <a:gd name="T14" fmla="*/ 18 w 78"/>
                <a:gd name="T15" fmla="*/ 10 h 22"/>
                <a:gd name="T16" fmla="*/ 36 w 78"/>
                <a:gd name="T17" fmla="*/ 6 h 22"/>
                <a:gd name="T18" fmla="*/ 54 w 78"/>
                <a:gd name="T19" fmla="*/ 2 h 22"/>
                <a:gd name="T20" fmla="*/ 74 w 78"/>
                <a:gd name="T21" fmla="*/ 0 h 22"/>
                <a:gd name="T22" fmla="*/ 74 w 78"/>
                <a:gd name="T23" fmla="*/ 0 h 22"/>
                <a:gd name="T24" fmla="*/ 78 w 78"/>
                <a:gd name="T25" fmla="*/ 0 h 22"/>
                <a:gd name="T26" fmla="*/ 78 w 78"/>
                <a:gd name="T27" fmla="*/ 2 h 22"/>
                <a:gd name="T28" fmla="*/ 78 w 78"/>
                <a:gd name="T29" fmla="*/ 2 h 22"/>
                <a:gd name="T30" fmla="*/ 78 w 78"/>
                <a:gd name="T31" fmla="*/ 4 h 22"/>
                <a:gd name="T32" fmla="*/ 76 w 78"/>
                <a:gd name="T33" fmla="*/ 6 h 22"/>
                <a:gd name="T34" fmla="*/ 76 w 78"/>
                <a:gd name="T35" fmla="*/ 6 h 22"/>
                <a:gd name="T36" fmla="*/ 56 w 78"/>
                <a:gd name="T37" fmla="*/ 8 h 22"/>
                <a:gd name="T38" fmla="*/ 38 w 78"/>
                <a:gd name="T39" fmla="*/ 12 h 22"/>
                <a:gd name="T40" fmla="*/ 20 w 78"/>
                <a:gd name="T41" fmla="*/ 16 h 22"/>
                <a:gd name="T42" fmla="*/ 4 w 78"/>
                <a:gd name="T43" fmla="*/ 22 h 22"/>
                <a:gd name="T44" fmla="*/ 4 w 78"/>
                <a:gd name="T45" fmla="*/ 22 h 22"/>
                <a:gd name="T46" fmla="*/ 2 w 78"/>
                <a:gd name="T47" fmla="*/ 22 h 22"/>
                <a:gd name="T48" fmla="*/ 2 w 78"/>
                <a:gd name="T49"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8" h="22">
                  <a:moveTo>
                    <a:pt x="2" y="22"/>
                  </a:moveTo>
                  <a:lnTo>
                    <a:pt x="2" y="22"/>
                  </a:lnTo>
                  <a:lnTo>
                    <a:pt x="0" y="20"/>
                  </a:lnTo>
                  <a:lnTo>
                    <a:pt x="0" y="20"/>
                  </a:lnTo>
                  <a:lnTo>
                    <a:pt x="0" y="18"/>
                  </a:lnTo>
                  <a:lnTo>
                    <a:pt x="2" y="16"/>
                  </a:lnTo>
                  <a:lnTo>
                    <a:pt x="2" y="16"/>
                  </a:lnTo>
                  <a:lnTo>
                    <a:pt x="18" y="10"/>
                  </a:lnTo>
                  <a:lnTo>
                    <a:pt x="36" y="6"/>
                  </a:lnTo>
                  <a:lnTo>
                    <a:pt x="54" y="2"/>
                  </a:lnTo>
                  <a:lnTo>
                    <a:pt x="74" y="0"/>
                  </a:lnTo>
                  <a:lnTo>
                    <a:pt x="74" y="0"/>
                  </a:lnTo>
                  <a:lnTo>
                    <a:pt x="78" y="0"/>
                  </a:lnTo>
                  <a:lnTo>
                    <a:pt x="78" y="2"/>
                  </a:lnTo>
                  <a:lnTo>
                    <a:pt x="78" y="2"/>
                  </a:lnTo>
                  <a:lnTo>
                    <a:pt x="78" y="4"/>
                  </a:lnTo>
                  <a:lnTo>
                    <a:pt x="76" y="6"/>
                  </a:lnTo>
                  <a:lnTo>
                    <a:pt x="76" y="6"/>
                  </a:lnTo>
                  <a:lnTo>
                    <a:pt x="56" y="8"/>
                  </a:lnTo>
                  <a:lnTo>
                    <a:pt x="38" y="12"/>
                  </a:lnTo>
                  <a:lnTo>
                    <a:pt x="20" y="16"/>
                  </a:lnTo>
                  <a:lnTo>
                    <a:pt x="4" y="22"/>
                  </a:lnTo>
                  <a:lnTo>
                    <a:pt x="4" y="22"/>
                  </a:lnTo>
                  <a:lnTo>
                    <a:pt x="2" y="22"/>
                  </a:lnTo>
                  <a:lnTo>
                    <a:pt x="2" y="22"/>
                  </a:lnTo>
                  <a:close/>
                </a:path>
              </a:pathLst>
            </a:custGeom>
            <a:solidFill>
              <a:srgbClr val="7170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798" name="Freeform 581"/>
            <p:cNvSpPr>
              <a:spLocks/>
            </p:cNvSpPr>
            <p:nvPr/>
          </p:nvSpPr>
          <p:spPr bwMode="auto">
            <a:xfrm>
              <a:off x="5719763" y="1009650"/>
              <a:ext cx="123825" cy="38100"/>
            </a:xfrm>
            <a:custGeom>
              <a:avLst/>
              <a:gdLst>
                <a:gd name="T0" fmla="*/ 2 w 78"/>
                <a:gd name="T1" fmla="*/ 24 h 24"/>
                <a:gd name="T2" fmla="*/ 2 w 78"/>
                <a:gd name="T3" fmla="*/ 24 h 24"/>
                <a:gd name="T4" fmla="*/ 0 w 78"/>
                <a:gd name="T5" fmla="*/ 22 h 24"/>
                <a:gd name="T6" fmla="*/ 0 w 78"/>
                <a:gd name="T7" fmla="*/ 22 h 24"/>
                <a:gd name="T8" fmla="*/ 0 w 78"/>
                <a:gd name="T9" fmla="*/ 18 h 24"/>
                <a:gd name="T10" fmla="*/ 2 w 78"/>
                <a:gd name="T11" fmla="*/ 16 h 24"/>
                <a:gd name="T12" fmla="*/ 2 w 78"/>
                <a:gd name="T13" fmla="*/ 16 h 24"/>
                <a:gd name="T14" fmla="*/ 18 w 78"/>
                <a:gd name="T15" fmla="*/ 12 h 24"/>
                <a:gd name="T16" fmla="*/ 36 w 78"/>
                <a:gd name="T17" fmla="*/ 6 h 24"/>
                <a:gd name="T18" fmla="*/ 54 w 78"/>
                <a:gd name="T19" fmla="*/ 2 h 24"/>
                <a:gd name="T20" fmla="*/ 74 w 78"/>
                <a:gd name="T21" fmla="*/ 0 h 24"/>
                <a:gd name="T22" fmla="*/ 74 w 78"/>
                <a:gd name="T23" fmla="*/ 0 h 24"/>
                <a:gd name="T24" fmla="*/ 78 w 78"/>
                <a:gd name="T25" fmla="*/ 2 h 24"/>
                <a:gd name="T26" fmla="*/ 78 w 78"/>
                <a:gd name="T27" fmla="*/ 4 h 24"/>
                <a:gd name="T28" fmla="*/ 78 w 78"/>
                <a:gd name="T29" fmla="*/ 4 h 24"/>
                <a:gd name="T30" fmla="*/ 78 w 78"/>
                <a:gd name="T31" fmla="*/ 6 h 24"/>
                <a:gd name="T32" fmla="*/ 76 w 78"/>
                <a:gd name="T33" fmla="*/ 8 h 24"/>
                <a:gd name="T34" fmla="*/ 76 w 78"/>
                <a:gd name="T35" fmla="*/ 8 h 24"/>
                <a:gd name="T36" fmla="*/ 56 w 78"/>
                <a:gd name="T37" fmla="*/ 10 h 24"/>
                <a:gd name="T38" fmla="*/ 38 w 78"/>
                <a:gd name="T39" fmla="*/ 12 h 24"/>
                <a:gd name="T40" fmla="*/ 20 w 78"/>
                <a:gd name="T41" fmla="*/ 18 h 24"/>
                <a:gd name="T42" fmla="*/ 4 w 78"/>
                <a:gd name="T43" fmla="*/ 22 h 24"/>
                <a:gd name="T44" fmla="*/ 4 w 78"/>
                <a:gd name="T45" fmla="*/ 22 h 24"/>
                <a:gd name="T46" fmla="*/ 2 w 78"/>
                <a:gd name="T47" fmla="*/ 24 h 24"/>
                <a:gd name="T48" fmla="*/ 2 w 78"/>
                <a:gd name="T49"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8" h="24">
                  <a:moveTo>
                    <a:pt x="2" y="24"/>
                  </a:moveTo>
                  <a:lnTo>
                    <a:pt x="2" y="24"/>
                  </a:lnTo>
                  <a:lnTo>
                    <a:pt x="0" y="22"/>
                  </a:lnTo>
                  <a:lnTo>
                    <a:pt x="0" y="22"/>
                  </a:lnTo>
                  <a:lnTo>
                    <a:pt x="0" y="18"/>
                  </a:lnTo>
                  <a:lnTo>
                    <a:pt x="2" y="16"/>
                  </a:lnTo>
                  <a:lnTo>
                    <a:pt x="2" y="16"/>
                  </a:lnTo>
                  <a:lnTo>
                    <a:pt x="18" y="12"/>
                  </a:lnTo>
                  <a:lnTo>
                    <a:pt x="36" y="6"/>
                  </a:lnTo>
                  <a:lnTo>
                    <a:pt x="54" y="2"/>
                  </a:lnTo>
                  <a:lnTo>
                    <a:pt x="74" y="0"/>
                  </a:lnTo>
                  <a:lnTo>
                    <a:pt x="74" y="0"/>
                  </a:lnTo>
                  <a:lnTo>
                    <a:pt x="78" y="2"/>
                  </a:lnTo>
                  <a:lnTo>
                    <a:pt x="78" y="4"/>
                  </a:lnTo>
                  <a:lnTo>
                    <a:pt x="78" y="4"/>
                  </a:lnTo>
                  <a:lnTo>
                    <a:pt x="78" y="6"/>
                  </a:lnTo>
                  <a:lnTo>
                    <a:pt x="76" y="8"/>
                  </a:lnTo>
                  <a:lnTo>
                    <a:pt x="76" y="8"/>
                  </a:lnTo>
                  <a:lnTo>
                    <a:pt x="56" y="10"/>
                  </a:lnTo>
                  <a:lnTo>
                    <a:pt x="38" y="12"/>
                  </a:lnTo>
                  <a:lnTo>
                    <a:pt x="20" y="18"/>
                  </a:lnTo>
                  <a:lnTo>
                    <a:pt x="4" y="22"/>
                  </a:lnTo>
                  <a:lnTo>
                    <a:pt x="4" y="22"/>
                  </a:lnTo>
                  <a:lnTo>
                    <a:pt x="2" y="24"/>
                  </a:lnTo>
                  <a:lnTo>
                    <a:pt x="2" y="24"/>
                  </a:lnTo>
                  <a:close/>
                </a:path>
              </a:pathLst>
            </a:custGeom>
            <a:solidFill>
              <a:srgbClr val="7170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799" name="Freeform 582"/>
            <p:cNvSpPr>
              <a:spLocks/>
            </p:cNvSpPr>
            <p:nvPr/>
          </p:nvSpPr>
          <p:spPr bwMode="auto">
            <a:xfrm>
              <a:off x="5719763" y="1028700"/>
              <a:ext cx="123825" cy="34925"/>
            </a:xfrm>
            <a:custGeom>
              <a:avLst/>
              <a:gdLst>
                <a:gd name="T0" fmla="*/ 2 w 78"/>
                <a:gd name="T1" fmla="*/ 22 h 22"/>
                <a:gd name="T2" fmla="*/ 2 w 78"/>
                <a:gd name="T3" fmla="*/ 22 h 22"/>
                <a:gd name="T4" fmla="*/ 0 w 78"/>
                <a:gd name="T5" fmla="*/ 20 h 22"/>
                <a:gd name="T6" fmla="*/ 0 w 78"/>
                <a:gd name="T7" fmla="*/ 20 h 22"/>
                <a:gd name="T8" fmla="*/ 0 w 78"/>
                <a:gd name="T9" fmla="*/ 18 h 22"/>
                <a:gd name="T10" fmla="*/ 2 w 78"/>
                <a:gd name="T11" fmla="*/ 16 h 22"/>
                <a:gd name="T12" fmla="*/ 2 w 78"/>
                <a:gd name="T13" fmla="*/ 16 h 22"/>
                <a:gd name="T14" fmla="*/ 18 w 78"/>
                <a:gd name="T15" fmla="*/ 10 h 22"/>
                <a:gd name="T16" fmla="*/ 36 w 78"/>
                <a:gd name="T17" fmla="*/ 6 h 22"/>
                <a:gd name="T18" fmla="*/ 54 w 78"/>
                <a:gd name="T19" fmla="*/ 2 h 22"/>
                <a:gd name="T20" fmla="*/ 74 w 78"/>
                <a:gd name="T21" fmla="*/ 0 h 22"/>
                <a:gd name="T22" fmla="*/ 74 w 78"/>
                <a:gd name="T23" fmla="*/ 0 h 22"/>
                <a:gd name="T24" fmla="*/ 78 w 78"/>
                <a:gd name="T25" fmla="*/ 0 h 22"/>
                <a:gd name="T26" fmla="*/ 78 w 78"/>
                <a:gd name="T27" fmla="*/ 2 h 22"/>
                <a:gd name="T28" fmla="*/ 78 w 78"/>
                <a:gd name="T29" fmla="*/ 2 h 22"/>
                <a:gd name="T30" fmla="*/ 78 w 78"/>
                <a:gd name="T31" fmla="*/ 6 h 22"/>
                <a:gd name="T32" fmla="*/ 76 w 78"/>
                <a:gd name="T33" fmla="*/ 6 h 22"/>
                <a:gd name="T34" fmla="*/ 76 w 78"/>
                <a:gd name="T35" fmla="*/ 6 h 22"/>
                <a:gd name="T36" fmla="*/ 56 w 78"/>
                <a:gd name="T37" fmla="*/ 8 h 22"/>
                <a:gd name="T38" fmla="*/ 38 w 78"/>
                <a:gd name="T39" fmla="*/ 12 h 22"/>
                <a:gd name="T40" fmla="*/ 20 w 78"/>
                <a:gd name="T41" fmla="*/ 16 h 22"/>
                <a:gd name="T42" fmla="*/ 4 w 78"/>
                <a:gd name="T43" fmla="*/ 22 h 22"/>
                <a:gd name="T44" fmla="*/ 4 w 78"/>
                <a:gd name="T45" fmla="*/ 22 h 22"/>
                <a:gd name="T46" fmla="*/ 2 w 78"/>
                <a:gd name="T47" fmla="*/ 22 h 22"/>
                <a:gd name="T48" fmla="*/ 2 w 78"/>
                <a:gd name="T49"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8" h="22">
                  <a:moveTo>
                    <a:pt x="2" y="22"/>
                  </a:moveTo>
                  <a:lnTo>
                    <a:pt x="2" y="22"/>
                  </a:lnTo>
                  <a:lnTo>
                    <a:pt x="0" y="20"/>
                  </a:lnTo>
                  <a:lnTo>
                    <a:pt x="0" y="20"/>
                  </a:lnTo>
                  <a:lnTo>
                    <a:pt x="0" y="18"/>
                  </a:lnTo>
                  <a:lnTo>
                    <a:pt x="2" y="16"/>
                  </a:lnTo>
                  <a:lnTo>
                    <a:pt x="2" y="16"/>
                  </a:lnTo>
                  <a:lnTo>
                    <a:pt x="18" y="10"/>
                  </a:lnTo>
                  <a:lnTo>
                    <a:pt x="36" y="6"/>
                  </a:lnTo>
                  <a:lnTo>
                    <a:pt x="54" y="2"/>
                  </a:lnTo>
                  <a:lnTo>
                    <a:pt x="74" y="0"/>
                  </a:lnTo>
                  <a:lnTo>
                    <a:pt x="74" y="0"/>
                  </a:lnTo>
                  <a:lnTo>
                    <a:pt x="78" y="0"/>
                  </a:lnTo>
                  <a:lnTo>
                    <a:pt x="78" y="2"/>
                  </a:lnTo>
                  <a:lnTo>
                    <a:pt x="78" y="2"/>
                  </a:lnTo>
                  <a:lnTo>
                    <a:pt x="78" y="6"/>
                  </a:lnTo>
                  <a:lnTo>
                    <a:pt x="76" y="6"/>
                  </a:lnTo>
                  <a:lnTo>
                    <a:pt x="76" y="6"/>
                  </a:lnTo>
                  <a:lnTo>
                    <a:pt x="56" y="8"/>
                  </a:lnTo>
                  <a:lnTo>
                    <a:pt x="38" y="12"/>
                  </a:lnTo>
                  <a:lnTo>
                    <a:pt x="20" y="16"/>
                  </a:lnTo>
                  <a:lnTo>
                    <a:pt x="4" y="22"/>
                  </a:lnTo>
                  <a:lnTo>
                    <a:pt x="4" y="22"/>
                  </a:lnTo>
                  <a:lnTo>
                    <a:pt x="2" y="22"/>
                  </a:lnTo>
                  <a:lnTo>
                    <a:pt x="2" y="22"/>
                  </a:lnTo>
                  <a:close/>
                </a:path>
              </a:pathLst>
            </a:custGeom>
            <a:solidFill>
              <a:srgbClr val="7170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800" name="Freeform 583"/>
            <p:cNvSpPr>
              <a:spLocks/>
            </p:cNvSpPr>
            <p:nvPr/>
          </p:nvSpPr>
          <p:spPr bwMode="auto">
            <a:xfrm>
              <a:off x="5719763" y="1047750"/>
              <a:ext cx="123825" cy="34925"/>
            </a:xfrm>
            <a:custGeom>
              <a:avLst/>
              <a:gdLst>
                <a:gd name="T0" fmla="*/ 2 w 78"/>
                <a:gd name="T1" fmla="*/ 22 h 22"/>
                <a:gd name="T2" fmla="*/ 2 w 78"/>
                <a:gd name="T3" fmla="*/ 22 h 22"/>
                <a:gd name="T4" fmla="*/ 0 w 78"/>
                <a:gd name="T5" fmla="*/ 20 h 22"/>
                <a:gd name="T6" fmla="*/ 0 w 78"/>
                <a:gd name="T7" fmla="*/ 20 h 22"/>
                <a:gd name="T8" fmla="*/ 0 w 78"/>
                <a:gd name="T9" fmla="*/ 18 h 22"/>
                <a:gd name="T10" fmla="*/ 2 w 78"/>
                <a:gd name="T11" fmla="*/ 16 h 22"/>
                <a:gd name="T12" fmla="*/ 2 w 78"/>
                <a:gd name="T13" fmla="*/ 16 h 22"/>
                <a:gd name="T14" fmla="*/ 18 w 78"/>
                <a:gd name="T15" fmla="*/ 10 h 22"/>
                <a:gd name="T16" fmla="*/ 36 w 78"/>
                <a:gd name="T17" fmla="*/ 6 h 22"/>
                <a:gd name="T18" fmla="*/ 54 w 78"/>
                <a:gd name="T19" fmla="*/ 2 h 22"/>
                <a:gd name="T20" fmla="*/ 74 w 78"/>
                <a:gd name="T21" fmla="*/ 0 h 22"/>
                <a:gd name="T22" fmla="*/ 74 w 78"/>
                <a:gd name="T23" fmla="*/ 0 h 22"/>
                <a:gd name="T24" fmla="*/ 78 w 78"/>
                <a:gd name="T25" fmla="*/ 0 h 22"/>
                <a:gd name="T26" fmla="*/ 78 w 78"/>
                <a:gd name="T27" fmla="*/ 2 h 22"/>
                <a:gd name="T28" fmla="*/ 78 w 78"/>
                <a:gd name="T29" fmla="*/ 2 h 22"/>
                <a:gd name="T30" fmla="*/ 78 w 78"/>
                <a:gd name="T31" fmla="*/ 4 h 22"/>
                <a:gd name="T32" fmla="*/ 76 w 78"/>
                <a:gd name="T33" fmla="*/ 6 h 22"/>
                <a:gd name="T34" fmla="*/ 76 w 78"/>
                <a:gd name="T35" fmla="*/ 6 h 22"/>
                <a:gd name="T36" fmla="*/ 56 w 78"/>
                <a:gd name="T37" fmla="*/ 8 h 22"/>
                <a:gd name="T38" fmla="*/ 38 w 78"/>
                <a:gd name="T39" fmla="*/ 12 h 22"/>
                <a:gd name="T40" fmla="*/ 20 w 78"/>
                <a:gd name="T41" fmla="*/ 16 h 22"/>
                <a:gd name="T42" fmla="*/ 4 w 78"/>
                <a:gd name="T43" fmla="*/ 22 h 22"/>
                <a:gd name="T44" fmla="*/ 4 w 78"/>
                <a:gd name="T45" fmla="*/ 22 h 22"/>
                <a:gd name="T46" fmla="*/ 2 w 78"/>
                <a:gd name="T47" fmla="*/ 22 h 22"/>
                <a:gd name="T48" fmla="*/ 2 w 78"/>
                <a:gd name="T49"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8" h="22">
                  <a:moveTo>
                    <a:pt x="2" y="22"/>
                  </a:moveTo>
                  <a:lnTo>
                    <a:pt x="2" y="22"/>
                  </a:lnTo>
                  <a:lnTo>
                    <a:pt x="0" y="20"/>
                  </a:lnTo>
                  <a:lnTo>
                    <a:pt x="0" y="20"/>
                  </a:lnTo>
                  <a:lnTo>
                    <a:pt x="0" y="18"/>
                  </a:lnTo>
                  <a:lnTo>
                    <a:pt x="2" y="16"/>
                  </a:lnTo>
                  <a:lnTo>
                    <a:pt x="2" y="16"/>
                  </a:lnTo>
                  <a:lnTo>
                    <a:pt x="18" y="10"/>
                  </a:lnTo>
                  <a:lnTo>
                    <a:pt x="36" y="6"/>
                  </a:lnTo>
                  <a:lnTo>
                    <a:pt x="54" y="2"/>
                  </a:lnTo>
                  <a:lnTo>
                    <a:pt x="74" y="0"/>
                  </a:lnTo>
                  <a:lnTo>
                    <a:pt x="74" y="0"/>
                  </a:lnTo>
                  <a:lnTo>
                    <a:pt x="78" y="0"/>
                  </a:lnTo>
                  <a:lnTo>
                    <a:pt x="78" y="2"/>
                  </a:lnTo>
                  <a:lnTo>
                    <a:pt x="78" y="2"/>
                  </a:lnTo>
                  <a:lnTo>
                    <a:pt x="78" y="4"/>
                  </a:lnTo>
                  <a:lnTo>
                    <a:pt x="76" y="6"/>
                  </a:lnTo>
                  <a:lnTo>
                    <a:pt x="76" y="6"/>
                  </a:lnTo>
                  <a:lnTo>
                    <a:pt x="56" y="8"/>
                  </a:lnTo>
                  <a:lnTo>
                    <a:pt x="38" y="12"/>
                  </a:lnTo>
                  <a:lnTo>
                    <a:pt x="20" y="16"/>
                  </a:lnTo>
                  <a:lnTo>
                    <a:pt x="4" y="22"/>
                  </a:lnTo>
                  <a:lnTo>
                    <a:pt x="4" y="22"/>
                  </a:lnTo>
                  <a:lnTo>
                    <a:pt x="2" y="22"/>
                  </a:lnTo>
                  <a:lnTo>
                    <a:pt x="2" y="22"/>
                  </a:lnTo>
                  <a:close/>
                </a:path>
              </a:pathLst>
            </a:custGeom>
            <a:solidFill>
              <a:srgbClr val="7170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801" name="Freeform 584"/>
            <p:cNvSpPr>
              <a:spLocks/>
            </p:cNvSpPr>
            <p:nvPr/>
          </p:nvSpPr>
          <p:spPr bwMode="auto">
            <a:xfrm>
              <a:off x="5719763" y="1063625"/>
              <a:ext cx="123825" cy="38100"/>
            </a:xfrm>
            <a:custGeom>
              <a:avLst/>
              <a:gdLst>
                <a:gd name="T0" fmla="*/ 2 w 78"/>
                <a:gd name="T1" fmla="*/ 24 h 24"/>
                <a:gd name="T2" fmla="*/ 2 w 78"/>
                <a:gd name="T3" fmla="*/ 24 h 24"/>
                <a:gd name="T4" fmla="*/ 0 w 78"/>
                <a:gd name="T5" fmla="*/ 22 h 24"/>
                <a:gd name="T6" fmla="*/ 0 w 78"/>
                <a:gd name="T7" fmla="*/ 22 h 24"/>
                <a:gd name="T8" fmla="*/ 0 w 78"/>
                <a:gd name="T9" fmla="*/ 18 h 24"/>
                <a:gd name="T10" fmla="*/ 2 w 78"/>
                <a:gd name="T11" fmla="*/ 16 h 24"/>
                <a:gd name="T12" fmla="*/ 2 w 78"/>
                <a:gd name="T13" fmla="*/ 16 h 24"/>
                <a:gd name="T14" fmla="*/ 18 w 78"/>
                <a:gd name="T15" fmla="*/ 12 h 24"/>
                <a:gd name="T16" fmla="*/ 36 w 78"/>
                <a:gd name="T17" fmla="*/ 6 h 24"/>
                <a:gd name="T18" fmla="*/ 54 w 78"/>
                <a:gd name="T19" fmla="*/ 2 h 24"/>
                <a:gd name="T20" fmla="*/ 74 w 78"/>
                <a:gd name="T21" fmla="*/ 0 h 24"/>
                <a:gd name="T22" fmla="*/ 74 w 78"/>
                <a:gd name="T23" fmla="*/ 0 h 24"/>
                <a:gd name="T24" fmla="*/ 78 w 78"/>
                <a:gd name="T25" fmla="*/ 2 h 24"/>
                <a:gd name="T26" fmla="*/ 78 w 78"/>
                <a:gd name="T27" fmla="*/ 4 h 24"/>
                <a:gd name="T28" fmla="*/ 78 w 78"/>
                <a:gd name="T29" fmla="*/ 4 h 24"/>
                <a:gd name="T30" fmla="*/ 78 w 78"/>
                <a:gd name="T31" fmla="*/ 6 h 24"/>
                <a:gd name="T32" fmla="*/ 76 w 78"/>
                <a:gd name="T33" fmla="*/ 8 h 24"/>
                <a:gd name="T34" fmla="*/ 76 w 78"/>
                <a:gd name="T35" fmla="*/ 8 h 24"/>
                <a:gd name="T36" fmla="*/ 56 w 78"/>
                <a:gd name="T37" fmla="*/ 10 h 24"/>
                <a:gd name="T38" fmla="*/ 38 w 78"/>
                <a:gd name="T39" fmla="*/ 12 h 24"/>
                <a:gd name="T40" fmla="*/ 20 w 78"/>
                <a:gd name="T41" fmla="*/ 18 h 24"/>
                <a:gd name="T42" fmla="*/ 4 w 78"/>
                <a:gd name="T43" fmla="*/ 24 h 24"/>
                <a:gd name="T44" fmla="*/ 4 w 78"/>
                <a:gd name="T45" fmla="*/ 24 h 24"/>
                <a:gd name="T46" fmla="*/ 2 w 78"/>
                <a:gd name="T47" fmla="*/ 24 h 24"/>
                <a:gd name="T48" fmla="*/ 2 w 78"/>
                <a:gd name="T49"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8" h="24">
                  <a:moveTo>
                    <a:pt x="2" y="24"/>
                  </a:moveTo>
                  <a:lnTo>
                    <a:pt x="2" y="24"/>
                  </a:lnTo>
                  <a:lnTo>
                    <a:pt x="0" y="22"/>
                  </a:lnTo>
                  <a:lnTo>
                    <a:pt x="0" y="22"/>
                  </a:lnTo>
                  <a:lnTo>
                    <a:pt x="0" y="18"/>
                  </a:lnTo>
                  <a:lnTo>
                    <a:pt x="2" y="16"/>
                  </a:lnTo>
                  <a:lnTo>
                    <a:pt x="2" y="16"/>
                  </a:lnTo>
                  <a:lnTo>
                    <a:pt x="18" y="12"/>
                  </a:lnTo>
                  <a:lnTo>
                    <a:pt x="36" y="6"/>
                  </a:lnTo>
                  <a:lnTo>
                    <a:pt x="54" y="2"/>
                  </a:lnTo>
                  <a:lnTo>
                    <a:pt x="74" y="0"/>
                  </a:lnTo>
                  <a:lnTo>
                    <a:pt x="74" y="0"/>
                  </a:lnTo>
                  <a:lnTo>
                    <a:pt x="78" y="2"/>
                  </a:lnTo>
                  <a:lnTo>
                    <a:pt x="78" y="4"/>
                  </a:lnTo>
                  <a:lnTo>
                    <a:pt x="78" y="4"/>
                  </a:lnTo>
                  <a:lnTo>
                    <a:pt x="78" y="6"/>
                  </a:lnTo>
                  <a:lnTo>
                    <a:pt x="76" y="8"/>
                  </a:lnTo>
                  <a:lnTo>
                    <a:pt x="76" y="8"/>
                  </a:lnTo>
                  <a:lnTo>
                    <a:pt x="56" y="10"/>
                  </a:lnTo>
                  <a:lnTo>
                    <a:pt x="38" y="12"/>
                  </a:lnTo>
                  <a:lnTo>
                    <a:pt x="20" y="18"/>
                  </a:lnTo>
                  <a:lnTo>
                    <a:pt x="4" y="24"/>
                  </a:lnTo>
                  <a:lnTo>
                    <a:pt x="4" y="24"/>
                  </a:lnTo>
                  <a:lnTo>
                    <a:pt x="2" y="24"/>
                  </a:lnTo>
                  <a:lnTo>
                    <a:pt x="2" y="24"/>
                  </a:lnTo>
                  <a:close/>
                </a:path>
              </a:pathLst>
            </a:custGeom>
            <a:solidFill>
              <a:srgbClr val="7170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802" name="Freeform 585"/>
            <p:cNvSpPr>
              <a:spLocks/>
            </p:cNvSpPr>
            <p:nvPr/>
          </p:nvSpPr>
          <p:spPr bwMode="auto">
            <a:xfrm>
              <a:off x="5719763" y="1082675"/>
              <a:ext cx="123825" cy="34925"/>
            </a:xfrm>
            <a:custGeom>
              <a:avLst/>
              <a:gdLst>
                <a:gd name="T0" fmla="*/ 2 w 78"/>
                <a:gd name="T1" fmla="*/ 22 h 22"/>
                <a:gd name="T2" fmla="*/ 2 w 78"/>
                <a:gd name="T3" fmla="*/ 22 h 22"/>
                <a:gd name="T4" fmla="*/ 0 w 78"/>
                <a:gd name="T5" fmla="*/ 20 h 22"/>
                <a:gd name="T6" fmla="*/ 0 w 78"/>
                <a:gd name="T7" fmla="*/ 20 h 22"/>
                <a:gd name="T8" fmla="*/ 0 w 78"/>
                <a:gd name="T9" fmla="*/ 18 h 22"/>
                <a:gd name="T10" fmla="*/ 2 w 78"/>
                <a:gd name="T11" fmla="*/ 16 h 22"/>
                <a:gd name="T12" fmla="*/ 2 w 78"/>
                <a:gd name="T13" fmla="*/ 16 h 22"/>
                <a:gd name="T14" fmla="*/ 18 w 78"/>
                <a:gd name="T15" fmla="*/ 10 h 22"/>
                <a:gd name="T16" fmla="*/ 36 w 78"/>
                <a:gd name="T17" fmla="*/ 6 h 22"/>
                <a:gd name="T18" fmla="*/ 54 w 78"/>
                <a:gd name="T19" fmla="*/ 2 h 22"/>
                <a:gd name="T20" fmla="*/ 74 w 78"/>
                <a:gd name="T21" fmla="*/ 0 h 22"/>
                <a:gd name="T22" fmla="*/ 74 w 78"/>
                <a:gd name="T23" fmla="*/ 0 h 22"/>
                <a:gd name="T24" fmla="*/ 78 w 78"/>
                <a:gd name="T25" fmla="*/ 0 h 22"/>
                <a:gd name="T26" fmla="*/ 78 w 78"/>
                <a:gd name="T27" fmla="*/ 4 h 22"/>
                <a:gd name="T28" fmla="*/ 78 w 78"/>
                <a:gd name="T29" fmla="*/ 4 h 22"/>
                <a:gd name="T30" fmla="*/ 78 w 78"/>
                <a:gd name="T31" fmla="*/ 6 h 22"/>
                <a:gd name="T32" fmla="*/ 76 w 78"/>
                <a:gd name="T33" fmla="*/ 6 h 22"/>
                <a:gd name="T34" fmla="*/ 76 w 78"/>
                <a:gd name="T35" fmla="*/ 6 h 22"/>
                <a:gd name="T36" fmla="*/ 56 w 78"/>
                <a:gd name="T37" fmla="*/ 8 h 22"/>
                <a:gd name="T38" fmla="*/ 38 w 78"/>
                <a:gd name="T39" fmla="*/ 12 h 22"/>
                <a:gd name="T40" fmla="*/ 20 w 78"/>
                <a:gd name="T41" fmla="*/ 16 h 22"/>
                <a:gd name="T42" fmla="*/ 4 w 78"/>
                <a:gd name="T43" fmla="*/ 22 h 22"/>
                <a:gd name="T44" fmla="*/ 4 w 78"/>
                <a:gd name="T45" fmla="*/ 22 h 22"/>
                <a:gd name="T46" fmla="*/ 2 w 78"/>
                <a:gd name="T47" fmla="*/ 22 h 22"/>
                <a:gd name="T48" fmla="*/ 2 w 78"/>
                <a:gd name="T49"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8" h="22">
                  <a:moveTo>
                    <a:pt x="2" y="22"/>
                  </a:moveTo>
                  <a:lnTo>
                    <a:pt x="2" y="22"/>
                  </a:lnTo>
                  <a:lnTo>
                    <a:pt x="0" y="20"/>
                  </a:lnTo>
                  <a:lnTo>
                    <a:pt x="0" y="20"/>
                  </a:lnTo>
                  <a:lnTo>
                    <a:pt x="0" y="18"/>
                  </a:lnTo>
                  <a:lnTo>
                    <a:pt x="2" y="16"/>
                  </a:lnTo>
                  <a:lnTo>
                    <a:pt x="2" y="16"/>
                  </a:lnTo>
                  <a:lnTo>
                    <a:pt x="18" y="10"/>
                  </a:lnTo>
                  <a:lnTo>
                    <a:pt x="36" y="6"/>
                  </a:lnTo>
                  <a:lnTo>
                    <a:pt x="54" y="2"/>
                  </a:lnTo>
                  <a:lnTo>
                    <a:pt x="74" y="0"/>
                  </a:lnTo>
                  <a:lnTo>
                    <a:pt x="74" y="0"/>
                  </a:lnTo>
                  <a:lnTo>
                    <a:pt x="78" y="0"/>
                  </a:lnTo>
                  <a:lnTo>
                    <a:pt x="78" y="4"/>
                  </a:lnTo>
                  <a:lnTo>
                    <a:pt x="78" y="4"/>
                  </a:lnTo>
                  <a:lnTo>
                    <a:pt x="78" y="6"/>
                  </a:lnTo>
                  <a:lnTo>
                    <a:pt x="76" y="6"/>
                  </a:lnTo>
                  <a:lnTo>
                    <a:pt x="76" y="6"/>
                  </a:lnTo>
                  <a:lnTo>
                    <a:pt x="56" y="8"/>
                  </a:lnTo>
                  <a:lnTo>
                    <a:pt x="38" y="12"/>
                  </a:lnTo>
                  <a:lnTo>
                    <a:pt x="20" y="16"/>
                  </a:lnTo>
                  <a:lnTo>
                    <a:pt x="4" y="22"/>
                  </a:lnTo>
                  <a:lnTo>
                    <a:pt x="4" y="22"/>
                  </a:lnTo>
                  <a:lnTo>
                    <a:pt x="2" y="22"/>
                  </a:lnTo>
                  <a:lnTo>
                    <a:pt x="2" y="22"/>
                  </a:lnTo>
                  <a:close/>
                </a:path>
              </a:pathLst>
            </a:custGeom>
            <a:solidFill>
              <a:srgbClr val="7170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803" name="Freeform 586"/>
            <p:cNvSpPr>
              <a:spLocks/>
            </p:cNvSpPr>
            <p:nvPr/>
          </p:nvSpPr>
          <p:spPr bwMode="auto">
            <a:xfrm>
              <a:off x="5719763" y="1101725"/>
              <a:ext cx="123825" cy="34925"/>
            </a:xfrm>
            <a:custGeom>
              <a:avLst/>
              <a:gdLst>
                <a:gd name="T0" fmla="*/ 2 w 78"/>
                <a:gd name="T1" fmla="*/ 22 h 22"/>
                <a:gd name="T2" fmla="*/ 2 w 78"/>
                <a:gd name="T3" fmla="*/ 22 h 22"/>
                <a:gd name="T4" fmla="*/ 0 w 78"/>
                <a:gd name="T5" fmla="*/ 20 h 22"/>
                <a:gd name="T6" fmla="*/ 0 w 78"/>
                <a:gd name="T7" fmla="*/ 20 h 22"/>
                <a:gd name="T8" fmla="*/ 0 w 78"/>
                <a:gd name="T9" fmla="*/ 18 h 22"/>
                <a:gd name="T10" fmla="*/ 2 w 78"/>
                <a:gd name="T11" fmla="*/ 16 h 22"/>
                <a:gd name="T12" fmla="*/ 2 w 78"/>
                <a:gd name="T13" fmla="*/ 16 h 22"/>
                <a:gd name="T14" fmla="*/ 18 w 78"/>
                <a:gd name="T15" fmla="*/ 10 h 22"/>
                <a:gd name="T16" fmla="*/ 36 w 78"/>
                <a:gd name="T17" fmla="*/ 6 h 22"/>
                <a:gd name="T18" fmla="*/ 54 w 78"/>
                <a:gd name="T19" fmla="*/ 2 h 22"/>
                <a:gd name="T20" fmla="*/ 74 w 78"/>
                <a:gd name="T21" fmla="*/ 0 h 22"/>
                <a:gd name="T22" fmla="*/ 74 w 78"/>
                <a:gd name="T23" fmla="*/ 0 h 22"/>
                <a:gd name="T24" fmla="*/ 78 w 78"/>
                <a:gd name="T25" fmla="*/ 0 h 22"/>
                <a:gd name="T26" fmla="*/ 78 w 78"/>
                <a:gd name="T27" fmla="*/ 2 h 22"/>
                <a:gd name="T28" fmla="*/ 78 w 78"/>
                <a:gd name="T29" fmla="*/ 2 h 22"/>
                <a:gd name="T30" fmla="*/ 78 w 78"/>
                <a:gd name="T31" fmla="*/ 4 h 22"/>
                <a:gd name="T32" fmla="*/ 76 w 78"/>
                <a:gd name="T33" fmla="*/ 6 h 22"/>
                <a:gd name="T34" fmla="*/ 76 w 78"/>
                <a:gd name="T35" fmla="*/ 6 h 22"/>
                <a:gd name="T36" fmla="*/ 56 w 78"/>
                <a:gd name="T37" fmla="*/ 8 h 22"/>
                <a:gd name="T38" fmla="*/ 38 w 78"/>
                <a:gd name="T39" fmla="*/ 12 h 22"/>
                <a:gd name="T40" fmla="*/ 20 w 78"/>
                <a:gd name="T41" fmla="*/ 16 h 22"/>
                <a:gd name="T42" fmla="*/ 4 w 78"/>
                <a:gd name="T43" fmla="*/ 22 h 22"/>
                <a:gd name="T44" fmla="*/ 4 w 78"/>
                <a:gd name="T45" fmla="*/ 22 h 22"/>
                <a:gd name="T46" fmla="*/ 2 w 78"/>
                <a:gd name="T47" fmla="*/ 22 h 22"/>
                <a:gd name="T48" fmla="*/ 2 w 78"/>
                <a:gd name="T49"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8" h="22">
                  <a:moveTo>
                    <a:pt x="2" y="22"/>
                  </a:moveTo>
                  <a:lnTo>
                    <a:pt x="2" y="22"/>
                  </a:lnTo>
                  <a:lnTo>
                    <a:pt x="0" y="20"/>
                  </a:lnTo>
                  <a:lnTo>
                    <a:pt x="0" y="20"/>
                  </a:lnTo>
                  <a:lnTo>
                    <a:pt x="0" y="18"/>
                  </a:lnTo>
                  <a:lnTo>
                    <a:pt x="2" y="16"/>
                  </a:lnTo>
                  <a:lnTo>
                    <a:pt x="2" y="16"/>
                  </a:lnTo>
                  <a:lnTo>
                    <a:pt x="18" y="10"/>
                  </a:lnTo>
                  <a:lnTo>
                    <a:pt x="36" y="6"/>
                  </a:lnTo>
                  <a:lnTo>
                    <a:pt x="54" y="2"/>
                  </a:lnTo>
                  <a:lnTo>
                    <a:pt x="74" y="0"/>
                  </a:lnTo>
                  <a:lnTo>
                    <a:pt x="74" y="0"/>
                  </a:lnTo>
                  <a:lnTo>
                    <a:pt x="78" y="0"/>
                  </a:lnTo>
                  <a:lnTo>
                    <a:pt x="78" y="2"/>
                  </a:lnTo>
                  <a:lnTo>
                    <a:pt x="78" y="2"/>
                  </a:lnTo>
                  <a:lnTo>
                    <a:pt x="78" y="4"/>
                  </a:lnTo>
                  <a:lnTo>
                    <a:pt x="76" y="6"/>
                  </a:lnTo>
                  <a:lnTo>
                    <a:pt x="76" y="6"/>
                  </a:lnTo>
                  <a:lnTo>
                    <a:pt x="56" y="8"/>
                  </a:lnTo>
                  <a:lnTo>
                    <a:pt x="38" y="12"/>
                  </a:lnTo>
                  <a:lnTo>
                    <a:pt x="20" y="16"/>
                  </a:lnTo>
                  <a:lnTo>
                    <a:pt x="4" y="22"/>
                  </a:lnTo>
                  <a:lnTo>
                    <a:pt x="4" y="22"/>
                  </a:lnTo>
                  <a:lnTo>
                    <a:pt x="2" y="22"/>
                  </a:lnTo>
                  <a:lnTo>
                    <a:pt x="2" y="22"/>
                  </a:lnTo>
                  <a:close/>
                </a:path>
              </a:pathLst>
            </a:custGeom>
            <a:solidFill>
              <a:srgbClr val="7170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804" name="Freeform 587"/>
            <p:cNvSpPr>
              <a:spLocks/>
            </p:cNvSpPr>
            <p:nvPr/>
          </p:nvSpPr>
          <p:spPr bwMode="auto">
            <a:xfrm>
              <a:off x="5665788" y="1162050"/>
              <a:ext cx="57150" cy="92075"/>
            </a:xfrm>
            <a:custGeom>
              <a:avLst/>
              <a:gdLst>
                <a:gd name="T0" fmla="*/ 0 w 36"/>
                <a:gd name="T1" fmla="*/ 24 h 58"/>
                <a:gd name="T2" fmla="*/ 0 w 36"/>
                <a:gd name="T3" fmla="*/ 58 h 58"/>
                <a:gd name="T4" fmla="*/ 0 w 36"/>
                <a:gd name="T5" fmla="*/ 58 h 58"/>
                <a:gd name="T6" fmla="*/ 14 w 36"/>
                <a:gd name="T7" fmla="*/ 46 h 58"/>
                <a:gd name="T8" fmla="*/ 36 w 36"/>
                <a:gd name="T9" fmla="*/ 34 h 58"/>
                <a:gd name="T10" fmla="*/ 36 w 36"/>
                <a:gd name="T11" fmla="*/ 0 h 58"/>
                <a:gd name="T12" fmla="*/ 36 w 36"/>
                <a:gd name="T13" fmla="*/ 0 h 58"/>
                <a:gd name="T14" fmla="*/ 14 w 36"/>
                <a:gd name="T15" fmla="*/ 12 h 58"/>
                <a:gd name="T16" fmla="*/ 0 w 36"/>
                <a:gd name="T17" fmla="*/ 24 h 58"/>
                <a:gd name="T18" fmla="*/ 0 w 36"/>
                <a:gd name="T19" fmla="*/ 24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58">
                  <a:moveTo>
                    <a:pt x="0" y="24"/>
                  </a:moveTo>
                  <a:lnTo>
                    <a:pt x="0" y="58"/>
                  </a:lnTo>
                  <a:lnTo>
                    <a:pt x="0" y="58"/>
                  </a:lnTo>
                  <a:lnTo>
                    <a:pt x="14" y="46"/>
                  </a:lnTo>
                  <a:lnTo>
                    <a:pt x="36" y="34"/>
                  </a:lnTo>
                  <a:lnTo>
                    <a:pt x="36" y="0"/>
                  </a:lnTo>
                  <a:lnTo>
                    <a:pt x="36" y="0"/>
                  </a:lnTo>
                  <a:lnTo>
                    <a:pt x="14" y="12"/>
                  </a:lnTo>
                  <a:lnTo>
                    <a:pt x="0" y="24"/>
                  </a:lnTo>
                  <a:lnTo>
                    <a:pt x="0" y="24"/>
                  </a:lnTo>
                  <a:close/>
                </a:path>
              </a:pathLst>
            </a:custGeom>
            <a:solidFill>
              <a:srgbClr val="8888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grpSp>
      <p:grpSp>
        <p:nvGrpSpPr>
          <p:cNvPr id="1805" name="グループ化 1804"/>
          <p:cNvGrpSpPr/>
          <p:nvPr/>
        </p:nvGrpSpPr>
        <p:grpSpPr>
          <a:xfrm>
            <a:off x="8698873" y="2587679"/>
            <a:ext cx="434926" cy="406123"/>
            <a:chOff x="2411413" y="3267075"/>
            <a:chExt cx="479425" cy="447675"/>
          </a:xfrm>
        </p:grpSpPr>
        <p:sp>
          <p:nvSpPr>
            <p:cNvPr id="1806" name="Freeform 588"/>
            <p:cNvSpPr>
              <a:spLocks/>
            </p:cNvSpPr>
            <p:nvPr/>
          </p:nvSpPr>
          <p:spPr bwMode="auto">
            <a:xfrm>
              <a:off x="2411413" y="3267075"/>
              <a:ext cx="479425" cy="447675"/>
            </a:xfrm>
            <a:custGeom>
              <a:avLst/>
              <a:gdLst>
                <a:gd name="T0" fmla="*/ 166 w 302"/>
                <a:gd name="T1" fmla="*/ 46 h 282"/>
                <a:gd name="T2" fmla="*/ 224 w 302"/>
                <a:gd name="T3" fmla="*/ 12 h 282"/>
                <a:gd name="T4" fmla="*/ 226 w 302"/>
                <a:gd name="T5" fmla="*/ 2 h 282"/>
                <a:gd name="T6" fmla="*/ 222 w 302"/>
                <a:gd name="T7" fmla="*/ 0 h 282"/>
                <a:gd name="T8" fmla="*/ 150 w 302"/>
                <a:gd name="T9" fmla="*/ 40 h 282"/>
                <a:gd name="T10" fmla="*/ 84 w 302"/>
                <a:gd name="T11" fmla="*/ 0 h 282"/>
                <a:gd name="T12" fmla="*/ 76 w 302"/>
                <a:gd name="T13" fmla="*/ 2 h 282"/>
                <a:gd name="T14" fmla="*/ 74 w 302"/>
                <a:gd name="T15" fmla="*/ 8 h 282"/>
                <a:gd name="T16" fmla="*/ 136 w 302"/>
                <a:gd name="T17" fmla="*/ 46 h 282"/>
                <a:gd name="T18" fmla="*/ 38 w 302"/>
                <a:gd name="T19" fmla="*/ 46 h 282"/>
                <a:gd name="T20" fmla="*/ 24 w 302"/>
                <a:gd name="T21" fmla="*/ 50 h 282"/>
                <a:gd name="T22" fmla="*/ 12 w 302"/>
                <a:gd name="T23" fmla="*/ 58 h 282"/>
                <a:gd name="T24" fmla="*/ 2 w 302"/>
                <a:gd name="T25" fmla="*/ 70 h 282"/>
                <a:gd name="T26" fmla="*/ 0 w 302"/>
                <a:gd name="T27" fmla="*/ 84 h 282"/>
                <a:gd name="T28" fmla="*/ 0 w 302"/>
                <a:gd name="T29" fmla="*/ 210 h 282"/>
                <a:gd name="T30" fmla="*/ 2 w 302"/>
                <a:gd name="T31" fmla="*/ 224 h 282"/>
                <a:gd name="T32" fmla="*/ 12 w 302"/>
                <a:gd name="T33" fmla="*/ 236 h 282"/>
                <a:gd name="T34" fmla="*/ 24 w 302"/>
                <a:gd name="T35" fmla="*/ 244 h 282"/>
                <a:gd name="T36" fmla="*/ 38 w 302"/>
                <a:gd name="T37" fmla="*/ 246 h 282"/>
                <a:gd name="T38" fmla="*/ 50 w 302"/>
                <a:gd name="T39" fmla="*/ 246 h 282"/>
                <a:gd name="T40" fmla="*/ 50 w 302"/>
                <a:gd name="T41" fmla="*/ 268 h 282"/>
                <a:gd name="T42" fmla="*/ 50 w 302"/>
                <a:gd name="T43" fmla="*/ 274 h 282"/>
                <a:gd name="T44" fmla="*/ 58 w 302"/>
                <a:gd name="T45" fmla="*/ 280 h 282"/>
                <a:gd name="T46" fmla="*/ 64 w 302"/>
                <a:gd name="T47" fmla="*/ 282 h 282"/>
                <a:gd name="T48" fmla="*/ 72 w 302"/>
                <a:gd name="T49" fmla="*/ 278 h 282"/>
                <a:gd name="T50" fmla="*/ 76 w 302"/>
                <a:gd name="T51" fmla="*/ 268 h 282"/>
                <a:gd name="T52" fmla="*/ 76 w 302"/>
                <a:gd name="T53" fmla="*/ 246 h 282"/>
                <a:gd name="T54" fmla="*/ 226 w 302"/>
                <a:gd name="T55" fmla="*/ 246 h 282"/>
                <a:gd name="T56" fmla="*/ 226 w 302"/>
                <a:gd name="T57" fmla="*/ 246 h 282"/>
                <a:gd name="T58" fmla="*/ 226 w 302"/>
                <a:gd name="T59" fmla="*/ 268 h 282"/>
                <a:gd name="T60" fmla="*/ 230 w 302"/>
                <a:gd name="T61" fmla="*/ 278 h 282"/>
                <a:gd name="T62" fmla="*/ 238 w 302"/>
                <a:gd name="T63" fmla="*/ 282 h 282"/>
                <a:gd name="T64" fmla="*/ 244 w 302"/>
                <a:gd name="T65" fmla="*/ 280 h 282"/>
                <a:gd name="T66" fmla="*/ 252 w 302"/>
                <a:gd name="T67" fmla="*/ 274 h 282"/>
                <a:gd name="T68" fmla="*/ 252 w 302"/>
                <a:gd name="T69" fmla="*/ 246 h 282"/>
                <a:gd name="T70" fmla="*/ 252 w 302"/>
                <a:gd name="T71" fmla="*/ 246 h 282"/>
                <a:gd name="T72" fmla="*/ 264 w 302"/>
                <a:gd name="T73" fmla="*/ 246 h 282"/>
                <a:gd name="T74" fmla="*/ 278 w 302"/>
                <a:gd name="T75" fmla="*/ 244 h 282"/>
                <a:gd name="T76" fmla="*/ 290 w 302"/>
                <a:gd name="T77" fmla="*/ 236 h 282"/>
                <a:gd name="T78" fmla="*/ 298 w 302"/>
                <a:gd name="T79" fmla="*/ 224 h 282"/>
                <a:gd name="T80" fmla="*/ 302 w 302"/>
                <a:gd name="T81" fmla="*/ 210 h 282"/>
                <a:gd name="T82" fmla="*/ 302 w 302"/>
                <a:gd name="T83" fmla="*/ 84 h 282"/>
                <a:gd name="T84" fmla="*/ 298 w 302"/>
                <a:gd name="T85" fmla="*/ 70 h 282"/>
                <a:gd name="T86" fmla="*/ 290 w 302"/>
                <a:gd name="T87" fmla="*/ 58 h 282"/>
                <a:gd name="T88" fmla="*/ 278 w 302"/>
                <a:gd name="T89" fmla="*/ 50 h 282"/>
                <a:gd name="T90" fmla="*/ 264 w 302"/>
                <a:gd name="T91" fmla="*/ 46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2" h="282">
                  <a:moveTo>
                    <a:pt x="264" y="46"/>
                  </a:moveTo>
                  <a:lnTo>
                    <a:pt x="166" y="46"/>
                  </a:lnTo>
                  <a:lnTo>
                    <a:pt x="224" y="12"/>
                  </a:lnTo>
                  <a:lnTo>
                    <a:pt x="224" y="12"/>
                  </a:lnTo>
                  <a:lnTo>
                    <a:pt x="228" y="8"/>
                  </a:lnTo>
                  <a:lnTo>
                    <a:pt x="226" y="2"/>
                  </a:lnTo>
                  <a:lnTo>
                    <a:pt x="226" y="2"/>
                  </a:lnTo>
                  <a:lnTo>
                    <a:pt x="222" y="0"/>
                  </a:lnTo>
                  <a:lnTo>
                    <a:pt x="218" y="0"/>
                  </a:lnTo>
                  <a:lnTo>
                    <a:pt x="150" y="40"/>
                  </a:lnTo>
                  <a:lnTo>
                    <a:pt x="84" y="0"/>
                  </a:lnTo>
                  <a:lnTo>
                    <a:pt x="84" y="0"/>
                  </a:lnTo>
                  <a:lnTo>
                    <a:pt x="80" y="0"/>
                  </a:lnTo>
                  <a:lnTo>
                    <a:pt x="76" y="2"/>
                  </a:lnTo>
                  <a:lnTo>
                    <a:pt x="76" y="2"/>
                  </a:lnTo>
                  <a:lnTo>
                    <a:pt x="74" y="8"/>
                  </a:lnTo>
                  <a:lnTo>
                    <a:pt x="78" y="12"/>
                  </a:lnTo>
                  <a:lnTo>
                    <a:pt x="136" y="46"/>
                  </a:lnTo>
                  <a:lnTo>
                    <a:pt x="38" y="46"/>
                  </a:lnTo>
                  <a:lnTo>
                    <a:pt x="38" y="46"/>
                  </a:lnTo>
                  <a:lnTo>
                    <a:pt x="30" y="48"/>
                  </a:lnTo>
                  <a:lnTo>
                    <a:pt x="24" y="50"/>
                  </a:lnTo>
                  <a:lnTo>
                    <a:pt x="16" y="54"/>
                  </a:lnTo>
                  <a:lnTo>
                    <a:pt x="12" y="58"/>
                  </a:lnTo>
                  <a:lnTo>
                    <a:pt x="6" y="64"/>
                  </a:lnTo>
                  <a:lnTo>
                    <a:pt x="2" y="70"/>
                  </a:lnTo>
                  <a:lnTo>
                    <a:pt x="0" y="76"/>
                  </a:lnTo>
                  <a:lnTo>
                    <a:pt x="0" y="84"/>
                  </a:lnTo>
                  <a:lnTo>
                    <a:pt x="0" y="210"/>
                  </a:lnTo>
                  <a:lnTo>
                    <a:pt x="0" y="210"/>
                  </a:lnTo>
                  <a:lnTo>
                    <a:pt x="0" y="216"/>
                  </a:lnTo>
                  <a:lnTo>
                    <a:pt x="2" y="224"/>
                  </a:lnTo>
                  <a:lnTo>
                    <a:pt x="6" y="230"/>
                  </a:lnTo>
                  <a:lnTo>
                    <a:pt x="12" y="236"/>
                  </a:lnTo>
                  <a:lnTo>
                    <a:pt x="16" y="240"/>
                  </a:lnTo>
                  <a:lnTo>
                    <a:pt x="24" y="244"/>
                  </a:lnTo>
                  <a:lnTo>
                    <a:pt x="30" y="246"/>
                  </a:lnTo>
                  <a:lnTo>
                    <a:pt x="38" y="246"/>
                  </a:lnTo>
                  <a:lnTo>
                    <a:pt x="50" y="246"/>
                  </a:lnTo>
                  <a:lnTo>
                    <a:pt x="50" y="246"/>
                  </a:lnTo>
                  <a:lnTo>
                    <a:pt x="50" y="246"/>
                  </a:lnTo>
                  <a:lnTo>
                    <a:pt x="50" y="268"/>
                  </a:lnTo>
                  <a:lnTo>
                    <a:pt x="50" y="268"/>
                  </a:lnTo>
                  <a:lnTo>
                    <a:pt x="50" y="274"/>
                  </a:lnTo>
                  <a:lnTo>
                    <a:pt x="54" y="278"/>
                  </a:lnTo>
                  <a:lnTo>
                    <a:pt x="58" y="280"/>
                  </a:lnTo>
                  <a:lnTo>
                    <a:pt x="64" y="282"/>
                  </a:lnTo>
                  <a:lnTo>
                    <a:pt x="64" y="282"/>
                  </a:lnTo>
                  <a:lnTo>
                    <a:pt x="68" y="280"/>
                  </a:lnTo>
                  <a:lnTo>
                    <a:pt x="72" y="278"/>
                  </a:lnTo>
                  <a:lnTo>
                    <a:pt x="76" y="274"/>
                  </a:lnTo>
                  <a:lnTo>
                    <a:pt x="76" y="268"/>
                  </a:lnTo>
                  <a:lnTo>
                    <a:pt x="76" y="246"/>
                  </a:lnTo>
                  <a:lnTo>
                    <a:pt x="76" y="246"/>
                  </a:lnTo>
                  <a:lnTo>
                    <a:pt x="76" y="246"/>
                  </a:lnTo>
                  <a:lnTo>
                    <a:pt x="226" y="246"/>
                  </a:lnTo>
                  <a:lnTo>
                    <a:pt x="226" y="246"/>
                  </a:lnTo>
                  <a:lnTo>
                    <a:pt x="226" y="246"/>
                  </a:lnTo>
                  <a:lnTo>
                    <a:pt x="226" y="268"/>
                  </a:lnTo>
                  <a:lnTo>
                    <a:pt x="226" y="268"/>
                  </a:lnTo>
                  <a:lnTo>
                    <a:pt x="226" y="274"/>
                  </a:lnTo>
                  <a:lnTo>
                    <a:pt x="230" y="278"/>
                  </a:lnTo>
                  <a:lnTo>
                    <a:pt x="234" y="280"/>
                  </a:lnTo>
                  <a:lnTo>
                    <a:pt x="238" y="282"/>
                  </a:lnTo>
                  <a:lnTo>
                    <a:pt x="238" y="282"/>
                  </a:lnTo>
                  <a:lnTo>
                    <a:pt x="244" y="280"/>
                  </a:lnTo>
                  <a:lnTo>
                    <a:pt x="248" y="278"/>
                  </a:lnTo>
                  <a:lnTo>
                    <a:pt x="252" y="274"/>
                  </a:lnTo>
                  <a:lnTo>
                    <a:pt x="252" y="268"/>
                  </a:lnTo>
                  <a:lnTo>
                    <a:pt x="252" y="246"/>
                  </a:lnTo>
                  <a:lnTo>
                    <a:pt x="252" y="246"/>
                  </a:lnTo>
                  <a:lnTo>
                    <a:pt x="252" y="246"/>
                  </a:lnTo>
                  <a:lnTo>
                    <a:pt x="264" y="246"/>
                  </a:lnTo>
                  <a:lnTo>
                    <a:pt x="264" y="246"/>
                  </a:lnTo>
                  <a:lnTo>
                    <a:pt x="272" y="246"/>
                  </a:lnTo>
                  <a:lnTo>
                    <a:pt x="278" y="244"/>
                  </a:lnTo>
                  <a:lnTo>
                    <a:pt x="286" y="240"/>
                  </a:lnTo>
                  <a:lnTo>
                    <a:pt x="290" y="236"/>
                  </a:lnTo>
                  <a:lnTo>
                    <a:pt x="296" y="230"/>
                  </a:lnTo>
                  <a:lnTo>
                    <a:pt x="298" y="224"/>
                  </a:lnTo>
                  <a:lnTo>
                    <a:pt x="302" y="216"/>
                  </a:lnTo>
                  <a:lnTo>
                    <a:pt x="302" y="210"/>
                  </a:lnTo>
                  <a:lnTo>
                    <a:pt x="302" y="84"/>
                  </a:lnTo>
                  <a:lnTo>
                    <a:pt x="302" y="84"/>
                  </a:lnTo>
                  <a:lnTo>
                    <a:pt x="302" y="76"/>
                  </a:lnTo>
                  <a:lnTo>
                    <a:pt x="298" y="70"/>
                  </a:lnTo>
                  <a:lnTo>
                    <a:pt x="296" y="64"/>
                  </a:lnTo>
                  <a:lnTo>
                    <a:pt x="290" y="58"/>
                  </a:lnTo>
                  <a:lnTo>
                    <a:pt x="286" y="54"/>
                  </a:lnTo>
                  <a:lnTo>
                    <a:pt x="278" y="50"/>
                  </a:lnTo>
                  <a:lnTo>
                    <a:pt x="272" y="48"/>
                  </a:lnTo>
                  <a:lnTo>
                    <a:pt x="264" y="46"/>
                  </a:lnTo>
                  <a:lnTo>
                    <a:pt x="264" y="4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807" name="Freeform 589"/>
            <p:cNvSpPr>
              <a:spLocks/>
            </p:cNvSpPr>
            <p:nvPr/>
          </p:nvSpPr>
          <p:spPr bwMode="auto">
            <a:xfrm>
              <a:off x="2439988" y="3371850"/>
              <a:ext cx="355600" cy="238125"/>
            </a:xfrm>
            <a:custGeom>
              <a:avLst/>
              <a:gdLst>
                <a:gd name="T0" fmla="*/ 20 w 224"/>
                <a:gd name="T1" fmla="*/ 150 h 150"/>
                <a:gd name="T2" fmla="*/ 20 w 224"/>
                <a:gd name="T3" fmla="*/ 150 h 150"/>
                <a:gd name="T4" fmla="*/ 12 w 224"/>
                <a:gd name="T5" fmla="*/ 150 h 150"/>
                <a:gd name="T6" fmla="*/ 6 w 224"/>
                <a:gd name="T7" fmla="*/ 146 h 150"/>
                <a:gd name="T8" fmla="*/ 2 w 224"/>
                <a:gd name="T9" fmla="*/ 140 h 150"/>
                <a:gd name="T10" fmla="*/ 0 w 224"/>
                <a:gd name="T11" fmla="*/ 132 h 150"/>
                <a:gd name="T12" fmla="*/ 0 w 224"/>
                <a:gd name="T13" fmla="*/ 18 h 150"/>
                <a:gd name="T14" fmla="*/ 0 w 224"/>
                <a:gd name="T15" fmla="*/ 18 h 150"/>
                <a:gd name="T16" fmla="*/ 2 w 224"/>
                <a:gd name="T17" fmla="*/ 12 h 150"/>
                <a:gd name="T18" fmla="*/ 6 w 224"/>
                <a:gd name="T19" fmla="*/ 6 h 150"/>
                <a:gd name="T20" fmla="*/ 12 w 224"/>
                <a:gd name="T21" fmla="*/ 2 h 150"/>
                <a:gd name="T22" fmla="*/ 20 w 224"/>
                <a:gd name="T23" fmla="*/ 0 h 150"/>
                <a:gd name="T24" fmla="*/ 204 w 224"/>
                <a:gd name="T25" fmla="*/ 0 h 150"/>
                <a:gd name="T26" fmla="*/ 204 w 224"/>
                <a:gd name="T27" fmla="*/ 0 h 150"/>
                <a:gd name="T28" fmla="*/ 212 w 224"/>
                <a:gd name="T29" fmla="*/ 2 h 150"/>
                <a:gd name="T30" fmla="*/ 218 w 224"/>
                <a:gd name="T31" fmla="*/ 6 h 150"/>
                <a:gd name="T32" fmla="*/ 222 w 224"/>
                <a:gd name="T33" fmla="*/ 12 h 150"/>
                <a:gd name="T34" fmla="*/ 224 w 224"/>
                <a:gd name="T35" fmla="*/ 18 h 150"/>
                <a:gd name="T36" fmla="*/ 224 w 224"/>
                <a:gd name="T37" fmla="*/ 132 h 150"/>
                <a:gd name="T38" fmla="*/ 224 w 224"/>
                <a:gd name="T39" fmla="*/ 132 h 150"/>
                <a:gd name="T40" fmla="*/ 222 w 224"/>
                <a:gd name="T41" fmla="*/ 140 h 150"/>
                <a:gd name="T42" fmla="*/ 218 w 224"/>
                <a:gd name="T43" fmla="*/ 146 h 150"/>
                <a:gd name="T44" fmla="*/ 212 w 224"/>
                <a:gd name="T45" fmla="*/ 150 h 150"/>
                <a:gd name="T46" fmla="*/ 204 w 224"/>
                <a:gd name="T47" fmla="*/ 150 h 150"/>
                <a:gd name="T48" fmla="*/ 20 w 224"/>
                <a:gd name="T49"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4" h="150">
                  <a:moveTo>
                    <a:pt x="20" y="150"/>
                  </a:moveTo>
                  <a:lnTo>
                    <a:pt x="20" y="150"/>
                  </a:lnTo>
                  <a:lnTo>
                    <a:pt x="12" y="150"/>
                  </a:lnTo>
                  <a:lnTo>
                    <a:pt x="6" y="146"/>
                  </a:lnTo>
                  <a:lnTo>
                    <a:pt x="2" y="140"/>
                  </a:lnTo>
                  <a:lnTo>
                    <a:pt x="0" y="132"/>
                  </a:lnTo>
                  <a:lnTo>
                    <a:pt x="0" y="18"/>
                  </a:lnTo>
                  <a:lnTo>
                    <a:pt x="0" y="18"/>
                  </a:lnTo>
                  <a:lnTo>
                    <a:pt x="2" y="12"/>
                  </a:lnTo>
                  <a:lnTo>
                    <a:pt x="6" y="6"/>
                  </a:lnTo>
                  <a:lnTo>
                    <a:pt x="12" y="2"/>
                  </a:lnTo>
                  <a:lnTo>
                    <a:pt x="20" y="0"/>
                  </a:lnTo>
                  <a:lnTo>
                    <a:pt x="204" y="0"/>
                  </a:lnTo>
                  <a:lnTo>
                    <a:pt x="204" y="0"/>
                  </a:lnTo>
                  <a:lnTo>
                    <a:pt x="212" y="2"/>
                  </a:lnTo>
                  <a:lnTo>
                    <a:pt x="218" y="6"/>
                  </a:lnTo>
                  <a:lnTo>
                    <a:pt x="222" y="12"/>
                  </a:lnTo>
                  <a:lnTo>
                    <a:pt x="224" y="18"/>
                  </a:lnTo>
                  <a:lnTo>
                    <a:pt x="224" y="132"/>
                  </a:lnTo>
                  <a:lnTo>
                    <a:pt x="224" y="132"/>
                  </a:lnTo>
                  <a:lnTo>
                    <a:pt x="222" y="140"/>
                  </a:lnTo>
                  <a:lnTo>
                    <a:pt x="218" y="146"/>
                  </a:lnTo>
                  <a:lnTo>
                    <a:pt x="212" y="150"/>
                  </a:lnTo>
                  <a:lnTo>
                    <a:pt x="204" y="150"/>
                  </a:lnTo>
                  <a:lnTo>
                    <a:pt x="20" y="150"/>
                  </a:ln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808" name="Freeform 590"/>
            <p:cNvSpPr>
              <a:spLocks/>
            </p:cNvSpPr>
            <p:nvPr/>
          </p:nvSpPr>
          <p:spPr bwMode="auto">
            <a:xfrm>
              <a:off x="2452688" y="3384550"/>
              <a:ext cx="330200" cy="215900"/>
            </a:xfrm>
            <a:custGeom>
              <a:avLst/>
              <a:gdLst>
                <a:gd name="T0" fmla="*/ 12 w 208"/>
                <a:gd name="T1" fmla="*/ 136 h 136"/>
                <a:gd name="T2" fmla="*/ 12 w 208"/>
                <a:gd name="T3" fmla="*/ 136 h 136"/>
                <a:gd name="T4" fmla="*/ 8 w 208"/>
                <a:gd name="T5" fmla="*/ 134 h 136"/>
                <a:gd name="T6" fmla="*/ 4 w 208"/>
                <a:gd name="T7" fmla="*/ 132 h 136"/>
                <a:gd name="T8" fmla="*/ 2 w 208"/>
                <a:gd name="T9" fmla="*/ 128 h 136"/>
                <a:gd name="T10" fmla="*/ 0 w 208"/>
                <a:gd name="T11" fmla="*/ 124 h 136"/>
                <a:gd name="T12" fmla="*/ 0 w 208"/>
                <a:gd name="T13" fmla="*/ 10 h 136"/>
                <a:gd name="T14" fmla="*/ 0 w 208"/>
                <a:gd name="T15" fmla="*/ 10 h 136"/>
                <a:gd name="T16" fmla="*/ 2 w 208"/>
                <a:gd name="T17" fmla="*/ 6 h 136"/>
                <a:gd name="T18" fmla="*/ 4 w 208"/>
                <a:gd name="T19" fmla="*/ 2 h 136"/>
                <a:gd name="T20" fmla="*/ 8 w 208"/>
                <a:gd name="T21" fmla="*/ 0 h 136"/>
                <a:gd name="T22" fmla="*/ 12 w 208"/>
                <a:gd name="T23" fmla="*/ 0 h 136"/>
                <a:gd name="T24" fmla="*/ 196 w 208"/>
                <a:gd name="T25" fmla="*/ 0 h 136"/>
                <a:gd name="T26" fmla="*/ 196 w 208"/>
                <a:gd name="T27" fmla="*/ 0 h 136"/>
                <a:gd name="T28" fmla="*/ 200 w 208"/>
                <a:gd name="T29" fmla="*/ 0 h 136"/>
                <a:gd name="T30" fmla="*/ 204 w 208"/>
                <a:gd name="T31" fmla="*/ 2 h 136"/>
                <a:gd name="T32" fmla="*/ 208 w 208"/>
                <a:gd name="T33" fmla="*/ 6 h 136"/>
                <a:gd name="T34" fmla="*/ 208 w 208"/>
                <a:gd name="T35" fmla="*/ 10 h 136"/>
                <a:gd name="T36" fmla="*/ 208 w 208"/>
                <a:gd name="T37" fmla="*/ 124 h 136"/>
                <a:gd name="T38" fmla="*/ 208 w 208"/>
                <a:gd name="T39" fmla="*/ 124 h 136"/>
                <a:gd name="T40" fmla="*/ 208 w 208"/>
                <a:gd name="T41" fmla="*/ 128 h 136"/>
                <a:gd name="T42" fmla="*/ 204 w 208"/>
                <a:gd name="T43" fmla="*/ 132 h 136"/>
                <a:gd name="T44" fmla="*/ 200 w 208"/>
                <a:gd name="T45" fmla="*/ 134 h 136"/>
                <a:gd name="T46" fmla="*/ 196 w 208"/>
                <a:gd name="T47" fmla="*/ 136 h 136"/>
                <a:gd name="T48" fmla="*/ 12 w 208"/>
                <a:gd name="T49" fmla="*/ 136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8" h="136">
                  <a:moveTo>
                    <a:pt x="12" y="136"/>
                  </a:moveTo>
                  <a:lnTo>
                    <a:pt x="12" y="136"/>
                  </a:lnTo>
                  <a:lnTo>
                    <a:pt x="8" y="134"/>
                  </a:lnTo>
                  <a:lnTo>
                    <a:pt x="4" y="132"/>
                  </a:lnTo>
                  <a:lnTo>
                    <a:pt x="2" y="128"/>
                  </a:lnTo>
                  <a:lnTo>
                    <a:pt x="0" y="124"/>
                  </a:lnTo>
                  <a:lnTo>
                    <a:pt x="0" y="10"/>
                  </a:lnTo>
                  <a:lnTo>
                    <a:pt x="0" y="10"/>
                  </a:lnTo>
                  <a:lnTo>
                    <a:pt x="2" y="6"/>
                  </a:lnTo>
                  <a:lnTo>
                    <a:pt x="4" y="2"/>
                  </a:lnTo>
                  <a:lnTo>
                    <a:pt x="8" y="0"/>
                  </a:lnTo>
                  <a:lnTo>
                    <a:pt x="12" y="0"/>
                  </a:lnTo>
                  <a:lnTo>
                    <a:pt x="196" y="0"/>
                  </a:lnTo>
                  <a:lnTo>
                    <a:pt x="196" y="0"/>
                  </a:lnTo>
                  <a:lnTo>
                    <a:pt x="200" y="0"/>
                  </a:lnTo>
                  <a:lnTo>
                    <a:pt x="204" y="2"/>
                  </a:lnTo>
                  <a:lnTo>
                    <a:pt x="208" y="6"/>
                  </a:lnTo>
                  <a:lnTo>
                    <a:pt x="208" y="10"/>
                  </a:lnTo>
                  <a:lnTo>
                    <a:pt x="208" y="124"/>
                  </a:lnTo>
                  <a:lnTo>
                    <a:pt x="208" y="124"/>
                  </a:lnTo>
                  <a:lnTo>
                    <a:pt x="208" y="128"/>
                  </a:lnTo>
                  <a:lnTo>
                    <a:pt x="204" y="132"/>
                  </a:lnTo>
                  <a:lnTo>
                    <a:pt x="200" y="134"/>
                  </a:lnTo>
                  <a:lnTo>
                    <a:pt x="196" y="136"/>
                  </a:lnTo>
                  <a:lnTo>
                    <a:pt x="12" y="13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809" name="Freeform 591"/>
            <p:cNvSpPr>
              <a:spLocks/>
            </p:cNvSpPr>
            <p:nvPr/>
          </p:nvSpPr>
          <p:spPr bwMode="auto">
            <a:xfrm>
              <a:off x="2452688" y="3384550"/>
              <a:ext cx="88900" cy="85725"/>
            </a:xfrm>
            <a:custGeom>
              <a:avLst/>
              <a:gdLst>
                <a:gd name="T0" fmla="*/ 40 w 56"/>
                <a:gd name="T1" fmla="*/ 0 h 54"/>
                <a:gd name="T2" fmla="*/ 0 w 56"/>
                <a:gd name="T3" fmla="*/ 38 h 54"/>
                <a:gd name="T4" fmla="*/ 0 w 56"/>
                <a:gd name="T5" fmla="*/ 54 h 54"/>
                <a:gd name="T6" fmla="*/ 56 w 56"/>
                <a:gd name="T7" fmla="*/ 0 h 54"/>
                <a:gd name="T8" fmla="*/ 40 w 56"/>
                <a:gd name="T9" fmla="*/ 0 h 54"/>
              </a:gdLst>
              <a:ahLst/>
              <a:cxnLst>
                <a:cxn ang="0">
                  <a:pos x="T0" y="T1"/>
                </a:cxn>
                <a:cxn ang="0">
                  <a:pos x="T2" y="T3"/>
                </a:cxn>
                <a:cxn ang="0">
                  <a:pos x="T4" y="T5"/>
                </a:cxn>
                <a:cxn ang="0">
                  <a:pos x="T6" y="T7"/>
                </a:cxn>
                <a:cxn ang="0">
                  <a:pos x="T8" y="T9"/>
                </a:cxn>
              </a:cxnLst>
              <a:rect l="0" t="0" r="r" b="b"/>
              <a:pathLst>
                <a:path w="56" h="54">
                  <a:moveTo>
                    <a:pt x="40" y="0"/>
                  </a:moveTo>
                  <a:lnTo>
                    <a:pt x="0" y="38"/>
                  </a:lnTo>
                  <a:lnTo>
                    <a:pt x="0" y="54"/>
                  </a:lnTo>
                  <a:lnTo>
                    <a:pt x="56" y="0"/>
                  </a:lnTo>
                  <a:lnTo>
                    <a:pt x="40" y="0"/>
                  </a:lnTo>
                  <a:close/>
                </a:path>
              </a:pathLst>
            </a:custGeom>
            <a:solidFill>
              <a:srgbClr val="EEEE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810" name="Freeform 592"/>
            <p:cNvSpPr>
              <a:spLocks/>
            </p:cNvSpPr>
            <p:nvPr/>
          </p:nvSpPr>
          <p:spPr bwMode="auto">
            <a:xfrm>
              <a:off x="2452688" y="3384550"/>
              <a:ext cx="136525" cy="136525"/>
            </a:xfrm>
            <a:custGeom>
              <a:avLst/>
              <a:gdLst>
                <a:gd name="T0" fmla="*/ 72 w 86"/>
                <a:gd name="T1" fmla="*/ 0 h 86"/>
                <a:gd name="T2" fmla="*/ 0 w 86"/>
                <a:gd name="T3" fmla="*/ 70 h 86"/>
                <a:gd name="T4" fmla="*/ 0 w 86"/>
                <a:gd name="T5" fmla="*/ 86 h 86"/>
                <a:gd name="T6" fmla="*/ 86 w 86"/>
                <a:gd name="T7" fmla="*/ 0 h 86"/>
                <a:gd name="T8" fmla="*/ 72 w 86"/>
                <a:gd name="T9" fmla="*/ 0 h 86"/>
              </a:gdLst>
              <a:ahLst/>
              <a:cxnLst>
                <a:cxn ang="0">
                  <a:pos x="T0" y="T1"/>
                </a:cxn>
                <a:cxn ang="0">
                  <a:pos x="T2" y="T3"/>
                </a:cxn>
                <a:cxn ang="0">
                  <a:pos x="T4" y="T5"/>
                </a:cxn>
                <a:cxn ang="0">
                  <a:pos x="T6" y="T7"/>
                </a:cxn>
                <a:cxn ang="0">
                  <a:pos x="T8" y="T9"/>
                </a:cxn>
              </a:cxnLst>
              <a:rect l="0" t="0" r="r" b="b"/>
              <a:pathLst>
                <a:path w="86" h="86">
                  <a:moveTo>
                    <a:pt x="72" y="0"/>
                  </a:moveTo>
                  <a:lnTo>
                    <a:pt x="0" y="70"/>
                  </a:lnTo>
                  <a:lnTo>
                    <a:pt x="0" y="86"/>
                  </a:lnTo>
                  <a:lnTo>
                    <a:pt x="86" y="0"/>
                  </a:lnTo>
                  <a:lnTo>
                    <a:pt x="72" y="0"/>
                  </a:lnTo>
                  <a:close/>
                </a:path>
              </a:pathLst>
            </a:custGeom>
            <a:solidFill>
              <a:srgbClr val="DBD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811" name="Freeform 593"/>
            <p:cNvSpPr>
              <a:spLocks/>
            </p:cNvSpPr>
            <p:nvPr/>
          </p:nvSpPr>
          <p:spPr bwMode="auto">
            <a:xfrm>
              <a:off x="2811463" y="3390900"/>
              <a:ext cx="53975" cy="22225"/>
            </a:xfrm>
            <a:custGeom>
              <a:avLst/>
              <a:gdLst>
                <a:gd name="T0" fmla="*/ 28 w 34"/>
                <a:gd name="T1" fmla="*/ 14 h 14"/>
                <a:gd name="T2" fmla="*/ 6 w 34"/>
                <a:gd name="T3" fmla="*/ 14 h 14"/>
                <a:gd name="T4" fmla="*/ 6 w 34"/>
                <a:gd name="T5" fmla="*/ 14 h 14"/>
                <a:gd name="T6" fmla="*/ 2 w 34"/>
                <a:gd name="T7" fmla="*/ 12 h 14"/>
                <a:gd name="T8" fmla="*/ 0 w 34"/>
                <a:gd name="T9" fmla="*/ 6 h 14"/>
                <a:gd name="T10" fmla="*/ 0 w 34"/>
                <a:gd name="T11" fmla="*/ 6 h 14"/>
                <a:gd name="T12" fmla="*/ 2 w 34"/>
                <a:gd name="T13" fmla="*/ 2 h 14"/>
                <a:gd name="T14" fmla="*/ 6 w 34"/>
                <a:gd name="T15" fmla="*/ 0 h 14"/>
                <a:gd name="T16" fmla="*/ 28 w 34"/>
                <a:gd name="T17" fmla="*/ 0 h 14"/>
                <a:gd name="T18" fmla="*/ 28 w 34"/>
                <a:gd name="T19" fmla="*/ 0 h 14"/>
                <a:gd name="T20" fmla="*/ 32 w 34"/>
                <a:gd name="T21" fmla="*/ 2 h 14"/>
                <a:gd name="T22" fmla="*/ 34 w 34"/>
                <a:gd name="T23" fmla="*/ 6 h 14"/>
                <a:gd name="T24" fmla="*/ 34 w 34"/>
                <a:gd name="T25" fmla="*/ 6 h 14"/>
                <a:gd name="T26" fmla="*/ 32 w 34"/>
                <a:gd name="T27" fmla="*/ 12 h 14"/>
                <a:gd name="T28" fmla="*/ 28 w 34"/>
                <a:gd name="T29" fmla="*/ 14 h 14"/>
                <a:gd name="T30" fmla="*/ 28 w 34"/>
                <a:gd name="T31"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4" h="14">
                  <a:moveTo>
                    <a:pt x="28" y="14"/>
                  </a:moveTo>
                  <a:lnTo>
                    <a:pt x="6" y="14"/>
                  </a:lnTo>
                  <a:lnTo>
                    <a:pt x="6" y="14"/>
                  </a:lnTo>
                  <a:lnTo>
                    <a:pt x="2" y="12"/>
                  </a:lnTo>
                  <a:lnTo>
                    <a:pt x="0" y="6"/>
                  </a:lnTo>
                  <a:lnTo>
                    <a:pt x="0" y="6"/>
                  </a:lnTo>
                  <a:lnTo>
                    <a:pt x="2" y="2"/>
                  </a:lnTo>
                  <a:lnTo>
                    <a:pt x="6" y="0"/>
                  </a:lnTo>
                  <a:lnTo>
                    <a:pt x="28" y="0"/>
                  </a:lnTo>
                  <a:lnTo>
                    <a:pt x="28" y="0"/>
                  </a:lnTo>
                  <a:lnTo>
                    <a:pt x="32" y="2"/>
                  </a:lnTo>
                  <a:lnTo>
                    <a:pt x="34" y="6"/>
                  </a:lnTo>
                  <a:lnTo>
                    <a:pt x="34" y="6"/>
                  </a:lnTo>
                  <a:lnTo>
                    <a:pt x="32" y="12"/>
                  </a:lnTo>
                  <a:lnTo>
                    <a:pt x="28" y="14"/>
                  </a:lnTo>
                  <a:lnTo>
                    <a:pt x="28" y="14"/>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812" name="Freeform 594"/>
            <p:cNvSpPr>
              <a:spLocks/>
            </p:cNvSpPr>
            <p:nvPr/>
          </p:nvSpPr>
          <p:spPr bwMode="auto">
            <a:xfrm>
              <a:off x="2811463" y="3425825"/>
              <a:ext cx="53975" cy="22225"/>
            </a:xfrm>
            <a:custGeom>
              <a:avLst/>
              <a:gdLst>
                <a:gd name="T0" fmla="*/ 28 w 34"/>
                <a:gd name="T1" fmla="*/ 14 h 14"/>
                <a:gd name="T2" fmla="*/ 6 w 34"/>
                <a:gd name="T3" fmla="*/ 14 h 14"/>
                <a:gd name="T4" fmla="*/ 6 w 34"/>
                <a:gd name="T5" fmla="*/ 14 h 14"/>
                <a:gd name="T6" fmla="*/ 2 w 34"/>
                <a:gd name="T7" fmla="*/ 12 h 14"/>
                <a:gd name="T8" fmla="*/ 0 w 34"/>
                <a:gd name="T9" fmla="*/ 8 h 14"/>
                <a:gd name="T10" fmla="*/ 0 w 34"/>
                <a:gd name="T11" fmla="*/ 8 h 14"/>
                <a:gd name="T12" fmla="*/ 2 w 34"/>
                <a:gd name="T13" fmla="*/ 2 h 14"/>
                <a:gd name="T14" fmla="*/ 6 w 34"/>
                <a:gd name="T15" fmla="*/ 0 h 14"/>
                <a:gd name="T16" fmla="*/ 28 w 34"/>
                <a:gd name="T17" fmla="*/ 0 h 14"/>
                <a:gd name="T18" fmla="*/ 28 w 34"/>
                <a:gd name="T19" fmla="*/ 0 h 14"/>
                <a:gd name="T20" fmla="*/ 32 w 34"/>
                <a:gd name="T21" fmla="*/ 2 h 14"/>
                <a:gd name="T22" fmla="*/ 34 w 34"/>
                <a:gd name="T23" fmla="*/ 8 h 14"/>
                <a:gd name="T24" fmla="*/ 34 w 34"/>
                <a:gd name="T25" fmla="*/ 8 h 14"/>
                <a:gd name="T26" fmla="*/ 32 w 34"/>
                <a:gd name="T27" fmla="*/ 12 h 14"/>
                <a:gd name="T28" fmla="*/ 28 w 34"/>
                <a:gd name="T29" fmla="*/ 14 h 14"/>
                <a:gd name="T30" fmla="*/ 28 w 34"/>
                <a:gd name="T31"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4" h="14">
                  <a:moveTo>
                    <a:pt x="28" y="14"/>
                  </a:moveTo>
                  <a:lnTo>
                    <a:pt x="6" y="14"/>
                  </a:lnTo>
                  <a:lnTo>
                    <a:pt x="6" y="14"/>
                  </a:lnTo>
                  <a:lnTo>
                    <a:pt x="2" y="12"/>
                  </a:lnTo>
                  <a:lnTo>
                    <a:pt x="0" y="8"/>
                  </a:lnTo>
                  <a:lnTo>
                    <a:pt x="0" y="8"/>
                  </a:lnTo>
                  <a:lnTo>
                    <a:pt x="2" y="2"/>
                  </a:lnTo>
                  <a:lnTo>
                    <a:pt x="6" y="0"/>
                  </a:lnTo>
                  <a:lnTo>
                    <a:pt x="28" y="0"/>
                  </a:lnTo>
                  <a:lnTo>
                    <a:pt x="28" y="0"/>
                  </a:lnTo>
                  <a:lnTo>
                    <a:pt x="32" y="2"/>
                  </a:lnTo>
                  <a:lnTo>
                    <a:pt x="34" y="8"/>
                  </a:lnTo>
                  <a:lnTo>
                    <a:pt x="34" y="8"/>
                  </a:lnTo>
                  <a:lnTo>
                    <a:pt x="32" y="12"/>
                  </a:lnTo>
                  <a:lnTo>
                    <a:pt x="28" y="14"/>
                  </a:lnTo>
                  <a:lnTo>
                    <a:pt x="28" y="14"/>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813" name="Freeform 595"/>
            <p:cNvSpPr>
              <a:spLocks/>
            </p:cNvSpPr>
            <p:nvPr/>
          </p:nvSpPr>
          <p:spPr bwMode="auto">
            <a:xfrm>
              <a:off x="2811463" y="3463925"/>
              <a:ext cx="53975" cy="19050"/>
            </a:xfrm>
            <a:custGeom>
              <a:avLst/>
              <a:gdLst>
                <a:gd name="T0" fmla="*/ 28 w 34"/>
                <a:gd name="T1" fmla="*/ 12 h 12"/>
                <a:gd name="T2" fmla="*/ 6 w 34"/>
                <a:gd name="T3" fmla="*/ 12 h 12"/>
                <a:gd name="T4" fmla="*/ 6 w 34"/>
                <a:gd name="T5" fmla="*/ 12 h 12"/>
                <a:gd name="T6" fmla="*/ 2 w 34"/>
                <a:gd name="T7" fmla="*/ 10 h 12"/>
                <a:gd name="T8" fmla="*/ 0 w 34"/>
                <a:gd name="T9" fmla="*/ 6 h 12"/>
                <a:gd name="T10" fmla="*/ 0 w 34"/>
                <a:gd name="T11" fmla="*/ 6 h 12"/>
                <a:gd name="T12" fmla="*/ 2 w 34"/>
                <a:gd name="T13" fmla="*/ 2 h 12"/>
                <a:gd name="T14" fmla="*/ 6 w 34"/>
                <a:gd name="T15" fmla="*/ 0 h 12"/>
                <a:gd name="T16" fmla="*/ 28 w 34"/>
                <a:gd name="T17" fmla="*/ 0 h 12"/>
                <a:gd name="T18" fmla="*/ 28 w 34"/>
                <a:gd name="T19" fmla="*/ 0 h 12"/>
                <a:gd name="T20" fmla="*/ 32 w 34"/>
                <a:gd name="T21" fmla="*/ 2 h 12"/>
                <a:gd name="T22" fmla="*/ 34 w 34"/>
                <a:gd name="T23" fmla="*/ 6 h 12"/>
                <a:gd name="T24" fmla="*/ 34 w 34"/>
                <a:gd name="T25" fmla="*/ 6 h 12"/>
                <a:gd name="T26" fmla="*/ 32 w 34"/>
                <a:gd name="T27" fmla="*/ 10 h 12"/>
                <a:gd name="T28" fmla="*/ 28 w 34"/>
                <a:gd name="T29" fmla="*/ 12 h 12"/>
                <a:gd name="T30" fmla="*/ 28 w 34"/>
                <a:gd name="T31"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4" h="12">
                  <a:moveTo>
                    <a:pt x="28" y="12"/>
                  </a:moveTo>
                  <a:lnTo>
                    <a:pt x="6" y="12"/>
                  </a:lnTo>
                  <a:lnTo>
                    <a:pt x="6" y="12"/>
                  </a:lnTo>
                  <a:lnTo>
                    <a:pt x="2" y="10"/>
                  </a:lnTo>
                  <a:lnTo>
                    <a:pt x="0" y="6"/>
                  </a:lnTo>
                  <a:lnTo>
                    <a:pt x="0" y="6"/>
                  </a:lnTo>
                  <a:lnTo>
                    <a:pt x="2" y="2"/>
                  </a:lnTo>
                  <a:lnTo>
                    <a:pt x="6" y="0"/>
                  </a:lnTo>
                  <a:lnTo>
                    <a:pt x="28" y="0"/>
                  </a:lnTo>
                  <a:lnTo>
                    <a:pt x="28" y="0"/>
                  </a:lnTo>
                  <a:lnTo>
                    <a:pt x="32" y="2"/>
                  </a:lnTo>
                  <a:lnTo>
                    <a:pt x="34" y="6"/>
                  </a:lnTo>
                  <a:lnTo>
                    <a:pt x="34" y="6"/>
                  </a:lnTo>
                  <a:lnTo>
                    <a:pt x="32" y="10"/>
                  </a:lnTo>
                  <a:lnTo>
                    <a:pt x="28" y="12"/>
                  </a:lnTo>
                  <a:lnTo>
                    <a:pt x="28" y="12"/>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814" name="Freeform 596"/>
            <p:cNvSpPr>
              <a:spLocks/>
            </p:cNvSpPr>
            <p:nvPr/>
          </p:nvSpPr>
          <p:spPr bwMode="auto">
            <a:xfrm>
              <a:off x="2811463" y="3498850"/>
              <a:ext cx="53975" cy="22225"/>
            </a:xfrm>
            <a:custGeom>
              <a:avLst/>
              <a:gdLst>
                <a:gd name="T0" fmla="*/ 28 w 34"/>
                <a:gd name="T1" fmla="*/ 14 h 14"/>
                <a:gd name="T2" fmla="*/ 6 w 34"/>
                <a:gd name="T3" fmla="*/ 14 h 14"/>
                <a:gd name="T4" fmla="*/ 6 w 34"/>
                <a:gd name="T5" fmla="*/ 14 h 14"/>
                <a:gd name="T6" fmla="*/ 2 w 34"/>
                <a:gd name="T7" fmla="*/ 12 h 14"/>
                <a:gd name="T8" fmla="*/ 0 w 34"/>
                <a:gd name="T9" fmla="*/ 6 h 14"/>
                <a:gd name="T10" fmla="*/ 0 w 34"/>
                <a:gd name="T11" fmla="*/ 6 h 14"/>
                <a:gd name="T12" fmla="*/ 2 w 34"/>
                <a:gd name="T13" fmla="*/ 2 h 14"/>
                <a:gd name="T14" fmla="*/ 6 w 34"/>
                <a:gd name="T15" fmla="*/ 0 h 14"/>
                <a:gd name="T16" fmla="*/ 28 w 34"/>
                <a:gd name="T17" fmla="*/ 0 h 14"/>
                <a:gd name="T18" fmla="*/ 28 w 34"/>
                <a:gd name="T19" fmla="*/ 0 h 14"/>
                <a:gd name="T20" fmla="*/ 32 w 34"/>
                <a:gd name="T21" fmla="*/ 2 h 14"/>
                <a:gd name="T22" fmla="*/ 34 w 34"/>
                <a:gd name="T23" fmla="*/ 6 h 14"/>
                <a:gd name="T24" fmla="*/ 34 w 34"/>
                <a:gd name="T25" fmla="*/ 6 h 14"/>
                <a:gd name="T26" fmla="*/ 32 w 34"/>
                <a:gd name="T27" fmla="*/ 12 h 14"/>
                <a:gd name="T28" fmla="*/ 28 w 34"/>
                <a:gd name="T29" fmla="*/ 14 h 14"/>
                <a:gd name="T30" fmla="*/ 28 w 34"/>
                <a:gd name="T31"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4" h="14">
                  <a:moveTo>
                    <a:pt x="28" y="14"/>
                  </a:moveTo>
                  <a:lnTo>
                    <a:pt x="6" y="14"/>
                  </a:lnTo>
                  <a:lnTo>
                    <a:pt x="6" y="14"/>
                  </a:lnTo>
                  <a:lnTo>
                    <a:pt x="2" y="12"/>
                  </a:lnTo>
                  <a:lnTo>
                    <a:pt x="0" y="6"/>
                  </a:lnTo>
                  <a:lnTo>
                    <a:pt x="0" y="6"/>
                  </a:lnTo>
                  <a:lnTo>
                    <a:pt x="2" y="2"/>
                  </a:lnTo>
                  <a:lnTo>
                    <a:pt x="6" y="0"/>
                  </a:lnTo>
                  <a:lnTo>
                    <a:pt x="28" y="0"/>
                  </a:lnTo>
                  <a:lnTo>
                    <a:pt x="28" y="0"/>
                  </a:lnTo>
                  <a:lnTo>
                    <a:pt x="32" y="2"/>
                  </a:lnTo>
                  <a:lnTo>
                    <a:pt x="34" y="6"/>
                  </a:lnTo>
                  <a:lnTo>
                    <a:pt x="34" y="6"/>
                  </a:lnTo>
                  <a:lnTo>
                    <a:pt x="32" y="12"/>
                  </a:lnTo>
                  <a:lnTo>
                    <a:pt x="28" y="14"/>
                  </a:lnTo>
                  <a:lnTo>
                    <a:pt x="28" y="14"/>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815" name="Freeform 597"/>
            <p:cNvSpPr>
              <a:spLocks/>
            </p:cNvSpPr>
            <p:nvPr/>
          </p:nvSpPr>
          <p:spPr bwMode="auto">
            <a:xfrm>
              <a:off x="2811463" y="3533775"/>
              <a:ext cx="53975" cy="22225"/>
            </a:xfrm>
            <a:custGeom>
              <a:avLst/>
              <a:gdLst>
                <a:gd name="T0" fmla="*/ 28 w 34"/>
                <a:gd name="T1" fmla="*/ 14 h 14"/>
                <a:gd name="T2" fmla="*/ 6 w 34"/>
                <a:gd name="T3" fmla="*/ 14 h 14"/>
                <a:gd name="T4" fmla="*/ 6 w 34"/>
                <a:gd name="T5" fmla="*/ 14 h 14"/>
                <a:gd name="T6" fmla="*/ 2 w 34"/>
                <a:gd name="T7" fmla="*/ 12 h 14"/>
                <a:gd name="T8" fmla="*/ 0 w 34"/>
                <a:gd name="T9" fmla="*/ 8 h 14"/>
                <a:gd name="T10" fmla="*/ 0 w 34"/>
                <a:gd name="T11" fmla="*/ 8 h 14"/>
                <a:gd name="T12" fmla="*/ 2 w 34"/>
                <a:gd name="T13" fmla="*/ 2 h 14"/>
                <a:gd name="T14" fmla="*/ 6 w 34"/>
                <a:gd name="T15" fmla="*/ 0 h 14"/>
                <a:gd name="T16" fmla="*/ 28 w 34"/>
                <a:gd name="T17" fmla="*/ 0 h 14"/>
                <a:gd name="T18" fmla="*/ 28 w 34"/>
                <a:gd name="T19" fmla="*/ 0 h 14"/>
                <a:gd name="T20" fmla="*/ 32 w 34"/>
                <a:gd name="T21" fmla="*/ 2 h 14"/>
                <a:gd name="T22" fmla="*/ 34 w 34"/>
                <a:gd name="T23" fmla="*/ 8 h 14"/>
                <a:gd name="T24" fmla="*/ 34 w 34"/>
                <a:gd name="T25" fmla="*/ 8 h 14"/>
                <a:gd name="T26" fmla="*/ 32 w 34"/>
                <a:gd name="T27" fmla="*/ 12 h 14"/>
                <a:gd name="T28" fmla="*/ 28 w 34"/>
                <a:gd name="T29" fmla="*/ 14 h 14"/>
                <a:gd name="T30" fmla="*/ 28 w 34"/>
                <a:gd name="T31"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4" h="14">
                  <a:moveTo>
                    <a:pt x="28" y="14"/>
                  </a:moveTo>
                  <a:lnTo>
                    <a:pt x="6" y="14"/>
                  </a:lnTo>
                  <a:lnTo>
                    <a:pt x="6" y="14"/>
                  </a:lnTo>
                  <a:lnTo>
                    <a:pt x="2" y="12"/>
                  </a:lnTo>
                  <a:lnTo>
                    <a:pt x="0" y="8"/>
                  </a:lnTo>
                  <a:lnTo>
                    <a:pt x="0" y="8"/>
                  </a:lnTo>
                  <a:lnTo>
                    <a:pt x="2" y="2"/>
                  </a:lnTo>
                  <a:lnTo>
                    <a:pt x="6" y="0"/>
                  </a:lnTo>
                  <a:lnTo>
                    <a:pt x="28" y="0"/>
                  </a:lnTo>
                  <a:lnTo>
                    <a:pt x="28" y="0"/>
                  </a:lnTo>
                  <a:lnTo>
                    <a:pt x="32" y="2"/>
                  </a:lnTo>
                  <a:lnTo>
                    <a:pt x="34" y="8"/>
                  </a:lnTo>
                  <a:lnTo>
                    <a:pt x="34" y="8"/>
                  </a:lnTo>
                  <a:lnTo>
                    <a:pt x="32" y="12"/>
                  </a:lnTo>
                  <a:lnTo>
                    <a:pt x="28" y="14"/>
                  </a:lnTo>
                  <a:lnTo>
                    <a:pt x="28" y="14"/>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816" name="Freeform 598"/>
            <p:cNvSpPr>
              <a:spLocks/>
            </p:cNvSpPr>
            <p:nvPr/>
          </p:nvSpPr>
          <p:spPr bwMode="auto">
            <a:xfrm>
              <a:off x="2811463" y="3571875"/>
              <a:ext cx="53975" cy="19050"/>
            </a:xfrm>
            <a:custGeom>
              <a:avLst/>
              <a:gdLst>
                <a:gd name="T0" fmla="*/ 28 w 34"/>
                <a:gd name="T1" fmla="*/ 12 h 12"/>
                <a:gd name="T2" fmla="*/ 6 w 34"/>
                <a:gd name="T3" fmla="*/ 12 h 12"/>
                <a:gd name="T4" fmla="*/ 6 w 34"/>
                <a:gd name="T5" fmla="*/ 12 h 12"/>
                <a:gd name="T6" fmla="*/ 2 w 34"/>
                <a:gd name="T7" fmla="*/ 10 h 12"/>
                <a:gd name="T8" fmla="*/ 0 w 34"/>
                <a:gd name="T9" fmla="*/ 6 h 12"/>
                <a:gd name="T10" fmla="*/ 0 w 34"/>
                <a:gd name="T11" fmla="*/ 6 h 12"/>
                <a:gd name="T12" fmla="*/ 2 w 34"/>
                <a:gd name="T13" fmla="*/ 2 h 12"/>
                <a:gd name="T14" fmla="*/ 6 w 34"/>
                <a:gd name="T15" fmla="*/ 0 h 12"/>
                <a:gd name="T16" fmla="*/ 28 w 34"/>
                <a:gd name="T17" fmla="*/ 0 h 12"/>
                <a:gd name="T18" fmla="*/ 28 w 34"/>
                <a:gd name="T19" fmla="*/ 0 h 12"/>
                <a:gd name="T20" fmla="*/ 32 w 34"/>
                <a:gd name="T21" fmla="*/ 2 h 12"/>
                <a:gd name="T22" fmla="*/ 34 w 34"/>
                <a:gd name="T23" fmla="*/ 6 h 12"/>
                <a:gd name="T24" fmla="*/ 34 w 34"/>
                <a:gd name="T25" fmla="*/ 6 h 12"/>
                <a:gd name="T26" fmla="*/ 32 w 34"/>
                <a:gd name="T27" fmla="*/ 10 h 12"/>
                <a:gd name="T28" fmla="*/ 28 w 34"/>
                <a:gd name="T29" fmla="*/ 12 h 12"/>
                <a:gd name="T30" fmla="*/ 28 w 34"/>
                <a:gd name="T31"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4" h="12">
                  <a:moveTo>
                    <a:pt x="28" y="12"/>
                  </a:moveTo>
                  <a:lnTo>
                    <a:pt x="6" y="12"/>
                  </a:lnTo>
                  <a:lnTo>
                    <a:pt x="6" y="12"/>
                  </a:lnTo>
                  <a:lnTo>
                    <a:pt x="2" y="10"/>
                  </a:lnTo>
                  <a:lnTo>
                    <a:pt x="0" y="6"/>
                  </a:lnTo>
                  <a:lnTo>
                    <a:pt x="0" y="6"/>
                  </a:lnTo>
                  <a:lnTo>
                    <a:pt x="2" y="2"/>
                  </a:lnTo>
                  <a:lnTo>
                    <a:pt x="6" y="0"/>
                  </a:lnTo>
                  <a:lnTo>
                    <a:pt x="28" y="0"/>
                  </a:lnTo>
                  <a:lnTo>
                    <a:pt x="28" y="0"/>
                  </a:lnTo>
                  <a:lnTo>
                    <a:pt x="32" y="2"/>
                  </a:lnTo>
                  <a:lnTo>
                    <a:pt x="34" y="6"/>
                  </a:lnTo>
                  <a:lnTo>
                    <a:pt x="34" y="6"/>
                  </a:lnTo>
                  <a:lnTo>
                    <a:pt x="32" y="10"/>
                  </a:lnTo>
                  <a:lnTo>
                    <a:pt x="28" y="12"/>
                  </a:lnTo>
                  <a:lnTo>
                    <a:pt x="28" y="12"/>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grpSp>
      <p:sp>
        <p:nvSpPr>
          <p:cNvPr id="1817" name="Freeform 599"/>
          <p:cNvSpPr>
            <a:spLocks/>
          </p:cNvSpPr>
          <p:nvPr/>
        </p:nvSpPr>
        <p:spPr bwMode="auto">
          <a:xfrm>
            <a:off x="9243250" y="2573278"/>
            <a:ext cx="434926" cy="434926"/>
          </a:xfrm>
          <a:custGeom>
            <a:avLst/>
            <a:gdLst>
              <a:gd name="T0" fmla="*/ 302 w 302"/>
              <a:gd name="T1" fmla="*/ 150 h 302"/>
              <a:gd name="T2" fmla="*/ 298 w 302"/>
              <a:gd name="T3" fmla="*/ 180 h 302"/>
              <a:gd name="T4" fmla="*/ 290 w 302"/>
              <a:gd name="T5" fmla="*/ 210 h 302"/>
              <a:gd name="T6" fmla="*/ 276 w 302"/>
              <a:gd name="T7" fmla="*/ 234 h 302"/>
              <a:gd name="T8" fmla="*/ 256 w 302"/>
              <a:gd name="T9" fmla="*/ 256 h 302"/>
              <a:gd name="T10" fmla="*/ 234 w 302"/>
              <a:gd name="T11" fmla="*/ 276 h 302"/>
              <a:gd name="T12" fmla="*/ 208 w 302"/>
              <a:gd name="T13" fmla="*/ 290 h 302"/>
              <a:gd name="T14" fmla="*/ 180 w 302"/>
              <a:gd name="T15" fmla="*/ 298 h 302"/>
              <a:gd name="T16" fmla="*/ 150 w 302"/>
              <a:gd name="T17" fmla="*/ 302 h 302"/>
              <a:gd name="T18" fmla="*/ 134 w 302"/>
              <a:gd name="T19" fmla="*/ 300 h 302"/>
              <a:gd name="T20" fmla="*/ 106 w 302"/>
              <a:gd name="T21" fmla="*/ 294 h 302"/>
              <a:gd name="T22" fmla="*/ 78 w 302"/>
              <a:gd name="T23" fmla="*/ 282 h 302"/>
              <a:gd name="T24" fmla="*/ 54 w 302"/>
              <a:gd name="T25" fmla="*/ 266 h 302"/>
              <a:gd name="T26" fmla="*/ 34 w 302"/>
              <a:gd name="T27" fmla="*/ 246 h 302"/>
              <a:gd name="T28" fmla="*/ 18 w 302"/>
              <a:gd name="T29" fmla="*/ 222 h 302"/>
              <a:gd name="T30" fmla="*/ 6 w 302"/>
              <a:gd name="T31" fmla="*/ 196 h 302"/>
              <a:gd name="T32" fmla="*/ 0 w 302"/>
              <a:gd name="T33" fmla="*/ 166 h 302"/>
              <a:gd name="T34" fmla="*/ 0 w 302"/>
              <a:gd name="T35" fmla="*/ 150 h 302"/>
              <a:gd name="T36" fmla="*/ 2 w 302"/>
              <a:gd name="T37" fmla="*/ 120 h 302"/>
              <a:gd name="T38" fmla="*/ 12 w 302"/>
              <a:gd name="T39" fmla="*/ 92 h 302"/>
              <a:gd name="T40" fmla="*/ 26 w 302"/>
              <a:gd name="T41" fmla="*/ 66 h 302"/>
              <a:gd name="T42" fmla="*/ 44 w 302"/>
              <a:gd name="T43" fmla="*/ 44 h 302"/>
              <a:gd name="T44" fmla="*/ 66 w 302"/>
              <a:gd name="T45" fmla="*/ 26 h 302"/>
              <a:gd name="T46" fmla="*/ 92 w 302"/>
              <a:gd name="T47" fmla="*/ 12 h 302"/>
              <a:gd name="T48" fmla="*/ 120 w 302"/>
              <a:gd name="T49" fmla="*/ 2 h 302"/>
              <a:gd name="T50" fmla="*/ 150 w 302"/>
              <a:gd name="T51" fmla="*/ 0 h 302"/>
              <a:gd name="T52" fmla="*/ 166 w 302"/>
              <a:gd name="T53" fmla="*/ 0 h 302"/>
              <a:gd name="T54" fmla="*/ 196 w 302"/>
              <a:gd name="T55" fmla="*/ 6 h 302"/>
              <a:gd name="T56" fmla="*/ 222 w 302"/>
              <a:gd name="T57" fmla="*/ 18 h 302"/>
              <a:gd name="T58" fmla="*/ 246 w 302"/>
              <a:gd name="T59" fmla="*/ 34 h 302"/>
              <a:gd name="T60" fmla="*/ 266 w 302"/>
              <a:gd name="T61" fmla="*/ 54 h 302"/>
              <a:gd name="T62" fmla="*/ 282 w 302"/>
              <a:gd name="T63" fmla="*/ 78 h 302"/>
              <a:gd name="T64" fmla="*/ 294 w 302"/>
              <a:gd name="T65" fmla="*/ 106 h 302"/>
              <a:gd name="T66" fmla="*/ 300 w 302"/>
              <a:gd name="T67" fmla="*/ 134 h 302"/>
              <a:gd name="T68" fmla="*/ 302 w 302"/>
              <a:gd name="T69" fmla="*/ 150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02" h="302">
                <a:moveTo>
                  <a:pt x="302" y="150"/>
                </a:moveTo>
                <a:lnTo>
                  <a:pt x="302" y="150"/>
                </a:lnTo>
                <a:lnTo>
                  <a:pt x="300" y="166"/>
                </a:lnTo>
                <a:lnTo>
                  <a:pt x="298" y="180"/>
                </a:lnTo>
                <a:lnTo>
                  <a:pt x="294" y="196"/>
                </a:lnTo>
                <a:lnTo>
                  <a:pt x="290" y="210"/>
                </a:lnTo>
                <a:lnTo>
                  <a:pt x="282" y="222"/>
                </a:lnTo>
                <a:lnTo>
                  <a:pt x="276" y="234"/>
                </a:lnTo>
                <a:lnTo>
                  <a:pt x="266" y="246"/>
                </a:lnTo>
                <a:lnTo>
                  <a:pt x="256" y="256"/>
                </a:lnTo>
                <a:lnTo>
                  <a:pt x="246" y="266"/>
                </a:lnTo>
                <a:lnTo>
                  <a:pt x="234" y="276"/>
                </a:lnTo>
                <a:lnTo>
                  <a:pt x="222" y="282"/>
                </a:lnTo>
                <a:lnTo>
                  <a:pt x="208" y="290"/>
                </a:lnTo>
                <a:lnTo>
                  <a:pt x="196" y="294"/>
                </a:lnTo>
                <a:lnTo>
                  <a:pt x="180" y="298"/>
                </a:lnTo>
                <a:lnTo>
                  <a:pt x="166" y="300"/>
                </a:lnTo>
                <a:lnTo>
                  <a:pt x="150" y="302"/>
                </a:lnTo>
                <a:lnTo>
                  <a:pt x="150" y="302"/>
                </a:lnTo>
                <a:lnTo>
                  <a:pt x="134" y="300"/>
                </a:lnTo>
                <a:lnTo>
                  <a:pt x="120" y="298"/>
                </a:lnTo>
                <a:lnTo>
                  <a:pt x="106" y="294"/>
                </a:lnTo>
                <a:lnTo>
                  <a:pt x="92" y="290"/>
                </a:lnTo>
                <a:lnTo>
                  <a:pt x="78" y="282"/>
                </a:lnTo>
                <a:lnTo>
                  <a:pt x="66" y="276"/>
                </a:lnTo>
                <a:lnTo>
                  <a:pt x="54" y="266"/>
                </a:lnTo>
                <a:lnTo>
                  <a:pt x="44" y="256"/>
                </a:lnTo>
                <a:lnTo>
                  <a:pt x="34" y="246"/>
                </a:lnTo>
                <a:lnTo>
                  <a:pt x="26" y="234"/>
                </a:lnTo>
                <a:lnTo>
                  <a:pt x="18" y="222"/>
                </a:lnTo>
                <a:lnTo>
                  <a:pt x="12" y="210"/>
                </a:lnTo>
                <a:lnTo>
                  <a:pt x="6" y="196"/>
                </a:lnTo>
                <a:lnTo>
                  <a:pt x="2" y="180"/>
                </a:lnTo>
                <a:lnTo>
                  <a:pt x="0" y="166"/>
                </a:lnTo>
                <a:lnTo>
                  <a:pt x="0" y="150"/>
                </a:lnTo>
                <a:lnTo>
                  <a:pt x="0" y="150"/>
                </a:lnTo>
                <a:lnTo>
                  <a:pt x="0" y="134"/>
                </a:lnTo>
                <a:lnTo>
                  <a:pt x="2" y="120"/>
                </a:lnTo>
                <a:lnTo>
                  <a:pt x="6" y="106"/>
                </a:lnTo>
                <a:lnTo>
                  <a:pt x="12" y="92"/>
                </a:lnTo>
                <a:lnTo>
                  <a:pt x="18" y="78"/>
                </a:lnTo>
                <a:lnTo>
                  <a:pt x="26" y="66"/>
                </a:lnTo>
                <a:lnTo>
                  <a:pt x="34" y="54"/>
                </a:lnTo>
                <a:lnTo>
                  <a:pt x="44" y="44"/>
                </a:lnTo>
                <a:lnTo>
                  <a:pt x="54" y="34"/>
                </a:lnTo>
                <a:lnTo>
                  <a:pt x="66" y="26"/>
                </a:lnTo>
                <a:lnTo>
                  <a:pt x="78" y="18"/>
                </a:lnTo>
                <a:lnTo>
                  <a:pt x="92" y="12"/>
                </a:lnTo>
                <a:lnTo>
                  <a:pt x="106" y="6"/>
                </a:lnTo>
                <a:lnTo>
                  <a:pt x="120" y="2"/>
                </a:lnTo>
                <a:lnTo>
                  <a:pt x="134" y="0"/>
                </a:lnTo>
                <a:lnTo>
                  <a:pt x="150" y="0"/>
                </a:lnTo>
                <a:lnTo>
                  <a:pt x="150" y="0"/>
                </a:lnTo>
                <a:lnTo>
                  <a:pt x="166" y="0"/>
                </a:lnTo>
                <a:lnTo>
                  <a:pt x="180" y="2"/>
                </a:lnTo>
                <a:lnTo>
                  <a:pt x="196" y="6"/>
                </a:lnTo>
                <a:lnTo>
                  <a:pt x="208" y="12"/>
                </a:lnTo>
                <a:lnTo>
                  <a:pt x="222" y="18"/>
                </a:lnTo>
                <a:lnTo>
                  <a:pt x="234" y="26"/>
                </a:lnTo>
                <a:lnTo>
                  <a:pt x="246" y="34"/>
                </a:lnTo>
                <a:lnTo>
                  <a:pt x="256" y="44"/>
                </a:lnTo>
                <a:lnTo>
                  <a:pt x="266" y="54"/>
                </a:lnTo>
                <a:lnTo>
                  <a:pt x="276" y="66"/>
                </a:lnTo>
                <a:lnTo>
                  <a:pt x="282" y="78"/>
                </a:lnTo>
                <a:lnTo>
                  <a:pt x="290" y="92"/>
                </a:lnTo>
                <a:lnTo>
                  <a:pt x="294" y="106"/>
                </a:lnTo>
                <a:lnTo>
                  <a:pt x="298" y="120"/>
                </a:lnTo>
                <a:lnTo>
                  <a:pt x="300" y="134"/>
                </a:lnTo>
                <a:lnTo>
                  <a:pt x="302" y="150"/>
                </a:lnTo>
                <a:lnTo>
                  <a:pt x="302" y="15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grpSp>
        <p:nvGrpSpPr>
          <p:cNvPr id="1818" name="グループ化 1817"/>
          <p:cNvGrpSpPr/>
          <p:nvPr/>
        </p:nvGrpSpPr>
        <p:grpSpPr>
          <a:xfrm>
            <a:off x="9260531" y="2590559"/>
            <a:ext cx="397482" cy="397482"/>
            <a:chOff x="3030538" y="3270250"/>
            <a:chExt cx="438150" cy="438150"/>
          </a:xfrm>
        </p:grpSpPr>
        <p:sp>
          <p:nvSpPr>
            <p:cNvPr id="1819" name="Freeform 600"/>
            <p:cNvSpPr>
              <a:spLocks/>
            </p:cNvSpPr>
            <p:nvPr/>
          </p:nvSpPr>
          <p:spPr bwMode="auto">
            <a:xfrm>
              <a:off x="3040063" y="3279775"/>
              <a:ext cx="419100" cy="419100"/>
            </a:xfrm>
            <a:custGeom>
              <a:avLst/>
              <a:gdLst>
                <a:gd name="T0" fmla="*/ 132 w 264"/>
                <a:gd name="T1" fmla="*/ 264 h 264"/>
                <a:gd name="T2" fmla="*/ 106 w 264"/>
                <a:gd name="T3" fmla="*/ 262 h 264"/>
                <a:gd name="T4" fmla="*/ 80 w 264"/>
                <a:gd name="T5" fmla="*/ 254 h 264"/>
                <a:gd name="T6" fmla="*/ 58 w 264"/>
                <a:gd name="T7" fmla="*/ 242 h 264"/>
                <a:gd name="T8" fmla="*/ 38 w 264"/>
                <a:gd name="T9" fmla="*/ 226 h 264"/>
                <a:gd name="T10" fmla="*/ 22 w 264"/>
                <a:gd name="T11" fmla="*/ 206 h 264"/>
                <a:gd name="T12" fmla="*/ 10 w 264"/>
                <a:gd name="T13" fmla="*/ 184 h 264"/>
                <a:gd name="T14" fmla="*/ 2 w 264"/>
                <a:gd name="T15" fmla="*/ 158 h 264"/>
                <a:gd name="T16" fmla="*/ 0 w 264"/>
                <a:gd name="T17" fmla="*/ 132 h 264"/>
                <a:gd name="T18" fmla="*/ 0 w 264"/>
                <a:gd name="T19" fmla="*/ 118 h 264"/>
                <a:gd name="T20" fmla="*/ 6 w 264"/>
                <a:gd name="T21" fmla="*/ 94 h 264"/>
                <a:gd name="T22" fmla="*/ 16 w 264"/>
                <a:gd name="T23" fmla="*/ 70 h 264"/>
                <a:gd name="T24" fmla="*/ 30 w 264"/>
                <a:gd name="T25" fmla="*/ 48 h 264"/>
                <a:gd name="T26" fmla="*/ 48 w 264"/>
                <a:gd name="T27" fmla="*/ 30 h 264"/>
                <a:gd name="T28" fmla="*/ 70 w 264"/>
                <a:gd name="T29" fmla="*/ 16 h 264"/>
                <a:gd name="T30" fmla="*/ 94 w 264"/>
                <a:gd name="T31" fmla="*/ 6 h 264"/>
                <a:gd name="T32" fmla="*/ 118 w 264"/>
                <a:gd name="T33" fmla="*/ 0 h 264"/>
                <a:gd name="T34" fmla="*/ 132 w 264"/>
                <a:gd name="T35" fmla="*/ 0 h 264"/>
                <a:gd name="T36" fmla="*/ 158 w 264"/>
                <a:gd name="T37" fmla="*/ 2 h 264"/>
                <a:gd name="T38" fmla="*/ 184 w 264"/>
                <a:gd name="T39" fmla="*/ 10 h 264"/>
                <a:gd name="T40" fmla="*/ 206 w 264"/>
                <a:gd name="T41" fmla="*/ 22 h 264"/>
                <a:gd name="T42" fmla="*/ 226 w 264"/>
                <a:gd name="T43" fmla="*/ 38 h 264"/>
                <a:gd name="T44" fmla="*/ 242 w 264"/>
                <a:gd name="T45" fmla="*/ 58 h 264"/>
                <a:gd name="T46" fmla="*/ 254 w 264"/>
                <a:gd name="T47" fmla="*/ 80 h 264"/>
                <a:gd name="T48" fmla="*/ 262 w 264"/>
                <a:gd name="T49" fmla="*/ 106 h 264"/>
                <a:gd name="T50" fmla="*/ 264 w 264"/>
                <a:gd name="T51" fmla="*/ 132 h 264"/>
                <a:gd name="T52" fmla="*/ 264 w 264"/>
                <a:gd name="T53" fmla="*/ 146 h 264"/>
                <a:gd name="T54" fmla="*/ 258 w 264"/>
                <a:gd name="T55" fmla="*/ 172 h 264"/>
                <a:gd name="T56" fmla="*/ 248 w 264"/>
                <a:gd name="T57" fmla="*/ 196 h 264"/>
                <a:gd name="T58" fmla="*/ 234 w 264"/>
                <a:gd name="T59" fmla="*/ 216 h 264"/>
                <a:gd name="T60" fmla="*/ 216 w 264"/>
                <a:gd name="T61" fmla="*/ 234 h 264"/>
                <a:gd name="T62" fmla="*/ 196 w 264"/>
                <a:gd name="T63" fmla="*/ 248 h 264"/>
                <a:gd name="T64" fmla="*/ 172 w 264"/>
                <a:gd name="T65" fmla="*/ 258 h 264"/>
                <a:gd name="T66" fmla="*/ 146 w 264"/>
                <a:gd name="T67" fmla="*/ 264 h 264"/>
                <a:gd name="T68" fmla="*/ 132 w 264"/>
                <a:gd name="T69" fmla="*/ 264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64" h="264">
                  <a:moveTo>
                    <a:pt x="132" y="264"/>
                  </a:moveTo>
                  <a:lnTo>
                    <a:pt x="132" y="264"/>
                  </a:lnTo>
                  <a:lnTo>
                    <a:pt x="118" y="264"/>
                  </a:lnTo>
                  <a:lnTo>
                    <a:pt x="106" y="262"/>
                  </a:lnTo>
                  <a:lnTo>
                    <a:pt x="94" y="258"/>
                  </a:lnTo>
                  <a:lnTo>
                    <a:pt x="80" y="254"/>
                  </a:lnTo>
                  <a:lnTo>
                    <a:pt x="70" y="248"/>
                  </a:lnTo>
                  <a:lnTo>
                    <a:pt x="58" y="242"/>
                  </a:lnTo>
                  <a:lnTo>
                    <a:pt x="48" y="234"/>
                  </a:lnTo>
                  <a:lnTo>
                    <a:pt x="38" y="226"/>
                  </a:lnTo>
                  <a:lnTo>
                    <a:pt x="30" y="216"/>
                  </a:lnTo>
                  <a:lnTo>
                    <a:pt x="22" y="206"/>
                  </a:lnTo>
                  <a:lnTo>
                    <a:pt x="16" y="196"/>
                  </a:lnTo>
                  <a:lnTo>
                    <a:pt x="10" y="184"/>
                  </a:lnTo>
                  <a:lnTo>
                    <a:pt x="6" y="172"/>
                  </a:lnTo>
                  <a:lnTo>
                    <a:pt x="2" y="158"/>
                  </a:lnTo>
                  <a:lnTo>
                    <a:pt x="0" y="146"/>
                  </a:lnTo>
                  <a:lnTo>
                    <a:pt x="0" y="132"/>
                  </a:lnTo>
                  <a:lnTo>
                    <a:pt x="0" y="132"/>
                  </a:lnTo>
                  <a:lnTo>
                    <a:pt x="0" y="118"/>
                  </a:lnTo>
                  <a:lnTo>
                    <a:pt x="2" y="106"/>
                  </a:lnTo>
                  <a:lnTo>
                    <a:pt x="6" y="94"/>
                  </a:lnTo>
                  <a:lnTo>
                    <a:pt x="10" y="80"/>
                  </a:lnTo>
                  <a:lnTo>
                    <a:pt x="16" y="70"/>
                  </a:lnTo>
                  <a:lnTo>
                    <a:pt x="22" y="58"/>
                  </a:lnTo>
                  <a:lnTo>
                    <a:pt x="30" y="48"/>
                  </a:lnTo>
                  <a:lnTo>
                    <a:pt x="38" y="38"/>
                  </a:lnTo>
                  <a:lnTo>
                    <a:pt x="48" y="30"/>
                  </a:lnTo>
                  <a:lnTo>
                    <a:pt x="58" y="22"/>
                  </a:lnTo>
                  <a:lnTo>
                    <a:pt x="70" y="16"/>
                  </a:lnTo>
                  <a:lnTo>
                    <a:pt x="80" y="10"/>
                  </a:lnTo>
                  <a:lnTo>
                    <a:pt x="94" y="6"/>
                  </a:lnTo>
                  <a:lnTo>
                    <a:pt x="106" y="2"/>
                  </a:lnTo>
                  <a:lnTo>
                    <a:pt x="118" y="0"/>
                  </a:lnTo>
                  <a:lnTo>
                    <a:pt x="132" y="0"/>
                  </a:lnTo>
                  <a:lnTo>
                    <a:pt x="132" y="0"/>
                  </a:lnTo>
                  <a:lnTo>
                    <a:pt x="146" y="0"/>
                  </a:lnTo>
                  <a:lnTo>
                    <a:pt x="158" y="2"/>
                  </a:lnTo>
                  <a:lnTo>
                    <a:pt x="172" y="6"/>
                  </a:lnTo>
                  <a:lnTo>
                    <a:pt x="184" y="10"/>
                  </a:lnTo>
                  <a:lnTo>
                    <a:pt x="196" y="16"/>
                  </a:lnTo>
                  <a:lnTo>
                    <a:pt x="206" y="22"/>
                  </a:lnTo>
                  <a:lnTo>
                    <a:pt x="216" y="30"/>
                  </a:lnTo>
                  <a:lnTo>
                    <a:pt x="226" y="38"/>
                  </a:lnTo>
                  <a:lnTo>
                    <a:pt x="234" y="48"/>
                  </a:lnTo>
                  <a:lnTo>
                    <a:pt x="242" y="58"/>
                  </a:lnTo>
                  <a:lnTo>
                    <a:pt x="248" y="70"/>
                  </a:lnTo>
                  <a:lnTo>
                    <a:pt x="254" y="80"/>
                  </a:lnTo>
                  <a:lnTo>
                    <a:pt x="258" y="94"/>
                  </a:lnTo>
                  <a:lnTo>
                    <a:pt x="262" y="106"/>
                  </a:lnTo>
                  <a:lnTo>
                    <a:pt x="264" y="118"/>
                  </a:lnTo>
                  <a:lnTo>
                    <a:pt x="264" y="132"/>
                  </a:lnTo>
                  <a:lnTo>
                    <a:pt x="264" y="132"/>
                  </a:lnTo>
                  <a:lnTo>
                    <a:pt x="264" y="146"/>
                  </a:lnTo>
                  <a:lnTo>
                    <a:pt x="262" y="158"/>
                  </a:lnTo>
                  <a:lnTo>
                    <a:pt x="258" y="172"/>
                  </a:lnTo>
                  <a:lnTo>
                    <a:pt x="254" y="184"/>
                  </a:lnTo>
                  <a:lnTo>
                    <a:pt x="248" y="196"/>
                  </a:lnTo>
                  <a:lnTo>
                    <a:pt x="242" y="206"/>
                  </a:lnTo>
                  <a:lnTo>
                    <a:pt x="234" y="216"/>
                  </a:lnTo>
                  <a:lnTo>
                    <a:pt x="226" y="226"/>
                  </a:lnTo>
                  <a:lnTo>
                    <a:pt x="216" y="234"/>
                  </a:lnTo>
                  <a:lnTo>
                    <a:pt x="206" y="242"/>
                  </a:lnTo>
                  <a:lnTo>
                    <a:pt x="196" y="248"/>
                  </a:lnTo>
                  <a:lnTo>
                    <a:pt x="184" y="254"/>
                  </a:lnTo>
                  <a:lnTo>
                    <a:pt x="172" y="258"/>
                  </a:lnTo>
                  <a:lnTo>
                    <a:pt x="158" y="262"/>
                  </a:lnTo>
                  <a:lnTo>
                    <a:pt x="146" y="264"/>
                  </a:lnTo>
                  <a:lnTo>
                    <a:pt x="132" y="264"/>
                  </a:lnTo>
                  <a:lnTo>
                    <a:pt x="132" y="264"/>
                  </a:lnTo>
                  <a:close/>
                </a:path>
              </a:pathLst>
            </a:custGeom>
            <a:solidFill>
              <a:srgbClr val="C8C9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820" name="Freeform 601"/>
            <p:cNvSpPr>
              <a:spLocks/>
            </p:cNvSpPr>
            <p:nvPr/>
          </p:nvSpPr>
          <p:spPr bwMode="auto">
            <a:xfrm>
              <a:off x="3059113" y="3298825"/>
              <a:ext cx="381000" cy="384175"/>
            </a:xfrm>
            <a:custGeom>
              <a:avLst/>
              <a:gdLst>
                <a:gd name="T0" fmla="*/ 120 w 240"/>
                <a:gd name="T1" fmla="*/ 242 h 242"/>
                <a:gd name="T2" fmla="*/ 120 w 240"/>
                <a:gd name="T3" fmla="*/ 242 h 242"/>
                <a:gd name="T4" fmla="*/ 108 w 240"/>
                <a:gd name="T5" fmla="*/ 240 h 242"/>
                <a:gd name="T6" fmla="*/ 96 w 240"/>
                <a:gd name="T7" fmla="*/ 238 h 242"/>
                <a:gd name="T8" fmla="*/ 74 w 240"/>
                <a:gd name="T9" fmla="*/ 232 h 242"/>
                <a:gd name="T10" fmla="*/ 52 w 240"/>
                <a:gd name="T11" fmla="*/ 220 h 242"/>
                <a:gd name="T12" fmla="*/ 34 w 240"/>
                <a:gd name="T13" fmla="*/ 206 h 242"/>
                <a:gd name="T14" fmla="*/ 20 w 240"/>
                <a:gd name="T15" fmla="*/ 188 h 242"/>
                <a:gd name="T16" fmla="*/ 10 w 240"/>
                <a:gd name="T17" fmla="*/ 168 h 242"/>
                <a:gd name="T18" fmla="*/ 2 w 240"/>
                <a:gd name="T19" fmla="*/ 144 h 242"/>
                <a:gd name="T20" fmla="*/ 0 w 240"/>
                <a:gd name="T21" fmla="*/ 132 h 242"/>
                <a:gd name="T22" fmla="*/ 0 w 240"/>
                <a:gd name="T23" fmla="*/ 120 h 242"/>
                <a:gd name="T24" fmla="*/ 0 w 240"/>
                <a:gd name="T25" fmla="*/ 120 h 242"/>
                <a:gd name="T26" fmla="*/ 0 w 240"/>
                <a:gd name="T27" fmla="*/ 108 h 242"/>
                <a:gd name="T28" fmla="*/ 2 w 240"/>
                <a:gd name="T29" fmla="*/ 96 h 242"/>
                <a:gd name="T30" fmla="*/ 10 w 240"/>
                <a:gd name="T31" fmla="*/ 74 h 242"/>
                <a:gd name="T32" fmla="*/ 20 w 240"/>
                <a:gd name="T33" fmla="*/ 52 h 242"/>
                <a:gd name="T34" fmla="*/ 34 w 240"/>
                <a:gd name="T35" fmla="*/ 34 h 242"/>
                <a:gd name="T36" fmla="*/ 52 w 240"/>
                <a:gd name="T37" fmla="*/ 20 h 242"/>
                <a:gd name="T38" fmla="*/ 74 w 240"/>
                <a:gd name="T39" fmla="*/ 10 h 242"/>
                <a:gd name="T40" fmla="*/ 96 w 240"/>
                <a:gd name="T41" fmla="*/ 2 h 242"/>
                <a:gd name="T42" fmla="*/ 108 w 240"/>
                <a:gd name="T43" fmla="*/ 0 h 242"/>
                <a:gd name="T44" fmla="*/ 120 w 240"/>
                <a:gd name="T45" fmla="*/ 0 h 242"/>
                <a:gd name="T46" fmla="*/ 120 w 240"/>
                <a:gd name="T47" fmla="*/ 0 h 242"/>
                <a:gd name="T48" fmla="*/ 132 w 240"/>
                <a:gd name="T49" fmla="*/ 0 h 242"/>
                <a:gd name="T50" fmla="*/ 144 w 240"/>
                <a:gd name="T51" fmla="*/ 2 h 242"/>
                <a:gd name="T52" fmla="*/ 168 w 240"/>
                <a:gd name="T53" fmla="*/ 10 h 242"/>
                <a:gd name="T54" fmla="*/ 188 w 240"/>
                <a:gd name="T55" fmla="*/ 20 h 242"/>
                <a:gd name="T56" fmla="*/ 206 w 240"/>
                <a:gd name="T57" fmla="*/ 34 h 242"/>
                <a:gd name="T58" fmla="*/ 220 w 240"/>
                <a:gd name="T59" fmla="*/ 52 h 242"/>
                <a:gd name="T60" fmla="*/ 232 w 240"/>
                <a:gd name="T61" fmla="*/ 74 h 242"/>
                <a:gd name="T62" fmla="*/ 238 w 240"/>
                <a:gd name="T63" fmla="*/ 96 h 242"/>
                <a:gd name="T64" fmla="*/ 240 w 240"/>
                <a:gd name="T65" fmla="*/ 108 h 242"/>
                <a:gd name="T66" fmla="*/ 240 w 240"/>
                <a:gd name="T67" fmla="*/ 120 h 242"/>
                <a:gd name="T68" fmla="*/ 240 w 240"/>
                <a:gd name="T69" fmla="*/ 120 h 242"/>
                <a:gd name="T70" fmla="*/ 240 w 240"/>
                <a:gd name="T71" fmla="*/ 132 h 242"/>
                <a:gd name="T72" fmla="*/ 238 w 240"/>
                <a:gd name="T73" fmla="*/ 144 h 242"/>
                <a:gd name="T74" fmla="*/ 232 w 240"/>
                <a:gd name="T75" fmla="*/ 168 h 242"/>
                <a:gd name="T76" fmla="*/ 220 w 240"/>
                <a:gd name="T77" fmla="*/ 188 h 242"/>
                <a:gd name="T78" fmla="*/ 206 w 240"/>
                <a:gd name="T79" fmla="*/ 206 h 242"/>
                <a:gd name="T80" fmla="*/ 188 w 240"/>
                <a:gd name="T81" fmla="*/ 220 h 242"/>
                <a:gd name="T82" fmla="*/ 168 w 240"/>
                <a:gd name="T83" fmla="*/ 232 h 242"/>
                <a:gd name="T84" fmla="*/ 144 w 240"/>
                <a:gd name="T85" fmla="*/ 238 h 242"/>
                <a:gd name="T86" fmla="*/ 132 w 240"/>
                <a:gd name="T87" fmla="*/ 240 h 242"/>
                <a:gd name="T88" fmla="*/ 120 w 240"/>
                <a:gd name="T89" fmla="*/ 242 h 242"/>
                <a:gd name="T90" fmla="*/ 120 w 240"/>
                <a:gd name="T91" fmla="*/ 242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0" h="242">
                  <a:moveTo>
                    <a:pt x="120" y="242"/>
                  </a:moveTo>
                  <a:lnTo>
                    <a:pt x="120" y="242"/>
                  </a:lnTo>
                  <a:lnTo>
                    <a:pt x="108" y="240"/>
                  </a:lnTo>
                  <a:lnTo>
                    <a:pt x="96" y="238"/>
                  </a:lnTo>
                  <a:lnTo>
                    <a:pt x="74" y="232"/>
                  </a:lnTo>
                  <a:lnTo>
                    <a:pt x="52" y="220"/>
                  </a:lnTo>
                  <a:lnTo>
                    <a:pt x="34" y="206"/>
                  </a:lnTo>
                  <a:lnTo>
                    <a:pt x="20" y="188"/>
                  </a:lnTo>
                  <a:lnTo>
                    <a:pt x="10" y="168"/>
                  </a:lnTo>
                  <a:lnTo>
                    <a:pt x="2" y="144"/>
                  </a:lnTo>
                  <a:lnTo>
                    <a:pt x="0" y="132"/>
                  </a:lnTo>
                  <a:lnTo>
                    <a:pt x="0" y="120"/>
                  </a:lnTo>
                  <a:lnTo>
                    <a:pt x="0" y="120"/>
                  </a:lnTo>
                  <a:lnTo>
                    <a:pt x="0" y="108"/>
                  </a:lnTo>
                  <a:lnTo>
                    <a:pt x="2" y="96"/>
                  </a:lnTo>
                  <a:lnTo>
                    <a:pt x="10" y="74"/>
                  </a:lnTo>
                  <a:lnTo>
                    <a:pt x="20" y="52"/>
                  </a:lnTo>
                  <a:lnTo>
                    <a:pt x="34" y="34"/>
                  </a:lnTo>
                  <a:lnTo>
                    <a:pt x="52" y="20"/>
                  </a:lnTo>
                  <a:lnTo>
                    <a:pt x="74" y="10"/>
                  </a:lnTo>
                  <a:lnTo>
                    <a:pt x="96" y="2"/>
                  </a:lnTo>
                  <a:lnTo>
                    <a:pt x="108" y="0"/>
                  </a:lnTo>
                  <a:lnTo>
                    <a:pt x="120" y="0"/>
                  </a:lnTo>
                  <a:lnTo>
                    <a:pt x="120" y="0"/>
                  </a:lnTo>
                  <a:lnTo>
                    <a:pt x="132" y="0"/>
                  </a:lnTo>
                  <a:lnTo>
                    <a:pt x="144" y="2"/>
                  </a:lnTo>
                  <a:lnTo>
                    <a:pt x="168" y="10"/>
                  </a:lnTo>
                  <a:lnTo>
                    <a:pt x="188" y="20"/>
                  </a:lnTo>
                  <a:lnTo>
                    <a:pt x="206" y="34"/>
                  </a:lnTo>
                  <a:lnTo>
                    <a:pt x="220" y="52"/>
                  </a:lnTo>
                  <a:lnTo>
                    <a:pt x="232" y="74"/>
                  </a:lnTo>
                  <a:lnTo>
                    <a:pt x="238" y="96"/>
                  </a:lnTo>
                  <a:lnTo>
                    <a:pt x="240" y="108"/>
                  </a:lnTo>
                  <a:lnTo>
                    <a:pt x="240" y="120"/>
                  </a:lnTo>
                  <a:lnTo>
                    <a:pt x="240" y="120"/>
                  </a:lnTo>
                  <a:lnTo>
                    <a:pt x="240" y="132"/>
                  </a:lnTo>
                  <a:lnTo>
                    <a:pt x="238" y="144"/>
                  </a:lnTo>
                  <a:lnTo>
                    <a:pt x="232" y="168"/>
                  </a:lnTo>
                  <a:lnTo>
                    <a:pt x="220" y="188"/>
                  </a:lnTo>
                  <a:lnTo>
                    <a:pt x="206" y="206"/>
                  </a:lnTo>
                  <a:lnTo>
                    <a:pt x="188" y="220"/>
                  </a:lnTo>
                  <a:lnTo>
                    <a:pt x="168" y="232"/>
                  </a:lnTo>
                  <a:lnTo>
                    <a:pt x="144" y="238"/>
                  </a:lnTo>
                  <a:lnTo>
                    <a:pt x="132" y="240"/>
                  </a:lnTo>
                  <a:lnTo>
                    <a:pt x="120" y="242"/>
                  </a:lnTo>
                  <a:lnTo>
                    <a:pt x="120" y="24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821" name="Freeform 602"/>
            <p:cNvSpPr>
              <a:spLocks/>
            </p:cNvSpPr>
            <p:nvPr/>
          </p:nvSpPr>
          <p:spPr bwMode="auto">
            <a:xfrm>
              <a:off x="3230563" y="3470275"/>
              <a:ext cx="41275" cy="41275"/>
            </a:xfrm>
            <a:custGeom>
              <a:avLst/>
              <a:gdLst>
                <a:gd name="T0" fmla="*/ 12 w 26"/>
                <a:gd name="T1" fmla="*/ 26 h 26"/>
                <a:gd name="T2" fmla="*/ 12 w 26"/>
                <a:gd name="T3" fmla="*/ 26 h 26"/>
                <a:gd name="T4" fmla="*/ 8 w 26"/>
                <a:gd name="T5" fmla="*/ 24 h 26"/>
                <a:gd name="T6" fmla="*/ 2 w 26"/>
                <a:gd name="T7" fmla="*/ 22 h 26"/>
                <a:gd name="T8" fmla="*/ 0 w 26"/>
                <a:gd name="T9" fmla="*/ 18 h 26"/>
                <a:gd name="T10" fmla="*/ 0 w 26"/>
                <a:gd name="T11" fmla="*/ 12 h 26"/>
                <a:gd name="T12" fmla="*/ 0 w 26"/>
                <a:gd name="T13" fmla="*/ 12 h 26"/>
                <a:gd name="T14" fmla="*/ 0 w 26"/>
                <a:gd name="T15" fmla="*/ 8 h 26"/>
                <a:gd name="T16" fmla="*/ 2 w 26"/>
                <a:gd name="T17" fmla="*/ 2 h 26"/>
                <a:gd name="T18" fmla="*/ 8 w 26"/>
                <a:gd name="T19" fmla="*/ 0 h 26"/>
                <a:gd name="T20" fmla="*/ 12 w 26"/>
                <a:gd name="T21" fmla="*/ 0 h 26"/>
                <a:gd name="T22" fmla="*/ 12 w 26"/>
                <a:gd name="T23" fmla="*/ 0 h 26"/>
                <a:gd name="T24" fmla="*/ 18 w 26"/>
                <a:gd name="T25" fmla="*/ 0 h 26"/>
                <a:gd name="T26" fmla="*/ 22 w 26"/>
                <a:gd name="T27" fmla="*/ 2 h 26"/>
                <a:gd name="T28" fmla="*/ 24 w 26"/>
                <a:gd name="T29" fmla="*/ 8 h 26"/>
                <a:gd name="T30" fmla="*/ 26 w 26"/>
                <a:gd name="T31" fmla="*/ 12 h 26"/>
                <a:gd name="T32" fmla="*/ 26 w 26"/>
                <a:gd name="T33" fmla="*/ 12 h 26"/>
                <a:gd name="T34" fmla="*/ 24 w 26"/>
                <a:gd name="T35" fmla="*/ 18 h 26"/>
                <a:gd name="T36" fmla="*/ 22 w 26"/>
                <a:gd name="T37" fmla="*/ 22 h 26"/>
                <a:gd name="T38" fmla="*/ 18 w 26"/>
                <a:gd name="T39" fmla="*/ 24 h 26"/>
                <a:gd name="T40" fmla="*/ 12 w 26"/>
                <a:gd name="T41" fmla="*/ 26 h 26"/>
                <a:gd name="T42" fmla="*/ 12 w 26"/>
                <a:gd name="T43"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 h="26">
                  <a:moveTo>
                    <a:pt x="12" y="26"/>
                  </a:moveTo>
                  <a:lnTo>
                    <a:pt x="12" y="26"/>
                  </a:lnTo>
                  <a:lnTo>
                    <a:pt x="8" y="24"/>
                  </a:lnTo>
                  <a:lnTo>
                    <a:pt x="2" y="22"/>
                  </a:lnTo>
                  <a:lnTo>
                    <a:pt x="0" y="18"/>
                  </a:lnTo>
                  <a:lnTo>
                    <a:pt x="0" y="12"/>
                  </a:lnTo>
                  <a:lnTo>
                    <a:pt x="0" y="12"/>
                  </a:lnTo>
                  <a:lnTo>
                    <a:pt x="0" y="8"/>
                  </a:lnTo>
                  <a:lnTo>
                    <a:pt x="2" y="2"/>
                  </a:lnTo>
                  <a:lnTo>
                    <a:pt x="8" y="0"/>
                  </a:lnTo>
                  <a:lnTo>
                    <a:pt x="12" y="0"/>
                  </a:lnTo>
                  <a:lnTo>
                    <a:pt x="12" y="0"/>
                  </a:lnTo>
                  <a:lnTo>
                    <a:pt x="18" y="0"/>
                  </a:lnTo>
                  <a:lnTo>
                    <a:pt x="22" y="2"/>
                  </a:lnTo>
                  <a:lnTo>
                    <a:pt x="24" y="8"/>
                  </a:lnTo>
                  <a:lnTo>
                    <a:pt x="26" y="12"/>
                  </a:lnTo>
                  <a:lnTo>
                    <a:pt x="26" y="12"/>
                  </a:lnTo>
                  <a:lnTo>
                    <a:pt x="24" y="18"/>
                  </a:lnTo>
                  <a:lnTo>
                    <a:pt x="22" y="22"/>
                  </a:lnTo>
                  <a:lnTo>
                    <a:pt x="18" y="24"/>
                  </a:lnTo>
                  <a:lnTo>
                    <a:pt x="12" y="26"/>
                  </a:lnTo>
                  <a:lnTo>
                    <a:pt x="12" y="2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822" name="Freeform 603"/>
            <p:cNvSpPr>
              <a:spLocks/>
            </p:cNvSpPr>
            <p:nvPr/>
          </p:nvSpPr>
          <p:spPr bwMode="auto">
            <a:xfrm>
              <a:off x="3287713" y="3473450"/>
              <a:ext cx="98425" cy="31750"/>
            </a:xfrm>
            <a:custGeom>
              <a:avLst/>
              <a:gdLst>
                <a:gd name="T0" fmla="*/ 52 w 62"/>
                <a:gd name="T1" fmla="*/ 20 h 20"/>
                <a:gd name="T2" fmla="*/ 10 w 62"/>
                <a:gd name="T3" fmla="*/ 20 h 20"/>
                <a:gd name="T4" fmla="*/ 10 w 62"/>
                <a:gd name="T5" fmla="*/ 20 h 20"/>
                <a:gd name="T6" fmla="*/ 6 w 62"/>
                <a:gd name="T7" fmla="*/ 20 h 20"/>
                <a:gd name="T8" fmla="*/ 4 w 62"/>
                <a:gd name="T9" fmla="*/ 18 h 20"/>
                <a:gd name="T10" fmla="*/ 2 w 62"/>
                <a:gd name="T11" fmla="*/ 14 h 20"/>
                <a:gd name="T12" fmla="*/ 0 w 62"/>
                <a:gd name="T13" fmla="*/ 10 h 20"/>
                <a:gd name="T14" fmla="*/ 0 w 62"/>
                <a:gd name="T15" fmla="*/ 10 h 20"/>
                <a:gd name="T16" fmla="*/ 2 w 62"/>
                <a:gd name="T17" fmla="*/ 6 h 20"/>
                <a:gd name="T18" fmla="*/ 4 w 62"/>
                <a:gd name="T19" fmla="*/ 4 h 20"/>
                <a:gd name="T20" fmla="*/ 6 w 62"/>
                <a:gd name="T21" fmla="*/ 2 h 20"/>
                <a:gd name="T22" fmla="*/ 10 w 62"/>
                <a:gd name="T23" fmla="*/ 0 h 20"/>
                <a:gd name="T24" fmla="*/ 52 w 62"/>
                <a:gd name="T25" fmla="*/ 0 h 20"/>
                <a:gd name="T26" fmla="*/ 52 w 62"/>
                <a:gd name="T27" fmla="*/ 0 h 20"/>
                <a:gd name="T28" fmla="*/ 56 w 62"/>
                <a:gd name="T29" fmla="*/ 2 h 20"/>
                <a:gd name="T30" fmla="*/ 58 w 62"/>
                <a:gd name="T31" fmla="*/ 4 h 20"/>
                <a:gd name="T32" fmla="*/ 60 w 62"/>
                <a:gd name="T33" fmla="*/ 6 h 20"/>
                <a:gd name="T34" fmla="*/ 62 w 62"/>
                <a:gd name="T35" fmla="*/ 10 h 20"/>
                <a:gd name="T36" fmla="*/ 62 w 62"/>
                <a:gd name="T37" fmla="*/ 10 h 20"/>
                <a:gd name="T38" fmla="*/ 60 w 62"/>
                <a:gd name="T39" fmla="*/ 14 h 20"/>
                <a:gd name="T40" fmla="*/ 58 w 62"/>
                <a:gd name="T41" fmla="*/ 18 h 20"/>
                <a:gd name="T42" fmla="*/ 56 w 62"/>
                <a:gd name="T43" fmla="*/ 20 h 20"/>
                <a:gd name="T44" fmla="*/ 52 w 62"/>
                <a:gd name="T45" fmla="*/ 20 h 20"/>
                <a:gd name="T46" fmla="*/ 52 w 62"/>
                <a:gd name="T47"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2" h="20">
                  <a:moveTo>
                    <a:pt x="52" y="20"/>
                  </a:moveTo>
                  <a:lnTo>
                    <a:pt x="10" y="20"/>
                  </a:lnTo>
                  <a:lnTo>
                    <a:pt x="10" y="20"/>
                  </a:lnTo>
                  <a:lnTo>
                    <a:pt x="6" y="20"/>
                  </a:lnTo>
                  <a:lnTo>
                    <a:pt x="4" y="18"/>
                  </a:lnTo>
                  <a:lnTo>
                    <a:pt x="2" y="14"/>
                  </a:lnTo>
                  <a:lnTo>
                    <a:pt x="0" y="10"/>
                  </a:lnTo>
                  <a:lnTo>
                    <a:pt x="0" y="10"/>
                  </a:lnTo>
                  <a:lnTo>
                    <a:pt x="2" y="6"/>
                  </a:lnTo>
                  <a:lnTo>
                    <a:pt x="4" y="4"/>
                  </a:lnTo>
                  <a:lnTo>
                    <a:pt x="6" y="2"/>
                  </a:lnTo>
                  <a:lnTo>
                    <a:pt x="10" y="0"/>
                  </a:lnTo>
                  <a:lnTo>
                    <a:pt x="52" y="0"/>
                  </a:lnTo>
                  <a:lnTo>
                    <a:pt x="52" y="0"/>
                  </a:lnTo>
                  <a:lnTo>
                    <a:pt x="56" y="2"/>
                  </a:lnTo>
                  <a:lnTo>
                    <a:pt x="58" y="4"/>
                  </a:lnTo>
                  <a:lnTo>
                    <a:pt x="60" y="6"/>
                  </a:lnTo>
                  <a:lnTo>
                    <a:pt x="62" y="10"/>
                  </a:lnTo>
                  <a:lnTo>
                    <a:pt x="62" y="10"/>
                  </a:lnTo>
                  <a:lnTo>
                    <a:pt x="60" y="14"/>
                  </a:lnTo>
                  <a:lnTo>
                    <a:pt x="58" y="18"/>
                  </a:lnTo>
                  <a:lnTo>
                    <a:pt x="56" y="20"/>
                  </a:lnTo>
                  <a:lnTo>
                    <a:pt x="52" y="20"/>
                  </a:lnTo>
                  <a:lnTo>
                    <a:pt x="52" y="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823" name="Freeform 604"/>
            <p:cNvSpPr>
              <a:spLocks/>
            </p:cNvSpPr>
            <p:nvPr/>
          </p:nvSpPr>
          <p:spPr bwMode="auto">
            <a:xfrm>
              <a:off x="3030538" y="3479800"/>
              <a:ext cx="50800" cy="19050"/>
            </a:xfrm>
            <a:custGeom>
              <a:avLst/>
              <a:gdLst>
                <a:gd name="T0" fmla="*/ 26 w 32"/>
                <a:gd name="T1" fmla="*/ 12 h 12"/>
                <a:gd name="T2" fmla="*/ 6 w 32"/>
                <a:gd name="T3" fmla="*/ 12 h 12"/>
                <a:gd name="T4" fmla="*/ 6 w 32"/>
                <a:gd name="T5" fmla="*/ 12 h 12"/>
                <a:gd name="T6" fmla="*/ 2 w 32"/>
                <a:gd name="T7" fmla="*/ 10 h 12"/>
                <a:gd name="T8" fmla="*/ 0 w 32"/>
                <a:gd name="T9" fmla="*/ 6 h 12"/>
                <a:gd name="T10" fmla="*/ 0 w 32"/>
                <a:gd name="T11" fmla="*/ 6 h 12"/>
                <a:gd name="T12" fmla="*/ 2 w 32"/>
                <a:gd name="T13" fmla="*/ 2 h 12"/>
                <a:gd name="T14" fmla="*/ 6 w 32"/>
                <a:gd name="T15" fmla="*/ 0 h 12"/>
                <a:gd name="T16" fmla="*/ 26 w 32"/>
                <a:gd name="T17" fmla="*/ 0 h 12"/>
                <a:gd name="T18" fmla="*/ 26 w 32"/>
                <a:gd name="T19" fmla="*/ 0 h 12"/>
                <a:gd name="T20" fmla="*/ 30 w 32"/>
                <a:gd name="T21" fmla="*/ 2 h 12"/>
                <a:gd name="T22" fmla="*/ 32 w 32"/>
                <a:gd name="T23" fmla="*/ 6 h 12"/>
                <a:gd name="T24" fmla="*/ 32 w 32"/>
                <a:gd name="T25" fmla="*/ 6 h 12"/>
                <a:gd name="T26" fmla="*/ 30 w 32"/>
                <a:gd name="T27" fmla="*/ 10 h 12"/>
                <a:gd name="T28" fmla="*/ 26 w 32"/>
                <a:gd name="T29" fmla="*/ 12 h 12"/>
                <a:gd name="T30" fmla="*/ 26 w 32"/>
                <a:gd name="T31"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2" h="12">
                  <a:moveTo>
                    <a:pt x="26" y="12"/>
                  </a:moveTo>
                  <a:lnTo>
                    <a:pt x="6" y="12"/>
                  </a:lnTo>
                  <a:lnTo>
                    <a:pt x="6" y="12"/>
                  </a:lnTo>
                  <a:lnTo>
                    <a:pt x="2" y="10"/>
                  </a:lnTo>
                  <a:lnTo>
                    <a:pt x="0" y="6"/>
                  </a:lnTo>
                  <a:lnTo>
                    <a:pt x="0" y="6"/>
                  </a:lnTo>
                  <a:lnTo>
                    <a:pt x="2" y="2"/>
                  </a:lnTo>
                  <a:lnTo>
                    <a:pt x="6" y="0"/>
                  </a:lnTo>
                  <a:lnTo>
                    <a:pt x="26" y="0"/>
                  </a:lnTo>
                  <a:lnTo>
                    <a:pt x="26" y="0"/>
                  </a:lnTo>
                  <a:lnTo>
                    <a:pt x="30" y="2"/>
                  </a:lnTo>
                  <a:lnTo>
                    <a:pt x="32" y="6"/>
                  </a:lnTo>
                  <a:lnTo>
                    <a:pt x="32" y="6"/>
                  </a:lnTo>
                  <a:lnTo>
                    <a:pt x="30" y="10"/>
                  </a:lnTo>
                  <a:lnTo>
                    <a:pt x="26" y="12"/>
                  </a:lnTo>
                  <a:lnTo>
                    <a:pt x="26" y="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824" name="Freeform 605"/>
            <p:cNvSpPr>
              <a:spLocks/>
            </p:cNvSpPr>
            <p:nvPr/>
          </p:nvSpPr>
          <p:spPr bwMode="auto">
            <a:xfrm>
              <a:off x="3417888" y="3479800"/>
              <a:ext cx="50800" cy="19050"/>
            </a:xfrm>
            <a:custGeom>
              <a:avLst/>
              <a:gdLst>
                <a:gd name="T0" fmla="*/ 26 w 32"/>
                <a:gd name="T1" fmla="*/ 12 h 12"/>
                <a:gd name="T2" fmla="*/ 8 w 32"/>
                <a:gd name="T3" fmla="*/ 12 h 12"/>
                <a:gd name="T4" fmla="*/ 8 w 32"/>
                <a:gd name="T5" fmla="*/ 12 h 12"/>
                <a:gd name="T6" fmla="*/ 2 w 32"/>
                <a:gd name="T7" fmla="*/ 10 h 12"/>
                <a:gd name="T8" fmla="*/ 0 w 32"/>
                <a:gd name="T9" fmla="*/ 6 h 12"/>
                <a:gd name="T10" fmla="*/ 0 w 32"/>
                <a:gd name="T11" fmla="*/ 6 h 12"/>
                <a:gd name="T12" fmla="*/ 2 w 32"/>
                <a:gd name="T13" fmla="*/ 2 h 12"/>
                <a:gd name="T14" fmla="*/ 8 w 32"/>
                <a:gd name="T15" fmla="*/ 0 h 12"/>
                <a:gd name="T16" fmla="*/ 26 w 32"/>
                <a:gd name="T17" fmla="*/ 0 h 12"/>
                <a:gd name="T18" fmla="*/ 26 w 32"/>
                <a:gd name="T19" fmla="*/ 0 h 12"/>
                <a:gd name="T20" fmla="*/ 32 w 32"/>
                <a:gd name="T21" fmla="*/ 2 h 12"/>
                <a:gd name="T22" fmla="*/ 32 w 32"/>
                <a:gd name="T23" fmla="*/ 6 h 12"/>
                <a:gd name="T24" fmla="*/ 32 w 32"/>
                <a:gd name="T25" fmla="*/ 6 h 12"/>
                <a:gd name="T26" fmla="*/ 32 w 32"/>
                <a:gd name="T27" fmla="*/ 10 h 12"/>
                <a:gd name="T28" fmla="*/ 26 w 32"/>
                <a:gd name="T29" fmla="*/ 12 h 12"/>
                <a:gd name="T30" fmla="*/ 26 w 32"/>
                <a:gd name="T31"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2" h="12">
                  <a:moveTo>
                    <a:pt x="26" y="12"/>
                  </a:moveTo>
                  <a:lnTo>
                    <a:pt x="8" y="12"/>
                  </a:lnTo>
                  <a:lnTo>
                    <a:pt x="8" y="12"/>
                  </a:lnTo>
                  <a:lnTo>
                    <a:pt x="2" y="10"/>
                  </a:lnTo>
                  <a:lnTo>
                    <a:pt x="0" y="6"/>
                  </a:lnTo>
                  <a:lnTo>
                    <a:pt x="0" y="6"/>
                  </a:lnTo>
                  <a:lnTo>
                    <a:pt x="2" y="2"/>
                  </a:lnTo>
                  <a:lnTo>
                    <a:pt x="8" y="0"/>
                  </a:lnTo>
                  <a:lnTo>
                    <a:pt x="26" y="0"/>
                  </a:lnTo>
                  <a:lnTo>
                    <a:pt x="26" y="0"/>
                  </a:lnTo>
                  <a:lnTo>
                    <a:pt x="32" y="2"/>
                  </a:lnTo>
                  <a:lnTo>
                    <a:pt x="32" y="6"/>
                  </a:lnTo>
                  <a:lnTo>
                    <a:pt x="32" y="6"/>
                  </a:lnTo>
                  <a:lnTo>
                    <a:pt x="32" y="10"/>
                  </a:lnTo>
                  <a:lnTo>
                    <a:pt x="26" y="12"/>
                  </a:lnTo>
                  <a:lnTo>
                    <a:pt x="26" y="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825" name="Freeform 606"/>
            <p:cNvSpPr>
              <a:spLocks/>
            </p:cNvSpPr>
            <p:nvPr/>
          </p:nvSpPr>
          <p:spPr bwMode="auto">
            <a:xfrm>
              <a:off x="3240088" y="3657600"/>
              <a:ext cx="19050" cy="50800"/>
            </a:xfrm>
            <a:custGeom>
              <a:avLst/>
              <a:gdLst>
                <a:gd name="T0" fmla="*/ 6 w 12"/>
                <a:gd name="T1" fmla="*/ 32 h 32"/>
                <a:gd name="T2" fmla="*/ 6 w 12"/>
                <a:gd name="T3" fmla="*/ 32 h 32"/>
                <a:gd name="T4" fmla="*/ 2 w 12"/>
                <a:gd name="T5" fmla="*/ 32 h 32"/>
                <a:gd name="T6" fmla="*/ 0 w 12"/>
                <a:gd name="T7" fmla="*/ 26 h 32"/>
                <a:gd name="T8" fmla="*/ 0 w 12"/>
                <a:gd name="T9" fmla="*/ 8 h 32"/>
                <a:gd name="T10" fmla="*/ 0 w 12"/>
                <a:gd name="T11" fmla="*/ 8 h 32"/>
                <a:gd name="T12" fmla="*/ 2 w 12"/>
                <a:gd name="T13" fmla="*/ 2 h 32"/>
                <a:gd name="T14" fmla="*/ 6 w 12"/>
                <a:gd name="T15" fmla="*/ 0 h 32"/>
                <a:gd name="T16" fmla="*/ 6 w 12"/>
                <a:gd name="T17" fmla="*/ 0 h 32"/>
                <a:gd name="T18" fmla="*/ 10 w 12"/>
                <a:gd name="T19" fmla="*/ 2 h 32"/>
                <a:gd name="T20" fmla="*/ 12 w 12"/>
                <a:gd name="T21" fmla="*/ 8 h 32"/>
                <a:gd name="T22" fmla="*/ 12 w 12"/>
                <a:gd name="T23" fmla="*/ 26 h 32"/>
                <a:gd name="T24" fmla="*/ 12 w 12"/>
                <a:gd name="T25" fmla="*/ 26 h 32"/>
                <a:gd name="T26" fmla="*/ 10 w 12"/>
                <a:gd name="T27" fmla="*/ 32 h 32"/>
                <a:gd name="T28" fmla="*/ 6 w 12"/>
                <a:gd name="T29" fmla="*/ 32 h 32"/>
                <a:gd name="T30" fmla="*/ 6 w 12"/>
                <a:gd name="T31"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 h="32">
                  <a:moveTo>
                    <a:pt x="6" y="32"/>
                  </a:moveTo>
                  <a:lnTo>
                    <a:pt x="6" y="32"/>
                  </a:lnTo>
                  <a:lnTo>
                    <a:pt x="2" y="32"/>
                  </a:lnTo>
                  <a:lnTo>
                    <a:pt x="0" y="26"/>
                  </a:lnTo>
                  <a:lnTo>
                    <a:pt x="0" y="8"/>
                  </a:lnTo>
                  <a:lnTo>
                    <a:pt x="0" y="8"/>
                  </a:lnTo>
                  <a:lnTo>
                    <a:pt x="2" y="2"/>
                  </a:lnTo>
                  <a:lnTo>
                    <a:pt x="6" y="0"/>
                  </a:lnTo>
                  <a:lnTo>
                    <a:pt x="6" y="0"/>
                  </a:lnTo>
                  <a:lnTo>
                    <a:pt x="10" y="2"/>
                  </a:lnTo>
                  <a:lnTo>
                    <a:pt x="12" y="8"/>
                  </a:lnTo>
                  <a:lnTo>
                    <a:pt x="12" y="26"/>
                  </a:lnTo>
                  <a:lnTo>
                    <a:pt x="12" y="26"/>
                  </a:lnTo>
                  <a:lnTo>
                    <a:pt x="10" y="32"/>
                  </a:lnTo>
                  <a:lnTo>
                    <a:pt x="6" y="32"/>
                  </a:lnTo>
                  <a:lnTo>
                    <a:pt x="6" y="3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826" name="Freeform 608"/>
            <p:cNvSpPr>
              <a:spLocks/>
            </p:cNvSpPr>
            <p:nvPr/>
          </p:nvSpPr>
          <p:spPr bwMode="auto">
            <a:xfrm>
              <a:off x="3243263" y="3663950"/>
              <a:ext cx="12700" cy="41275"/>
            </a:xfrm>
            <a:custGeom>
              <a:avLst/>
              <a:gdLst>
                <a:gd name="T0" fmla="*/ 4 w 8"/>
                <a:gd name="T1" fmla="*/ 26 h 26"/>
                <a:gd name="T2" fmla="*/ 4 w 8"/>
                <a:gd name="T3" fmla="*/ 26 h 26"/>
                <a:gd name="T4" fmla="*/ 2 w 8"/>
                <a:gd name="T5" fmla="*/ 24 h 26"/>
                <a:gd name="T6" fmla="*/ 0 w 8"/>
                <a:gd name="T7" fmla="*/ 22 h 26"/>
                <a:gd name="T8" fmla="*/ 0 w 8"/>
                <a:gd name="T9" fmla="*/ 4 h 26"/>
                <a:gd name="T10" fmla="*/ 0 w 8"/>
                <a:gd name="T11" fmla="*/ 4 h 26"/>
                <a:gd name="T12" fmla="*/ 2 w 8"/>
                <a:gd name="T13" fmla="*/ 2 h 26"/>
                <a:gd name="T14" fmla="*/ 4 w 8"/>
                <a:gd name="T15" fmla="*/ 0 h 26"/>
                <a:gd name="T16" fmla="*/ 4 w 8"/>
                <a:gd name="T17" fmla="*/ 0 h 26"/>
                <a:gd name="T18" fmla="*/ 6 w 8"/>
                <a:gd name="T19" fmla="*/ 2 h 26"/>
                <a:gd name="T20" fmla="*/ 8 w 8"/>
                <a:gd name="T21" fmla="*/ 4 h 26"/>
                <a:gd name="T22" fmla="*/ 8 w 8"/>
                <a:gd name="T23" fmla="*/ 22 h 26"/>
                <a:gd name="T24" fmla="*/ 8 w 8"/>
                <a:gd name="T25" fmla="*/ 22 h 26"/>
                <a:gd name="T26" fmla="*/ 6 w 8"/>
                <a:gd name="T27" fmla="*/ 24 h 26"/>
                <a:gd name="T28" fmla="*/ 4 w 8"/>
                <a:gd name="T29" fmla="*/ 26 h 26"/>
                <a:gd name="T30" fmla="*/ 4 w 8"/>
                <a:gd name="T31"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 h="26">
                  <a:moveTo>
                    <a:pt x="4" y="26"/>
                  </a:moveTo>
                  <a:lnTo>
                    <a:pt x="4" y="26"/>
                  </a:lnTo>
                  <a:lnTo>
                    <a:pt x="2" y="24"/>
                  </a:lnTo>
                  <a:lnTo>
                    <a:pt x="0" y="22"/>
                  </a:lnTo>
                  <a:lnTo>
                    <a:pt x="0" y="4"/>
                  </a:lnTo>
                  <a:lnTo>
                    <a:pt x="0" y="4"/>
                  </a:lnTo>
                  <a:lnTo>
                    <a:pt x="2" y="2"/>
                  </a:lnTo>
                  <a:lnTo>
                    <a:pt x="4" y="0"/>
                  </a:lnTo>
                  <a:lnTo>
                    <a:pt x="4" y="0"/>
                  </a:lnTo>
                  <a:lnTo>
                    <a:pt x="6" y="2"/>
                  </a:lnTo>
                  <a:lnTo>
                    <a:pt x="8" y="4"/>
                  </a:lnTo>
                  <a:lnTo>
                    <a:pt x="8" y="22"/>
                  </a:lnTo>
                  <a:lnTo>
                    <a:pt x="8" y="22"/>
                  </a:lnTo>
                  <a:lnTo>
                    <a:pt x="6" y="24"/>
                  </a:lnTo>
                  <a:lnTo>
                    <a:pt x="4" y="26"/>
                  </a:lnTo>
                  <a:lnTo>
                    <a:pt x="4" y="2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827" name="Freeform 609"/>
            <p:cNvSpPr>
              <a:spLocks/>
            </p:cNvSpPr>
            <p:nvPr/>
          </p:nvSpPr>
          <p:spPr bwMode="auto">
            <a:xfrm>
              <a:off x="3335338" y="3641725"/>
              <a:ext cx="25400" cy="34925"/>
            </a:xfrm>
            <a:custGeom>
              <a:avLst/>
              <a:gdLst>
                <a:gd name="T0" fmla="*/ 12 w 16"/>
                <a:gd name="T1" fmla="*/ 22 h 22"/>
                <a:gd name="T2" fmla="*/ 12 w 16"/>
                <a:gd name="T3" fmla="*/ 22 h 22"/>
                <a:gd name="T4" fmla="*/ 10 w 16"/>
                <a:gd name="T5" fmla="*/ 20 h 22"/>
                <a:gd name="T6" fmla="*/ 0 w 16"/>
                <a:gd name="T7" fmla="*/ 4 h 22"/>
                <a:gd name="T8" fmla="*/ 0 w 16"/>
                <a:gd name="T9" fmla="*/ 4 h 22"/>
                <a:gd name="T10" fmla="*/ 0 w 16"/>
                <a:gd name="T11" fmla="*/ 2 h 22"/>
                <a:gd name="T12" fmla="*/ 2 w 16"/>
                <a:gd name="T13" fmla="*/ 0 h 22"/>
                <a:gd name="T14" fmla="*/ 2 w 16"/>
                <a:gd name="T15" fmla="*/ 0 h 22"/>
                <a:gd name="T16" fmla="*/ 4 w 16"/>
                <a:gd name="T17" fmla="*/ 0 h 22"/>
                <a:gd name="T18" fmla="*/ 6 w 16"/>
                <a:gd name="T19" fmla="*/ 0 h 22"/>
                <a:gd name="T20" fmla="*/ 16 w 16"/>
                <a:gd name="T21" fmla="*/ 16 h 22"/>
                <a:gd name="T22" fmla="*/ 16 w 16"/>
                <a:gd name="T23" fmla="*/ 16 h 22"/>
                <a:gd name="T24" fmla="*/ 16 w 16"/>
                <a:gd name="T25" fmla="*/ 20 h 22"/>
                <a:gd name="T26" fmla="*/ 14 w 16"/>
                <a:gd name="T27" fmla="*/ 22 h 22"/>
                <a:gd name="T28" fmla="*/ 14 w 16"/>
                <a:gd name="T29" fmla="*/ 22 h 22"/>
                <a:gd name="T30" fmla="*/ 12 w 16"/>
                <a:gd name="T31" fmla="*/ 22 h 22"/>
                <a:gd name="T32" fmla="*/ 12 w 16"/>
                <a:gd name="T33"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 h="22">
                  <a:moveTo>
                    <a:pt x="12" y="22"/>
                  </a:moveTo>
                  <a:lnTo>
                    <a:pt x="12" y="22"/>
                  </a:lnTo>
                  <a:lnTo>
                    <a:pt x="10" y="20"/>
                  </a:lnTo>
                  <a:lnTo>
                    <a:pt x="0" y="4"/>
                  </a:lnTo>
                  <a:lnTo>
                    <a:pt x="0" y="4"/>
                  </a:lnTo>
                  <a:lnTo>
                    <a:pt x="0" y="2"/>
                  </a:lnTo>
                  <a:lnTo>
                    <a:pt x="2" y="0"/>
                  </a:lnTo>
                  <a:lnTo>
                    <a:pt x="2" y="0"/>
                  </a:lnTo>
                  <a:lnTo>
                    <a:pt x="4" y="0"/>
                  </a:lnTo>
                  <a:lnTo>
                    <a:pt x="6" y="0"/>
                  </a:lnTo>
                  <a:lnTo>
                    <a:pt x="16" y="16"/>
                  </a:lnTo>
                  <a:lnTo>
                    <a:pt x="16" y="16"/>
                  </a:lnTo>
                  <a:lnTo>
                    <a:pt x="16" y="20"/>
                  </a:lnTo>
                  <a:lnTo>
                    <a:pt x="14" y="22"/>
                  </a:lnTo>
                  <a:lnTo>
                    <a:pt x="14" y="22"/>
                  </a:lnTo>
                  <a:lnTo>
                    <a:pt x="12" y="22"/>
                  </a:lnTo>
                  <a:lnTo>
                    <a:pt x="12" y="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828" name="Freeform 610"/>
            <p:cNvSpPr>
              <a:spLocks/>
            </p:cNvSpPr>
            <p:nvPr/>
          </p:nvSpPr>
          <p:spPr bwMode="auto">
            <a:xfrm>
              <a:off x="3402013" y="3575050"/>
              <a:ext cx="34925" cy="25400"/>
            </a:xfrm>
            <a:custGeom>
              <a:avLst/>
              <a:gdLst>
                <a:gd name="T0" fmla="*/ 18 w 22"/>
                <a:gd name="T1" fmla="*/ 16 h 16"/>
                <a:gd name="T2" fmla="*/ 18 w 22"/>
                <a:gd name="T3" fmla="*/ 16 h 16"/>
                <a:gd name="T4" fmla="*/ 16 w 22"/>
                <a:gd name="T5" fmla="*/ 16 h 16"/>
                <a:gd name="T6" fmla="*/ 0 w 22"/>
                <a:gd name="T7" fmla="*/ 6 h 16"/>
                <a:gd name="T8" fmla="*/ 0 w 22"/>
                <a:gd name="T9" fmla="*/ 6 h 16"/>
                <a:gd name="T10" fmla="*/ 0 w 22"/>
                <a:gd name="T11" fmla="*/ 4 h 16"/>
                <a:gd name="T12" fmla="*/ 0 w 22"/>
                <a:gd name="T13" fmla="*/ 2 h 16"/>
                <a:gd name="T14" fmla="*/ 0 w 22"/>
                <a:gd name="T15" fmla="*/ 2 h 16"/>
                <a:gd name="T16" fmla="*/ 2 w 22"/>
                <a:gd name="T17" fmla="*/ 0 h 16"/>
                <a:gd name="T18" fmla="*/ 4 w 22"/>
                <a:gd name="T19" fmla="*/ 0 h 16"/>
                <a:gd name="T20" fmla="*/ 20 w 22"/>
                <a:gd name="T21" fmla="*/ 10 h 16"/>
                <a:gd name="T22" fmla="*/ 20 w 22"/>
                <a:gd name="T23" fmla="*/ 10 h 16"/>
                <a:gd name="T24" fmla="*/ 22 w 22"/>
                <a:gd name="T25" fmla="*/ 12 h 16"/>
                <a:gd name="T26" fmla="*/ 22 w 22"/>
                <a:gd name="T27" fmla="*/ 14 h 16"/>
                <a:gd name="T28" fmla="*/ 22 w 22"/>
                <a:gd name="T29" fmla="*/ 14 h 16"/>
                <a:gd name="T30" fmla="*/ 18 w 22"/>
                <a:gd name="T31" fmla="*/ 16 h 16"/>
                <a:gd name="T32" fmla="*/ 18 w 22"/>
                <a:gd name="T33"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 h="16">
                  <a:moveTo>
                    <a:pt x="18" y="16"/>
                  </a:moveTo>
                  <a:lnTo>
                    <a:pt x="18" y="16"/>
                  </a:lnTo>
                  <a:lnTo>
                    <a:pt x="16" y="16"/>
                  </a:lnTo>
                  <a:lnTo>
                    <a:pt x="0" y="6"/>
                  </a:lnTo>
                  <a:lnTo>
                    <a:pt x="0" y="6"/>
                  </a:lnTo>
                  <a:lnTo>
                    <a:pt x="0" y="4"/>
                  </a:lnTo>
                  <a:lnTo>
                    <a:pt x="0" y="2"/>
                  </a:lnTo>
                  <a:lnTo>
                    <a:pt x="0" y="2"/>
                  </a:lnTo>
                  <a:lnTo>
                    <a:pt x="2" y="0"/>
                  </a:lnTo>
                  <a:lnTo>
                    <a:pt x="4" y="0"/>
                  </a:lnTo>
                  <a:lnTo>
                    <a:pt x="20" y="10"/>
                  </a:lnTo>
                  <a:lnTo>
                    <a:pt x="20" y="10"/>
                  </a:lnTo>
                  <a:lnTo>
                    <a:pt x="22" y="12"/>
                  </a:lnTo>
                  <a:lnTo>
                    <a:pt x="22" y="14"/>
                  </a:lnTo>
                  <a:lnTo>
                    <a:pt x="22" y="14"/>
                  </a:lnTo>
                  <a:lnTo>
                    <a:pt x="18" y="16"/>
                  </a:lnTo>
                  <a:lnTo>
                    <a:pt x="18" y="1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829" name="Freeform 611"/>
            <p:cNvSpPr>
              <a:spLocks/>
            </p:cNvSpPr>
            <p:nvPr/>
          </p:nvSpPr>
          <p:spPr bwMode="auto">
            <a:xfrm>
              <a:off x="3402013" y="3381375"/>
              <a:ext cx="34925" cy="22225"/>
            </a:xfrm>
            <a:custGeom>
              <a:avLst/>
              <a:gdLst>
                <a:gd name="T0" fmla="*/ 2 w 22"/>
                <a:gd name="T1" fmla="*/ 14 h 14"/>
                <a:gd name="T2" fmla="*/ 2 w 22"/>
                <a:gd name="T3" fmla="*/ 14 h 14"/>
                <a:gd name="T4" fmla="*/ 0 w 22"/>
                <a:gd name="T5" fmla="*/ 14 h 14"/>
                <a:gd name="T6" fmla="*/ 0 w 22"/>
                <a:gd name="T7" fmla="*/ 14 h 14"/>
                <a:gd name="T8" fmla="*/ 0 w 22"/>
                <a:gd name="T9" fmla="*/ 10 h 14"/>
                <a:gd name="T10" fmla="*/ 0 w 22"/>
                <a:gd name="T11" fmla="*/ 8 h 14"/>
                <a:gd name="T12" fmla="*/ 16 w 22"/>
                <a:gd name="T13" fmla="*/ 0 h 14"/>
                <a:gd name="T14" fmla="*/ 16 w 22"/>
                <a:gd name="T15" fmla="*/ 0 h 14"/>
                <a:gd name="T16" fmla="*/ 20 w 22"/>
                <a:gd name="T17" fmla="*/ 0 h 14"/>
                <a:gd name="T18" fmla="*/ 22 w 22"/>
                <a:gd name="T19" fmla="*/ 0 h 14"/>
                <a:gd name="T20" fmla="*/ 22 w 22"/>
                <a:gd name="T21" fmla="*/ 0 h 14"/>
                <a:gd name="T22" fmla="*/ 22 w 22"/>
                <a:gd name="T23" fmla="*/ 4 h 14"/>
                <a:gd name="T24" fmla="*/ 20 w 22"/>
                <a:gd name="T25" fmla="*/ 6 h 14"/>
                <a:gd name="T26" fmla="*/ 4 w 22"/>
                <a:gd name="T27" fmla="*/ 14 h 14"/>
                <a:gd name="T28" fmla="*/ 4 w 22"/>
                <a:gd name="T29" fmla="*/ 14 h 14"/>
                <a:gd name="T30" fmla="*/ 2 w 22"/>
                <a:gd name="T31" fmla="*/ 14 h 14"/>
                <a:gd name="T32" fmla="*/ 2 w 22"/>
                <a:gd name="T33"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 h="14">
                  <a:moveTo>
                    <a:pt x="2" y="14"/>
                  </a:moveTo>
                  <a:lnTo>
                    <a:pt x="2" y="14"/>
                  </a:lnTo>
                  <a:lnTo>
                    <a:pt x="0" y="14"/>
                  </a:lnTo>
                  <a:lnTo>
                    <a:pt x="0" y="14"/>
                  </a:lnTo>
                  <a:lnTo>
                    <a:pt x="0" y="10"/>
                  </a:lnTo>
                  <a:lnTo>
                    <a:pt x="0" y="8"/>
                  </a:lnTo>
                  <a:lnTo>
                    <a:pt x="16" y="0"/>
                  </a:lnTo>
                  <a:lnTo>
                    <a:pt x="16" y="0"/>
                  </a:lnTo>
                  <a:lnTo>
                    <a:pt x="20" y="0"/>
                  </a:lnTo>
                  <a:lnTo>
                    <a:pt x="22" y="0"/>
                  </a:lnTo>
                  <a:lnTo>
                    <a:pt x="22" y="0"/>
                  </a:lnTo>
                  <a:lnTo>
                    <a:pt x="22" y="4"/>
                  </a:lnTo>
                  <a:lnTo>
                    <a:pt x="20" y="6"/>
                  </a:lnTo>
                  <a:lnTo>
                    <a:pt x="4" y="14"/>
                  </a:lnTo>
                  <a:lnTo>
                    <a:pt x="4" y="14"/>
                  </a:lnTo>
                  <a:lnTo>
                    <a:pt x="2" y="14"/>
                  </a:lnTo>
                  <a:lnTo>
                    <a:pt x="2"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830" name="Freeform 612"/>
            <p:cNvSpPr>
              <a:spLocks/>
            </p:cNvSpPr>
            <p:nvPr/>
          </p:nvSpPr>
          <p:spPr bwMode="auto">
            <a:xfrm>
              <a:off x="3335338" y="3302000"/>
              <a:ext cx="25400" cy="38100"/>
            </a:xfrm>
            <a:custGeom>
              <a:avLst/>
              <a:gdLst>
                <a:gd name="T0" fmla="*/ 2 w 16"/>
                <a:gd name="T1" fmla="*/ 24 h 24"/>
                <a:gd name="T2" fmla="*/ 2 w 16"/>
                <a:gd name="T3" fmla="*/ 24 h 24"/>
                <a:gd name="T4" fmla="*/ 2 w 16"/>
                <a:gd name="T5" fmla="*/ 24 h 24"/>
                <a:gd name="T6" fmla="*/ 2 w 16"/>
                <a:gd name="T7" fmla="*/ 24 h 24"/>
                <a:gd name="T8" fmla="*/ 0 w 16"/>
                <a:gd name="T9" fmla="*/ 22 h 24"/>
                <a:gd name="T10" fmla="*/ 0 w 16"/>
                <a:gd name="T11" fmla="*/ 18 h 24"/>
                <a:gd name="T12" fmla="*/ 10 w 16"/>
                <a:gd name="T13" fmla="*/ 2 h 24"/>
                <a:gd name="T14" fmla="*/ 10 w 16"/>
                <a:gd name="T15" fmla="*/ 2 h 24"/>
                <a:gd name="T16" fmla="*/ 12 w 16"/>
                <a:gd name="T17" fmla="*/ 0 h 24"/>
                <a:gd name="T18" fmla="*/ 14 w 16"/>
                <a:gd name="T19" fmla="*/ 2 h 24"/>
                <a:gd name="T20" fmla="*/ 14 w 16"/>
                <a:gd name="T21" fmla="*/ 2 h 24"/>
                <a:gd name="T22" fmla="*/ 16 w 16"/>
                <a:gd name="T23" fmla="*/ 4 h 24"/>
                <a:gd name="T24" fmla="*/ 16 w 16"/>
                <a:gd name="T25" fmla="*/ 6 h 24"/>
                <a:gd name="T26" fmla="*/ 6 w 16"/>
                <a:gd name="T27" fmla="*/ 22 h 24"/>
                <a:gd name="T28" fmla="*/ 6 w 16"/>
                <a:gd name="T29" fmla="*/ 22 h 24"/>
                <a:gd name="T30" fmla="*/ 2 w 16"/>
                <a:gd name="T31" fmla="*/ 24 h 24"/>
                <a:gd name="T32" fmla="*/ 2 w 16"/>
                <a:gd name="T33"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 h="24">
                  <a:moveTo>
                    <a:pt x="2" y="24"/>
                  </a:moveTo>
                  <a:lnTo>
                    <a:pt x="2" y="24"/>
                  </a:lnTo>
                  <a:lnTo>
                    <a:pt x="2" y="24"/>
                  </a:lnTo>
                  <a:lnTo>
                    <a:pt x="2" y="24"/>
                  </a:lnTo>
                  <a:lnTo>
                    <a:pt x="0" y="22"/>
                  </a:lnTo>
                  <a:lnTo>
                    <a:pt x="0" y="18"/>
                  </a:lnTo>
                  <a:lnTo>
                    <a:pt x="10" y="2"/>
                  </a:lnTo>
                  <a:lnTo>
                    <a:pt x="10" y="2"/>
                  </a:lnTo>
                  <a:lnTo>
                    <a:pt x="12" y="0"/>
                  </a:lnTo>
                  <a:lnTo>
                    <a:pt x="14" y="2"/>
                  </a:lnTo>
                  <a:lnTo>
                    <a:pt x="14" y="2"/>
                  </a:lnTo>
                  <a:lnTo>
                    <a:pt x="16" y="4"/>
                  </a:lnTo>
                  <a:lnTo>
                    <a:pt x="16" y="6"/>
                  </a:lnTo>
                  <a:lnTo>
                    <a:pt x="6" y="22"/>
                  </a:lnTo>
                  <a:lnTo>
                    <a:pt x="6" y="22"/>
                  </a:lnTo>
                  <a:lnTo>
                    <a:pt x="2" y="24"/>
                  </a:lnTo>
                  <a:lnTo>
                    <a:pt x="2" y="2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831" name="Freeform 613"/>
            <p:cNvSpPr>
              <a:spLocks/>
            </p:cNvSpPr>
            <p:nvPr/>
          </p:nvSpPr>
          <p:spPr bwMode="auto">
            <a:xfrm>
              <a:off x="3243263" y="3273425"/>
              <a:ext cx="12700" cy="41275"/>
            </a:xfrm>
            <a:custGeom>
              <a:avLst/>
              <a:gdLst>
                <a:gd name="T0" fmla="*/ 4 w 8"/>
                <a:gd name="T1" fmla="*/ 26 h 26"/>
                <a:gd name="T2" fmla="*/ 4 w 8"/>
                <a:gd name="T3" fmla="*/ 26 h 26"/>
                <a:gd name="T4" fmla="*/ 4 w 8"/>
                <a:gd name="T5" fmla="*/ 26 h 26"/>
                <a:gd name="T6" fmla="*/ 4 w 8"/>
                <a:gd name="T7" fmla="*/ 26 h 26"/>
                <a:gd name="T8" fmla="*/ 2 w 8"/>
                <a:gd name="T9" fmla="*/ 26 h 26"/>
                <a:gd name="T10" fmla="*/ 0 w 8"/>
                <a:gd name="T11" fmla="*/ 24 h 26"/>
                <a:gd name="T12" fmla="*/ 0 w 8"/>
                <a:gd name="T13" fmla="*/ 4 h 26"/>
                <a:gd name="T14" fmla="*/ 0 w 8"/>
                <a:gd name="T15" fmla="*/ 4 h 26"/>
                <a:gd name="T16" fmla="*/ 2 w 8"/>
                <a:gd name="T17" fmla="*/ 2 h 26"/>
                <a:gd name="T18" fmla="*/ 4 w 8"/>
                <a:gd name="T19" fmla="*/ 0 h 26"/>
                <a:gd name="T20" fmla="*/ 4 w 8"/>
                <a:gd name="T21" fmla="*/ 0 h 26"/>
                <a:gd name="T22" fmla="*/ 4 w 8"/>
                <a:gd name="T23" fmla="*/ 0 h 26"/>
                <a:gd name="T24" fmla="*/ 6 w 8"/>
                <a:gd name="T25" fmla="*/ 2 h 26"/>
                <a:gd name="T26" fmla="*/ 8 w 8"/>
                <a:gd name="T27" fmla="*/ 4 h 26"/>
                <a:gd name="T28" fmla="*/ 8 w 8"/>
                <a:gd name="T29" fmla="*/ 24 h 26"/>
                <a:gd name="T30" fmla="*/ 8 w 8"/>
                <a:gd name="T31" fmla="*/ 24 h 26"/>
                <a:gd name="T32" fmla="*/ 6 w 8"/>
                <a:gd name="T33" fmla="*/ 26 h 26"/>
                <a:gd name="T34" fmla="*/ 4 w 8"/>
                <a:gd name="T35" fmla="*/ 26 h 26"/>
                <a:gd name="T36" fmla="*/ 4 w 8"/>
                <a:gd name="T37"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 h="26">
                  <a:moveTo>
                    <a:pt x="4" y="26"/>
                  </a:moveTo>
                  <a:lnTo>
                    <a:pt x="4" y="26"/>
                  </a:lnTo>
                  <a:lnTo>
                    <a:pt x="4" y="26"/>
                  </a:lnTo>
                  <a:lnTo>
                    <a:pt x="4" y="26"/>
                  </a:lnTo>
                  <a:lnTo>
                    <a:pt x="2" y="26"/>
                  </a:lnTo>
                  <a:lnTo>
                    <a:pt x="0" y="24"/>
                  </a:lnTo>
                  <a:lnTo>
                    <a:pt x="0" y="4"/>
                  </a:lnTo>
                  <a:lnTo>
                    <a:pt x="0" y="4"/>
                  </a:lnTo>
                  <a:lnTo>
                    <a:pt x="2" y="2"/>
                  </a:lnTo>
                  <a:lnTo>
                    <a:pt x="4" y="0"/>
                  </a:lnTo>
                  <a:lnTo>
                    <a:pt x="4" y="0"/>
                  </a:lnTo>
                  <a:lnTo>
                    <a:pt x="4" y="0"/>
                  </a:lnTo>
                  <a:lnTo>
                    <a:pt x="6" y="2"/>
                  </a:lnTo>
                  <a:lnTo>
                    <a:pt x="8" y="4"/>
                  </a:lnTo>
                  <a:lnTo>
                    <a:pt x="8" y="24"/>
                  </a:lnTo>
                  <a:lnTo>
                    <a:pt x="8" y="24"/>
                  </a:lnTo>
                  <a:lnTo>
                    <a:pt x="6" y="26"/>
                  </a:lnTo>
                  <a:lnTo>
                    <a:pt x="4" y="26"/>
                  </a:lnTo>
                  <a:lnTo>
                    <a:pt x="4" y="2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832" name="Freeform 614"/>
            <p:cNvSpPr>
              <a:spLocks/>
            </p:cNvSpPr>
            <p:nvPr/>
          </p:nvSpPr>
          <p:spPr bwMode="auto">
            <a:xfrm>
              <a:off x="3138488" y="3302000"/>
              <a:ext cx="25400" cy="38100"/>
            </a:xfrm>
            <a:custGeom>
              <a:avLst/>
              <a:gdLst>
                <a:gd name="T0" fmla="*/ 14 w 16"/>
                <a:gd name="T1" fmla="*/ 24 h 24"/>
                <a:gd name="T2" fmla="*/ 14 w 16"/>
                <a:gd name="T3" fmla="*/ 24 h 24"/>
                <a:gd name="T4" fmla="*/ 10 w 16"/>
                <a:gd name="T5" fmla="*/ 22 h 24"/>
                <a:gd name="T6" fmla="*/ 2 w 16"/>
                <a:gd name="T7" fmla="*/ 6 h 24"/>
                <a:gd name="T8" fmla="*/ 2 w 16"/>
                <a:gd name="T9" fmla="*/ 6 h 24"/>
                <a:gd name="T10" fmla="*/ 0 w 16"/>
                <a:gd name="T11" fmla="*/ 4 h 24"/>
                <a:gd name="T12" fmla="*/ 2 w 16"/>
                <a:gd name="T13" fmla="*/ 2 h 24"/>
                <a:gd name="T14" fmla="*/ 2 w 16"/>
                <a:gd name="T15" fmla="*/ 2 h 24"/>
                <a:gd name="T16" fmla="*/ 6 w 16"/>
                <a:gd name="T17" fmla="*/ 0 h 24"/>
                <a:gd name="T18" fmla="*/ 8 w 16"/>
                <a:gd name="T19" fmla="*/ 2 h 24"/>
                <a:gd name="T20" fmla="*/ 16 w 16"/>
                <a:gd name="T21" fmla="*/ 18 h 24"/>
                <a:gd name="T22" fmla="*/ 16 w 16"/>
                <a:gd name="T23" fmla="*/ 18 h 24"/>
                <a:gd name="T24" fmla="*/ 16 w 16"/>
                <a:gd name="T25" fmla="*/ 22 h 24"/>
                <a:gd name="T26" fmla="*/ 16 w 16"/>
                <a:gd name="T27" fmla="*/ 24 h 24"/>
                <a:gd name="T28" fmla="*/ 16 w 16"/>
                <a:gd name="T29" fmla="*/ 24 h 24"/>
                <a:gd name="T30" fmla="*/ 14 w 16"/>
                <a:gd name="T31" fmla="*/ 24 h 24"/>
                <a:gd name="T32" fmla="*/ 14 w 16"/>
                <a:gd name="T33"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 h="24">
                  <a:moveTo>
                    <a:pt x="14" y="24"/>
                  </a:moveTo>
                  <a:lnTo>
                    <a:pt x="14" y="24"/>
                  </a:lnTo>
                  <a:lnTo>
                    <a:pt x="10" y="22"/>
                  </a:lnTo>
                  <a:lnTo>
                    <a:pt x="2" y="6"/>
                  </a:lnTo>
                  <a:lnTo>
                    <a:pt x="2" y="6"/>
                  </a:lnTo>
                  <a:lnTo>
                    <a:pt x="0" y="4"/>
                  </a:lnTo>
                  <a:lnTo>
                    <a:pt x="2" y="2"/>
                  </a:lnTo>
                  <a:lnTo>
                    <a:pt x="2" y="2"/>
                  </a:lnTo>
                  <a:lnTo>
                    <a:pt x="6" y="0"/>
                  </a:lnTo>
                  <a:lnTo>
                    <a:pt x="8" y="2"/>
                  </a:lnTo>
                  <a:lnTo>
                    <a:pt x="16" y="18"/>
                  </a:lnTo>
                  <a:lnTo>
                    <a:pt x="16" y="18"/>
                  </a:lnTo>
                  <a:lnTo>
                    <a:pt x="16" y="22"/>
                  </a:lnTo>
                  <a:lnTo>
                    <a:pt x="16" y="24"/>
                  </a:lnTo>
                  <a:lnTo>
                    <a:pt x="16" y="24"/>
                  </a:lnTo>
                  <a:lnTo>
                    <a:pt x="14" y="24"/>
                  </a:lnTo>
                  <a:lnTo>
                    <a:pt x="14" y="2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833" name="Freeform 615"/>
            <p:cNvSpPr>
              <a:spLocks/>
            </p:cNvSpPr>
            <p:nvPr/>
          </p:nvSpPr>
          <p:spPr bwMode="auto">
            <a:xfrm>
              <a:off x="3062288" y="3381375"/>
              <a:ext cx="38100" cy="25400"/>
            </a:xfrm>
            <a:custGeom>
              <a:avLst/>
              <a:gdLst>
                <a:gd name="T0" fmla="*/ 20 w 24"/>
                <a:gd name="T1" fmla="*/ 16 h 16"/>
                <a:gd name="T2" fmla="*/ 20 w 24"/>
                <a:gd name="T3" fmla="*/ 16 h 16"/>
                <a:gd name="T4" fmla="*/ 18 w 24"/>
                <a:gd name="T5" fmla="*/ 14 h 16"/>
                <a:gd name="T6" fmla="*/ 2 w 24"/>
                <a:gd name="T7" fmla="*/ 6 h 16"/>
                <a:gd name="T8" fmla="*/ 2 w 24"/>
                <a:gd name="T9" fmla="*/ 6 h 16"/>
                <a:gd name="T10" fmla="*/ 0 w 24"/>
                <a:gd name="T11" fmla="*/ 4 h 16"/>
                <a:gd name="T12" fmla="*/ 0 w 24"/>
                <a:gd name="T13" fmla="*/ 0 h 16"/>
                <a:gd name="T14" fmla="*/ 0 w 24"/>
                <a:gd name="T15" fmla="*/ 0 h 16"/>
                <a:gd name="T16" fmla="*/ 4 w 24"/>
                <a:gd name="T17" fmla="*/ 0 h 16"/>
                <a:gd name="T18" fmla="*/ 6 w 24"/>
                <a:gd name="T19" fmla="*/ 0 h 16"/>
                <a:gd name="T20" fmla="*/ 22 w 24"/>
                <a:gd name="T21" fmla="*/ 8 h 16"/>
                <a:gd name="T22" fmla="*/ 22 w 24"/>
                <a:gd name="T23" fmla="*/ 8 h 16"/>
                <a:gd name="T24" fmla="*/ 24 w 24"/>
                <a:gd name="T25" fmla="*/ 10 h 16"/>
                <a:gd name="T26" fmla="*/ 24 w 24"/>
                <a:gd name="T27" fmla="*/ 14 h 16"/>
                <a:gd name="T28" fmla="*/ 24 w 24"/>
                <a:gd name="T29" fmla="*/ 14 h 16"/>
                <a:gd name="T30" fmla="*/ 20 w 24"/>
                <a:gd name="T31" fmla="*/ 16 h 16"/>
                <a:gd name="T32" fmla="*/ 20 w 24"/>
                <a:gd name="T33"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 h="16">
                  <a:moveTo>
                    <a:pt x="20" y="16"/>
                  </a:moveTo>
                  <a:lnTo>
                    <a:pt x="20" y="16"/>
                  </a:lnTo>
                  <a:lnTo>
                    <a:pt x="18" y="14"/>
                  </a:lnTo>
                  <a:lnTo>
                    <a:pt x="2" y="6"/>
                  </a:lnTo>
                  <a:lnTo>
                    <a:pt x="2" y="6"/>
                  </a:lnTo>
                  <a:lnTo>
                    <a:pt x="0" y="4"/>
                  </a:lnTo>
                  <a:lnTo>
                    <a:pt x="0" y="0"/>
                  </a:lnTo>
                  <a:lnTo>
                    <a:pt x="0" y="0"/>
                  </a:lnTo>
                  <a:lnTo>
                    <a:pt x="4" y="0"/>
                  </a:lnTo>
                  <a:lnTo>
                    <a:pt x="6" y="0"/>
                  </a:lnTo>
                  <a:lnTo>
                    <a:pt x="22" y="8"/>
                  </a:lnTo>
                  <a:lnTo>
                    <a:pt x="22" y="8"/>
                  </a:lnTo>
                  <a:lnTo>
                    <a:pt x="24" y="10"/>
                  </a:lnTo>
                  <a:lnTo>
                    <a:pt x="24" y="14"/>
                  </a:lnTo>
                  <a:lnTo>
                    <a:pt x="24" y="14"/>
                  </a:lnTo>
                  <a:lnTo>
                    <a:pt x="20" y="16"/>
                  </a:lnTo>
                  <a:lnTo>
                    <a:pt x="20" y="1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834" name="Freeform 616"/>
            <p:cNvSpPr>
              <a:spLocks/>
            </p:cNvSpPr>
            <p:nvPr/>
          </p:nvSpPr>
          <p:spPr bwMode="auto">
            <a:xfrm>
              <a:off x="3062288" y="3575050"/>
              <a:ext cx="38100" cy="25400"/>
            </a:xfrm>
            <a:custGeom>
              <a:avLst/>
              <a:gdLst>
                <a:gd name="T0" fmla="*/ 4 w 24"/>
                <a:gd name="T1" fmla="*/ 16 h 16"/>
                <a:gd name="T2" fmla="*/ 4 w 24"/>
                <a:gd name="T3" fmla="*/ 16 h 16"/>
                <a:gd name="T4" fmla="*/ 0 w 24"/>
                <a:gd name="T5" fmla="*/ 14 h 16"/>
                <a:gd name="T6" fmla="*/ 0 w 24"/>
                <a:gd name="T7" fmla="*/ 14 h 16"/>
                <a:gd name="T8" fmla="*/ 0 w 24"/>
                <a:gd name="T9" fmla="*/ 12 h 16"/>
                <a:gd name="T10" fmla="*/ 2 w 24"/>
                <a:gd name="T11" fmla="*/ 10 h 16"/>
                <a:gd name="T12" fmla="*/ 18 w 24"/>
                <a:gd name="T13" fmla="*/ 0 h 16"/>
                <a:gd name="T14" fmla="*/ 18 w 24"/>
                <a:gd name="T15" fmla="*/ 0 h 16"/>
                <a:gd name="T16" fmla="*/ 22 w 24"/>
                <a:gd name="T17" fmla="*/ 0 h 16"/>
                <a:gd name="T18" fmla="*/ 24 w 24"/>
                <a:gd name="T19" fmla="*/ 2 h 16"/>
                <a:gd name="T20" fmla="*/ 24 w 24"/>
                <a:gd name="T21" fmla="*/ 2 h 16"/>
                <a:gd name="T22" fmla="*/ 24 w 24"/>
                <a:gd name="T23" fmla="*/ 4 h 16"/>
                <a:gd name="T24" fmla="*/ 22 w 24"/>
                <a:gd name="T25" fmla="*/ 6 h 16"/>
                <a:gd name="T26" fmla="*/ 6 w 24"/>
                <a:gd name="T27" fmla="*/ 16 h 16"/>
                <a:gd name="T28" fmla="*/ 6 w 24"/>
                <a:gd name="T29" fmla="*/ 16 h 16"/>
                <a:gd name="T30" fmla="*/ 4 w 24"/>
                <a:gd name="T31" fmla="*/ 16 h 16"/>
                <a:gd name="T32" fmla="*/ 4 w 24"/>
                <a:gd name="T33"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 h="16">
                  <a:moveTo>
                    <a:pt x="4" y="16"/>
                  </a:moveTo>
                  <a:lnTo>
                    <a:pt x="4" y="16"/>
                  </a:lnTo>
                  <a:lnTo>
                    <a:pt x="0" y="14"/>
                  </a:lnTo>
                  <a:lnTo>
                    <a:pt x="0" y="14"/>
                  </a:lnTo>
                  <a:lnTo>
                    <a:pt x="0" y="12"/>
                  </a:lnTo>
                  <a:lnTo>
                    <a:pt x="2" y="10"/>
                  </a:lnTo>
                  <a:lnTo>
                    <a:pt x="18" y="0"/>
                  </a:lnTo>
                  <a:lnTo>
                    <a:pt x="18" y="0"/>
                  </a:lnTo>
                  <a:lnTo>
                    <a:pt x="22" y="0"/>
                  </a:lnTo>
                  <a:lnTo>
                    <a:pt x="24" y="2"/>
                  </a:lnTo>
                  <a:lnTo>
                    <a:pt x="24" y="2"/>
                  </a:lnTo>
                  <a:lnTo>
                    <a:pt x="24" y="4"/>
                  </a:lnTo>
                  <a:lnTo>
                    <a:pt x="22" y="6"/>
                  </a:lnTo>
                  <a:lnTo>
                    <a:pt x="6" y="16"/>
                  </a:lnTo>
                  <a:lnTo>
                    <a:pt x="6" y="16"/>
                  </a:lnTo>
                  <a:lnTo>
                    <a:pt x="4" y="16"/>
                  </a:lnTo>
                  <a:lnTo>
                    <a:pt x="4" y="1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835" name="Freeform 617"/>
            <p:cNvSpPr>
              <a:spLocks/>
            </p:cNvSpPr>
            <p:nvPr/>
          </p:nvSpPr>
          <p:spPr bwMode="auto">
            <a:xfrm>
              <a:off x="3138488" y="3641725"/>
              <a:ext cx="25400" cy="34925"/>
            </a:xfrm>
            <a:custGeom>
              <a:avLst/>
              <a:gdLst>
                <a:gd name="T0" fmla="*/ 4 w 16"/>
                <a:gd name="T1" fmla="*/ 22 h 22"/>
                <a:gd name="T2" fmla="*/ 4 w 16"/>
                <a:gd name="T3" fmla="*/ 22 h 22"/>
                <a:gd name="T4" fmla="*/ 2 w 16"/>
                <a:gd name="T5" fmla="*/ 22 h 22"/>
                <a:gd name="T6" fmla="*/ 2 w 16"/>
                <a:gd name="T7" fmla="*/ 22 h 22"/>
                <a:gd name="T8" fmla="*/ 0 w 16"/>
                <a:gd name="T9" fmla="*/ 20 h 22"/>
                <a:gd name="T10" fmla="*/ 2 w 16"/>
                <a:gd name="T11" fmla="*/ 16 h 22"/>
                <a:gd name="T12" fmla="*/ 10 w 16"/>
                <a:gd name="T13" fmla="*/ 0 h 22"/>
                <a:gd name="T14" fmla="*/ 10 w 16"/>
                <a:gd name="T15" fmla="*/ 0 h 22"/>
                <a:gd name="T16" fmla="*/ 12 w 16"/>
                <a:gd name="T17" fmla="*/ 0 h 22"/>
                <a:gd name="T18" fmla="*/ 16 w 16"/>
                <a:gd name="T19" fmla="*/ 0 h 22"/>
                <a:gd name="T20" fmla="*/ 16 w 16"/>
                <a:gd name="T21" fmla="*/ 0 h 22"/>
                <a:gd name="T22" fmla="*/ 16 w 16"/>
                <a:gd name="T23" fmla="*/ 2 h 22"/>
                <a:gd name="T24" fmla="*/ 16 w 16"/>
                <a:gd name="T25" fmla="*/ 4 h 22"/>
                <a:gd name="T26" fmla="*/ 8 w 16"/>
                <a:gd name="T27" fmla="*/ 20 h 22"/>
                <a:gd name="T28" fmla="*/ 8 w 16"/>
                <a:gd name="T29" fmla="*/ 20 h 22"/>
                <a:gd name="T30" fmla="*/ 4 w 16"/>
                <a:gd name="T31" fmla="*/ 22 h 22"/>
                <a:gd name="T32" fmla="*/ 4 w 16"/>
                <a:gd name="T33"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 h="22">
                  <a:moveTo>
                    <a:pt x="4" y="22"/>
                  </a:moveTo>
                  <a:lnTo>
                    <a:pt x="4" y="22"/>
                  </a:lnTo>
                  <a:lnTo>
                    <a:pt x="2" y="22"/>
                  </a:lnTo>
                  <a:lnTo>
                    <a:pt x="2" y="22"/>
                  </a:lnTo>
                  <a:lnTo>
                    <a:pt x="0" y="20"/>
                  </a:lnTo>
                  <a:lnTo>
                    <a:pt x="2" y="16"/>
                  </a:lnTo>
                  <a:lnTo>
                    <a:pt x="10" y="0"/>
                  </a:lnTo>
                  <a:lnTo>
                    <a:pt x="10" y="0"/>
                  </a:lnTo>
                  <a:lnTo>
                    <a:pt x="12" y="0"/>
                  </a:lnTo>
                  <a:lnTo>
                    <a:pt x="16" y="0"/>
                  </a:lnTo>
                  <a:lnTo>
                    <a:pt x="16" y="0"/>
                  </a:lnTo>
                  <a:lnTo>
                    <a:pt x="16" y="2"/>
                  </a:lnTo>
                  <a:lnTo>
                    <a:pt x="16" y="4"/>
                  </a:lnTo>
                  <a:lnTo>
                    <a:pt x="8" y="20"/>
                  </a:lnTo>
                  <a:lnTo>
                    <a:pt x="8" y="20"/>
                  </a:lnTo>
                  <a:lnTo>
                    <a:pt x="4" y="22"/>
                  </a:lnTo>
                  <a:lnTo>
                    <a:pt x="4" y="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836" name="Freeform 618"/>
            <p:cNvSpPr>
              <a:spLocks/>
            </p:cNvSpPr>
            <p:nvPr/>
          </p:nvSpPr>
          <p:spPr bwMode="auto">
            <a:xfrm>
              <a:off x="3233738" y="3270250"/>
              <a:ext cx="31750" cy="180975"/>
            </a:xfrm>
            <a:custGeom>
              <a:avLst/>
              <a:gdLst>
                <a:gd name="T0" fmla="*/ 16 w 20"/>
                <a:gd name="T1" fmla="*/ 18 h 114"/>
                <a:gd name="T2" fmla="*/ 16 w 20"/>
                <a:gd name="T3" fmla="*/ 6 h 114"/>
                <a:gd name="T4" fmla="*/ 16 w 20"/>
                <a:gd name="T5" fmla="*/ 6 h 114"/>
                <a:gd name="T6" fmla="*/ 14 w 20"/>
                <a:gd name="T7" fmla="*/ 2 h 114"/>
                <a:gd name="T8" fmla="*/ 10 w 20"/>
                <a:gd name="T9" fmla="*/ 0 h 114"/>
                <a:gd name="T10" fmla="*/ 10 w 20"/>
                <a:gd name="T11" fmla="*/ 0 h 114"/>
                <a:gd name="T12" fmla="*/ 6 w 20"/>
                <a:gd name="T13" fmla="*/ 2 h 114"/>
                <a:gd name="T14" fmla="*/ 4 w 20"/>
                <a:gd name="T15" fmla="*/ 6 h 114"/>
                <a:gd name="T16" fmla="*/ 4 w 20"/>
                <a:gd name="T17" fmla="*/ 18 h 114"/>
                <a:gd name="T18" fmla="*/ 4 w 20"/>
                <a:gd name="T19" fmla="*/ 18 h 114"/>
                <a:gd name="T20" fmla="*/ 2 w 20"/>
                <a:gd name="T21" fmla="*/ 20 h 114"/>
                <a:gd name="T22" fmla="*/ 0 w 20"/>
                <a:gd name="T23" fmla="*/ 26 h 114"/>
                <a:gd name="T24" fmla="*/ 0 w 20"/>
                <a:gd name="T25" fmla="*/ 104 h 114"/>
                <a:gd name="T26" fmla="*/ 0 w 20"/>
                <a:gd name="T27" fmla="*/ 104 h 114"/>
                <a:gd name="T28" fmla="*/ 2 w 20"/>
                <a:gd name="T29" fmla="*/ 108 h 114"/>
                <a:gd name="T30" fmla="*/ 4 w 20"/>
                <a:gd name="T31" fmla="*/ 112 h 114"/>
                <a:gd name="T32" fmla="*/ 6 w 20"/>
                <a:gd name="T33" fmla="*/ 114 h 114"/>
                <a:gd name="T34" fmla="*/ 10 w 20"/>
                <a:gd name="T35" fmla="*/ 114 h 114"/>
                <a:gd name="T36" fmla="*/ 10 w 20"/>
                <a:gd name="T37" fmla="*/ 114 h 114"/>
                <a:gd name="T38" fmla="*/ 14 w 20"/>
                <a:gd name="T39" fmla="*/ 114 h 114"/>
                <a:gd name="T40" fmla="*/ 18 w 20"/>
                <a:gd name="T41" fmla="*/ 112 h 114"/>
                <a:gd name="T42" fmla="*/ 20 w 20"/>
                <a:gd name="T43" fmla="*/ 108 h 114"/>
                <a:gd name="T44" fmla="*/ 20 w 20"/>
                <a:gd name="T45" fmla="*/ 104 h 114"/>
                <a:gd name="T46" fmla="*/ 20 w 20"/>
                <a:gd name="T47" fmla="*/ 26 h 114"/>
                <a:gd name="T48" fmla="*/ 20 w 20"/>
                <a:gd name="T49" fmla="*/ 26 h 114"/>
                <a:gd name="T50" fmla="*/ 20 w 20"/>
                <a:gd name="T51" fmla="*/ 20 h 114"/>
                <a:gd name="T52" fmla="*/ 16 w 20"/>
                <a:gd name="T53" fmla="*/ 18 h 114"/>
                <a:gd name="T54" fmla="*/ 16 w 20"/>
                <a:gd name="T55" fmla="*/ 18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0" h="114">
                  <a:moveTo>
                    <a:pt x="16" y="18"/>
                  </a:moveTo>
                  <a:lnTo>
                    <a:pt x="16" y="6"/>
                  </a:lnTo>
                  <a:lnTo>
                    <a:pt x="16" y="6"/>
                  </a:lnTo>
                  <a:lnTo>
                    <a:pt x="14" y="2"/>
                  </a:lnTo>
                  <a:lnTo>
                    <a:pt x="10" y="0"/>
                  </a:lnTo>
                  <a:lnTo>
                    <a:pt x="10" y="0"/>
                  </a:lnTo>
                  <a:lnTo>
                    <a:pt x="6" y="2"/>
                  </a:lnTo>
                  <a:lnTo>
                    <a:pt x="4" y="6"/>
                  </a:lnTo>
                  <a:lnTo>
                    <a:pt x="4" y="18"/>
                  </a:lnTo>
                  <a:lnTo>
                    <a:pt x="4" y="18"/>
                  </a:lnTo>
                  <a:lnTo>
                    <a:pt x="2" y="20"/>
                  </a:lnTo>
                  <a:lnTo>
                    <a:pt x="0" y="26"/>
                  </a:lnTo>
                  <a:lnTo>
                    <a:pt x="0" y="104"/>
                  </a:lnTo>
                  <a:lnTo>
                    <a:pt x="0" y="104"/>
                  </a:lnTo>
                  <a:lnTo>
                    <a:pt x="2" y="108"/>
                  </a:lnTo>
                  <a:lnTo>
                    <a:pt x="4" y="112"/>
                  </a:lnTo>
                  <a:lnTo>
                    <a:pt x="6" y="114"/>
                  </a:lnTo>
                  <a:lnTo>
                    <a:pt x="10" y="114"/>
                  </a:lnTo>
                  <a:lnTo>
                    <a:pt x="10" y="114"/>
                  </a:lnTo>
                  <a:lnTo>
                    <a:pt x="14" y="114"/>
                  </a:lnTo>
                  <a:lnTo>
                    <a:pt x="18" y="112"/>
                  </a:lnTo>
                  <a:lnTo>
                    <a:pt x="20" y="108"/>
                  </a:lnTo>
                  <a:lnTo>
                    <a:pt x="20" y="104"/>
                  </a:lnTo>
                  <a:lnTo>
                    <a:pt x="20" y="26"/>
                  </a:lnTo>
                  <a:lnTo>
                    <a:pt x="20" y="26"/>
                  </a:lnTo>
                  <a:lnTo>
                    <a:pt x="20" y="20"/>
                  </a:lnTo>
                  <a:lnTo>
                    <a:pt x="16" y="18"/>
                  </a:lnTo>
                  <a:lnTo>
                    <a:pt x="16" y="1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grpSp>
      <p:grpSp>
        <p:nvGrpSpPr>
          <p:cNvPr id="1837" name="グループ化 1836"/>
          <p:cNvGrpSpPr/>
          <p:nvPr/>
        </p:nvGrpSpPr>
        <p:grpSpPr>
          <a:xfrm>
            <a:off x="5809385" y="3244289"/>
            <a:ext cx="434926" cy="423404"/>
            <a:chOff x="7802563" y="3263900"/>
            <a:chExt cx="479425" cy="466725"/>
          </a:xfrm>
        </p:grpSpPr>
        <p:sp>
          <p:nvSpPr>
            <p:cNvPr id="1838" name="Rectangle 619"/>
            <p:cNvSpPr>
              <a:spLocks noChangeArrowheads="1"/>
            </p:cNvSpPr>
            <p:nvPr/>
          </p:nvSpPr>
          <p:spPr bwMode="auto">
            <a:xfrm>
              <a:off x="8193088" y="3368675"/>
              <a:ext cx="88900" cy="3619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839" name="Rectangle 620"/>
            <p:cNvSpPr>
              <a:spLocks noChangeArrowheads="1"/>
            </p:cNvSpPr>
            <p:nvPr/>
          </p:nvSpPr>
          <p:spPr bwMode="auto">
            <a:xfrm>
              <a:off x="7802563" y="3549650"/>
              <a:ext cx="88900" cy="1809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840" name="Rectangle 621"/>
            <p:cNvSpPr>
              <a:spLocks noChangeArrowheads="1"/>
            </p:cNvSpPr>
            <p:nvPr/>
          </p:nvSpPr>
          <p:spPr bwMode="auto">
            <a:xfrm>
              <a:off x="7932738" y="3489325"/>
              <a:ext cx="88900" cy="2413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841" name="Rectangle 622"/>
            <p:cNvSpPr>
              <a:spLocks noChangeArrowheads="1"/>
            </p:cNvSpPr>
            <p:nvPr/>
          </p:nvSpPr>
          <p:spPr bwMode="auto">
            <a:xfrm>
              <a:off x="8062913" y="3429000"/>
              <a:ext cx="88900" cy="3016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842" name="Freeform 623"/>
            <p:cNvSpPr>
              <a:spLocks/>
            </p:cNvSpPr>
            <p:nvPr/>
          </p:nvSpPr>
          <p:spPr bwMode="auto">
            <a:xfrm>
              <a:off x="7818438" y="3378200"/>
              <a:ext cx="60325" cy="60325"/>
            </a:xfrm>
            <a:custGeom>
              <a:avLst/>
              <a:gdLst>
                <a:gd name="T0" fmla="*/ 38 w 38"/>
                <a:gd name="T1" fmla="*/ 20 h 38"/>
                <a:gd name="T2" fmla="*/ 38 w 38"/>
                <a:gd name="T3" fmla="*/ 20 h 38"/>
                <a:gd name="T4" fmla="*/ 36 w 38"/>
                <a:gd name="T5" fmla="*/ 26 h 38"/>
                <a:gd name="T6" fmla="*/ 32 w 38"/>
                <a:gd name="T7" fmla="*/ 32 h 38"/>
                <a:gd name="T8" fmla="*/ 26 w 38"/>
                <a:gd name="T9" fmla="*/ 36 h 38"/>
                <a:gd name="T10" fmla="*/ 18 w 38"/>
                <a:gd name="T11" fmla="*/ 38 h 38"/>
                <a:gd name="T12" fmla="*/ 18 w 38"/>
                <a:gd name="T13" fmla="*/ 38 h 38"/>
                <a:gd name="T14" fmla="*/ 10 w 38"/>
                <a:gd name="T15" fmla="*/ 36 h 38"/>
                <a:gd name="T16" fmla="*/ 4 w 38"/>
                <a:gd name="T17" fmla="*/ 32 h 38"/>
                <a:gd name="T18" fmla="*/ 0 w 38"/>
                <a:gd name="T19" fmla="*/ 26 h 38"/>
                <a:gd name="T20" fmla="*/ 0 w 38"/>
                <a:gd name="T21" fmla="*/ 20 h 38"/>
                <a:gd name="T22" fmla="*/ 0 w 38"/>
                <a:gd name="T23" fmla="*/ 20 h 38"/>
                <a:gd name="T24" fmla="*/ 0 w 38"/>
                <a:gd name="T25" fmla="*/ 12 h 38"/>
                <a:gd name="T26" fmla="*/ 4 w 38"/>
                <a:gd name="T27" fmla="*/ 6 h 38"/>
                <a:gd name="T28" fmla="*/ 10 w 38"/>
                <a:gd name="T29" fmla="*/ 2 h 38"/>
                <a:gd name="T30" fmla="*/ 18 w 38"/>
                <a:gd name="T31" fmla="*/ 0 h 38"/>
                <a:gd name="T32" fmla="*/ 18 w 38"/>
                <a:gd name="T33" fmla="*/ 0 h 38"/>
                <a:gd name="T34" fmla="*/ 26 w 38"/>
                <a:gd name="T35" fmla="*/ 2 h 38"/>
                <a:gd name="T36" fmla="*/ 32 w 38"/>
                <a:gd name="T37" fmla="*/ 6 h 38"/>
                <a:gd name="T38" fmla="*/ 36 w 38"/>
                <a:gd name="T39" fmla="*/ 12 h 38"/>
                <a:gd name="T40" fmla="*/ 38 w 38"/>
                <a:gd name="T41" fmla="*/ 20 h 38"/>
                <a:gd name="T42" fmla="*/ 38 w 38"/>
                <a:gd name="T43" fmla="*/ 2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8" h="38">
                  <a:moveTo>
                    <a:pt x="38" y="20"/>
                  </a:moveTo>
                  <a:lnTo>
                    <a:pt x="38" y="20"/>
                  </a:lnTo>
                  <a:lnTo>
                    <a:pt x="36" y="26"/>
                  </a:lnTo>
                  <a:lnTo>
                    <a:pt x="32" y="32"/>
                  </a:lnTo>
                  <a:lnTo>
                    <a:pt x="26" y="36"/>
                  </a:lnTo>
                  <a:lnTo>
                    <a:pt x="18" y="38"/>
                  </a:lnTo>
                  <a:lnTo>
                    <a:pt x="18" y="38"/>
                  </a:lnTo>
                  <a:lnTo>
                    <a:pt x="10" y="36"/>
                  </a:lnTo>
                  <a:lnTo>
                    <a:pt x="4" y="32"/>
                  </a:lnTo>
                  <a:lnTo>
                    <a:pt x="0" y="26"/>
                  </a:lnTo>
                  <a:lnTo>
                    <a:pt x="0" y="20"/>
                  </a:lnTo>
                  <a:lnTo>
                    <a:pt x="0" y="20"/>
                  </a:lnTo>
                  <a:lnTo>
                    <a:pt x="0" y="12"/>
                  </a:lnTo>
                  <a:lnTo>
                    <a:pt x="4" y="6"/>
                  </a:lnTo>
                  <a:lnTo>
                    <a:pt x="10" y="2"/>
                  </a:lnTo>
                  <a:lnTo>
                    <a:pt x="18" y="0"/>
                  </a:lnTo>
                  <a:lnTo>
                    <a:pt x="18" y="0"/>
                  </a:lnTo>
                  <a:lnTo>
                    <a:pt x="26" y="2"/>
                  </a:lnTo>
                  <a:lnTo>
                    <a:pt x="32" y="6"/>
                  </a:lnTo>
                  <a:lnTo>
                    <a:pt x="36" y="12"/>
                  </a:lnTo>
                  <a:lnTo>
                    <a:pt x="38" y="20"/>
                  </a:lnTo>
                  <a:lnTo>
                    <a:pt x="38" y="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843" name="Freeform 624"/>
            <p:cNvSpPr>
              <a:spLocks/>
            </p:cNvSpPr>
            <p:nvPr/>
          </p:nvSpPr>
          <p:spPr bwMode="auto">
            <a:xfrm>
              <a:off x="7948613" y="3314700"/>
              <a:ext cx="57150" cy="60325"/>
            </a:xfrm>
            <a:custGeom>
              <a:avLst/>
              <a:gdLst>
                <a:gd name="T0" fmla="*/ 36 w 36"/>
                <a:gd name="T1" fmla="*/ 18 h 38"/>
                <a:gd name="T2" fmla="*/ 36 w 36"/>
                <a:gd name="T3" fmla="*/ 18 h 38"/>
                <a:gd name="T4" fmla="*/ 36 w 36"/>
                <a:gd name="T5" fmla="*/ 26 h 38"/>
                <a:gd name="T6" fmla="*/ 32 w 36"/>
                <a:gd name="T7" fmla="*/ 32 h 38"/>
                <a:gd name="T8" fmla="*/ 26 w 36"/>
                <a:gd name="T9" fmla="*/ 36 h 38"/>
                <a:gd name="T10" fmla="*/ 18 w 36"/>
                <a:gd name="T11" fmla="*/ 38 h 38"/>
                <a:gd name="T12" fmla="*/ 18 w 36"/>
                <a:gd name="T13" fmla="*/ 38 h 38"/>
                <a:gd name="T14" fmla="*/ 10 w 36"/>
                <a:gd name="T15" fmla="*/ 36 h 38"/>
                <a:gd name="T16" fmla="*/ 4 w 36"/>
                <a:gd name="T17" fmla="*/ 32 h 38"/>
                <a:gd name="T18" fmla="*/ 0 w 36"/>
                <a:gd name="T19" fmla="*/ 26 h 38"/>
                <a:gd name="T20" fmla="*/ 0 w 36"/>
                <a:gd name="T21" fmla="*/ 18 h 38"/>
                <a:gd name="T22" fmla="*/ 0 w 36"/>
                <a:gd name="T23" fmla="*/ 18 h 38"/>
                <a:gd name="T24" fmla="*/ 0 w 36"/>
                <a:gd name="T25" fmla="*/ 10 h 38"/>
                <a:gd name="T26" fmla="*/ 4 w 36"/>
                <a:gd name="T27" fmla="*/ 4 h 38"/>
                <a:gd name="T28" fmla="*/ 10 w 36"/>
                <a:gd name="T29" fmla="*/ 0 h 38"/>
                <a:gd name="T30" fmla="*/ 18 w 36"/>
                <a:gd name="T31" fmla="*/ 0 h 38"/>
                <a:gd name="T32" fmla="*/ 18 w 36"/>
                <a:gd name="T33" fmla="*/ 0 h 38"/>
                <a:gd name="T34" fmla="*/ 26 w 36"/>
                <a:gd name="T35" fmla="*/ 0 h 38"/>
                <a:gd name="T36" fmla="*/ 32 w 36"/>
                <a:gd name="T37" fmla="*/ 4 h 38"/>
                <a:gd name="T38" fmla="*/ 36 w 36"/>
                <a:gd name="T39" fmla="*/ 10 h 38"/>
                <a:gd name="T40" fmla="*/ 36 w 36"/>
                <a:gd name="T41" fmla="*/ 18 h 38"/>
                <a:gd name="T42" fmla="*/ 36 w 36"/>
                <a:gd name="T43" fmla="*/ 1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 h="38">
                  <a:moveTo>
                    <a:pt x="36" y="18"/>
                  </a:moveTo>
                  <a:lnTo>
                    <a:pt x="36" y="18"/>
                  </a:lnTo>
                  <a:lnTo>
                    <a:pt x="36" y="26"/>
                  </a:lnTo>
                  <a:lnTo>
                    <a:pt x="32" y="32"/>
                  </a:lnTo>
                  <a:lnTo>
                    <a:pt x="26" y="36"/>
                  </a:lnTo>
                  <a:lnTo>
                    <a:pt x="18" y="38"/>
                  </a:lnTo>
                  <a:lnTo>
                    <a:pt x="18" y="38"/>
                  </a:lnTo>
                  <a:lnTo>
                    <a:pt x="10" y="36"/>
                  </a:lnTo>
                  <a:lnTo>
                    <a:pt x="4" y="32"/>
                  </a:lnTo>
                  <a:lnTo>
                    <a:pt x="0" y="26"/>
                  </a:lnTo>
                  <a:lnTo>
                    <a:pt x="0" y="18"/>
                  </a:lnTo>
                  <a:lnTo>
                    <a:pt x="0" y="18"/>
                  </a:lnTo>
                  <a:lnTo>
                    <a:pt x="0" y="10"/>
                  </a:lnTo>
                  <a:lnTo>
                    <a:pt x="4" y="4"/>
                  </a:lnTo>
                  <a:lnTo>
                    <a:pt x="10" y="0"/>
                  </a:lnTo>
                  <a:lnTo>
                    <a:pt x="18" y="0"/>
                  </a:lnTo>
                  <a:lnTo>
                    <a:pt x="18" y="0"/>
                  </a:lnTo>
                  <a:lnTo>
                    <a:pt x="26" y="0"/>
                  </a:lnTo>
                  <a:lnTo>
                    <a:pt x="32" y="4"/>
                  </a:lnTo>
                  <a:lnTo>
                    <a:pt x="36" y="10"/>
                  </a:lnTo>
                  <a:lnTo>
                    <a:pt x="36" y="18"/>
                  </a:lnTo>
                  <a:lnTo>
                    <a:pt x="36" y="1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844" name="Freeform 625"/>
            <p:cNvSpPr>
              <a:spLocks/>
            </p:cNvSpPr>
            <p:nvPr/>
          </p:nvSpPr>
          <p:spPr bwMode="auto">
            <a:xfrm>
              <a:off x="8075613" y="3327400"/>
              <a:ext cx="60325" cy="60325"/>
            </a:xfrm>
            <a:custGeom>
              <a:avLst/>
              <a:gdLst>
                <a:gd name="T0" fmla="*/ 38 w 38"/>
                <a:gd name="T1" fmla="*/ 18 h 38"/>
                <a:gd name="T2" fmla="*/ 38 w 38"/>
                <a:gd name="T3" fmla="*/ 18 h 38"/>
                <a:gd name="T4" fmla="*/ 38 w 38"/>
                <a:gd name="T5" fmla="*/ 26 h 38"/>
                <a:gd name="T6" fmla="*/ 34 w 38"/>
                <a:gd name="T7" fmla="*/ 32 h 38"/>
                <a:gd name="T8" fmla="*/ 28 w 38"/>
                <a:gd name="T9" fmla="*/ 36 h 38"/>
                <a:gd name="T10" fmla="*/ 20 w 38"/>
                <a:gd name="T11" fmla="*/ 38 h 38"/>
                <a:gd name="T12" fmla="*/ 20 w 38"/>
                <a:gd name="T13" fmla="*/ 38 h 38"/>
                <a:gd name="T14" fmla="*/ 12 w 38"/>
                <a:gd name="T15" fmla="*/ 36 h 38"/>
                <a:gd name="T16" fmla="*/ 6 w 38"/>
                <a:gd name="T17" fmla="*/ 32 h 38"/>
                <a:gd name="T18" fmla="*/ 2 w 38"/>
                <a:gd name="T19" fmla="*/ 26 h 38"/>
                <a:gd name="T20" fmla="*/ 0 w 38"/>
                <a:gd name="T21" fmla="*/ 18 h 38"/>
                <a:gd name="T22" fmla="*/ 0 w 38"/>
                <a:gd name="T23" fmla="*/ 18 h 38"/>
                <a:gd name="T24" fmla="*/ 2 w 38"/>
                <a:gd name="T25" fmla="*/ 12 h 38"/>
                <a:gd name="T26" fmla="*/ 6 w 38"/>
                <a:gd name="T27" fmla="*/ 6 h 38"/>
                <a:gd name="T28" fmla="*/ 12 w 38"/>
                <a:gd name="T29" fmla="*/ 0 h 38"/>
                <a:gd name="T30" fmla="*/ 20 w 38"/>
                <a:gd name="T31" fmla="*/ 0 h 38"/>
                <a:gd name="T32" fmla="*/ 20 w 38"/>
                <a:gd name="T33" fmla="*/ 0 h 38"/>
                <a:gd name="T34" fmla="*/ 28 w 38"/>
                <a:gd name="T35" fmla="*/ 0 h 38"/>
                <a:gd name="T36" fmla="*/ 34 w 38"/>
                <a:gd name="T37" fmla="*/ 6 h 38"/>
                <a:gd name="T38" fmla="*/ 38 w 38"/>
                <a:gd name="T39" fmla="*/ 12 h 38"/>
                <a:gd name="T40" fmla="*/ 38 w 38"/>
                <a:gd name="T41" fmla="*/ 18 h 38"/>
                <a:gd name="T42" fmla="*/ 38 w 38"/>
                <a:gd name="T43" fmla="*/ 1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8" h="38">
                  <a:moveTo>
                    <a:pt x="38" y="18"/>
                  </a:moveTo>
                  <a:lnTo>
                    <a:pt x="38" y="18"/>
                  </a:lnTo>
                  <a:lnTo>
                    <a:pt x="38" y="26"/>
                  </a:lnTo>
                  <a:lnTo>
                    <a:pt x="34" y="32"/>
                  </a:lnTo>
                  <a:lnTo>
                    <a:pt x="28" y="36"/>
                  </a:lnTo>
                  <a:lnTo>
                    <a:pt x="20" y="38"/>
                  </a:lnTo>
                  <a:lnTo>
                    <a:pt x="20" y="38"/>
                  </a:lnTo>
                  <a:lnTo>
                    <a:pt x="12" y="36"/>
                  </a:lnTo>
                  <a:lnTo>
                    <a:pt x="6" y="32"/>
                  </a:lnTo>
                  <a:lnTo>
                    <a:pt x="2" y="26"/>
                  </a:lnTo>
                  <a:lnTo>
                    <a:pt x="0" y="18"/>
                  </a:lnTo>
                  <a:lnTo>
                    <a:pt x="0" y="18"/>
                  </a:lnTo>
                  <a:lnTo>
                    <a:pt x="2" y="12"/>
                  </a:lnTo>
                  <a:lnTo>
                    <a:pt x="6" y="6"/>
                  </a:lnTo>
                  <a:lnTo>
                    <a:pt x="12" y="0"/>
                  </a:lnTo>
                  <a:lnTo>
                    <a:pt x="20" y="0"/>
                  </a:lnTo>
                  <a:lnTo>
                    <a:pt x="20" y="0"/>
                  </a:lnTo>
                  <a:lnTo>
                    <a:pt x="28" y="0"/>
                  </a:lnTo>
                  <a:lnTo>
                    <a:pt x="34" y="6"/>
                  </a:lnTo>
                  <a:lnTo>
                    <a:pt x="38" y="12"/>
                  </a:lnTo>
                  <a:lnTo>
                    <a:pt x="38" y="18"/>
                  </a:lnTo>
                  <a:lnTo>
                    <a:pt x="38" y="1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845" name="Freeform 626"/>
            <p:cNvSpPr>
              <a:spLocks/>
            </p:cNvSpPr>
            <p:nvPr/>
          </p:nvSpPr>
          <p:spPr bwMode="auto">
            <a:xfrm>
              <a:off x="8205788" y="3263900"/>
              <a:ext cx="60325" cy="60325"/>
            </a:xfrm>
            <a:custGeom>
              <a:avLst/>
              <a:gdLst>
                <a:gd name="T0" fmla="*/ 38 w 38"/>
                <a:gd name="T1" fmla="*/ 18 h 38"/>
                <a:gd name="T2" fmla="*/ 38 w 38"/>
                <a:gd name="T3" fmla="*/ 18 h 38"/>
                <a:gd name="T4" fmla="*/ 36 w 38"/>
                <a:gd name="T5" fmla="*/ 26 h 38"/>
                <a:gd name="T6" fmla="*/ 32 w 38"/>
                <a:gd name="T7" fmla="*/ 32 h 38"/>
                <a:gd name="T8" fmla="*/ 26 w 38"/>
                <a:gd name="T9" fmla="*/ 36 h 38"/>
                <a:gd name="T10" fmla="*/ 20 w 38"/>
                <a:gd name="T11" fmla="*/ 38 h 38"/>
                <a:gd name="T12" fmla="*/ 20 w 38"/>
                <a:gd name="T13" fmla="*/ 38 h 38"/>
                <a:gd name="T14" fmla="*/ 12 w 38"/>
                <a:gd name="T15" fmla="*/ 36 h 38"/>
                <a:gd name="T16" fmla="*/ 6 w 38"/>
                <a:gd name="T17" fmla="*/ 32 h 38"/>
                <a:gd name="T18" fmla="*/ 2 w 38"/>
                <a:gd name="T19" fmla="*/ 26 h 38"/>
                <a:gd name="T20" fmla="*/ 0 w 38"/>
                <a:gd name="T21" fmla="*/ 18 h 38"/>
                <a:gd name="T22" fmla="*/ 0 w 38"/>
                <a:gd name="T23" fmla="*/ 18 h 38"/>
                <a:gd name="T24" fmla="*/ 2 w 38"/>
                <a:gd name="T25" fmla="*/ 10 h 38"/>
                <a:gd name="T26" fmla="*/ 6 w 38"/>
                <a:gd name="T27" fmla="*/ 4 h 38"/>
                <a:gd name="T28" fmla="*/ 12 w 38"/>
                <a:gd name="T29" fmla="*/ 0 h 38"/>
                <a:gd name="T30" fmla="*/ 20 w 38"/>
                <a:gd name="T31" fmla="*/ 0 h 38"/>
                <a:gd name="T32" fmla="*/ 20 w 38"/>
                <a:gd name="T33" fmla="*/ 0 h 38"/>
                <a:gd name="T34" fmla="*/ 26 w 38"/>
                <a:gd name="T35" fmla="*/ 0 h 38"/>
                <a:gd name="T36" fmla="*/ 32 w 38"/>
                <a:gd name="T37" fmla="*/ 4 h 38"/>
                <a:gd name="T38" fmla="*/ 36 w 38"/>
                <a:gd name="T39" fmla="*/ 10 h 38"/>
                <a:gd name="T40" fmla="*/ 38 w 38"/>
                <a:gd name="T41" fmla="*/ 18 h 38"/>
                <a:gd name="T42" fmla="*/ 38 w 38"/>
                <a:gd name="T43" fmla="*/ 1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8" h="38">
                  <a:moveTo>
                    <a:pt x="38" y="18"/>
                  </a:moveTo>
                  <a:lnTo>
                    <a:pt x="38" y="18"/>
                  </a:lnTo>
                  <a:lnTo>
                    <a:pt x="36" y="26"/>
                  </a:lnTo>
                  <a:lnTo>
                    <a:pt x="32" y="32"/>
                  </a:lnTo>
                  <a:lnTo>
                    <a:pt x="26" y="36"/>
                  </a:lnTo>
                  <a:lnTo>
                    <a:pt x="20" y="38"/>
                  </a:lnTo>
                  <a:lnTo>
                    <a:pt x="20" y="38"/>
                  </a:lnTo>
                  <a:lnTo>
                    <a:pt x="12" y="36"/>
                  </a:lnTo>
                  <a:lnTo>
                    <a:pt x="6" y="32"/>
                  </a:lnTo>
                  <a:lnTo>
                    <a:pt x="2" y="26"/>
                  </a:lnTo>
                  <a:lnTo>
                    <a:pt x="0" y="18"/>
                  </a:lnTo>
                  <a:lnTo>
                    <a:pt x="0" y="18"/>
                  </a:lnTo>
                  <a:lnTo>
                    <a:pt x="2" y="10"/>
                  </a:lnTo>
                  <a:lnTo>
                    <a:pt x="6" y="4"/>
                  </a:lnTo>
                  <a:lnTo>
                    <a:pt x="12" y="0"/>
                  </a:lnTo>
                  <a:lnTo>
                    <a:pt x="20" y="0"/>
                  </a:lnTo>
                  <a:lnTo>
                    <a:pt x="20" y="0"/>
                  </a:lnTo>
                  <a:lnTo>
                    <a:pt x="26" y="0"/>
                  </a:lnTo>
                  <a:lnTo>
                    <a:pt x="32" y="4"/>
                  </a:lnTo>
                  <a:lnTo>
                    <a:pt x="36" y="10"/>
                  </a:lnTo>
                  <a:lnTo>
                    <a:pt x="38" y="18"/>
                  </a:lnTo>
                  <a:lnTo>
                    <a:pt x="38" y="1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846" name="Freeform 627"/>
            <p:cNvSpPr>
              <a:spLocks/>
            </p:cNvSpPr>
            <p:nvPr/>
          </p:nvSpPr>
          <p:spPr bwMode="auto">
            <a:xfrm>
              <a:off x="7837488" y="3282950"/>
              <a:ext cx="409575" cy="136525"/>
            </a:xfrm>
            <a:custGeom>
              <a:avLst/>
              <a:gdLst>
                <a:gd name="T0" fmla="*/ 6 w 258"/>
                <a:gd name="T1" fmla="*/ 86 h 86"/>
                <a:gd name="T2" fmla="*/ 6 w 258"/>
                <a:gd name="T3" fmla="*/ 86 h 86"/>
                <a:gd name="T4" fmla="*/ 2 w 258"/>
                <a:gd name="T5" fmla="*/ 86 h 86"/>
                <a:gd name="T6" fmla="*/ 0 w 258"/>
                <a:gd name="T7" fmla="*/ 82 h 86"/>
                <a:gd name="T8" fmla="*/ 0 w 258"/>
                <a:gd name="T9" fmla="*/ 82 h 86"/>
                <a:gd name="T10" fmla="*/ 0 w 258"/>
                <a:gd name="T11" fmla="*/ 78 h 86"/>
                <a:gd name="T12" fmla="*/ 4 w 258"/>
                <a:gd name="T13" fmla="*/ 74 h 86"/>
                <a:gd name="T14" fmla="*/ 86 w 258"/>
                <a:gd name="T15" fmla="*/ 32 h 86"/>
                <a:gd name="T16" fmla="*/ 86 w 258"/>
                <a:gd name="T17" fmla="*/ 32 h 86"/>
                <a:gd name="T18" fmla="*/ 88 w 258"/>
                <a:gd name="T19" fmla="*/ 32 h 86"/>
                <a:gd name="T20" fmla="*/ 168 w 258"/>
                <a:gd name="T21" fmla="*/ 40 h 86"/>
                <a:gd name="T22" fmla="*/ 248 w 258"/>
                <a:gd name="T23" fmla="*/ 0 h 86"/>
                <a:gd name="T24" fmla="*/ 248 w 258"/>
                <a:gd name="T25" fmla="*/ 0 h 86"/>
                <a:gd name="T26" fmla="*/ 254 w 258"/>
                <a:gd name="T27" fmla="*/ 0 h 86"/>
                <a:gd name="T28" fmla="*/ 258 w 258"/>
                <a:gd name="T29" fmla="*/ 4 h 86"/>
                <a:gd name="T30" fmla="*/ 258 w 258"/>
                <a:gd name="T31" fmla="*/ 4 h 86"/>
                <a:gd name="T32" fmla="*/ 258 w 258"/>
                <a:gd name="T33" fmla="*/ 8 h 86"/>
                <a:gd name="T34" fmla="*/ 254 w 258"/>
                <a:gd name="T35" fmla="*/ 12 h 86"/>
                <a:gd name="T36" fmla="*/ 172 w 258"/>
                <a:gd name="T37" fmla="*/ 52 h 86"/>
                <a:gd name="T38" fmla="*/ 172 w 258"/>
                <a:gd name="T39" fmla="*/ 52 h 86"/>
                <a:gd name="T40" fmla="*/ 170 w 258"/>
                <a:gd name="T41" fmla="*/ 54 h 86"/>
                <a:gd name="T42" fmla="*/ 90 w 258"/>
                <a:gd name="T43" fmla="*/ 46 h 86"/>
                <a:gd name="T44" fmla="*/ 10 w 258"/>
                <a:gd name="T45" fmla="*/ 86 h 86"/>
                <a:gd name="T46" fmla="*/ 10 w 258"/>
                <a:gd name="T47" fmla="*/ 86 h 86"/>
                <a:gd name="T48" fmla="*/ 6 w 258"/>
                <a:gd name="T49" fmla="*/ 86 h 86"/>
                <a:gd name="T50" fmla="*/ 6 w 258"/>
                <a:gd name="T51"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58" h="86">
                  <a:moveTo>
                    <a:pt x="6" y="86"/>
                  </a:moveTo>
                  <a:lnTo>
                    <a:pt x="6" y="86"/>
                  </a:lnTo>
                  <a:lnTo>
                    <a:pt x="2" y="86"/>
                  </a:lnTo>
                  <a:lnTo>
                    <a:pt x="0" y="82"/>
                  </a:lnTo>
                  <a:lnTo>
                    <a:pt x="0" y="82"/>
                  </a:lnTo>
                  <a:lnTo>
                    <a:pt x="0" y="78"/>
                  </a:lnTo>
                  <a:lnTo>
                    <a:pt x="4" y="74"/>
                  </a:lnTo>
                  <a:lnTo>
                    <a:pt x="86" y="32"/>
                  </a:lnTo>
                  <a:lnTo>
                    <a:pt x="86" y="32"/>
                  </a:lnTo>
                  <a:lnTo>
                    <a:pt x="88" y="32"/>
                  </a:lnTo>
                  <a:lnTo>
                    <a:pt x="168" y="40"/>
                  </a:lnTo>
                  <a:lnTo>
                    <a:pt x="248" y="0"/>
                  </a:lnTo>
                  <a:lnTo>
                    <a:pt x="248" y="0"/>
                  </a:lnTo>
                  <a:lnTo>
                    <a:pt x="254" y="0"/>
                  </a:lnTo>
                  <a:lnTo>
                    <a:pt x="258" y="4"/>
                  </a:lnTo>
                  <a:lnTo>
                    <a:pt x="258" y="4"/>
                  </a:lnTo>
                  <a:lnTo>
                    <a:pt x="258" y="8"/>
                  </a:lnTo>
                  <a:lnTo>
                    <a:pt x="254" y="12"/>
                  </a:lnTo>
                  <a:lnTo>
                    <a:pt x="172" y="52"/>
                  </a:lnTo>
                  <a:lnTo>
                    <a:pt x="172" y="52"/>
                  </a:lnTo>
                  <a:lnTo>
                    <a:pt x="170" y="54"/>
                  </a:lnTo>
                  <a:lnTo>
                    <a:pt x="90" y="46"/>
                  </a:lnTo>
                  <a:lnTo>
                    <a:pt x="10" y="86"/>
                  </a:lnTo>
                  <a:lnTo>
                    <a:pt x="10" y="86"/>
                  </a:lnTo>
                  <a:lnTo>
                    <a:pt x="6" y="86"/>
                  </a:lnTo>
                  <a:lnTo>
                    <a:pt x="6" y="8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grpSp>
      <p:sp>
        <p:nvSpPr>
          <p:cNvPr id="1847" name="Freeform 628"/>
          <p:cNvSpPr>
            <a:spLocks/>
          </p:cNvSpPr>
          <p:nvPr/>
        </p:nvSpPr>
        <p:spPr bwMode="auto">
          <a:xfrm>
            <a:off x="2164231" y="3232767"/>
            <a:ext cx="360038" cy="434926"/>
          </a:xfrm>
          <a:custGeom>
            <a:avLst/>
            <a:gdLst>
              <a:gd name="T0" fmla="*/ 212 w 250"/>
              <a:gd name="T1" fmla="*/ 140 h 302"/>
              <a:gd name="T2" fmla="*/ 224 w 250"/>
              <a:gd name="T3" fmla="*/ 160 h 302"/>
              <a:gd name="T4" fmla="*/ 222 w 250"/>
              <a:gd name="T5" fmla="*/ 178 h 302"/>
              <a:gd name="T6" fmla="*/ 208 w 250"/>
              <a:gd name="T7" fmla="*/ 198 h 302"/>
              <a:gd name="T8" fmla="*/ 202 w 250"/>
              <a:gd name="T9" fmla="*/ 188 h 302"/>
              <a:gd name="T10" fmla="*/ 144 w 250"/>
              <a:gd name="T11" fmla="*/ 170 h 302"/>
              <a:gd name="T12" fmla="*/ 184 w 250"/>
              <a:gd name="T13" fmla="*/ 150 h 302"/>
              <a:gd name="T14" fmla="*/ 60 w 250"/>
              <a:gd name="T15" fmla="*/ 0 h 302"/>
              <a:gd name="T16" fmla="*/ 106 w 250"/>
              <a:gd name="T17" fmla="*/ 150 h 302"/>
              <a:gd name="T18" fmla="*/ 106 w 250"/>
              <a:gd name="T19" fmla="*/ 188 h 302"/>
              <a:gd name="T20" fmla="*/ 50 w 250"/>
              <a:gd name="T21" fmla="*/ 200 h 302"/>
              <a:gd name="T22" fmla="*/ 42 w 250"/>
              <a:gd name="T23" fmla="*/ 198 h 302"/>
              <a:gd name="T24" fmla="*/ 30 w 250"/>
              <a:gd name="T25" fmla="*/ 178 h 302"/>
              <a:gd name="T26" fmla="*/ 38 w 250"/>
              <a:gd name="T27" fmla="*/ 160 h 302"/>
              <a:gd name="T28" fmla="*/ 0 w 250"/>
              <a:gd name="T29" fmla="*/ 140 h 302"/>
              <a:gd name="T30" fmla="*/ 14 w 250"/>
              <a:gd name="T31" fmla="*/ 160 h 302"/>
              <a:gd name="T32" fmla="*/ 16 w 250"/>
              <a:gd name="T33" fmla="*/ 174 h 302"/>
              <a:gd name="T34" fmla="*/ 22 w 250"/>
              <a:gd name="T35" fmla="*/ 194 h 302"/>
              <a:gd name="T36" fmla="*/ 34 w 250"/>
              <a:gd name="T37" fmla="*/ 206 h 302"/>
              <a:gd name="T38" fmla="*/ 44 w 250"/>
              <a:gd name="T39" fmla="*/ 212 h 302"/>
              <a:gd name="T40" fmla="*/ 50 w 250"/>
              <a:gd name="T41" fmla="*/ 226 h 302"/>
              <a:gd name="T42" fmla="*/ 116 w 250"/>
              <a:gd name="T43" fmla="*/ 238 h 302"/>
              <a:gd name="T44" fmla="*/ 116 w 250"/>
              <a:gd name="T45" fmla="*/ 242 h 302"/>
              <a:gd name="T46" fmla="*/ 80 w 250"/>
              <a:gd name="T47" fmla="*/ 250 h 302"/>
              <a:gd name="T48" fmla="*/ 60 w 250"/>
              <a:gd name="T49" fmla="*/ 264 h 302"/>
              <a:gd name="T50" fmla="*/ 42 w 250"/>
              <a:gd name="T51" fmla="*/ 302 h 302"/>
              <a:gd name="T52" fmla="*/ 72 w 250"/>
              <a:gd name="T53" fmla="*/ 272 h 302"/>
              <a:gd name="T54" fmla="*/ 78 w 250"/>
              <a:gd name="T55" fmla="*/ 266 h 302"/>
              <a:gd name="T56" fmla="*/ 102 w 250"/>
              <a:gd name="T57" fmla="*/ 258 h 302"/>
              <a:gd name="T58" fmla="*/ 118 w 250"/>
              <a:gd name="T59" fmla="*/ 264 h 302"/>
              <a:gd name="T60" fmla="*/ 112 w 250"/>
              <a:gd name="T61" fmla="*/ 302 h 302"/>
              <a:gd name="T62" fmla="*/ 140 w 250"/>
              <a:gd name="T63" fmla="*/ 264 h 302"/>
              <a:gd name="T64" fmla="*/ 132 w 250"/>
              <a:gd name="T65" fmla="*/ 256 h 302"/>
              <a:gd name="T66" fmla="*/ 150 w 250"/>
              <a:gd name="T67" fmla="*/ 258 h 302"/>
              <a:gd name="T68" fmla="*/ 174 w 250"/>
              <a:gd name="T69" fmla="*/ 266 h 302"/>
              <a:gd name="T70" fmla="*/ 180 w 250"/>
              <a:gd name="T71" fmla="*/ 302 h 302"/>
              <a:gd name="T72" fmla="*/ 208 w 250"/>
              <a:gd name="T73" fmla="*/ 264 h 302"/>
              <a:gd name="T74" fmla="*/ 190 w 250"/>
              <a:gd name="T75" fmla="*/ 264 h 302"/>
              <a:gd name="T76" fmla="*/ 172 w 250"/>
              <a:gd name="T77" fmla="*/ 250 h 302"/>
              <a:gd name="T78" fmla="*/ 134 w 250"/>
              <a:gd name="T79" fmla="*/ 242 h 302"/>
              <a:gd name="T80" fmla="*/ 134 w 250"/>
              <a:gd name="T81" fmla="*/ 226 h 302"/>
              <a:gd name="T82" fmla="*/ 202 w 250"/>
              <a:gd name="T83" fmla="*/ 214 h 302"/>
              <a:gd name="T84" fmla="*/ 206 w 250"/>
              <a:gd name="T85" fmla="*/ 212 h 302"/>
              <a:gd name="T86" fmla="*/ 218 w 250"/>
              <a:gd name="T87" fmla="*/ 206 h 302"/>
              <a:gd name="T88" fmla="*/ 228 w 250"/>
              <a:gd name="T89" fmla="*/ 194 h 302"/>
              <a:gd name="T90" fmla="*/ 236 w 250"/>
              <a:gd name="T91" fmla="*/ 174 h 302"/>
              <a:gd name="T92" fmla="*/ 250 w 250"/>
              <a:gd name="T93" fmla="*/ 160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50" h="302">
                <a:moveTo>
                  <a:pt x="250" y="140"/>
                </a:moveTo>
                <a:lnTo>
                  <a:pt x="212" y="140"/>
                </a:lnTo>
                <a:lnTo>
                  <a:pt x="212" y="160"/>
                </a:lnTo>
                <a:lnTo>
                  <a:pt x="224" y="160"/>
                </a:lnTo>
                <a:lnTo>
                  <a:pt x="224" y="160"/>
                </a:lnTo>
                <a:lnTo>
                  <a:pt x="222" y="178"/>
                </a:lnTo>
                <a:lnTo>
                  <a:pt x="216" y="190"/>
                </a:lnTo>
                <a:lnTo>
                  <a:pt x="208" y="198"/>
                </a:lnTo>
                <a:lnTo>
                  <a:pt x="202" y="200"/>
                </a:lnTo>
                <a:lnTo>
                  <a:pt x="202" y="188"/>
                </a:lnTo>
                <a:lnTo>
                  <a:pt x="144" y="188"/>
                </a:lnTo>
                <a:lnTo>
                  <a:pt x="144" y="170"/>
                </a:lnTo>
                <a:lnTo>
                  <a:pt x="144" y="150"/>
                </a:lnTo>
                <a:lnTo>
                  <a:pt x="184" y="150"/>
                </a:lnTo>
                <a:lnTo>
                  <a:pt x="190" y="0"/>
                </a:lnTo>
                <a:lnTo>
                  <a:pt x="60" y="0"/>
                </a:lnTo>
                <a:lnTo>
                  <a:pt x="68" y="150"/>
                </a:lnTo>
                <a:lnTo>
                  <a:pt x="106" y="150"/>
                </a:lnTo>
                <a:lnTo>
                  <a:pt x="106" y="170"/>
                </a:lnTo>
                <a:lnTo>
                  <a:pt x="106" y="188"/>
                </a:lnTo>
                <a:lnTo>
                  <a:pt x="50" y="188"/>
                </a:lnTo>
                <a:lnTo>
                  <a:pt x="50" y="200"/>
                </a:lnTo>
                <a:lnTo>
                  <a:pt x="50" y="200"/>
                </a:lnTo>
                <a:lnTo>
                  <a:pt x="42" y="198"/>
                </a:lnTo>
                <a:lnTo>
                  <a:pt x="36" y="190"/>
                </a:lnTo>
                <a:lnTo>
                  <a:pt x="30" y="178"/>
                </a:lnTo>
                <a:lnTo>
                  <a:pt x="26" y="160"/>
                </a:lnTo>
                <a:lnTo>
                  <a:pt x="38" y="160"/>
                </a:lnTo>
                <a:lnTo>
                  <a:pt x="38" y="140"/>
                </a:lnTo>
                <a:lnTo>
                  <a:pt x="0" y="140"/>
                </a:lnTo>
                <a:lnTo>
                  <a:pt x="0" y="160"/>
                </a:lnTo>
                <a:lnTo>
                  <a:pt x="14" y="160"/>
                </a:lnTo>
                <a:lnTo>
                  <a:pt x="14" y="160"/>
                </a:lnTo>
                <a:lnTo>
                  <a:pt x="16" y="174"/>
                </a:lnTo>
                <a:lnTo>
                  <a:pt x="18" y="184"/>
                </a:lnTo>
                <a:lnTo>
                  <a:pt x="22" y="194"/>
                </a:lnTo>
                <a:lnTo>
                  <a:pt x="28" y="202"/>
                </a:lnTo>
                <a:lnTo>
                  <a:pt x="34" y="206"/>
                </a:lnTo>
                <a:lnTo>
                  <a:pt x="38" y="210"/>
                </a:lnTo>
                <a:lnTo>
                  <a:pt x="44" y="212"/>
                </a:lnTo>
                <a:lnTo>
                  <a:pt x="50" y="214"/>
                </a:lnTo>
                <a:lnTo>
                  <a:pt x="50" y="226"/>
                </a:lnTo>
                <a:lnTo>
                  <a:pt x="116" y="226"/>
                </a:lnTo>
                <a:lnTo>
                  <a:pt x="116" y="238"/>
                </a:lnTo>
                <a:lnTo>
                  <a:pt x="116" y="242"/>
                </a:lnTo>
                <a:lnTo>
                  <a:pt x="116" y="242"/>
                </a:lnTo>
                <a:lnTo>
                  <a:pt x="96" y="244"/>
                </a:lnTo>
                <a:lnTo>
                  <a:pt x="80" y="250"/>
                </a:lnTo>
                <a:lnTo>
                  <a:pt x="68" y="256"/>
                </a:lnTo>
                <a:lnTo>
                  <a:pt x="60" y="264"/>
                </a:lnTo>
                <a:lnTo>
                  <a:pt x="42" y="264"/>
                </a:lnTo>
                <a:lnTo>
                  <a:pt x="42" y="302"/>
                </a:lnTo>
                <a:lnTo>
                  <a:pt x="72" y="302"/>
                </a:lnTo>
                <a:lnTo>
                  <a:pt x="72" y="272"/>
                </a:lnTo>
                <a:lnTo>
                  <a:pt x="72" y="272"/>
                </a:lnTo>
                <a:lnTo>
                  <a:pt x="78" y="266"/>
                </a:lnTo>
                <a:lnTo>
                  <a:pt x="88" y="260"/>
                </a:lnTo>
                <a:lnTo>
                  <a:pt x="102" y="258"/>
                </a:lnTo>
                <a:lnTo>
                  <a:pt x="118" y="256"/>
                </a:lnTo>
                <a:lnTo>
                  <a:pt x="118" y="264"/>
                </a:lnTo>
                <a:lnTo>
                  <a:pt x="112" y="264"/>
                </a:lnTo>
                <a:lnTo>
                  <a:pt x="112" y="302"/>
                </a:lnTo>
                <a:lnTo>
                  <a:pt x="140" y="302"/>
                </a:lnTo>
                <a:lnTo>
                  <a:pt x="140" y="264"/>
                </a:lnTo>
                <a:lnTo>
                  <a:pt x="132" y="264"/>
                </a:lnTo>
                <a:lnTo>
                  <a:pt x="132" y="256"/>
                </a:lnTo>
                <a:lnTo>
                  <a:pt x="132" y="256"/>
                </a:lnTo>
                <a:lnTo>
                  <a:pt x="150" y="258"/>
                </a:lnTo>
                <a:lnTo>
                  <a:pt x="164" y="260"/>
                </a:lnTo>
                <a:lnTo>
                  <a:pt x="174" y="266"/>
                </a:lnTo>
                <a:lnTo>
                  <a:pt x="180" y="272"/>
                </a:lnTo>
                <a:lnTo>
                  <a:pt x="180" y="302"/>
                </a:lnTo>
                <a:lnTo>
                  <a:pt x="208" y="302"/>
                </a:lnTo>
                <a:lnTo>
                  <a:pt x="208" y="264"/>
                </a:lnTo>
                <a:lnTo>
                  <a:pt x="190" y="264"/>
                </a:lnTo>
                <a:lnTo>
                  <a:pt x="190" y="264"/>
                </a:lnTo>
                <a:lnTo>
                  <a:pt x="182" y="256"/>
                </a:lnTo>
                <a:lnTo>
                  <a:pt x="172" y="250"/>
                </a:lnTo>
                <a:lnTo>
                  <a:pt x="156" y="244"/>
                </a:lnTo>
                <a:lnTo>
                  <a:pt x="134" y="242"/>
                </a:lnTo>
                <a:lnTo>
                  <a:pt x="134" y="238"/>
                </a:lnTo>
                <a:lnTo>
                  <a:pt x="134" y="226"/>
                </a:lnTo>
                <a:lnTo>
                  <a:pt x="202" y="226"/>
                </a:lnTo>
                <a:lnTo>
                  <a:pt x="202" y="214"/>
                </a:lnTo>
                <a:lnTo>
                  <a:pt x="202" y="214"/>
                </a:lnTo>
                <a:lnTo>
                  <a:pt x="206" y="212"/>
                </a:lnTo>
                <a:lnTo>
                  <a:pt x="212" y="210"/>
                </a:lnTo>
                <a:lnTo>
                  <a:pt x="218" y="206"/>
                </a:lnTo>
                <a:lnTo>
                  <a:pt x="224" y="202"/>
                </a:lnTo>
                <a:lnTo>
                  <a:pt x="228" y="194"/>
                </a:lnTo>
                <a:lnTo>
                  <a:pt x="232" y="184"/>
                </a:lnTo>
                <a:lnTo>
                  <a:pt x="236" y="174"/>
                </a:lnTo>
                <a:lnTo>
                  <a:pt x="238" y="160"/>
                </a:lnTo>
                <a:lnTo>
                  <a:pt x="250" y="160"/>
                </a:lnTo>
                <a:lnTo>
                  <a:pt x="250" y="14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848" name="Freeform 629"/>
          <p:cNvSpPr>
            <a:spLocks/>
          </p:cNvSpPr>
          <p:nvPr/>
        </p:nvSpPr>
        <p:spPr bwMode="auto">
          <a:xfrm>
            <a:off x="7589881" y="4603645"/>
            <a:ext cx="434926" cy="411883"/>
          </a:xfrm>
          <a:custGeom>
            <a:avLst/>
            <a:gdLst>
              <a:gd name="T0" fmla="*/ 190 w 302"/>
              <a:gd name="T1" fmla="*/ 106 h 286"/>
              <a:gd name="T2" fmla="*/ 188 w 302"/>
              <a:gd name="T3" fmla="*/ 104 h 286"/>
              <a:gd name="T4" fmla="*/ 178 w 302"/>
              <a:gd name="T5" fmla="*/ 84 h 286"/>
              <a:gd name="T6" fmla="*/ 164 w 302"/>
              <a:gd name="T7" fmla="*/ 48 h 286"/>
              <a:gd name="T8" fmla="*/ 152 w 302"/>
              <a:gd name="T9" fmla="*/ 0 h 286"/>
              <a:gd name="T10" fmla="*/ 146 w 302"/>
              <a:gd name="T11" fmla="*/ 20 h 286"/>
              <a:gd name="T12" fmla="*/ 138 w 302"/>
              <a:gd name="T13" fmla="*/ 48 h 286"/>
              <a:gd name="T14" fmla="*/ 116 w 302"/>
              <a:gd name="T15" fmla="*/ 102 h 286"/>
              <a:gd name="T16" fmla="*/ 110 w 302"/>
              <a:gd name="T17" fmla="*/ 106 h 286"/>
              <a:gd name="T18" fmla="*/ 88 w 302"/>
              <a:gd name="T19" fmla="*/ 110 h 286"/>
              <a:gd name="T20" fmla="*/ 50 w 302"/>
              <a:gd name="T21" fmla="*/ 112 h 286"/>
              <a:gd name="T22" fmla="*/ 0 w 302"/>
              <a:gd name="T23" fmla="*/ 110 h 286"/>
              <a:gd name="T24" fmla="*/ 20 w 302"/>
              <a:gd name="T25" fmla="*/ 120 h 286"/>
              <a:gd name="T26" fmla="*/ 42 w 302"/>
              <a:gd name="T27" fmla="*/ 136 h 286"/>
              <a:gd name="T28" fmla="*/ 84 w 302"/>
              <a:gd name="T29" fmla="*/ 170 h 286"/>
              <a:gd name="T30" fmla="*/ 90 w 302"/>
              <a:gd name="T31" fmla="*/ 178 h 286"/>
              <a:gd name="T32" fmla="*/ 90 w 302"/>
              <a:gd name="T33" fmla="*/ 178 h 286"/>
              <a:gd name="T34" fmla="*/ 90 w 302"/>
              <a:gd name="T35" fmla="*/ 178 h 286"/>
              <a:gd name="T36" fmla="*/ 90 w 302"/>
              <a:gd name="T37" fmla="*/ 182 h 286"/>
              <a:gd name="T38" fmla="*/ 86 w 302"/>
              <a:gd name="T39" fmla="*/ 204 h 286"/>
              <a:gd name="T40" fmla="*/ 76 w 302"/>
              <a:gd name="T41" fmla="*/ 240 h 286"/>
              <a:gd name="T42" fmla="*/ 58 w 302"/>
              <a:gd name="T43" fmla="*/ 286 h 286"/>
              <a:gd name="T44" fmla="*/ 74 w 302"/>
              <a:gd name="T45" fmla="*/ 272 h 286"/>
              <a:gd name="T46" fmla="*/ 98 w 302"/>
              <a:gd name="T47" fmla="*/ 254 h 286"/>
              <a:gd name="T48" fmla="*/ 142 w 302"/>
              <a:gd name="T49" fmla="*/ 226 h 286"/>
              <a:gd name="T50" fmla="*/ 152 w 302"/>
              <a:gd name="T51" fmla="*/ 224 h 286"/>
              <a:gd name="T52" fmla="*/ 154 w 302"/>
              <a:gd name="T53" fmla="*/ 224 h 286"/>
              <a:gd name="T54" fmla="*/ 174 w 302"/>
              <a:gd name="T55" fmla="*/ 234 h 286"/>
              <a:gd name="T56" fmla="*/ 206 w 302"/>
              <a:gd name="T57" fmla="*/ 254 h 286"/>
              <a:gd name="T58" fmla="*/ 244 w 302"/>
              <a:gd name="T59" fmla="*/ 286 h 286"/>
              <a:gd name="T60" fmla="*/ 236 w 302"/>
              <a:gd name="T61" fmla="*/ 266 h 286"/>
              <a:gd name="T62" fmla="*/ 226 w 302"/>
              <a:gd name="T63" fmla="*/ 240 h 286"/>
              <a:gd name="T64" fmla="*/ 214 w 302"/>
              <a:gd name="T65" fmla="*/ 188 h 286"/>
              <a:gd name="T66" fmla="*/ 214 w 302"/>
              <a:gd name="T67" fmla="*/ 178 h 286"/>
              <a:gd name="T68" fmla="*/ 214 w 302"/>
              <a:gd name="T69" fmla="*/ 176 h 286"/>
              <a:gd name="T70" fmla="*/ 230 w 302"/>
              <a:gd name="T71" fmla="*/ 160 h 286"/>
              <a:gd name="T72" fmla="*/ 260 w 302"/>
              <a:gd name="T73" fmla="*/ 136 h 286"/>
              <a:gd name="T74" fmla="*/ 302 w 302"/>
              <a:gd name="T75" fmla="*/ 108 h 286"/>
              <a:gd name="T76" fmla="*/ 280 w 302"/>
              <a:gd name="T77" fmla="*/ 110 h 286"/>
              <a:gd name="T78" fmla="*/ 252 w 302"/>
              <a:gd name="T79" fmla="*/ 112 h 286"/>
              <a:gd name="T80" fmla="*/ 200 w 302"/>
              <a:gd name="T81" fmla="*/ 108 h 286"/>
              <a:gd name="T82" fmla="*/ 192 w 302"/>
              <a:gd name="T83" fmla="*/ 10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02" h="286">
                <a:moveTo>
                  <a:pt x="192" y="106"/>
                </a:moveTo>
                <a:lnTo>
                  <a:pt x="190" y="106"/>
                </a:lnTo>
                <a:lnTo>
                  <a:pt x="188" y="104"/>
                </a:lnTo>
                <a:lnTo>
                  <a:pt x="188" y="104"/>
                </a:lnTo>
                <a:lnTo>
                  <a:pt x="184" y="96"/>
                </a:lnTo>
                <a:lnTo>
                  <a:pt x="178" y="84"/>
                </a:lnTo>
                <a:lnTo>
                  <a:pt x="164" y="48"/>
                </a:lnTo>
                <a:lnTo>
                  <a:pt x="164" y="48"/>
                </a:lnTo>
                <a:lnTo>
                  <a:pt x="156" y="20"/>
                </a:lnTo>
                <a:lnTo>
                  <a:pt x="152" y="0"/>
                </a:lnTo>
                <a:lnTo>
                  <a:pt x="152" y="0"/>
                </a:lnTo>
                <a:lnTo>
                  <a:pt x="146" y="20"/>
                </a:lnTo>
                <a:lnTo>
                  <a:pt x="138" y="48"/>
                </a:lnTo>
                <a:lnTo>
                  <a:pt x="138" y="48"/>
                </a:lnTo>
                <a:lnTo>
                  <a:pt x="126" y="82"/>
                </a:lnTo>
                <a:lnTo>
                  <a:pt x="116" y="102"/>
                </a:lnTo>
                <a:lnTo>
                  <a:pt x="114" y="106"/>
                </a:lnTo>
                <a:lnTo>
                  <a:pt x="110" y="106"/>
                </a:lnTo>
                <a:lnTo>
                  <a:pt x="110" y="106"/>
                </a:lnTo>
                <a:lnTo>
                  <a:pt x="88" y="110"/>
                </a:lnTo>
                <a:lnTo>
                  <a:pt x="50" y="112"/>
                </a:lnTo>
                <a:lnTo>
                  <a:pt x="50" y="112"/>
                </a:lnTo>
                <a:lnTo>
                  <a:pt x="22" y="112"/>
                </a:lnTo>
                <a:lnTo>
                  <a:pt x="0" y="110"/>
                </a:lnTo>
                <a:lnTo>
                  <a:pt x="0" y="110"/>
                </a:lnTo>
                <a:lnTo>
                  <a:pt x="20" y="120"/>
                </a:lnTo>
                <a:lnTo>
                  <a:pt x="42" y="136"/>
                </a:lnTo>
                <a:lnTo>
                  <a:pt x="42" y="136"/>
                </a:lnTo>
                <a:lnTo>
                  <a:pt x="74" y="160"/>
                </a:lnTo>
                <a:lnTo>
                  <a:pt x="84" y="170"/>
                </a:lnTo>
                <a:lnTo>
                  <a:pt x="88" y="176"/>
                </a:lnTo>
                <a:lnTo>
                  <a:pt x="90" y="178"/>
                </a:lnTo>
                <a:lnTo>
                  <a:pt x="90" y="178"/>
                </a:lnTo>
                <a:lnTo>
                  <a:pt x="90" y="178"/>
                </a:lnTo>
                <a:lnTo>
                  <a:pt x="90" y="178"/>
                </a:lnTo>
                <a:lnTo>
                  <a:pt x="90" y="178"/>
                </a:lnTo>
                <a:lnTo>
                  <a:pt x="90" y="182"/>
                </a:lnTo>
                <a:lnTo>
                  <a:pt x="90" y="182"/>
                </a:lnTo>
                <a:lnTo>
                  <a:pt x="90" y="190"/>
                </a:lnTo>
                <a:lnTo>
                  <a:pt x="86" y="204"/>
                </a:lnTo>
                <a:lnTo>
                  <a:pt x="76" y="240"/>
                </a:lnTo>
                <a:lnTo>
                  <a:pt x="76" y="240"/>
                </a:lnTo>
                <a:lnTo>
                  <a:pt x="66" y="266"/>
                </a:lnTo>
                <a:lnTo>
                  <a:pt x="58" y="286"/>
                </a:lnTo>
                <a:lnTo>
                  <a:pt x="58" y="286"/>
                </a:lnTo>
                <a:lnTo>
                  <a:pt x="74" y="272"/>
                </a:lnTo>
                <a:lnTo>
                  <a:pt x="98" y="254"/>
                </a:lnTo>
                <a:lnTo>
                  <a:pt x="98" y="254"/>
                </a:lnTo>
                <a:lnTo>
                  <a:pt x="130" y="232"/>
                </a:lnTo>
                <a:lnTo>
                  <a:pt x="142" y="226"/>
                </a:lnTo>
                <a:lnTo>
                  <a:pt x="150" y="224"/>
                </a:lnTo>
                <a:lnTo>
                  <a:pt x="152" y="224"/>
                </a:lnTo>
                <a:lnTo>
                  <a:pt x="154" y="224"/>
                </a:lnTo>
                <a:lnTo>
                  <a:pt x="154" y="224"/>
                </a:lnTo>
                <a:lnTo>
                  <a:pt x="162" y="226"/>
                </a:lnTo>
                <a:lnTo>
                  <a:pt x="174" y="234"/>
                </a:lnTo>
                <a:lnTo>
                  <a:pt x="206" y="254"/>
                </a:lnTo>
                <a:lnTo>
                  <a:pt x="206" y="254"/>
                </a:lnTo>
                <a:lnTo>
                  <a:pt x="228" y="272"/>
                </a:lnTo>
                <a:lnTo>
                  <a:pt x="244" y="286"/>
                </a:lnTo>
                <a:lnTo>
                  <a:pt x="244" y="286"/>
                </a:lnTo>
                <a:lnTo>
                  <a:pt x="236" y="266"/>
                </a:lnTo>
                <a:lnTo>
                  <a:pt x="226" y="240"/>
                </a:lnTo>
                <a:lnTo>
                  <a:pt x="226" y="240"/>
                </a:lnTo>
                <a:lnTo>
                  <a:pt x="216" y="202"/>
                </a:lnTo>
                <a:lnTo>
                  <a:pt x="214" y="188"/>
                </a:lnTo>
                <a:lnTo>
                  <a:pt x="214" y="180"/>
                </a:lnTo>
                <a:lnTo>
                  <a:pt x="214" y="178"/>
                </a:lnTo>
                <a:lnTo>
                  <a:pt x="214" y="176"/>
                </a:lnTo>
                <a:lnTo>
                  <a:pt x="214" y="176"/>
                </a:lnTo>
                <a:lnTo>
                  <a:pt x="220" y="170"/>
                </a:lnTo>
                <a:lnTo>
                  <a:pt x="230" y="160"/>
                </a:lnTo>
                <a:lnTo>
                  <a:pt x="260" y="136"/>
                </a:lnTo>
                <a:lnTo>
                  <a:pt x="260" y="136"/>
                </a:lnTo>
                <a:lnTo>
                  <a:pt x="284" y="120"/>
                </a:lnTo>
                <a:lnTo>
                  <a:pt x="302" y="108"/>
                </a:lnTo>
                <a:lnTo>
                  <a:pt x="302" y="108"/>
                </a:lnTo>
                <a:lnTo>
                  <a:pt x="280" y="110"/>
                </a:lnTo>
                <a:lnTo>
                  <a:pt x="252" y="112"/>
                </a:lnTo>
                <a:lnTo>
                  <a:pt x="252" y="112"/>
                </a:lnTo>
                <a:lnTo>
                  <a:pt x="214" y="110"/>
                </a:lnTo>
                <a:lnTo>
                  <a:pt x="200" y="108"/>
                </a:lnTo>
                <a:lnTo>
                  <a:pt x="192" y="106"/>
                </a:lnTo>
                <a:lnTo>
                  <a:pt x="192" y="10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849" name="Freeform 630"/>
          <p:cNvSpPr>
            <a:spLocks/>
          </p:cNvSpPr>
          <p:nvPr/>
        </p:nvSpPr>
        <p:spPr bwMode="auto">
          <a:xfrm>
            <a:off x="8142899" y="4589244"/>
            <a:ext cx="417644" cy="434926"/>
          </a:xfrm>
          <a:custGeom>
            <a:avLst/>
            <a:gdLst>
              <a:gd name="T0" fmla="*/ 144 w 290"/>
              <a:gd name="T1" fmla="*/ 152 h 302"/>
              <a:gd name="T2" fmla="*/ 150 w 290"/>
              <a:gd name="T3" fmla="*/ 86 h 302"/>
              <a:gd name="T4" fmla="*/ 164 w 290"/>
              <a:gd name="T5" fmla="*/ 38 h 302"/>
              <a:gd name="T6" fmla="*/ 178 w 290"/>
              <a:gd name="T7" fmla="*/ 18 h 302"/>
              <a:gd name="T8" fmla="*/ 194 w 290"/>
              <a:gd name="T9" fmla="*/ 6 h 302"/>
              <a:gd name="T10" fmla="*/ 216 w 290"/>
              <a:gd name="T11" fmla="*/ 0 h 302"/>
              <a:gd name="T12" fmla="*/ 230 w 290"/>
              <a:gd name="T13" fmla="*/ 2 h 302"/>
              <a:gd name="T14" fmla="*/ 252 w 290"/>
              <a:gd name="T15" fmla="*/ 10 h 302"/>
              <a:gd name="T16" fmla="*/ 270 w 290"/>
              <a:gd name="T17" fmla="*/ 26 h 302"/>
              <a:gd name="T18" fmla="*/ 282 w 290"/>
              <a:gd name="T19" fmla="*/ 48 h 302"/>
              <a:gd name="T20" fmla="*/ 288 w 290"/>
              <a:gd name="T21" fmla="*/ 74 h 302"/>
              <a:gd name="T22" fmla="*/ 288 w 290"/>
              <a:gd name="T23" fmla="*/ 102 h 302"/>
              <a:gd name="T24" fmla="*/ 278 w 290"/>
              <a:gd name="T25" fmla="*/ 132 h 302"/>
              <a:gd name="T26" fmla="*/ 258 w 290"/>
              <a:gd name="T27" fmla="*/ 160 h 302"/>
              <a:gd name="T28" fmla="*/ 244 w 290"/>
              <a:gd name="T29" fmla="*/ 176 h 302"/>
              <a:gd name="T30" fmla="*/ 192 w 290"/>
              <a:gd name="T31" fmla="*/ 230 h 302"/>
              <a:gd name="T32" fmla="*/ 162 w 290"/>
              <a:gd name="T33" fmla="*/ 270 h 302"/>
              <a:gd name="T34" fmla="*/ 148 w 290"/>
              <a:gd name="T35" fmla="*/ 294 h 302"/>
              <a:gd name="T36" fmla="*/ 144 w 290"/>
              <a:gd name="T37" fmla="*/ 302 h 302"/>
              <a:gd name="T38" fmla="*/ 136 w 290"/>
              <a:gd name="T39" fmla="*/ 284 h 302"/>
              <a:gd name="T40" fmla="*/ 116 w 290"/>
              <a:gd name="T41" fmla="*/ 250 h 302"/>
              <a:gd name="T42" fmla="*/ 76 w 290"/>
              <a:gd name="T43" fmla="*/ 204 h 302"/>
              <a:gd name="T44" fmla="*/ 46 w 290"/>
              <a:gd name="T45" fmla="*/ 176 h 302"/>
              <a:gd name="T46" fmla="*/ 20 w 290"/>
              <a:gd name="T47" fmla="*/ 146 h 302"/>
              <a:gd name="T48" fmla="*/ 6 w 290"/>
              <a:gd name="T49" fmla="*/ 116 h 302"/>
              <a:gd name="T50" fmla="*/ 0 w 290"/>
              <a:gd name="T51" fmla="*/ 88 h 302"/>
              <a:gd name="T52" fmla="*/ 4 w 290"/>
              <a:gd name="T53" fmla="*/ 60 h 302"/>
              <a:gd name="T54" fmla="*/ 14 w 290"/>
              <a:gd name="T55" fmla="*/ 36 h 302"/>
              <a:gd name="T56" fmla="*/ 28 w 290"/>
              <a:gd name="T57" fmla="*/ 18 h 302"/>
              <a:gd name="T58" fmla="*/ 50 w 290"/>
              <a:gd name="T59" fmla="*/ 6 h 302"/>
              <a:gd name="T60" fmla="*/ 74 w 290"/>
              <a:gd name="T61" fmla="*/ 0 h 302"/>
              <a:gd name="T62" fmla="*/ 86 w 290"/>
              <a:gd name="T63" fmla="*/ 2 h 302"/>
              <a:gd name="T64" fmla="*/ 104 w 290"/>
              <a:gd name="T65" fmla="*/ 12 h 302"/>
              <a:gd name="T66" fmla="*/ 120 w 290"/>
              <a:gd name="T67" fmla="*/ 28 h 302"/>
              <a:gd name="T68" fmla="*/ 134 w 290"/>
              <a:gd name="T69" fmla="*/ 62 h 302"/>
              <a:gd name="T70" fmla="*/ 144 w 290"/>
              <a:gd name="T71" fmla="*/ 112 h 302"/>
              <a:gd name="T72" fmla="*/ 144 w 290"/>
              <a:gd name="T73" fmla="*/ 15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90" h="302">
                <a:moveTo>
                  <a:pt x="144" y="152"/>
                </a:moveTo>
                <a:lnTo>
                  <a:pt x="144" y="152"/>
                </a:lnTo>
                <a:lnTo>
                  <a:pt x="146" y="112"/>
                </a:lnTo>
                <a:lnTo>
                  <a:pt x="150" y="86"/>
                </a:lnTo>
                <a:lnTo>
                  <a:pt x="156" y="62"/>
                </a:lnTo>
                <a:lnTo>
                  <a:pt x="164" y="38"/>
                </a:lnTo>
                <a:lnTo>
                  <a:pt x="170" y="28"/>
                </a:lnTo>
                <a:lnTo>
                  <a:pt x="178" y="18"/>
                </a:lnTo>
                <a:lnTo>
                  <a:pt x="186" y="12"/>
                </a:lnTo>
                <a:lnTo>
                  <a:pt x="194" y="6"/>
                </a:lnTo>
                <a:lnTo>
                  <a:pt x="204" y="2"/>
                </a:lnTo>
                <a:lnTo>
                  <a:pt x="216" y="0"/>
                </a:lnTo>
                <a:lnTo>
                  <a:pt x="216" y="0"/>
                </a:lnTo>
                <a:lnTo>
                  <a:pt x="230" y="2"/>
                </a:lnTo>
                <a:lnTo>
                  <a:pt x="240" y="6"/>
                </a:lnTo>
                <a:lnTo>
                  <a:pt x="252" y="10"/>
                </a:lnTo>
                <a:lnTo>
                  <a:pt x="262" y="18"/>
                </a:lnTo>
                <a:lnTo>
                  <a:pt x="270" y="26"/>
                </a:lnTo>
                <a:lnTo>
                  <a:pt x="276" y="36"/>
                </a:lnTo>
                <a:lnTo>
                  <a:pt x="282" y="48"/>
                </a:lnTo>
                <a:lnTo>
                  <a:pt x="286" y="60"/>
                </a:lnTo>
                <a:lnTo>
                  <a:pt x="288" y="74"/>
                </a:lnTo>
                <a:lnTo>
                  <a:pt x="290" y="88"/>
                </a:lnTo>
                <a:lnTo>
                  <a:pt x="288" y="102"/>
                </a:lnTo>
                <a:lnTo>
                  <a:pt x="284" y="116"/>
                </a:lnTo>
                <a:lnTo>
                  <a:pt x="278" y="132"/>
                </a:lnTo>
                <a:lnTo>
                  <a:pt x="270" y="146"/>
                </a:lnTo>
                <a:lnTo>
                  <a:pt x="258" y="160"/>
                </a:lnTo>
                <a:lnTo>
                  <a:pt x="244" y="176"/>
                </a:lnTo>
                <a:lnTo>
                  <a:pt x="244" y="176"/>
                </a:lnTo>
                <a:lnTo>
                  <a:pt x="214" y="204"/>
                </a:lnTo>
                <a:lnTo>
                  <a:pt x="192" y="230"/>
                </a:lnTo>
                <a:lnTo>
                  <a:pt x="174" y="250"/>
                </a:lnTo>
                <a:lnTo>
                  <a:pt x="162" y="270"/>
                </a:lnTo>
                <a:lnTo>
                  <a:pt x="152" y="284"/>
                </a:lnTo>
                <a:lnTo>
                  <a:pt x="148" y="294"/>
                </a:lnTo>
                <a:lnTo>
                  <a:pt x="144" y="302"/>
                </a:lnTo>
                <a:lnTo>
                  <a:pt x="144" y="302"/>
                </a:lnTo>
                <a:lnTo>
                  <a:pt x="142" y="294"/>
                </a:lnTo>
                <a:lnTo>
                  <a:pt x="136" y="284"/>
                </a:lnTo>
                <a:lnTo>
                  <a:pt x="128" y="270"/>
                </a:lnTo>
                <a:lnTo>
                  <a:pt x="116" y="250"/>
                </a:lnTo>
                <a:lnTo>
                  <a:pt x="98" y="230"/>
                </a:lnTo>
                <a:lnTo>
                  <a:pt x="76" y="204"/>
                </a:lnTo>
                <a:lnTo>
                  <a:pt x="46" y="176"/>
                </a:lnTo>
                <a:lnTo>
                  <a:pt x="46" y="176"/>
                </a:lnTo>
                <a:lnTo>
                  <a:pt x="32" y="160"/>
                </a:lnTo>
                <a:lnTo>
                  <a:pt x="20" y="146"/>
                </a:lnTo>
                <a:lnTo>
                  <a:pt x="12" y="132"/>
                </a:lnTo>
                <a:lnTo>
                  <a:pt x="6" y="116"/>
                </a:lnTo>
                <a:lnTo>
                  <a:pt x="2" y="102"/>
                </a:lnTo>
                <a:lnTo>
                  <a:pt x="0" y="88"/>
                </a:lnTo>
                <a:lnTo>
                  <a:pt x="2" y="74"/>
                </a:lnTo>
                <a:lnTo>
                  <a:pt x="4" y="60"/>
                </a:lnTo>
                <a:lnTo>
                  <a:pt x="8" y="48"/>
                </a:lnTo>
                <a:lnTo>
                  <a:pt x="14" y="36"/>
                </a:lnTo>
                <a:lnTo>
                  <a:pt x="20" y="26"/>
                </a:lnTo>
                <a:lnTo>
                  <a:pt x="28" y="18"/>
                </a:lnTo>
                <a:lnTo>
                  <a:pt x="38" y="10"/>
                </a:lnTo>
                <a:lnTo>
                  <a:pt x="50" y="6"/>
                </a:lnTo>
                <a:lnTo>
                  <a:pt x="60" y="2"/>
                </a:lnTo>
                <a:lnTo>
                  <a:pt x="74" y="0"/>
                </a:lnTo>
                <a:lnTo>
                  <a:pt x="74" y="0"/>
                </a:lnTo>
                <a:lnTo>
                  <a:pt x="86" y="2"/>
                </a:lnTo>
                <a:lnTo>
                  <a:pt x="96" y="6"/>
                </a:lnTo>
                <a:lnTo>
                  <a:pt x="104" y="12"/>
                </a:lnTo>
                <a:lnTo>
                  <a:pt x="112" y="18"/>
                </a:lnTo>
                <a:lnTo>
                  <a:pt x="120" y="28"/>
                </a:lnTo>
                <a:lnTo>
                  <a:pt x="126" y="38"/>
                </a:lnTo>
                <a:lnTo>
                  <a:pt x="134" y="62"/>
                </a:lnTo>
                <a:lnTo>
                  <a:pt x="140" y="86"/>
                </a:lnTo>
                <a:lnTo>
                  <a:pt x="144" y="112"/>
                </a:lnTo>
                <a:lnTo>
                  <a:pt x="144" y="152"/>
                </a:lnTo>
                <a:lnTo>
                  <a:pt x="144" y="15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grpSp>
        <p:nvGrpSpPr>
          <p:cNvPr id="1850" name="グループ化 1849"/>
          <p:cNvGrpSpPr/>
          <p:nvPr/>
        </p:nvGrpSpPr>
        <p:grpSpPr>
          <a:xfrm>
            <a:off x="8756479" y="4632448"/>
            <a:ext cx="434926" cy="397482"/>
            <a:chOff x="4808538" y="5676900"/>
            <a:chExt cx="479425" cy="438150"/>
          </a:xfrm>
        </p:grpSpPr>
        <p:sp>
          <p:nvSpPr>
            <p:cNvPr id="1851" name="Freeform 631"/>
            <p:cNvSpPr>
              <a:spLocks/>
            </p:cNvSpPr>
            <p:nvPr/>
          </p:nvSpPr>
          <p:spPr bwMode="auto">
            <a:xfrm>
              <a:off x="4827588" y="6029325"/>
              <a:ext cx="381000" cy="85725"/>
            </a:xfrm>
            <a:custGeom>
              <a:avLst/>
              <a:gdLst>
                <a:gd name="T0" fmla="*/ 232 w 240"/>
                <a:gd name="T1" fmla="*/ 24 h 54"/>
                <a:gd name="T2" fmla="*/ 232 w 240"/>
                <a:gd name="T3" fmla="*/ 24 h 54"/>
                <a:gd name="T4" fmla="*/ 230 w 240"/>
                <a:gd name="T5" fmla="*/ 28 h 54"/>
                <a:gd name="T6" fmla="*/ 224 w 240"/>
                <a:gd name="T7" fmla="*/ 34 h 54"/>
                <a:gd name="T8" fmla="*/ 214 w 240"/>
                <a:gd name="T9" fmla="*/ 38 h 54"/>
                <a:gd name="T10" fmla="*/ 200 w 240"/>
                <a:gd name="T11" fmla="*/ 40 h 54"/>
                <a:gd name="T12" fmla="*/ 164 w 240"/>
                <a:gd name="T13" fmla="*/ 46 h 54"/>
                <a:gd name="T14" fmla="*/ 120 w 240"/>
                <a:gd name="T15" fmla="*/ 48 h 54"/>
                <a:gd name="T16" fmla="*/ 120 w 240"/>
                <a:gd name="T17" fmla="*/ 48 h 54"/>
                <a:gd name="T18" fmla="*/ 76 w 240"/>
                <a:gd name="T19" fmla="*/ 46 h 54"/>
                <a:gd name="T20" fmla="*/ 40 w 240"/>
                <a:gd name="T21" fmla="*/ 40 h 54"/>
                <a:gd name="T22" fmla="*/ 26 w 240"/>
                <a:gd name="T23" fmla="*/ 38 h 54"/>
                <a:gd name="T24" fmla="*/ 16 w 240"/>
                <a:gd name="T25" fmla="*/ 34 h 54"/>
                <a:gd name="T26" fmla="*/ 8 w 240"/>
                <a:gd name="T27" fmla="*/ 28 h 54"/>
                <a:gd name="T28" fmla="*/ 6 w 240"/>
                <a:gd name="T29" fmla="*/ 24 h 54"/>
                <a:gd name="T30" fmla="*/ 6 w 240"/>
                <a:gd name="T31" fmla="*/ 24 h 54"/>
                <a:gd name="T32" fmla="*/ 8 w 240"/>
                <a:gd name="T33" fmla="*/ 22 h 54"/>
                <a:gd name="T34" fmla="*/ 10 w 240"/>
                <a:gd name="T35" fmla="*/ 18 h 54"/>
                <a:gd name="T36" fmla="*/ 18 w 240"/>
                <a:gd name="T37" fmla="*/ 14 h 54"/>
                <a:gd name="T38" fmla="*/ 34 w 240"/>
                <a:gd name="T39" fmla="*/ 8 h 54"/>
                <a:gd name="T40" fmla="*/ 52 w 240"/>
                <a:gd name="T41" fmla="*/ 6 h 54"/>
                <a:gd name="T42" fmla="*/ 48 w 240"/>
                <a:gd name="T43" fmla="*/ 0 h 54"/>
                <a:gd name="T44" fmla="*/ 48 w 240"/>
                <a:gd name="T45" fmla="*/ 0 h 54"/>
                <a:gd name="T46" fmla="*/ 30 w 240"/>
                <a:gd name="T47" fmla="*/ 4 h 54"/>
                <a:gd name="T48" fmla="*/ 14 w 240"/>
                <a:gd name="T49" fmla="*/ 8 h 54"/>
                <a:gd name="T50" fmla="*/ 8 w 240"/>
                <a:gd name="T51" fmla="*/ 12 h 54"/>
                <a:gd name="T52" fmla="*/ 4 w 240"/>
                <a:gd name="T53" fmla="*/ 16 h 54"/>
                <a:gd name="T54" fmla="*/ 0 w 240"/>
                <a:gd name="T55" fmla="*/ 20 h 54"/>
                <a:gd name="T56" fmla="*/ 0 w 240"/>
                <a:gd name="T57" fmla="*/ 24 h 54"/>
                <a:gd name="T58" fmla="*/ 0 w 240"/>
                <a:gd name="T59" fmla="*/ 24 h 54"/>
                <a:gd name="T60" fmla="*/ 0 w 240"/>
                <a:gd name="T61" fmla="*/ 30 h 54"/>
                <a:gd name="T62" fmla="*/ 4 w 240"/>
                <a:gd name="T63" fmla="*/ 34 h 54"/>
                <a:gd name="T64" fmla="*/ 10 w 240"/>
                <a:gd name="T65" fmla="*/ 38 h 54"/>
                <a:gd name="T66" fmla="*/ 18 w 240"/>
                <a:gd name="T67" fmla="*/ 42 h 54"/>
                <a:gd name="T68" fmla="*/ 36 w 240"/>
                <a:gd name="T69" fmla="*/ 46 h 54"/>
                <a:gd name="T70" fmla="*/ 58 w 240"/>
                <a:gd name="T71" fmla="*/ 50 h 54"/>
                <a:gd name="T72" fmla="*/ 98 w 240"/>
                <a:gd name="T73" fmla="*/ 54 h 54"/>
                <a:gd name="T74" fmla="*/ 120 w 240"/>
                <a:gd name="T75" fmla="*/ 54 h 54"/>
                <a:gd name="T76" fmla="*/ 120 w 240"/>
                <a:gd name="T77" fmla="*/ 54 h 54"/>
                <a:gd name="T78" fmla="*/ 140 w 240"/>
                <a:gd name="T79" fmla="*/ 54 h 54"/>
                <a:gd name="T80" fmla="*/ 182 w 240"/>
                <a:gd name="T81" fmla="*/ 50 h 54"/>
                <a:gd name="T82" fmla="*/ 202 w 240"/>
                <a:gd name="T83" fmla="*/ 46 h 54"/>
                <a:gd name="T84" fmla="*/ 222 w 240"/>
                <a:gd name="T85" fmla="*/ 42 h 54"/>
                <a:gd name="T86" fmla="*/ 228 w 240"/>
                <a:gd name="T87" fmla="*/ 38 h 54"/>
                <a:gd name="T88" fmla="*/ 234 w 240"/>
                <a:gd name="T89" fmla="*/ 34 h 54"/>
                <a:gd name="T90" fmla="*/ 238 w 240"/>
                <a:gd name="T91" fmla="*/ 30 h 54"/>
                <a:gd name="T92" fmla="*/ 240 w 240"/>
                <a:gd name="T93" fmla="*/ 24 h 54"/>
                <a:gd name="T94" fmla="*/ 240 w 240"/>
                <a:gd name="T95" fmla="*/ 24 h 54"/>
                <a:gd name="T96" fmla="*/ 238 w 240"/>
                <a:gd name="T97" fmla="*/ 20 h 54"/>
                <a:gd name="T98" fmla="*/ 236 w 240"/>
                <a:gd name="T99" fmla="*/ 16 h 54"/>
                <a:gd name="T100" fmla="*/ 226 w 240"/>
                <a:gd name="T101" fmla="*/ 8 h 54"/>
                <a:gd name="T102" fmla="*/ 212 w 240"/>
                <a:gd name="T103" fmla="*/ 4 h 54"/>
                <a:gd name="T104" fmla="*/ 194 w 240"/>
                <a:gd name="T105" fmla="*/ 0 h 54"/>
                <a:gd name="T106" fmla="*/ 190 w 240"/>
                <a:gd name="T107" fmla="*/ 6 h 54"/>
                <a:gd name="T108" fmla="*/ 190 w 240"/>
                <a:gd name="T109" fmla="*/ 6 h 54"/>
                <a:gd name="T110" fmla="*/ 208 w 240"/>
                <a:gd name="T111" fmla="*/ 10 h 54"/>
                <a:gd name="T112" fmla="*/ 222 w 240"/>
                <a:gd name="T113" fmla="*/ 14 h 54"/>
                <a:gd name="T114" fmla="*/ 230 w 240"/>
                <a:gd name="T115" fmla="*/ 18 h 54"/>
                <a:gd name="T116" fmla="*/ 232 w 240"/>
                <a:gd name="T117" fmla="*/ 22 h 54"/>
                <a:gd name="T118" fmla="*/ 232 w 240"/>
                <a:gd name="T119" fmla="*/ 24 h 54"/>
                <a:gd name="T120" fmla="*/ 232 w 240"/>
                <a:gd name="T121" fmla="*/ 2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40" h="54">
                  <a:moveTo>
                    <a:pt x="232" y="24"/>
                  </a:moveTo>
                  <a:lnTo>
                    <a:pt x="232" y="24"/>
                  </a:lnTo>
                  <a:lnTo>
                    <a:pt x="230" y="28"/>
                  </a:lnTo>
                  <a:lnTo>
                    <a:pt x="224" y="34"/>
                  </a:lnTo>
                  <a:lnTo>
                    <a:pt x="214" y="38"/>
                  </a:lnTo>
                  <a:lnTo>
                    <a:pt x="200" y="40"/>
                  </a:lnTo>
                  <a:lnTo>
                    <a:pt x="164" y="46"/>
                  </a:lnTo>
                  <a:lnTo>
                    <a:pt x="120" y="48"/>
                  </a:lnTo>
                  <a:lnTo>
                    <a:pt x="120" y="48"/>
                  </a:lnTo>
                  <a:lnTo>
                    <a:pt x="76" y="46"/>
                  </a:lnTo>
                  <a:lnTo>
                    <a:pt x="40" y="40"/>
                  </a:lnTo>
                  <a:lnTo>
                    <a:pt x="26" y="38"/>
                  </a:lnTo>
                  <a:lnTo>
                    <a:pt x="16" y="34"/>
                  </a:lnTo>
                  <a:lnTo>
                    <a:pt x="8" y="28"/>
                  </a:lnTo>
                  <a:lnTo>
                    <a:pt x="6" y="24"/>
                  </a:lnTo>
                  <a:lnTo>
                    <a:pt x="6" y="24"/>
                  </a:lnTo>
                  <a:lnTo>
                    <a:pt x="8" y="22"/>
                  </a:lnTo>
                  <a:lnTo>
                    <a:pt x="10" y="18"/>
                  </a:lnTo>
                  <a:lnTo>
                    <a:pt x="18" y="14"/>
                  </a:lnTo>
                  <a:lnTo>
                    <a:pt x="34" y="8"/>
                  </a:lnTo>
                  <a:lnTo>
                    <a:pt x="52" y="6"/>
                  </a:lnTo>
                  <a:lnTo>
                    <a:pt x="48" y="0"/>
                  </a:lnTo>
                  <a:lnTo>
                    <a:pt x="48" y="0"/>
                  </a:lnTo>
                  <a:lnTo>
                    <a:pt x="30" y="4"/>
                  </a:lnTo>
                  <a:lnTo>
                    <a:pt x="14" y="8"/>
                  </a:lnTo>
                  <a:lnTo>
                    <a:pt x="8" y="12"/>
                  </a:lnTo>
                  <a:lnTo>
                    <a:pt x="4" y="16"/>
                  </a:lnTo>
                  <a:lnTo>
                    <a:pt x="0" y="20"/>
                  </a:lnTo>
                  <a:lnTo>
                    <a:pt x="0" y="24"/>
                  </a:lnTo>
                  <a:lnTo>
                    <a:pt x="0" y="24"/>
                  </a:lnTo>
                  <a:lnTo>
                    <a:pt x="0" y="30"/>
                  </a:lnTo>
                  <a:lnTo>
                    <a:pt x="4" y="34"/>
                  </a:lnTo>
                  <a:lnTo>
                    <a:pt x="10" y="38"/>
                  </a:lnTo>
                  <a:lnTo>
                    <a:pt x="18" y="42"/>
                  </a:lnTo>
                  <a:lnTo>
                    <a:pt x="36" y="46"/>
                  </a:lnTo>
                  <a:lnTo>
                    <a:pt x="58" y="50"/>
                  </a:lnTo>
                  <a:lnTo>
                    <a:pt x="98" y="54"/>
                  </a:lnTo>
                  <a:lnTo>
                    <a:pt x="120" y="54"/>
                  </a:lnTo>
                  <a:lnTo>
                    <a:pt x="120" y="54"/>
                  </a:lnTo>
                  <a:lnTo>
                    <a:pt x="140" y="54"/>
                  </a:lnTo>
                  <a:lnTo>
                    <a:pt x="182" y="50"/>
                  </a:lnTo>
                  <a:lnTo>
                    <a:pt x="202" y="46"/>
                  </a:lnTo>
                  <a:lnTo>
                    <a:pt x="222" y="42"/>
                  </a:lnTo>
                  <a:lnTo>
                    <a:pt x="228" y="38"/>
                  </a:lnTo>
                  <a:lnTo>
                    <a:pt x="234" y="34"/>
                  </a:lnTo>
                  <a:lnTo>
                    <a:pt x="238" y="30"/>
                  </a:lnTo>
                  <a:lnTo>
                    <a:pt x="240" y="24"/>
                  </a:lnTo>
                  <a:lnTo>
                    <a:pt x="240" y="24"/>
                  </a:lnTo>
                  <a:lnTo>
                    <a:pt x="238" y="20"/>
                  </a:lnTo>
                  <a:lnTo>
                    <a:pt x="236" y="16"/>
                  </a:lnTo>
                  <a:lnTo>
                    <a:pt x="226" y="8"/>
                  </a:lnTo>
                  <a:lnTo>
                    <a:pt x="212" y="4"/>
                  </a:lnTo>
                  <a:lnTo>
                    <a:pt x="194" y="0"/>
                  </a:lnTo>
                  <a:lnTo>
                    <a:pt x="190" y="6"/>
                  </a:lnTo>
                  <a:lnTo>
                    <a:pt x="190" y="6"/>
                  </a:lnTo>
                  <a:lnTo>
                    <a:pt x="208" y="10"/>
                  </a:lnTo>
                  <a:lnTo>
                    <a:pt x="222" y="14"/>
                  </a:lnTo>
                  <a:lnTo>
                    <a:pt x="230" y="18"/>
                  </a:lnTo>
                  <a:lnTo>
                    <a:pt x="232" y="22"/>
                  </a:lnTo>
                  <a:lnTo>
                    <a:pt x="232" y="24"/>
                  </a:lnTo>
                  <a:lnTo>
                    <a:pt x="232" y="2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852" name="Freeform 632"/>
            <p:cNvSpPr>
              <a:spLocks/>
            </p:cNvSpPr>
            <p:nvPr/>
          </p:nvSpPr>
          <p:spPr bwMode="auto">
            <a:xfrm>
              <a:off x="4837113" y="6038850"/>
              <a:ext cx="358775" cy="66675"/>
            </a:xfrm>
            <a:custGeom>
              <a:avLst/>
              <a:gdLst>
                <a:gd name="T0" fmla="*/ 220 w 226"/>
                <a:gd name="T1" fmla="*/ 18 h 42"/>
                <a:gd name="T2" fmla="*/ 220 w 226"/>
                <a:gd name="T3" fmla="*/ 18 h 42"/>
                <a:gd name="T4" fmla="*/ 218 w 226"/>
                <a:gd name="T5" fmla="*/ 20 h 42"/>
                <a:gd name="T6" fmla="*/ 212 w 226"/>
                <a:gd name="T7" fmla="*/ 22 h 42"/>
                <a:gd name="T8" fmla="*/ 190 w 226"/>
                <a:gd name="T9" fmla="*/ 28 h 42"/>
                <a:gd name="T10" fmla="*/ 158 w 226"/>
                <a:gd name="T11" fmla="*/ 34 h 42"/>
                <a:gd name="T12" fmla="*/ 114 w 226"/>
                <a:gd name="T13" fmla="*/ 36 h 42"/>
                <a:gd name="T14" fmla="*/ 114 w 226"/>
                <a:gd name="T15" fmla="*/ 36 h 42"/>
                <a:gd name="T16" fmla="*/ 70 w 226"/>
                <a:gd name="T17" fmla="*/ 34 h 42"/>
                <a:gd name="T18" fmla="*/ 36 w 226"/>
                <a:gd name="T19" fmla="*/ 28 h 42"/>
                <a:gd name="T20" fmla="*/ 16 w 226"/>
                <a:gd name="T21" fmla="*/ 24 h 42"/>
                <a:gd name="T22" fmla="*/ 10 w 226"/>
                <a:gd name="T23" fmla="*/ 20 h 42"/>
                <a:gd name="T24" fmla="*/ 6 w 226"/>
                <a:gd name="T25" fmla="*/ 18 h 42"/>
                <a:gd name="T26" fmla="*/ 6 w 226"/>
                <a:gd name="T27" fmla="*/ 18 h 42"/>
                <a:gd name="T28" fmla="*/ 10 w 226"/>
                <a:gd name="T29" fmla="*/ 16 h 42"/>
                <a:gd name="T30" fmla="*/ 20 w 226"/>
                <a:gd name="T31" fmla="*/ 12 h 42"/>
                <a:gd name="T32" fmla="*/ 32 w 226"/>
                <a:gd name="T33" fmla="*/ 8 h 42"/>
                <a:gd name="T34" fmla="*/ 50 w 226"/>
                <a:gd name="T35" fmla="*/ 6 h 42"/>
                <a:gd name="T36" fmla="*/ 46 w 226"/>
                <a:gd name="T37" fmla="*/ 0 h 42"/>
                <a:gd name="T38" fmla="*/ 46 w 226"/>
                <a:gd name="T39" fmla="*/ 0 h 42"/>
                <a:gd name="T40" fmla="*/ 28 w 226"/>
                <a:gd name="T41" fmla="*/ 2 h 42"/>
                <a:gd name="T42" fmla="*/ 12 w 226"/>
                <a:gd name="T43" fmla="*/ 8 h 42"/>
                <a:gd name="T44" fmla="*/ 4 w 226"/>
                <a:gd name="T45" fmla="*/ 12 h 42"/>
                <a:gd name="T46" fmla="*/ 2 w 226"/>
                <a:gd name="T47" fmla="*/ 16 h 42"/>
                <a:gd name="T48" fmla="*/ 0 w 226"/>
                <a:gd name="T49" fmla="*/ 18 h 42"/>
                <a:gd name="T50" fmla="*/ 0 w 226"/>
                <a:gd name="T51" fmla="*/ 18 h 42"/>
                <a:gd name="T52" fmla="*/ 2 w 226"/>
                <a:gd name="T53" fmla="*/ 22 h 42"/>
                <a:gd name="T54" fmla="*/ 10 w 226"/>
                <a:gd name="T55" fmla="*/ 28 h 42"/>
                <a:gd name="T56" fmla="*/ 20 w 226"/>
                <a:gd name="T57" fmla="*/ 32 h 42"/>
                <a:gd name="T58" fmla="*/ 34 w 226"/>
                <a:gd name="T59" fmla="*/ 34 h 42"/>
                <a:gd name="T60" fmla="*/ 70 w 226"/>
                <a:gd name="T61" fmla="*/ 40 h 42"/>
                <a:gd name="T62" fmla="*/ 114 w 226"/>
                <a:gd name="T63" fmla="*/ 42 h 42"/>
                <a:gd name="T64" fmla="*/ 114 w 226"/>
                <a:gd name="T65" fmla="*/ 42 h 42"/>
                <a:gd name="T66" fmla="*/ 158 w 226"/>
                <a:gd name="T67" fmla="*/ 40 h 42"/>
                <a:gd name="T68" fmla="*/ 194 w 226"/>
                <a:gd name="T69" fmla="*/ 34 h 42"/>
                <a:gd name="T70" fmla="*/ 208 w 226"/>
                <a:gd name="T71" fmla="*/ 32 h 42"/>
                <a:gd name="T72" fmla="*/ 218 w 226"/>
                <a:gd name="T73" fmla="*/ 28 h 42"/>
                <a:gd name="T74" fmla="*/ 224 w 226"/>
                <a:gd name="T75" fmla="*/ 22 h 42"/>
                <a:gd name="T76" fmla="*/ 226 w 226"/>
                <a:gd name="T77" fmla="*/ 18 h 42"/>
                <a:gd name="T78" fmla="*/ 226 w 226"/>
                <a:gd name="T79" fmla="*/ 18 h 42"/>
                <a:gd name="T80" fmla="*/ 226 w 226"/>
                <a:gd name="T81" fmla="*/ 16 h 42"/>
                <a:gd name="T82" fmla="*/ 224 w 226"/>
                <a:gd name="T83" fmla="*/ 12 h 42"/>
                <a:gd name="T84" fmla="*/ 216 w 226"/>
                <a:gd name="T85" fmla="*/ 8 h 42"/>
                <a:gd name="T86" fmla="*/ 202 w 226"/>
                <a:gd name="T87" fmla="*/ 4 h 42"/>
                <a:gd name="T88" fmla="*/ 184 w 226"/>
                <a:gd name="T89" fmla="*/ 0 h 42"/>
                <a:gd name="T90" fmla="*/ 182 w 226"/>
                <a:gd name="T91" fmla="*/ 6 h 42"/>
                <a:gd name="T92" fmla="*/ 182 w 226"/>
                <a:gd name="T93" fmla="*/ 6 h 42"/>
                <a:gd name="T94" fmla="*/ 208 w 226"/>
                <a:gd name="T95" fmla="*/ 12 h 42"/>
                <a:gd name="T96" fmla="*/ 216 w 226"/>
                <a:gd name="T97" fmla="*/ 16 h 42"/>
                <a:gd name="T98" fmla="*/ 220 w 226"/>
                <a:gd name="T99" fmla="*/ 18 h 42"/>
                <a:gd name="T100" fmla="*/ 220 w 226"/>
                <a:gd name="T101" fmla="*/ 18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26" h="42">
                  <a:moveTo>
                    <a:pt x="220" y="18"/>
                  </a:moveTo>
                  <a:lnTo>
                    <a:pt x="220" y="18"/>
                  </a:lnTo>
                  <a:lnTo>
                    <a:pt x="218" y="20"/>
                  </a:lnTo>
                  <a:lnTo>
                    <a:pt x="212" y="22"/>
                  </a:lnTo>
                  <a:lnTo>
                    <a:pt x="190" y="28"/>
                  </a:lnTo>
                  <a:lnTo>
                    <a:pt x="158" y="34"/>
                  </a:lnTo>
                  <a:lnTo>
                    <a:pt x="114" y="36"/>
                  </a:lnTo>
                  <a:lnTo>
                    <a:pt x="114" y="36"/>
                  </a:lnTo>
                  <a:lnTo>
                    <a:pt x="70" y="34"/>
                  </a:lnTo>
                  <a:lnTo>
                    <a:pt x="36" y="28"/>
                  </a:lnTo>
                  <a:lnTo>
                    <a:pt x="16" y="24"/>
                  </a:lnTo>
                  <a:lnTo>
                    <a:pt x="10" y="20"/>
                  </a:lnTo>
                  <a:lnTo>
                    <a:pt x="6" y="18"/>
                  </a:lnTo>
                  <a:lnTo>
                    <a:pt x="6" y="18"/>
                  </a:lnTo>
                  <a:lnTo>
                    <a:pt x="10" y="16"/>
                  </a:lnTo>
                  <a:lnTo>
                    <a:pt x="20" y="12"/>
                  </a:lnTo>
                  <a:lnTo>
                    <a:pt x="32" y="8"/>
                  </a:lnTo>
                  <a:lnTo>
                    <a:pt x="50" y="6"/>
                  </a:lnTo>
                  <a:lnTo>
                    <a:pt x="46" y="0"/>
                  </a:lnTo>
                  <a:lnTo>
                    <a:pt x="46" y="0"/>
                  </a:lnTo>
                  <a:lnTo>
                    <a:pt x="28" y="2"/>
                  </a:lnTo>
                  <a:lnTo>
                    <a:pt x="12" y="8"/>
                  </a:lnTo>
                  <a:lnTo>
                    <a:pt x="4" y="12"/>
                  </a:lnTo>
                  <a:lnTo>
                    <a:pt x="2" y="16"/>
                  </a:lnTo>
                  <a:lnTo>
                    <a:pt x="0" y="18"/>
                  </a:lnTo>
                  <a:lnTo>
                    <a:pt x="0" y="18"/>
                  </a:lnTo>
                  <a:lnTo>
                    <a:pt x="2" y="22"/>
                  </a:lnTo>
                  <a:lnTo>
                    <a:pt x="10" y="28"/>
                  </a:lnTo>
                  <a:lnTo>
                    <a:pt x="20" y="32"/>
                  </a:lnTo>
                  <a:lnTo>
                    <a:pt x="34" y="34"/>
                  </a:lnTo>
                  <a:lnTo>
                    <a:pt x="70" y="40"/>
                  </a:lnTo>
                  <a:lnTo>
                    <a:pt x="114" y="42"/>
                  </a:lnTo>
                  <a:lnTo>
                    <a:pt x="114" y="42"/>
                  </a:lnTo>
                  <a:lnTo>
                    <a:pt x="158" y="40"/>
                  </a:lnTo>
                  <a:lnTo>
                    <a:pt x="194" y="34"/>
                  </a:lnTo>
                  <a:lnTo>
                    <a:pt x="208" y="32"/>
                  </a:lnTo>
                  <a:lnTo>
                    <a:pt x="218" y="28"/>
                  </a:lnTo>
                  <a:lnTo>
                    <a:pt x="224" y="22"/>
                  </a:lnTo>
                  <a:lnTo>
                    <a:pt x="226" y="18"/>
                  </a:lnTo>
                  <a:lnTo>
                    <a:pt x="226" y="18"/>
                  </a:lnTo>
                  <a:lnTo>
                    <a:pt x="226" y="16"/>
                  </a:lnTo>
                  <a:lnTo>
                    <a:pt x="224" y="12"/>
                  </a:lnTo>
                  <a:lnTo>
                    <a:pt x="216" y="8"/>
                  </a:lnTo>
                  <a:lnTo>
                    <a:pt x="202" y="4"/>
                  </a:lnTo>
                  <a:lnTo>
                    <a:pt x="184" y="0"/>
                  </a:lnTo>
                  <a:lnTo>
                    <a:pt x="182" y="6"/>
                  </a:lnTo>
                  <a:lnTo>
                    <a:pt x="182" y="6"/>
                  </a:lnTo>
                  <a:lnTo>
                    <a:pt x="208" y="12"/>
                  </a:lnTo>
                  <a:lnTo>
                    <a:pt x="216" y="16"/>
                  </a:lnTo>
                  <a:lnTo>
                    <a:pt x="220" y="18"/>
                  </a:lnTo>
                  <a:lnTo>
                    <a:pt x="220" y="1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853" name="Freeform 633"/>
            <p:cNvSpPr>
              <a:spLocks/>
            </p:cNvSpPr>
            <p:nvPr/>
          </p:nvSpPr>
          <p:spPr bwMode="auto">
            <a:xfrm>
              <a:off x="4849813" y="5794375"/>
              <a:ext cx="355600" cy="228600"/>
            </a:xfrm>
            <a:custGeom>
              <a:avLst/>
              <a:gdLst>
                <a:gd name="T0" fmla="*/ 152 w 224"/>
                <a:gd name="T1" fmla="*/ 144 h 144"/>
                <a:gd name="T2" fmla="*/ 224 w 224"/>
                <a:gd name="T3" fmla="*/ 0 h 144"/>
                <a:gd name="T4" fmla="*/ 116 w 224"/>
                <a:gd name="T5" fmla="*/ 116 h 144"/>
                <a:gd name="T6" fmla="*/ 116 w 224"/>
                <a:gd name="T7" fmla="*/ 116 h 144"/>
                <a:gd name="T8" fmla="*/ 110 w 224"/>
                <a:gd name="T9" fmla="*/ 118 h 144"/>
                <a:gd name="T10" fmla="*/ 104 w 224"/>
                <a:gd name="T11" fmla="*/ 120 h 144"/>
                <a:gd name="T12" fmla="*/ 104 w 224"/>
                <a:gd name="T13" fmla="*/ 120 h 144"/>
                <a:gd name="T14" fmla="*/ 100 w 224"/>
                <a:gd name="T15" fmla="*/ 118 h 144"/>
                <a:gd name="T16" fmla="*/ 94 w 224"/>
                <a:gd name="T17" fmla="*/ 114 h 144"/>
                <a:gd name="T18" fmla="*/ 48 w 224"/>
                <a:gd name="T19" fmla="*/ 52 h 144"/>
                <a:gd name="T20" fmla="*/ 0 w 224"/>
                <a:gd name="T21" fmla="*/ 52 h 144"/>
                <a:gd name="T22" fmla="*/ 64 w 224"/>
                <a:gd name="T23" fmla="*/ 144 h 144"/>
                <a:gd name="T24" fmla="*/ 64 w 224"/>
                <a:gd name="T25" fmla="*/ 144 h 144"/>
                <a:gd name="T26" fmla="*/ 92 w 224"/>
                <a:gd name="T27" fmla="*/ 142 h 144"/>
                <a:gd name="T28" fmla="*/ 106 w 224"/>
                <a:gd name="T29" fmla="*/ 142 h 144"/>
                <a:gd name="T30" fmla="*/ 106 w 224"/>
                <a:gd name="T31" fmla="*/ 142 h 144"/>
                <a:gd name="T32" fmla="*/ 120 w 224"/>
                <a:gd name="T33" fmla="*/ 142 h 144"/>
                <a:gd name="T34" fmla="*/ 152 w 224"/>
                <a:gd name="T35" fmla="*/ 144 h 144"/>
                <a:gd name="T36" fmla="*/ 152 w 224"/>
                <a:gd name="T37"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24" h="144">
                  <a:moveTo>
                    <a:pt x="152" y="144"/>
                  </a:moveTo>
                  <a:lnTo>
                    <a:pt x="224" y="0"/>
                  </a:lnTo>
                  <a:lnTo>
                    <a:pt x="116" y="116"/>
                  </a:lnTo>
                  <a:lnTo>
                    <a:pt x="116" y="116"/>
                  </a:lnTo>
                  <a:lnTo>
                    <a:pt x="110" y="118"/>
                  </a:lnTo>
                  <a:lnTo>
                    <a:pt x="104" y="120"/>
                  </a:lnTo>
                  <a:lnTo>
                    <a:pt x="104" y="120"/>
                  </a:lnTo>
                  <a:lnTo>
                    <a:pt x="100" y="118"/>
                  </a:lnTo>
                  <a:lnTo>
                    <a:pt x="94" y="114"/>
                  </a:lnTo>
                  <a:lnTo>
                    <a:pt x="48" y="52"/>
                  </a:lnTo>
                  <a:lnTo>
                    <a:pt x="0" y="52"/>
                  </a:lnTo>
                  <a:lnTo>
                    <a:pt x="64" y="144"/>
                  </a:lnTo>
                  <a:lnTo>
                    <a:pt x="64" y="144"/>
                  </a:lnTo>
                  <a:lnTo>
                    <a:pt x="92" y="142"/>
                  </a:lnTo>
                  <a:lnTo>
                    <a:pt x="106" y="142"/>
                  </a:lnTo>
                  <a:lnTo>
                    <a:pt x="106" y="142"/>
                  </a:lnTo>
                  <a:lnTo>
                    <a:pt x="120" y="142"/>
                  </a:lnTo>
                  <a:lnTo>
                    <a:pt x="152" y="144"/>
                  </a:lnTo>
                  <a:lnTo>
                    <a:pt x="152" y="14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854" name="Freeform 634"/>
            <p:cNvSpPr>
              <a:spLocks/>
            </p:cNvSpPr>
            <p:nvPr/>
          </p:nvSpPr>
          <p:spPr bwMode="auto">
            <a:xfrm>
              <a:off x="4964113" y="6042025"/>
              <a:ext cx="117475" cy="3175"/>
            </a:xfrm>
            <a:custGeom>
              <a:avLst/>
              <a:gdLst>
                <a:gd name="T0" fmla="*/ 0 w 74"/>
                <a:gd name="T1" fmla="*/ 0 h 2"/>
                <a:gd name="T2" fmla="*/ 2 w 74"/>
                <a:gd name="T3" fmla="*/ 2 h 2"/>
                <a:gd name="T4" fmla="*/ 72 w 74"/>
                <a:gd name="T5" fmla="*/ 2 h 2"/>
                <a:gd name="T6" fmla="*/ 74 w 74"/>
                <a:gd name="T7" fmla="*/ 0 h 2"/>
                <a:gd name="T8" fmla="*/ 74 w 74"/>
                <a:gd name="T9" fmla="*/ 0 h 2"/>
                <a:gd name="T10" fmla="*/ 34 w 74"/>
                <a:gd name="T11" fmla="*/ 0 h 2"/>
                <a:gd name="T12" fmla="*/ 34 w 74"/>
                <a:gd name="T13" fmla="*/ 0 h 2"/>
                <a:gd name="T14" fmla="*/ 0 w 74"/>
                <a:gd name="T15" fmla="*/ 0 h 2"/>
                <a:gd name="T16" fmla="*/ 0 w 74"/>
                <a:gd name="T17"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4" h="2">
                  <a:moveTo>
                    <a:pt x="0" y="0"/>
                  </a:moveTo>
                  <a:lnTo>
                    <a:pt x="2" y="2"/>
                  </a:lnTo>
                  <a:lnTo>
                    <a:pt x="72" y="2"/>
                  </a:lnTo>
                  <a:lnTo>
                    <a:pt x="74" y="0"/>
                  </a:lnTo>
                  <a:lnTo>
                    <a:pt x="74" y="0"/>
                  </a:lnTo>
                  <a:lnTo>
                    <a:pt x="34" y="0"/>
                  </a:lnTo>
                  <a:lnTo>
                    <a:pt x="34" y="0"/>
                  </a:lnTo>
                  <a:lnTo>
                    <a:pt x="0"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855" name="Freeform 635"/>
            <p:cNvSpPr>
              <a:spLocks/>
            </p:cNvSpPr>
            <p:nvPr/>
          </p:nvSpPr>
          <p:spPr bwMode="auto">
            <a:xfrm>
              <a:off x="4951413" y="6019800"/>
              <a:ext cx="139700" cy="12700"/>
            </a:xfrm>
            <a:custGeom>
              <a:avLst/>
              <a:gdLst>
                <a:gd name="T0" fmla="*/ 84 w 88"/>
                <a:gd name="T1" fmla="*/ 8 h 8"/>
                <a:gd name="T2" fmla="*/ 88 w 88"/>
                <a:gd name="T3" fmla="*/ 2 h 8"/>
                <a:gd name="T4" fmla="*/ 88 w 88"/>
                <a:gd name="T5" fmla="*/ 2 h 8"/>
                <a:gd name="T6" fmla="*/ 56 w 88"/>
                <a:gd name="T7" fmla="*/ 0 h 8"/>
                <a:gd name="T8" fmla="*/ 42 w 88"/>
                <a:gd name="T9" fmla="*/ 0 h 8"/>
                <a:gd name="T10" fmla="*/ 42 w 88"/>
                <a:gd name="T11" fmla="*/ 0 h 8"/>
                <a:gd name="T12" fmla="*/ 28 w 88"/>
                <a:gd name="T13" fmla="*/ 0 h 8"/>
                <a:gd name="T14" fmla="*/ 0 w 88"/>
                <a:gd name="T15" fmla="*/ 2 h 8"/>
                <a:gd name="T16" fmla="*/ 4 w 88"/>
                <a:gd name="T17" fmla="*/ 8 h 8"/>
                <a:gd name="T18" fmla="*/ 4 w 88"/>
                <a:gd name="T19" fmla="*/ 8 h 8"/>
                <a:gd name="T20" fmla="*/ 42 w 88"/>
                <a:gd name="T21" fmla="*/ 6 h 8"/>
                <a:gd name="T22" fmla="*/ 42 w 88"/>
                <a:gd name="T23" fmla="*/ 6 h 8"/>
                <a:gd name="T24" fmla="*/ 84 w 88"/>
                <a:gd name="T25" fmla="*/ 8 h 8"/>
                <a:gd name="T26" fmla="*/ 84 w 88"/>
                <a:gd name="T27"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8" h="8">
                  <a:moveTo>
                    <a:pt x="84" y="8"/>
                  </a:moveTo>
                  <a:lnTo>
                    <a:pt x="88" y="2"/>
                  </a:lnTo>
                  <a:lnTo>
                    <a:pt x="88" y="2"/>
                  </a:lnTo>
                  <a:lnTo>
                    <a:pt x="56" y="0"/>
                  </a:lnTo>
                  <a:lnTo>
                    <a:pt x="42" y="0"/>
                  </a:lnTo>
                  <a:lnTo>
                    <a:pt x="42" y="0"/>
                  </a:lnTo>
                  <a:lnTo>
                    <a:pt x="28" y="0"/>
                  </a:lnTo>
                  <a:lnTo>
                    <a:pt x="0" y="2"/>
                  </a:lnTo>
                  <a:lnTo>
                    <a:pt x="4" y="8"/>
                  </a:lnTo>
                  <a:lnTo>
                    <a:pt x="4" y="8"/>
                  </a:lnTo>
                  <a:lnTo>
                    <a:pt x="42" y="6"/>
                  </a:lnTo>
                  <a:lnTo>
                    <a:pt x="42" y="6"/>
                  </a:lnTo>
                  <a:lnTo>
                    <a:pt x="84" y="8"/>
                  </a:lnTo>
                  <a:lnTo>
                    <a:pt x="84" y="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856" name="Freeform 636"/>
            <p:cNvSpPr>
              <a:spLocks/>
            </p:cNvSpPr>
            <p:nvPr/>
          </p:nvSpPr>
          <p:spPr bwMode="auto">
            <a:xfrm>
              <a:off x="4957763" y="6029325"/>
              <a:ext cx="127000" cy="12700"/>
            </a:xfrm>
            <a:custGeom>
              <a:avLst/>
              <a:gdLst>
                <a:gd name="T0" fmla="*/ 38 w 80"/>
                <a:gd name="T1" fmla="*/ 8 h 8"/>
                <a:gd name="T2" fmla="*/ 38 w 80"/>
                <a:gd name="T3" fmla="*/ 8 h 8"/>
                <a:gd name="T4" fmla="*/ 78 w 80"/>
                <a:gd name="T5" fmla="*/ 8 h 8"/>
                <a:gd name="T6" fmla="*/ 80 w 80"/>
                <a:gd name="T7" fmla="*/ 2 h 8"/>
                <a:gd name="T8" fmla="*/ 80 w 80"/>
                <a:gd name="T9" fmla="*/ 2 h 8"/>
                <a:gd name="T10" fmla="*/ 38 w 80"/>
                <a:gd name="T11" fmla="*/ 0 h 8"/>
                <a:gd name="T12" fmla="*/ 38 w 80"/>
                <a:gd name="T13" fmla="*/ 0 h 8"/>
                <a:gd name="T14" fmla="*/ 0 w 80"/>
                <a:gd name="T15" fmla="*/ 2 h 8"/>
                <a:gd name="T16" fmla="*/ 4 w 80"/>
                <a:gd name="T17" fmla="*/ 8 h 8"/>
                <a:gd name="T18" fmla="*/ 4 w 80"/>
                <a:gd name="T19" fmla="*/ 8 h 8"/>
                <a:gd name="T20" fmla="*/ 38 w 80"/>
                <a:gd name="T21" fmla="*/ 8 h 8"/>
                <a:gd name="T22" fmla="*/ 38 w 80"/>
                <a:gd name="T23"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0" h="8">
                  <a:moveTo>
                    <a:pt x="38" y="8"/>
                  </a:moveTo>
                  <a:lnTo>
                    <a:pt x="38" y="8"/>
                  </a:lnTo>
                  <a:lnTo>
                    <a:pt x="78" y="8"/>
                  </a:lnTo>
                  <a:lnTo>
                    <a:pt x="80" y="2"/>
                  </a:lnTo>
                  <a:lnTo>
                    <a:pt x="80" y="2"/>
                  </a:lnTo>
                  <a:lnTo>
                    <a:pt x="38" y="0"/>
                  </a:lnTo>
                  <a:lnTo>
                    <a:pt x="38" y="0"/>
                  </a:lnTo>
                  <a:lnTo>
                    <a:pt x="0" y="2"/>
                  </a:lnTo>
                  <a:lnTo>
                    <a:pt x="4" y="8"/>
                  </a:lnTo>
                  <a:lnTo>
                    <a:pt x="4" y="8"/>
                  </a:lnTo>
                  <a:lnTo>
                    <a:pt x="38" y="8"/>
                  </a:lnTo>
                  <a:lnTo>
                    <a:pt x="38" y="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857" name="Freeform 637"/>
            <p:cNvSpPr>
              <a:spLocks/>
            </p:cNvSpPr>
            <p:nvPr/>
          </p:nvSpPr>
          <p:spPr bwMode="auto">
            <a:xfrm>
              <a:off x="4808538" y="5676900"/>
              <a:ext cx="479425" cy="349250"/>
            </a:xfrm>
            <a:custGeom>
              <a:avLst/>
              <a:gdLst>
                <a:gd name="T0" fmla="*/ 26 w 302"/>
                <a:gd name="T1" fmla="*/ 126 h 220"/>
                <a:gd name="T2" fmla="*/ 74 w 302"/>
                <a:gd name="T3" fmla="*/ 126 h 220"/>
                <a:gd name="T4" fmla="*/ 120 w 302"/>
                <a:gd name="T5" fmla="*/ 188 h 220"/>
                <a:gd name="T6" fmla="*/ 120 w 302"/>
                <a:gd name="T7" fmla="*/ 188 h 220"/>
                <a:gd name="T8" fmla="*/ 126 w 302"/>
                <a:gd name="T9" fmla="*/ 192 h 220"/>
                <a:gd name="T10" fmla="*/ 130 w 302"/>
                <a:gd name="T11" fmla="*/ 194 h 220"/>
                <a:gd name="T12" fmla="*/ 130 w 302"/>
                <a:gd name="T13" fmla="*/ 194 h 220"/>
                <a:gd name="T14" fmla="*/ 136 w 302"/>
                <a:gd name="T15" fmla="*/ 192 h 220"/>
                <a:gd name="T16" fmla="*/ 142 w 302"/>
                <a:gd name="T17" fmla="*/ 190 h 220"/>
                <a:gd name="T18" fmla="*/ 250 w 302"/>
                <a:gd name="T19" fmla="*/ 74 h 220"/>
                <a:gd name="T20" fmla="*/ 178 w 302"/>
                <a:gd name="T21" fmla="*/ 218 h 220"/>
                <a:gd name="T22" fmla="*/ 178 w 302"/>
                <a:gd name="T23" fmla="*/ 218 h 220"/>
                <a:gd name="T24" fmla="*/ 192 w 302"/>
                <a:gd name="T25" fmla="*/ 220 h 220"/>
                <a:gd name="T26" fmla="*/ 302 w 302"/>
                <a:gd name="T27" fmla="*/ 0 h 220"/>
                <a:gd name="T28" fmla="*/ 132 w 302"/>
                <a:gd name="T29" fmla="*/ 180 h 220"/>
                <a:gd name="T30" fmla="*/ 80 w 302"/>
                <a:gd name="T31" fmla="*/ 112 h 220"/>
                <a:gd name="T32" fmla="*/ 0 w 302"/>
                <a:gd name="T33" fmla="*/ 112 h 220"/>
                <a:gd name="T34" fmla="*/ 74 w 302"/>
                <a:gd name="T35" fmla="*/ 220 h 220"/>
                <a:gd name="T36" fmla="*/ 74 w 302"/>
                <a:gd name="T37" fmla="*/ 220 h 220"/>
                <a:gd name="T38" fmla="*/ 90 w 302"/>
                <a:gd name="T39" fmla="*/ 218 h 220"/>
                <a:gd name="T40" fmla="*/ 26 w 302"/>
                <a:gd name="T41" fmla="*/ 126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02" h="220">
                  <a:moveTo>
                    <a:pt x="26" y="126"/>
                  </a:moveTo>
                  <a:lnTo>
                    <a:pt x="74" y="126"/>
                  </a:lnTo>
                  <a:lnTo>
                    <a:pt x="120" y="188"/>
                  </a:lnTo>
                  <a:lnTo>
                    <a:pt x="120" y="188"/>
                  </a:lnTo>
                  <a:lnTo>
                    <a:pt x="126" y="192"/>
                  </a:lnTo>
                  <a:lnTo>
                    <a:pt x="130" y="194"/>
                  </a:lnTo>
                  <a:lnTo>
                    <a:pt x="130" y="194"/>
                  </a:lnTo>
                  <a:lnTo>
                    <a:pt x="136" y="192"/>
                  </a:lnTo>
                  <a:lnTo>
                    <a:pt x="142" y="190"/>
                  </a:lnTo>
                  <a:lnTo>
                    <a:pt x="250" y="74"/>
                  </a:lnTo>
                  <a:lnTo>
                    <a:pt x="178" y="218"/>
                  </a:lnTo>
                  <a:lnTo>
                    <a:pt x="178" y="218"/>
                  </a:lnTo>
                  <a:lnTo>
                    <a:pt x="192" y="220"/>
                  </a:lnTo>
                  <a:lnTo>
                    <a:pt x="302" y="0"/>
                  </a:lnTo>
                  <a:lnTo>
                    <a:pt x="132" y="180"/>
                  </a:lnTo>
                  <a:lnTo>
                    <a:pt x="80" y="112"/>
                  </a:lnTo>
                  <a:lnTo>
                    <a:pt x="0" y="112"/>
                  </a:lnTo>
                  <a:lnTo>
                    <a:pt x="74" y="220"/>
                  </a:lnTo>
                  <a:lnTo>
                    <a:pt x="74" y="220"/>
                  </a:lnTo>
                  <a:lnTo>
                    <a:pt x="90" y="218"/>
                  </a:lnTo>
                  <a:lnTo>
                    <a:pt x="26" y="12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858" name="Freeform 638"/>
            <p:cNvSpPr>
              <a:spLocks/>
            </p:cNvSpPr>
            <p:nvPr/>
          </p:nvSpPr>
          <p:spPr bwMode="auto">
            <a:xfrm>
              <a:off x="4941888" y="6042025"/>
              <a:ext cx="161925" cy="25400"/>
            </a:xfrm>
            <a:custGeom>
              <a:avLst/>
              <a:gdLst>
                <a:gd name="T0" fmla="*/ 16 w 102"/>
                <a:gd name="T1" fmla="*/ 2 h 16"/>
                <a:gd name="T2" fmla="*/ 14 w 102"/>
                <a:gd name="T3" fmla="*/ 0 h 16"/>
                <a:gd name="T4" fmla="*/ 14 w 102"/>
                <a:gd name="T5" fmla="*/ 0 h 16"/>
                <a:gd name="T6" fmla="*/ 0 w 102"/>
                <a:gd name="T7" fmla="*/ 2 h 16"/>
                <a:gd name="T8" fmla="*/ 10 w 102"/>
                <a:gd name="T9" fmla="*/ 16 h 16"/>
                <a:gd name="T10" fmla="*/ 94 w 102"/>
                <a:gd name="T11" fmla="*/ 16 h 16"/>
                <a:gd name="T12" fmla="*/ 102 w 102"/>
                <a:gd name="T13" fmla="*/ 2 h 16"/>
                <a:gd name="T14" fmla="*/ 102 w 102"/>
                <a:gd name="T15" fmla="*/ 2 h 16"/>
                <a:gd name="T16" fmla="*/ 88 w 102"/>
                <a:gd name="T17" fmla="*/ 0 h 16"/>
                <a:gd name="T18" fmla="*/ 86 w 102"/>
                <a:gd name="T19" fmla="*/ 2 h 16"/>
                <a:gd name="T20" fmla="*/ 16 w 102"/>
                <a:gd name="T21" fmla="*/ 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2" h="16">
                  <a:moveTo>
                    <a:pt x="16" y="2"/>
                  </a:moveTo>
                  <a:lnTo>
                    <a:pt x="14" y="0"/>
                  </a:lnTo>
                  <a:lnTo>
                    <a:pt x="14" y="0"/>
                  </a:lnTo>
                  <a:lnTo>
                    <a:pt x="0" y="2"/>
                  </a:lnTo>
                  <a:lnTo>
                    <a:pt x="10" y="16"/>
                  </a:lnTo>
                  <a:lnTo>
                    <a:pt x="94" y="16"/>
                  </a:lnTo>
                  <a:lnTo>
                    <a:pt x="102" y="2"/>
                  </a:lnTo>
                  <a:lnTo>
                    <a:pt x="102" y="2"/>
                  </a:lnTo>
                  <a:lnTo>
                    <a:pt x="88" y="0"/>
                  </a:lnTo>
                  <a:lnTo>
                    <a:pt x="86" y="2"/>
                  </a:lnTo>
                  <a:lnTo>
                    <a:pt x="16"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859" name="Freeform 639"/>
            <p:cNvSpPr>
              <a:spLocks/>
            </p:cNvSpPr>
            <p:nvPr/>
          </p:nvSpPr>
          <p:spPr bwMode="auto">
            <a:xfrm>
              <a:off x="5084763" y="6022975"/>
              <a:ext cx="28575" cy="12700"/>
            </a:xfrm>
            <a:custGeom>
              <a:avLst/>
              <a:gdLst>
                <a:gd name="T0" fmla="*/ 0 w 18"/>
                <a:gd name="T1" fmla="*/ 6 h 8"/>
                <a:gd name="T2" fmla="*/ 0 w 18"/>
                <a:gd name="T3" fmla="*/ 6 h 8"/>
                <a:gd name="T4" fmla="*/ 14 w 18"/>
                <a:gd name="T5" fmla="*/ 8 h 8"/>
                <a:gd name="T6" fmla="*/ 18 w 18"/>
                <a:gd name="T7" fmla="*/ 2 h 8"/>
                <a:gd name="T8" fmla="*/ 18 w 18"/>
                <a:gd name="T9" fmla="*/ 2 h 8"/>
                <a:gd name="T10" fmla="*/ 4 w 18"/>
                <a:gd name="T11" fmla="*/ 0 h 8"/>
                <a:gd name="T12" fmla="*/ 0 w 18"/>
                <a:gd name="T13" fmla="*/ 6 h 8"/>
              </a:gdLst>
              <a:ahLst/>
              <a:cxnLst>
                <a:cxn ang="0">
                  <a:pos x="T0" y="T1"/>
                </a:cxn>
                <a:cxn ang="0">
                  <a:pos x="T2" y="T3"/>
                </a:cxn>
                <a:cxn ang="0">
                  <a:pos x="T4" y="T5"/>
                </a:cxn>
                <a:cxn ang="0">
                  <a:pos x="T6" y="T7"/>
                </a:cxn>
                <a:cxn ang="0">
                  <a:pos x="T8" y="T9"/>
                </a:cxn>
                <a:cxn ang="0">
                  <a:pos x="T10" y="T11"/>
                </a:cxn>
                <a:cxn ang="0">
                  <a:pos x="T12" y="T13"/>
                </a:cxn>
              </a:cxnLst>
              <a:rect l="0" t="0" r="r" b="b"/>
              <a:pathLst>
                <a:path w="18" h="8">
                  <a:moveTo>
                    <a:pt x="0" y="6"/>
                  </a:moveTo>
                  <a:lnTo>
                    <a:pt x="0" y="6"/>
                  </a:lnTo>
                  <a:lnTo>
                    <a:pt x="14" y="8"/>
                  </a:lnTo>
                  <a:lnTo>
                    <a:pt x="18" y="2"/>
                  </a:lnTo>
                  <a:lnTo>
                    <a:pt x="18" y="2"/>
                  </a:lnTo>
                  <a:lnTo>
                    <a:pt x="4" y="0"/>
                  </a:lnTo>
                  <a:lnTo>
                    <a:pt x="0" y="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860" name="Freeform 640"/>
            <p:cNvSpPr>
              <a:spLocks/>
            </p:cNvSpPr>
            <p:nvPr/>
          </p:nvSpPr>
          <p:spPr bwMode="auto">
            <a:xfrm>
              <a:off x="4926013" y="6022975"/>
              <a:ext cx="31750" cy="12700"/>
            </a:xfrm>
            <a:custGeom>
              <a:avLst/>
              <a:gdLst>
                <a:gd name="T0" fmla="*/ 20 w 20"/>
                <a:gd name="T1" fmla="*/ 6 h 8"/>
                <a:gd name="T2" fmla="*/ 16 w 20"/>
                <a:gd name="T3" fmla="*/ 0 h 8"/>
                <a:gd name="T4" fmla="*/ 16 w 20"/>
                <a:gd name="T5" fmla="*/ 0 h 8"/>
                <a:gd name="T6" fmla="*/ 0 w 20"/>
                <a:gd name="T7" fmla="*/ 2 h 8"/>
                <a:gd name="T8" fmla="*/ 4 w 20"/>
                <a:gd name="T9" fmla="*/ 8 h 8"/>
                <a:gd name="T10" fmla="*/ 4 w 20"/>
                <a:gd name="T11" fmla="*/ 8 h 8"/>
                <a:gd name="T12" fmla="*/ 20 w 20"/>
                <a:gd name="T13" fmla="*/ 6 h 8"/>
                <a:gd name="T14" fmla="*/ 20 w 20"/>
                <a:gd name="T15" fmla="*/ 6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8">
                  <a:moveTo>
                    <a:pt x="20" y="6"/>
                  </a:moveTo>
                  <a:lnTo>
                    <a:pt x="16" y="0"/>
                  </a:lnTo>
                  <a:lnTo>
                    <a:pt x="16" y="0"/>
                  </a:lnTo>
                  <a:lnTo>
                    <a:pt x="0" y="2"/>
                  </a:lnTo>
                  <a:lnTo>
                    <a:pt x="4" y="8"/>
                  </a:lnTo>
                  <a:lnTo>
                    <a:pt x="4" y="8"/>
                  </a:lnTo>
                  <a:lnTo>
                    <a:pt x="20" y="6"/>
                  </a:lnTo>
                  <a:lnTo>
                    <a:pt x="20" y="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861" name="Freeform 641"/>
            <p:cNvSpPr>
              <a:spLocks/>
            </p:cNvSpPr>
            <p:nvPr/>
          </p:nvSpPr>
          <p:spPr bwMode="auto">
            <a:xfrm>
              <a:off x="4932363" y="6032500"/>
              <a:ext cx="31750" cy="12700"/>
            </a:xfrm>
            <a:custGeom>
              <a:avLst/>
              <a:gdLst>
                <a:gd name="T0" fmla="*/ 20 w 20"/>
                <a:gd name="T1" fmla="*/ 6 h 8"/>
                <a:gd name="T2" fmla="*/ 16 w 20"/>
                <a:gd name="T3" fmla="*/ 0 h 8"/>
                <a:gd name="T4" fmla="*/ 16 w 20"/>
                <a:gd name="T5" fmla="*/ 0 h 8"/>
                <a:gd name="T6" fmla="*/ 0 w 20"/>
                <a:gd name="T7" fmla="*/ 2 h 8"/>
                <a:gd name="T8" fmla="*/ 6 w 20"/>
                <a:gd name="T9" fmla="*/ 8 h 8"/>
                <a:gd name="T10" fmla="*/ 6 w 20"/>
                <a:gd name="T11" fmla="*/ 8 h 8"/>
                <a:gd name="T12" fmla="*/ 20 w 20"/>
                <a:gd name="T13" fmla="*/ 6 h 8"/>
                <a:gd name="T14" fmla="*/ 20 w 20"/>
                <a:gd name="T15" fmla="*/ 6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8">
                  <a:moveTo>
                    <a:pt x="20" y="6"/>
                  </a:moveTo>
                  <a:lnTo>
                    <a:pt x="16" y="0"/>
                  </a:lnTo>
                  <a:lnTo>
                    <a:pt x="16" y="0"/>
                  </a:lnTo>
                  <a:lnTo>
                    <a:pt x="0" y="2"/>
                  </a:lnTo>
                  <a:lnTo>
                    <a:pt x="6" y="8"/>
                  </a:lnTo>
                  <a:lnTo>
                    <a:pt x="6" y="8"/>
                  </a:lnTo>
                  <a:lnTo>
                    <a:pt x="20" y="6"/>
                  </a:lnTo>
                  <a:lnTo>
                    <a:pt x="20" y="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862" name="Freeform 642"/>
            <p:cNvSpPr>
              <a:spLocks/>
            </p:cNvSpPr>
            <p:nvPr/>
          </p:nvSpPr>
          <p:spPr bwMode="auto">
            <a:xfrm>
              <a:off x="5081588" y="6032500"/>
              <a:ext cx="25400" cy="12700"/>
            </a:xfrm>
            <a:custGeom>
              <a:avLst/>
              <a:gdLst>
                <a:gd name="T0" fmla="*/ 0 w 16"/>
                <a:gd name="T1" fmla="*/ 6 h 8"/>
                <a:gd name="T2" fmla="*/ 0 w 16"/>
                <a:gd name="T3" fmla="*/ 6 h 8"/>
                <a:gd name="T4" fmla="*/ 14 w 16"/>
                <a:gd name="T5" fmla="*/ 8 h 8"/>
                <a:gd name="T6" fmla="*/ 16 w 16"/>
                <a:gd name="T7" fmla="*/ 2 h 8"/>
                <a:gd name="T8" fmla="*/ 16 w 16"/>
                <a:gd name="T9" fmla="*/ 2 h 8"/>
                <a:gd name="T10" fmla="*/ 2 w 16"/>
                <a:gd name="T11" fmla="*/ 0 h 8"/>
                <a:gd name="T12" fmla="*/ 0 w 16"/>
                <a:gd name="T13" fmla="*/ 6 h 8"/>
              </a:gdLst>
              <a:ahLst/>
              <a:cxnLst>
                <a:cxn ang="0">
                  <a:pos x="T0" y="T1"/>
                </a:cxn>
                <a:cxn ang="0">
                  <a:pos x="T2" y="T3"/>
                </a:cxn>
                <a:cxn ang="0">
                  <a:pos x="T4" y="T5"/>
                </a:cxn>
                <a:cxn ang="0">
                  <a:pos x="T6" y="T7"/>
                </a:cxn>
                <a:cxn ang="0">
                  <a:pos x="T8" y="T9"/>
                </a:cxn>
                <a:cxn ang="0">
                  <a:pos x="T10" y="T11"/>
                </a:cxn>
                <a:cxn ang="0">
                  <a:pos x="T12" y="T13"/>
                </a:cxn>
              </a:cxnLst>
              <a:rect l="0" t="0" r="r" b="b"/>
              <a:pathLst>
                <a:path w="16" h="8">
                  <a:moveTo>
                    <a:pt x="0" y="6"/>
                  </a:moveTo>
                  <a:lnTo>
                    <a:pt x="0" y="6"/>
                  </a:lnTo>
                  <a:lnTo>
                    <a:pt x="14" y="8"/>
                  </a:lnTo>
                  <a:lnTo>
                    <a:pt x="16" y="2"/>
                  </a:lnTo>
                  <a:lnTo>
                    <a:pt x="16" y="2"/>
                  </a:lnTo>
                  <a:lnTo>
                    <a:pt x="2" y="0"/>
                  </a:lnTo>
                  <a:lnTo>
                    <a:pt x="0" y="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863" name="Freeform 643"/>
            <p:cNvSpPr>
              <a:spLocks/>
            </p:cNvSpPr>
            <p:nvPr/>
          </p:nvSpPr>
          <p:spPr bwMode="auto">
            <a:xfrm>
              <a:off x="4808538" y="5676900"/>
              <a:ext cx="479425" cy="390525"/>
            </a:xfrm>
            <a:custGeom>
              <a:avLst/>
              <a:gdLst>
                <a:gd name="T0" fmla="*/ 94 w 302"/>
                <a:gd name="T1" fmla="*/ 246 h 246"/>
                <a:gd name="T2" fmla="*/ 0 w 302"/>
                <a:gd name="T3" fmla="*/ 112 h 246"/>
                <a:gd name="T4" fmla="*/ 80 w 302"/>
                <a:gd name="T5" fmla="*/ 112 h 246"/>
                <a:gd name="T6" fmla="*/ 132 w 302"/>
                <a:gd name="T7" fmla="*/ 180 h 246"/>
                <a:gd name="T8" fmla="*/ 302 w 302"/>
                <a:gd name="T9" fmla="*/ 0 h 246"/>
                <a:gd name="T10" fmla="*/ 178 w 302"/>
                <a:gd name="T11" fmla="*/ 246 h 246"/>
                <a:gd name="T12" fmla="*/ 94 w 302"/>
                <a:gd name="T13" fmla="*/ 246 h 246"/>
              </a:gdLst>
              <a:ahLst/>
              <a:cxnLst>
                <a:cxn ang="0">
                  <a:pos x="T0" y="T1"/>
                </a:cxn>
                <a:cxn ang="0">
                  <a:pos x="T2" y="T3"/>
                </a:cxn>
                <a:cxn ang="0">
                  <a:pos x="T4" y="T5"/>
                </a:cxn>
                <a:cxn ang="0">
                  <a:pos x="T6" y="T7"/>
                </a:cxn>
                <a:cxn ang="0">
                  <a:pos x="T8" y="T9"/>
                </a:cxn>
                <a:cxn ang="0">
                  <a:pos x="T10" y="T11"/>
                </a:cxn>
                <a:cxn ang="0">
                  <a:pos x="T12" y="T13"/>
                </a:cxn>
              </a:cxnLst>
              <a:rect l="0" t="0" r="r" b="b"/>
              <a:pathLst>
                <a:path w="302" h="246">
                  <a:moveTo>
                    <a:pt x="94" y="246"/>
                  </a:moveTo>
                  <a:lnTo>
                    <a:pt x="0" y="112"/>
                  </a:lnTo>
                  <a:lnTo>
                    <a:pt x="80" y="112"/>
                  </a:lnTo>
                  <a:lnTo>
                    <a:pt x="132" y="180"/>
                  </a:lnTo>
                  <a:lnTo>
                    <a:pt x="302" y="0"/>
                  </a:lnTo>
                  <a:lnTo>
                    <a:pt x="178" y="246"/>
                  </a:lnTo>
                  <a:lnTo>
                    <a:pt x="94" y="24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grpSp>
      <p:grpSp>
        <p:nvGrpSpPr>
          <p:cNvPr id="1864" name="グループ化 1863"/>
          <p:cNvGrpSpPr/>
          <p:nvPr/>
        </p:nvGrpSpPr>
        <p:grpSpPr>
          <a:xfrm>
            <a:off x="8166781" y="2558876"/>
            <a:ext cx="354277" cy="434926"/>
            <a:chOff x="7847013" y="2651125"/>
            <a:chExt cx="390525" cy="479425"/>
          </a:xfrm>
        </p:grpSpPr>
        <p:sp>
          <p:nvSpPr>
            <p:cNvPr id="1865" name="Freeform 644"/>
            <p:cNvSpPr>
              <a:spLocks/>
            </p:cNvSpPr>
            <p:nvPr/>
          </p:nvSpPr>
          <p:spPr bwMode="auto">
            <a:xfrm>
              <a:off x="7847013" y="2651125"/>
              <a:ext cx="390525" cy="479425"/>
            </a:xfrm>
            <a:custGeom>
              <a:avLst/>
              <a:gdLst>
                <a:gd name="T0" fmla="*/ 0 w 246"/>
                <a:gd name="T1" fmla="*/ 0 h 302"/>
                <a:gd name="T2" fmla="*/ 0 w 246"/>
                <a:gd name="T3" fmla="*/ 264 h 302"/>
                <a:gd name="T4" fmla="*/ 0 w 246"/>
                <a:gd name="T5" fmla="*/ 264 h 302"/>
                <a:gd name="T6" fmla="*/ 2 w 246"/>
                <a:gd name="T7" fmla="*/ 272 h 302"/>
                <a:gd name="T8" fmla="*/ 4 w 246"/>
                <a:gd name="T9" fmla="*/ 278 h 302"/>
                <a:gd name="T10" fmla="*/ 6 w 246"/>
                <a:gd name="T11" fmla="*/ 286 h 302"/>
                <a:gd name="T12" fmla="*/ 12 w 246"/>
                <a:gd name="T13" fmla="*/ 290 h 302"/>
                <a:gd name="T14" fmla="*/ 16 w 246"/>
                <a:gd name="T15" fmla="*/ 296 h 302"/>
                <a:gd name="T16" fmla="*/ 24 w 246"/>
                <a:gd name="T17" fmla="*/ 298 h 302"/>
                <a:gd name="T18" fmla="*/ 30 w 246"/>
                <a:gd name="T19" fmla="*/ 302 h 302"/>
                <a:gd name="T20" fmla="*/ 38 w 246"/>
                <a:gd name="T21" fmla="*/ 302 h 302"/>
                <a:gd name="T22" fmla="*/ 208 w 246"/>
                <a:gd name="T23" fmla="*/ 302 h 302"/>
                <a:gd name="T24" fmla="*/ 208 w 246"/>
                <a:gd name="T25" fmla="*/ 302 h 302"/>
                <a:gd name="T26" fmla="*/ 216 w 246"/>
                <a:gd name="T27" fmla="*/ 302 h 302"/>
                <a:gd name="T28" fmla="*/ 222 w 246"/>
                <a:gd name="T29" fmla="*/ 298 h 302"/>
                <a:gd name="T30" fmla="*/ 228 w 246"/>
                <a:gd name="T31" fmla="*/ 296 h 302"/>
                <a:gd name="T32" fmla="*/ 234 w 246"/>
                <a:gd name="T33" fmla="*/ 290 h 302"/>
                <a:gd name="T34" fmla="*/ 240 w 246"/>
                <a:gd name="T35" fmla="*/ 286 h 302"/>
                <a:gd name="T36" fmla="*/ 242 w 246"/>
                <a:gd name="T37" fmla="*/ 278 h 302"/>
                <a:gd name="T38" fmla="*/ 244 w 246"/>
                <a:gd name="T39" fmla="*/ 272 h 302"/>
                <a:gd name="T40" fmla="*/ 246 w 246"/>
                <a:gd name="T41" fmla="*/ 264 h 302"/>
                <a:gd name="T42" fmla="*/ 246 w 246"/>
                <a:gd name="T43" fmla="*/ 68 h 302"/>
                <a:gd name="T44" fmla="*/ 178 w 246"/>
                <a:gd name="T45" fmla="*/ 0 h 302"/>
                <a:gd name="T46" fmla="*/ 0 w 246"/>
                <a:gd name="T47" fmla="*/ 0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46" h="302">
                  <a:moveTo>
                    <a:pt x="0" y="0"/>
                  </a:moveTo>
                  <a:lnTo>
                    <a:pt x="0" y="264"/>
                  </a:lnTo>
                  <a:lnTo>
                    <a:pt x="0" y="264"/>
                  </a:lnTo>
                  <a:lnTo>
                    <a:pt x="2" y="272"/>
                  </a:lnTo>
                  <a:lnTo>
                    <a:pt x="4" y="278"/>
                  </a:lnTo>
                  <a:lnTo>
                    <a:pt x="6" y="286"/>
                  </a:lnTo>
                  <a:lnTo>
                    <a:pt x="12" y="290"/>
                  </a:lnTo>
                  <a:lnTo>
                    <a:pt x="16" y="296"/>
                  </a:lnTo>
                  <a:lnTo>
                    <a:pt x="24" y="298"/>
                  </a:lnTo>
                  <a:lnTo>
                    <a:pt x="30" y="302"/>
                  </a:lnTo>
                  <a:lnTo>
                    <a:pt x="38" y="302"/>
                  </a:lnTo>
                  <a:lnTo>
                    <a:pt x="208" y="302"/>
                  </a:lnTo>
                  <a:lnTo>
                    <a:pt x="208" y="302"/>
                  </a:lnTo>
                  <a:lnTo>
                    <a:pt x="216" y="302"/>
                  </a:lnTo>
                  <a:lnTo>
                    <a:pt x="222" y="298"/>
                  </a:lnTo>
                  <a:lnTo>
                    <a:pt x="228" y="296"/>
                  </a:lnTo>
                  <a:lnTo>
                    <a:pt x="234" y="290"/>
                  </a:lnTo>
                  <a:lnTo>
                    <a:pt x="240" y="286"/>
                  </a:lnTo>
                  <a:lnTo>
                    <a:pt x="242" y="278"/>
                  </a:lnTo>
                  <a:lnTo>
                    <a:pt x="244" y="272"/>
                  </a:lnTo>
                  <a:lnTo>
                    <a:pt x="246" y="264"/>
                  </a:lnTo>
                  <a:lnTo>
                    <a:pt x="246" y="68"/>
                  </a:lnTo>
                  <a:lnTo>
                    <a:pt x="178"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866" name="Rectangle 645"/>
            <p:cNvSpPr>
              <a:spLocks noChangeArrowheads="1"/>
            </p:cNvSpPr>
            <p:nvPr/>
          </p:nvSpPr>
          <p:spPr bwMode="auto">
            <a:xfrm>
              <a:off x="7907338" y="2860675"/>
              <a:ext cx="269875" cy="225425"/>
            </a:xfrm>
            <a:prstGeom prst="rect">
              <a:avLst/>
            </a:prstGeom>
            <a:solidFill>
              <a:srgbClr val="7170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867" name="Rectangle 646"/>
            <p:cNvSpPr>
              <a:spLocks noChangeArrowheads="1"/>
            </p:cNvSpPr>
            <p:nvPr/>
          </p:nvSpPr>
          <p:spPr bwMode="auto">
            <a:xfrm>
              <a:off x="7891463" y="2651125"/>
              <a:ext cx="209550" cy="149225"/>
            </a:xfrm>
            <a:prstGeom prst="rect">
              <a:avLst/>
            </a:prstGeom>
            <a:solidFill>
              <a:srgbClr val="C8C9C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868" name="Rectangle 647"/>
            <p:cNvSpPr>
              <a:spLocks noChangeArrowheads="1"/>
            </p:cNvSpPr>
            <p:nvPr/>
          </p:nvSpPr>
          <p:spPr bwMode="auto">
            <a:xfrm>
              <a:off x="8056563" y="2667000"/>
              <a:ext cx="31750" cy="1174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grpSp>
      <p:grpSp>
        <p:nvGrpSpPr>
          <p:cNvPr id="1869" name="グループ化 1868"/>
          <p:cNvGrpSpPr/>
          <p:nvPr/>
        </p:nvGrpSpPr>
        <p:grpSpPr>
          <a:xfrm>
            <a:off x="4338859" y="1235105"/>
            <a:ext cx="434926" cy="434926"/>
            <a:chOff x="4808538" y="854075"/>
            <a:chExt cx="479425" cy="479425"/>
          </a:xfrm>
        </p:grpSpPr>
        <p:sp>
          <p:nvSpPr>
            <p:cNvPr id="1870" name="Freeform 648"/>
            <p:cNvSpPr>
              <a:spLocks/>
            </p:cNvSpPr>
            <p:nvPr/>
          </p:nvSpPr>
          <p:spPr bwMode="auto">
            <a:xfrm>
              <a:off x="4808538" y="1216025"/>
              <a:ext cx="57150" cy="69850"/>
            </a:xfrm>
            <a:custGeom>
              <a:avLst/>
              <a:gdLst>
                <a:gd name="T0" fmla="*/ 0 w 36"/>
                <a:gd name="T1" fmla="*/ 0 h 44"/>
                <a:gd name="T2" fmla="*/ 0 w 36"/>
                <a:gd name="T3" fmla="*/ 0 h 44"/>
                <a:gd name="T4" fmla="*/ 0 w 36"/>
                <a:gd name="T5" fmla="*/ 12 h 44"/>
                <a:gd name="T6" fmla="*/ 4 w 36"/>
                <a:gd name="T7" fmla="*/ 24 h 44"/>
                <a:gd name="T8" fmla="*/ 8 w 36"/>
                <a:gd name="T9" fmla="*/ 34 h 44"/>
                <a:gd name="T10" fmla="*/ 14 w 36"/>
                <a:gd name="T11" fmla="*/ 44 h 44"/>
                <a:gd name="T12" fmla="*/ 36 w 36"/>
                <a:gd name="T13" fmla="*/ 0 h 44"/>
                <a:gd name="T14" fmla="*/ 0 w 36"/>
                <a:gd name="T15" fmla="*/ 0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44">
                  <a:moveTo>
                    <a:pt x="0" y="0"/>
                  </a:moveTo>
                  <a:lnTo>
                    <a:pt x="0" y="0"/>
                  </a:lnTo>
                  <a:lnTo>
                    <a:pt x="0" y="12"/>
                  </a:lnTo>
                  <a:lnTo>
                    <a:pt x="4" y="24"/>
                  </a:lnTo>
                  <a:lnTo>
                    <a:pt x="8" y="34"/>
                  </a:lnTo>
                  <a:lnTo>
                    <a:pt x="14" y="44"/>
                  </a:lnTo>
                  <a:lnTo>
                    <a:pt x="36"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871" name="Freeform 649"/>
            <p:cNvSpPr>
              <a:spLocks/>
            </p:cNvSpPr>
            <p:nvPr/>
          </p:nvSpPr>
          <p:spPr bwMode="auto">
            <a:xfrm>
              <a:off x="4992688" y="1019175"/>
              <a:ext cx="107950" cy="107950"/>
            </a:xfrm>
            <a:custGeom>
              <a:avLst/>
              <a:gdLst>
                <a:gd name="T0" fmla="*/ 34 w 68"/>
                <a:gd name="T1" fmla="*/ 0 h 68"/>
                <a:gd name="T2" fmla="*/ 0 w 68"/>
                <a:gd name="T3" fmla="*/ 68 h 68"/>
                <a:gd name="T4" fmla="*/ 68 w 68"/>
                <a:gd name="T5" fmla="*/ 68 h 68"/>
                <a:gd name="T6" fmla="*/ 34 w 68"/>
                <a:gd name="T7" fmla="*/ 0 h 68"/>
              </a:gdLst>
              <a:ahLst/>
              <a:cxnLst>
                <a:cxn ang="0">
                  <a:pos x="T0" y="T1"/>
                </a:cxn>
                <a:cxn ang="0">
                  <a:pos x="T2" y="T3"/>
                </a:cxn>
                <a:cxn ang="0">
                  <a:pos x="T4" y="T5"/>
                </a:cxn>
                <a:cxn ang="0">
                  <a:pos x="T6" y="T7"/>
                </a:cxn>
              </a:cxnLst>
              <a:rect l="0" t="0" r="r" b="b"/>
              <a:pathLst>
                <a:path w="68" h="68">
                  <a:moveTo>
                    <a:pt x="34" y="0"/>
                  </a:moveTo>
                  <a:lnTo>
                    <a:pt x="0" y="68"/>
                  </a:lnTo>
                  <a:lnTo>
                    <a:pt x="68" y="68"/>
                  </a:lnTo>
                  <a:lnTo>
                    <a:pt x="3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872" name="Freeform 650"/>
            <p:cNvSpPr>
              <a:spLocks/>
            </p:cNvSpPr>
            <p:nvPr/>
          </p:nvSpPr>
          <p:spPr bwMode="auto">
            <a:xfrm>
              <a:off x="4808538" y="854075"/>
              <a:ext cx="238125" cy="273050"/>
            </a:xfrm>
            <a:custGeom>
              <a:avLst/>
              <a:gdLst>
                <a:gd name="T0" fmla="*/ 150 w 150"/>
                <a:gd name="T1" fmla="*/ 0 h 172"/>
                <a:gd name="T2" fmla="*/ 74 w 150"/>
                <a:gd name="T3" fmla="*/ 0 h 172"/>
                <a:gd name="T4" fmla="*/ 74 w 150"/>
                <a:gd name="T5" fmla="*/ 0 h 172"/>
                <a:gd name="T6" fmla="*/ 60 w 150"/>
                <a:gd name="T7" fmla="*/ 2 h 172"/>
                <a:gd name="T8" fmla="*/ 46 w 150"/>
                <a:gd name="T9" fmla="*/ 6 h 172"/>
                <a:gd name="T10" fmla="*/ 32 w 150"/>
                <a:gd name="T11" fmla="*/ 12 h 172"/>
                <a:gd name="T12" fmla="*/ 22 w 150"/>
                <a:gd name="T13" fmla="*/ 22 h 172"/>
                <a:gd name="T14" fmla="*/ 12 w 150"/>
                <a:gd name="T15" fmla="*/ 34 h 172"/>
                <a:gd name="T16" fmla="*/ 6 w 150"/>
                <a:gd name="T17" fmla="*/ 46 h 172"/>
                <a:gd name="T18" fmla="*/ 0 w 150"/>
                <a:gd name="T19" fmla="*/ 60 h 172"/>
                <a:gd name="T20" fmla="*/ 0 w 150"/>
                <a:gd name="T21" fmla="*/ 76 h 172"/>
                <a:gd name="T22" fmla="*/ 0 w 150"/>
                <a:gd name="T23" fmla="*/ 172 h 172"/>
                <a:gd name="T24" fmla="*/ 64 w 150"/>
                <a:gd name="T25" fmla="*/ 172 h 172"/>
                <a:gd name="T26" fmla="*/ 150 w 150"/>
                <a:gd name="T27" fmla="*/ 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0" h="172">
                  <a:moveTo>
                    <a:pt x="150" y="0"/>
                  </a:moveTo>
                  <a:lnTo>
                    <a:pt x="74" y="0"/>
                  </a:lnTo>
                  <a:lnTo>
                    <a:pt x="74" y="0"/>
                  </a:lnTo>
                  <a:lnTo>
                    <a:pt x="60" y="2"/>
                  </a:lnTo>
                  <a:lnTo>
                    <a:pt x="46" y="6"/>
                  </a:lnTo>
                  <a:lnTo>
                    <a:pt x="32" y="12"/>
                  </a:lnTo>
                  <a:lnTo>
                    <a:pt x="22" y="22"/>
                  </a:lnTo>
                  <a:lnTo>
                    <a:pt x="12" y="34"/>
                  </a:lnTo>
                  <a:lnTo>
                    <a:pt x="6" y="46"/>
                  </a:lnTo>
                  <a:lnTo>
                    <a:pt x="0" y="60"/>
                  </a:lnTo>
                  <a:lnTo>
                    <a:pt x="0" y="76"/>
                  </a:lnTo>
                  <a:lnTo>
                    <a:pt x="0" y="172"/>
                  </a:lnTo>
                  <a:lnTo>
                    <a:pt x="64" y="172"/>
                  </a:lnTo>
                  <a:lnTo>
                    <a:pt x="15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873" name="Freeform 651"/>
            <p:cNvSpPr>
              <a:spLocks/>
            </p:cNvSpPr>
            <p:nvPr/>
          </p:nvSpPr>
          <p:spPr bwMode="auto">
            <a:xfrm>
              <a:off x="4894263" y="1216025"/>
              <a:ext cx="307975" cy="117475"/>
            </a:xfrm>
            <a:custGeom>
              <a:avLst/>
              <a:gdLst>
                <a:gd name="T0" fmla="*/ 34 w 194"/>
                <a:gd name="T1" fmla="*/ 0 h 74"/>
                <a:gd name="T2" fmla="*/ 0 w 194"/>
                <a:gd name="T3" fmla="*/ 70 h 74"/>
                <a:gd name="T4" fmla="*/ 0 w 194"/>
                <a:gd name="T5" fmla="*/ 70 h 74"/>
                <a:gd name="T6" fmla="*/ 10 w 194"/>
                <a:gd name="T7" fmla="*/ 72 h 74"/>
                <a:gd name="T8" fmla="*/ 20 w 194"/>
                <a:gd name="T9" fmla="*/ 74 h 74"/>
                <a:gd name="T10" fmla="*/ 172 w 194"/>
                <a:gd name="T11" fmla="*/ 74 h 74"/>
                <a:gd name="T12" fmla="*/ 172 w 194"/>
                <a:gd name="T13" fmla="*/ 74 h 74"/>
                <a:gd name="T14" fmla="*/ 182 w 194"/>
                <a:gd name="T15" fmla="*/ 72 h 74"/>
                <a:gd name="T16" fmla="*/ 194 w 194"/>
                <a:gd name="T17" fmla="*/ 70 h 74"/>
                <a:gd name="T18" fmla="*/ 158 w 194"/>
                <a:gd name="T19" fmla="*/ 0 h 74"/>
                <a:gd name="T20" fmla="*/ 34 w 194"/>
                <a:gd name="T21" fmla="*/ 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4" h="74">
                  <a:moveTo>
                    <a:pt x="34" y="0"/>
                  </a:moveTo>
                  <a:lnTo>
                    <a:pt x="0" y="70"/>
                  </a:lnTo>
                  <a:lnTo>
                    <a:pt x="0" y="70"/>
                  </a:lnTo>
                  <a:lnTo>
                    <a:pt x="10" y="72"/>
                  </a:lnTo>
                  <a:lnTo>
                    <a:pt x="20" y="74"/>
                  </a:lnTo>
                  <a:lnTo>
                    <a:pt x="172" y="74"/>
                  </a:lnTo>
                  <a:lnTo>
                    <a:pt x="172" y="74"/>
                  </a:lnTo>
                  <a:lnTo>
                    <a:pt x="182" y="72"/>
                  </a:lnTo>
                  <a:lnTo>
                    <a:pt x="194" y="70"/>
                  </a:lnTo>
                  <a:lnTo>
                    <a:pt x="158" y="0"/>
                  </a:lnTo>
                  <a:lnTo>
                    <a:pt x="3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874" name="Freeform 652"/>
            <p:cNvSpPr>
              <a:spLocks/>
            </p:cNvSpPr>
            <p:nvPr/>
          </p:nvSpPr>
          <p:spPr bwMode="auto">
            <a:xfrm>
              <a:off x="5046663" y="854075"/>
              <a:ext cx="241300" cy="431800"/>
            </a:xfrm>
            <a:custGeom>
              <a:avLst/>
              <a:gdLst>
                <a:gd name="T0" fmla="*/ 152 w 152"/>
                <a:gd name="T1" fmla="*/ 76 h 272"/>
                <a:gd name="T2" fmla="*/ 152 w 152"/>
                <a:gd name="T3" fmla="*/ 76 h 272"/>
                <a:gd name="T4" fmla="*/ 150 w 152"/>
                <a:gd name="T5" fmla="*/ 60 h 272"/>
                <a:gd name="T6" fmla="*/ 146 w 152"/>
                <a:gd name="T7" fmla="*/ 46 h 272"/>
                <a:gd name="T8" fmla="*/ 138 w 152"/>
                <a:gd name="T9" fmla="*/ 34 h 272"/>
                <a:gd name="T10" fmla="*/ 130 w 152"/>
                <a:gd name="T11" fmla="*/ 22 h 272"/>
                <a:gd name="T12" fmla="*/ 118 w 152"/>
                <a:gd name="T13" fmla="*/ 12 h 272"/>
                <a:gd name="T14" fmla="*/ 106 w 152"/>
                <a:gd name="T15" fmla="*/ 6 h 272"/>
                <a:gd name="T16" fmla="*/ 90 w 152"/>
                <a:gd name="T17" fmla="*/ 2 h 272"/>
                <a:gd name="T18" fmla="*/ 76 w 152"/>
                <a:gd name="T19" fmla="*/ 0 h 272"/>
                <a:gd name="T20" fmla="*/ 0 w 152"/>
                <a:gd name="T21" fmla="*/ 0 h 272"/>
                <a:gd name="T22" fmla="*/ 136 w 152"/>
                <a:gd name="T23" fmla="*/ 272 h 272"/>
                <a:gd name="T24" fmla="*/ 136 w 152"/>
                <a:gd name="T25" fmla="*/ 272 h 272"/>
                <a:gd name="T26" fmla="*/ 142 w 152"/>
                <a:gd name="T27" fmla="*/ 262 h 272"/>
                <a:gd name="T28" fmla="*/ 148 w 152"/>
                <a:gd name="T29" fmla="*/ 250 h 272"/>
                <a:gd name="T30" fmla="*/ 150 w 152"/>
                <a:gd name="T31" fmla="*/ 238 h 272"/>
                <a:gd name="T32" fmla="*/ 152 w 152"/>
                <a:gd name="T33" fmla="*/ 226 h 272"/>
                <a:gd name="T34" fmla="*/ 152 w 152"/>
                <a:gd name="T35" fmla="*/ 76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2" h="272">
                  <a:moveTo>
                    <a:pt x="152" y="76"/>
                  </a:moveTo>
                  <a:lnTo>
                    <a:pt x="152" y="76"/>
                  </a:lnTo>
                  <a:lnTo>
                    <a:pt x="150" y="60"/>
                  </a:lnTo>
                  <a:lnTo>
                    <a:pt x="146" y="46"/>
                  </a:lnTo>
                  <a:lnTo>
                    <a:pt x="138" y="34"/>
                  </a:lnTo>
                  <a:lnTo>
                    <a:pt x="130" y="22"/>
                  </a:lnTo>
                  <a:lnTo>
                    <a:pt x="118" y="12"/>
                  </a:lnTo>
                  <a:lnTo>
                    <a:pt x="106" y="6"/>
                  </a:lnTo>
                  <a:lnTo>
                    <a:pt x="90" y="2"/>
                  </a:lnTo>
                  <a:lnTo>
                    <a:pt x="76" y="0"/>
                  </a:lnTo>
                  <a:lnTo>
                    <a:pt x="0" y="0"/>
                  </a:lnTo>
                  <a:lnTo>
                    <a:pt x="136" y="272"/>
                  </a:lnTo>
                  <a:lnTo>
                    <a:pt x="136" y="272"/>
                  </a:lnTo>
                  <a:lnTo>
                    <a:pt x="142" y="262"/>
                  </a:lnTo>
                  <a:lnTo>
                    <a:pt x="148" y="250"/>
                  </a:lnTo>
                  <a:lnTo>
                    <a:pt x="150" y="238"/>
                  </a:lnTo>
                  <a:lnTo>
                    <a:pt x="152" y="226"/>
                  </a:lnTo>
                  <a:lnTo>
                    <a:pt x="152" y="7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875" name="Freeform 653"/>
            <p:cNvSpPr>
              <a:spLocks noEditPoints="1"/>
            </p:cNvSpPr>
            <p:nvPr/>
          </p:nvSpPr>
          <p:spPr bwMode="auto">
            <a:xfrm>
              <a:off x="4808538" y="854075"/>
              <a:ext cx="454025" cy="473075"/>
            </a:xfrm>
            <a:custGeom>
              <a:avLst/>
              <a:gdLst>
                <a:gd name="T0" fmla="*/ 150 w 286"/>
                <a:gd name="T1" fmla="*/ 0 h 298"/>
                <a:gd name="T2" fmla="*/ 64 w 286"/>
                <a:gd name="T3" fmla="*/ 172 h 298"/>
                <a:gd name="T4" fmla="*/ 0 w 286"/>
                <a:gd name="T5" fmla="*/ 172 h 298"/>
                <a:gd name="T6" fmla="*/ 0 w 286"/>
                <a:gd name="T7" fmla="*/ 226 h 298"/>
                <a:gd name="T8" fmla="*/ 0 w 286"/>
                <a:gd name="T9" fmla="*/ 226 h 298"/>
                <a:gd name="T10" fmla="*/ 0 w 286"/>
                <a:gd name="T11" fmla="*/ 228 h 298"/>
                <a:gd name="T12" fmla="*/ 36 w 286"/>
                <a:gd name="T13" fmla="*/ 228 h 298"/>
                <a:gd name="T14" fmla="*/ 14 w 286"/>
                <a:gd name="T15" fmla="*/ 272 h 298"/>
                <a:gd name="T16" fmla="*/ 14 w 286"/>
                <a:gd name="T17" fmla="*/ 272 h 298"/>
                <a:gd name="T18" fmla="*/ 22 w 286"/>
                <a:gd name="T19" fmla="*/ 280 h 298"/>
                <a:gd name="T20" fmla="*/ 32 w 286"/>
                <a:gd name="T21" fmla="*/ 288 h 298"/>
                <a:gd name="T22" fmla="*/ 42 w 286"/>
                <a:gd name="T23" fmla="*/ 294 h 298"/>
                <a:gd name="T24" fmla="*/ 54 w 286"/>
                <a:gd name="T25" fmla="*/ 298 h 298"/>
                <a:gd name="T26" fmla="*/ 88 w 286"/>
                <a:gd name="T27" fmla="*/ 228 h 298"/>
                <a:gd name="T28" fmla="*/ 212 w 286"/>
                <a:gd name="T29" fmla="*/ 228 h 298"/>
                <a:gd name="T30" fmla="*/ 248 w 286"/>
                <a:gd name="T31" fmla="*/ 298 h 298"/>
                <a:gd name="T32" fmla="*/ 248 w 286"/>
                <a:gd name="T33" fmla="*/ 298 h 298"/>
                <a:gd name="T34" fmla="*/ 258 w 286"/>
                <a:gd name="T35" fmla="*/ 294 h 298"/>
                <a:gd name="T36" fmla="*/ 268 w 286"/>
                <a:gd name="T37" fmla="*/ 288 h 298"/>
                <a:gd name="T38" fmla="*/ 278 w 286"/>
                <a:gd name="T39" fmla="*/ 280 h 298"/>
                <a:gd name="T40" fmla="*/ 286 w 286"/>
                <a:gd name="T41" fmla="*/ 272 h 298"/>
                <a:gd name="T42" fmla="*/ 150 w 286"/>
                <a:gd name="T43" fmla="*/ 0 h 298"/>
                <a:gd name="T44" fmla="*/ 116 w 286"/>
                <a:gd name="T45" fmla="*/ 172 h 298"/>
                <a:gd name="T46" fmla="*/ 150 w 286"/>
                <a:gd name="T47" fmla="*/ 104 h 298"/>
                <a:gd name="T48" fmla="*/ 184 w 286"/>
                <a:gd name="T49" fmla="*/ 172 h 298"/>
                <a:gd name="T50" fmla="*/ 116 w 286"/>
                <a:gd name="T51" fmla="*/ 172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86" h="298">
                  <a:moveTo>
                    <a:pt x="150" y="0"/>
                  </a:moveTo>
                  <a:lnTo>
                    <a:pt x="64" y="172"/>
                  </a:lnTo>
                  <a:lnTo>
                    <a:pt x="0" y="172"/>
                  </a:lnTo>
                  <a:lnTo>
                    <a:pt x="0" y="226"/>
                  </a:lnTo>
                  <a:lnTo>
                    <a:pt x="0" y="226"/>
                  </a:lnTo>
                  <a:lnTo>
                    <a:pt x="0" y="228"/>
                  </a:lnTo>
                  <a:lnTo>
                    <a:pt x="36" y="228"/>
                  </a:lnTo>
                  <a:lnTo>
                    <a:pt x="14" y="272"/>
                  </a:lnTo>
                  <a:lnTo>
                    <a:pt x="14" y="272"/>
                  </a:lnTo>
                  <a:lnTo>
                    <a:pt x="22" y="280"/>
                  </a:lnTo>
                  <a:lnTo>
                    <a:pt x="32" y="288"/>
                  </a:lnTo>
                  <a:lnTo>
                    <a:pt x="42" y="294"/>
                  </a:lnTo>
                  <a:lnTo>
                    <a:pt x="54" y="298"/>
                  </a:lnTo>
                  <a:lnTo>
                    <a:pt x="88" y="228"/>
                  </a:lnTo>
                  <a:lnTo>
                    <a:pt x="212" y="228"/>
                  </a:lnTo>
                  <a:lnTo>
                    <a:pt x="248" y="298"/>
                  </a:lnTo>
                  <a:lnTo>
                    <a:pt x="248" y="298"/>
                  </a:lnTo>
                  <a:lnTo>
                    <a:pt x="258" y="294"/>
                  </a:lnTo>
                  <a:lnTo>
                    <a:pt x="268" y="288"/>
                  </a:lnTo>
                  <a:lnTo>
                    <a:pt x="278" y="280"/>
                  </a:lnTo>
                  <a:lnTo>
                    <a:pt x="286" y="272"/>
                  </a:lnTo>
                  <a:lnTo>
                    <a:pt x="150" y="0"/>
                  </a:lnTo>
                  <a:close/>
                  <a:moveTo>
                    <a:pt x="116" y="172"/>
                  </a:moveTo>
                  <a:lnTo>
                    <a:pt x="150" y="104"/>
                  </a:lnTo>
                  <a:lnTo>
                    <a:pt x="184" y="172"/>
                  </a:lnTo>
                  <a:lnTo>
                    <a:pt x="116" y="17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grpSp>
      <p:grpSp>
        <p:nvGrpSpPr>
          <p:cNvPr id="1876" name="グループ化 1875"/>
          <p:cNvGrpSpPr/>
          <p:nvPr/>
        </p:nvGrpSpPr>
        <p:grpSpPr>
          <a:xfrm>
            <a:off x="3117611" y="4586363"/>
            <a:ext cx="417644" cy="434926"/>
            <a:chOff x="4808538" y="5045075"/>
            <a:chExt cx="460375" cy="479425"/>
          </a:xfrm>
        </p:grpSpPr>
        <p:sp>
          <p:nvSpPr>
            <p:cNvPr id="1877" name="Freeform 654"/>
            <p:cNvSpPr>
              <a:spLocks/>
            </p:cNvSpPr>
            <p:nvPr/>
          </p:nvSpPr>
          <p:spPr bwMode="auto">
            <a:xfrm>
              <a:off x="4811713" y="5048250"/>
              <a:ext cx="419100" cy="307975"/>
            </a:xfrm>
            <a:custGeom>
              <a:avLst/>
              <a:gdLst>
                <a:gd name="T0" fmla="*/ 254 w 264"/>
                <a:gd name="T1" fmla="*/ 194 h 194"/>
                <a:gd name="T2" fmla="*/ 0 w 264"/>
                <a:gd name="T3" fmla="*/ 12 h 194"/>
                <a:gd name="T4" fmla="*/ 8 w 264"/>
                <a:gd name="T5" fmla="*/ 0 h 194"/>
                <a:gd name="T6" fmla="*/ 264 w 264"/>
                <a:gd name="T7" fmla="*/ 182 h 194"/>
                <a:gd name="T8" fmla="*/ 254 w 264"/>
                <a:gd name="T9" fmla="*/ 194 h 194"/>
              </a:gdLst>
              <a:ahLst/>
              <a:cxnLst>
                <a:cxn ang="0">
                  <a:pos x="T0" y="T1"/>
                </a:cxn>
                <a:cxn ang="0">
                  <a:pos x="T2" y="T3"/>
                </a:cxn>
                <a:cxn ang="0">
                  <a:pos x="T4" y="T5"/>
                </a:cxn>
                <a:cxn ang="0">
                  <a:pos x="T6" y="T7"/>
                </a:cxn>
                <a:cxn ang="0">
                  <a:pos x="T8" y="T9"/>
                </a:cxn>
              </a:cxnLst>
              <a:rect l="0" t="0" r="r" b="b"/>
              <a:pathLst>
                <a:path w="264" h="194">
                  <a:moveTo>
                    <a:pt x="254" y="194"/>
                  </a:moveTo>
                  <a:lnTo>
                    <a:pt x="0" y="12"/>
                  </a:lnTo>
                  <a:lnTo>
                    <a:pt x="8" y="0"/>
                  </a:lnTo>
                  <a:lnTo>
                    <a:pt x="264" y="182"/>
                  </a:lnTo>
                  <a:lnTo>
                    <a:pt x="254" y="194"/>
                  </a:lnTo>
                  <a:close/>
                </a:path>
              </a:pathLst>
            </a:custGeom>
            <a:solidFill>
              <a:srgbClr val="7170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878" name="Freeform 655"/>
            <p:cNvSpPr>
              <a:spLocks/>
            </p:cNvSpPr>
            <p:nvPr/>
          </p:nvSpPr>
          <p:spPr bwMode="auto">
            <a:xfrm>
              <a:off x="4808538" y="5045075"/>
              <a:ext cx="88900" cy="73025"/>
            </a:xfrm>
            <a:custGeom>
              <a:avLst/>
              <a:gdLst>
                <a:gd name="T0" fmla="*/ 48 w 56"/>
                <a:gd name="T1" fmla="*/ 46 h 46"/>
                <a:gd name="T2" fmla="*/ 0 w 56"/>
                <a:gd name="T3" fmla="*/ 16 h 46"/>
                <a:gd name="T4" fmla="*/ 12 w 56"/>
                <a:gd name="T5" fmla="*/ 0 h 46"/>
                <a:gd name="T6" fmla="*/ 56 w 56"/>
                <a:gd name="T7" fmla="*/ 34 h 46"/>
                <a:gd name="T8" fmla="*/ 48 w 56"/>
                <a:gd name="T9" fmla="*/ 46 h 46"/>
              </a:gdLst>
              <a:ahLst/>
              <a:cxnLst>
                <a:cxn ang="0">
                  <a:pos x="T0" y="T1"/>
                </a:cxn>
                <a:cxn ang="0">
                  <a:pos x="T2" y="T3"/>
                </a:cxn>
                <a:cxn ang="0">
                  <a:pos x="T4" y="T5"/>
                </a:cxn>
                <a:cxn ang="0">
                  <a:pos x="T6" y="T7"/>
                </a:cxn>
                <a:cxn ang="0">
                  <a:pos x="T8" y="T9"/>
                </a:cxn>
              </a:cxnLst>
              <a:rect l="0" t="0" r="r" b="b"/>
              <a:pathLst>
                <a:path w="56" h="46">
                  <a:moveTo>
                    <a:pt x="48" y="46"/>
                  </a:moveTo>
                  <a:lnTo>
                    <a:pt x="0" y="16"/>
                  </a:lnTo>
                  <a:lnTo>
                    <a:pt x="12" y="0"/>
                  </a:lnTo>
                  <a:lnTo>
                    <a:pt x="56" y="34"/>
                  </a:lnTo>
                  <a:lnTo>
                    <a:pt x="48" y="4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879" name="Freeform 656"/>
            <p:cNvSpPr>
              <a:spLocks/>
            </p:cNvSpPr>
            <p:nvPr/>
          </p:nvSpPr>
          <p:spPr bwMode="auto">
            <a:xfrm>
              <a:off x="5129213" y="5334000"/>
              <a:ext cx="139700" cy="190500"/>
            </a:xfrm>
            <a:custGeom>
              <a:avLst/>
              <a:gdLst>
                <a:gd name="T0" fmla="*/ 64 w 88"/>
                <a:gd name="T1" fmla="*/ 2 h 120"/>
                <a:gd name="T2" fmla="*/ 64 w 88"/>
                <a:gd name="T3" fmla="*/ 2 h 120"/>
                <a:gd name="T4" fmla="*/ 72 w 88"/>
                <a:gd name="T5" fmla="*/ 6 h 120"/>
                <a:gd name="T6" fmla="*/ 78 w 88"/>
                <a:gd name="T7" fmla="*/ 12 h 120"/>
                <a:gd name="T8" fmla="*/ 82 w 88"/>
                <a:gd name="T9" fmla="*/ 20 h 120"/>
                <a:gd name="T10" fmla="*/ 86 w 88"/>
                <a:gd name="T11" fmla="*/ 28 h 120"/>
                <a:gd name="T12" fmla="*/ 88 w 88"/>
                <a:gd name="T13" fmla="*/ 38 h 120"/>
                <a:gd name="T14" fmla="*/ 88 w 88"/>
                <a:gd name="T15" fmla="*/ 50 h 120"/>
                <a:gd name="T16" fmla="*/ 88 w 88"/>
                <a:gd name="T17" fmla="*/ 62 h 120"/>
                <a:gd name="T18" fmla="*/ 84 w 88"/>
                <a:gd name="T19" fmla="*/ 74 h 120"/>
                <a:gd name="T20" fmla="*/ 84 w 88"/>
                <a:gd name="T21" fmla="*/ 74 h 120"/>
                <a:gd name="T22" fmla="*/ 80 w 88"/>
                <a:gd name="T23" fmla="*/ 84 h 120"/>
                <a:gd name="T24" fmla="*/ 74 w 88"/>
                <a:gd name="T25" fmla="*/ 94 h 120"/>
                <a:gd name="T26" fmla="*/ 68 w 88"/>
                <a:gd name="T27" fmla="*/ 104 h 120"/>
                <a:gd name="T28" fmla="*/ 60 w 88"/>
                <a:gd name="T29" fmla="*/ 110 h 120"/>
                <a:gd name="T30" fmla="*/ 52 w 88"/>
                <a:gd name="T31" fmla="*/ 116 h 120"/>
                <a:gd name="T32" fmla="*/ 42 w 88"/>
                <a:gd name="T33" fmla="*/ 118 h 120"/>
                <a:gd name="T34" fmla="*/ 34 w 88"/>
                <a:gd name="T35" fmla="*/ 120 h 120"/>
                <a:gd name="T36" fmla="*/ 26 w 88"/>
                <a:gd name="T37" fmla="*/ 118 h 120"/>
                <a:gd name="T38" fmla="*/ 26 w 88"/>
                <a:gd name="T39" fmla="*/ 118 h 120"/>
                <a:gd name="T40" fmla="*/ 18 w 88"/>
                <a:gd name="T41" fmla="*/ 114 h 120"/>
                <a:gd name="T42" fmla="*/ 12 w 88"/>
                <a:gd name="T43" fmla="*/ 108 h 120"/>
                <a:gd name="T44" fmla="*/ 6 w 88"/>
                <a:gd name="T45" fmla="*/ 102 h 120"/>
                <a:gd name="T46" fmla="*/ 4 w 88"/>
                <a:gd name="T47" fmla="*/ 92 h 120"/>
                <a:gd name="T48" fmla="*/ 2 w 88"/>
                <a:gd name="T49" fmla="*/ 82 h 120"/>
                <a:gd name="T50" fmla="*/ 0 w 88"/>
                <a:gd name="T51" fmla="*/ 70 h 120"/>
                <a:gd name="T52" fmla="*/ 2 w 88"/>
                <a:gd name="T53" fmla="*/ 60 h 120"/>
                <a:gd name="T54" fmla="*/ 6 w 88"/>
                <a:gd name="T55" fmla="*/ 48 h 120"/>
                <a:gd name="T56" fmla="*/ 6 w 88"/>
                <a:gd name="T57" fmla="*/ 48 h 120"/>
                <a:gd name="T58" fmla="*/ 10 w 88"/>
                <a:gd name="T59" fmla="*/ 36 h 120"/>
                <a:gd name="T60" fmla="*/ 16 w 88"/>
                <a:gd name="T61" fmla="*/ 26 h 120"/>
                <a:gd name="T62" fmla="*/ 22 w 88"/>
                <a:gd name="T63" fmla="*/ 18 h 120"/>
                <a:gd name="T64" fmla="*/ 30 w 88"/>
                <a:gd name="T65" fmla="*/ 10 h 120"/>
                <a:gd name="T66" fmla="*/ 38 w 88"/>
                <a:gd name="T67" fmla="*/ 4 h 120"/>
                <a:gd name="T68" fmla="*/ 46 w 88"/>
                <a:gd name="T69" fmla="*/ 2 h 120"/>
                <a:gd name="T70" fmla="*/ 56 w 88"/>
                <a:gd name="T71" fmla="*/ 0 h 120"/>
                <a:gd name="T72" fmla="*/ 64 w 88"/>
                <a:gd name="T73" fmla="*/ 2 h 120"/>
                <a:gd name="T74" fmla="*/ 64 w 88"/>
                <a:gd name="T75" fmla="*/ 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8" h="120">
                  <a:moveTo>
                    <a:pt x="64" y="2"/>
                  </a:moveTo>
                  <a:lnTo>
                    <a:pt x="64" y="2"/>
                  </a:lnTo>
                  <a:lnTo>
                    <a:pt x="72" y="6"/>
                  </a:lnTo>
                  <a:lnTo>
                    <a:pt x="78" y="12"/>
                  </a:lnTo>
                  <a:lnTo>
                    <a:pt x="82" y="20"/>
                  </a:lnTo>
                  <a:lnTo>
                    <a:pt x="86" y="28"/>
                  </a:lnTo>
                  <a:lnTo>
                    <a:pt x="88" y="38"/>
                  </a:lnTo>
                  <a:lnTo>
                    <a:pt x="88" y="50"/>
                  </a:lnTo>
                  <a:lnTo>
                    <a:pt x="88" y="62"/>
                  </a:lnTo>
                  <a:lnTo>
                    <a:pt x="84" y="74"/>
                  </a:lnTo>
                  <a:lnTo>
                    <a:pt x="84" y="74"/>
                  </a:lnTo>
                  <a:lnTo>
                    <a:pt x="80" y="84"/>
                  </a:lnTo>
                  <a:lnTo>
                    <a:pt x="74" y="94"/>
                  </a:lnTo>
                  <a:lnTo>
                    <a:pt x="68" y="104"/>
                  </a:lnTo>
                  <a:lnTo>
                    <a:pt x="60" y="110"/>
                  </a:lnTo>
                  <a:lnTo>
                    <a:pt x="52" y="116"/>
                  </a:lnTo>
                  <a:lnTo>
                    <a:pt x="42" y="118"/>
                  </a:lnTo>
                  <a:lnTo>
                    <a:pt x="34" y="120"/>
                  </a:lnTo>
                  <a:lnTo>
                    <a:pt x="26" y="118"/>
                  </a:lnTo>
                  <a:lnTo>
                    <a:pt x="26" y="118"/>
                  </a:lnTo>
                  <a:lnTo>
                    <a:pt x="18" y="114"/>
                  </a:lnTo>
                  <a:lnTo>
                    <a:pt x="12" y="108"/>
                  </a:lnTo>
                  <a:lnTo>
                    <a:pt x="6" y="102"/>
                  </a:lnTo>
                  <a:lnTo>
                    <a:pt x="4" y="92"/>
                  </a:lnTo>
                  <a:lnTo>
                    <a:pt x="2" y="82"/>
                  </a:lnTo>
                  <a:lnTo>
                    <a:pt x="0" y="70"/>
                  </a:lnTo>
                  <a:lnTo>
                    <a:pt x="2" y="60"/>
                  </a:lnTo>
                  <a:lnTo>
                    <a:pt x="6" y="48"/>
                  </a:lnTo>
                  <a:lnTo>
                    <a:pt x="6" y="48"/>
                  </a:lnTo>
                  <a:lnTo>
                    <a:pt x="10" y="36"/>
                  </a:lnTo>
                  <a:lnTo>
                    <a:pt x="16" y="26"/>
                  </a:lnTo>
                  <a:lnTo>
                    <a:pt x="22" y="18"/>
                  </a:lnTo>
                  <a:lnTo>
                    <a:pt x="30" y="10"/>
                  </a:lnTo>
                  <a:lnTo>
                    <a:pt x="38" y="4"/>
                  </a:lnTo>
                  <a:lnTo>
                    <a:pt x="46" y="2"/>
                  </a:lnTo>
                  <a:lnTo>
                    <a:pt x="56" y="0"/>
                  </a:lnTo>
                  <a:lnTo>
                    <a:pt x="64" y="2"/>
                  </a:lnTo>
                  <a:lnTo>
                    <a:pt x="64"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880" name="Freeform 657"/>
            <p:cNvSpPr>
              <a:spLocks/>
            </p:cNvSpPr>
            <p:nvPr/>
          </p:nvSpPr>
          <p:spPr bwMode="auto">
            <a:xfrm>
              <a:off x="5173663" y="5362575"/>
              <a:ext cx="53975" cy="133350"/>
            </a:xfrm>
            <a:custGeom>
              <a:avLst/>
              <a:gdLst>
                <a:gd name="T0" fmla="*/ 34 w 34"/>
                <a:gd name="T1" fmla="*/ 4 h 84"/>
                <a:gd name="T2" fmla="*/ 8 w 34"/>
                <a:gd name="T3" fmla="*/ 84 h 84"/>
                <a:gd name="T4" fmla="*/ 0 w 34"/>
                <a:gd name="T5" fmla="*/ 82 h 84"/>
                <a:gd name="T6" fmla="*/ 26 w 34"/>
                <a:gd name="T7" fmla="*/ 0 h 84"/>
                <a:gd name="T8" fmla="*/ 34 w 34"/>
                <a:gd name="T9" fmla="*/ 4 h 84"/>
              </a:gdLst>
              <a:ahLst/>
              <a:cxnLst>
                <a:cxn ang="0">
                  <a:pos x="T0" y="T1"/>
                </a:cxn>
                <a:cxn ang="0">
                  <a:pos x="T2" y="T3"/>
                </a:cxn>
                <a:cxn ang="0">
                  <a:pos x="T4" y="T5"/>
                </a:cxn>
                <a:cxn ang="0">
                  <a:pos x="T6" y="T7"/>
                </a:cxn>
                <a:cxn ang="0">
                  <a:pos x="T8" y="T9"/>
                </a:cxn>
              </a:cxnLst>
              <a:rect l="0" t="0" r="r" b="b"/>
              <a:pathLst>
                <a:path w="34" h="84">
                  <a:moveTo>
                    <a:pt x="34" y="4"/>
                  </a:moveTo>
                  <a:lnTo>
                    <a:pt x="8" y="84"/>
                  </a:lnTo>
                  <a:lnTo>
                    <a:pt x="0" y="82"/>
                  </a:lnTo>
                  <a:lnTo>
                    <a:pt x="26" y="0"/>
                  </a:lnTo>
                  <a:lnTo>
                    <a:pt x="34" y="4"/>
                  </a:lnTo>
                  <a:close/>
                </a:path>
              </a:pathLst>
            </a:custGeom>
            <a:solidFill>
              <a:srgbClr val="C8C9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881" name="Freeform 658"/>
            <p:cNvSpPr>
              <a:spLocks/>
            </p:cNvSpPr>
            <p:nvPr/>
          </p:nvSpPr>
          <p:spPr bwMode="auto">
            <a:xfrm>
              <a:off x="5151438" y="5356225"/>
              <a:ext cx="53975" cy="133350"/>
            </a:xfrm>
            <a:custGeom>
              <a:avLst/>
              <a:gdLst>
                <a:gd name="T0" fmla="*/ 34 w 34"/>
                <a:gd name="T1" fmla="*/ 2 h 84"/>
                <a:gd name="T2" fmla="*/ 6 w 34"/>
                <a:gd name="T3" fmla="*/ 84 h 84"/>
                <a:gd name="T4" fmla="*/ 0 w 34"/>
                <a:gd name="T5" fmla="*/ 80 h 84"/>
                <a:gd name="T6" fmla="*/ 26 w 34"/>
                <a:gd name="T7" fmla="*/ 0 h 84"/>
                <a:gd name="T8" fmla="*/ 34 w 34"/>
                <a:gd name="T9" fmla="*/ 2 h 84"/>
              </a:gdLst>
              <a:ahLst/>
              <a:cxnLst>
                <a:cxn ang="0">
                  <a:pos x="T0" y="T1"/>
                </a:cxn>
                <a:cxn ang="0">
                  <a:pos x="T2" y="T3"/>
                </a:cxn>
                <a:cxn ang="0">
                  <a:pos x="T4" y="T5"/>
                </a:cxn>
                <a:cxn ang="0">
                  <a:pos x="T6" y="T7"/>
                </a:cxn>
                <a:cxn ang="0">
                  <a:pos x="T8" y="T9"/>
                </a:cxn>
              </a:cxnLst>
              <a:rect l="0" t="0" r="r" b="b"/>
              <a:pathLst>
                <a:path w="34" h="84">
                  <a:moveTo>
                    <a:pt x="34" y="2"/>
                  </a:moveTo>
                  <a:lnTo>
                    <a:pt x="6" y="84"/>
                  </a:lnTo>
                  <a:lnTo>
                    <a:pt x="0" y="80"/>
                  </a:lnTo>
                  <a:lnTo>
                    <a:pt x="26" y="0"/>
                  </a:lnTo>
                  <a:lnTo>
                    <a:pt x="34" y="2"/>
                  </a:lnTo>
                  <a:close/>
                </a:path>
              </a:pathLst>
            </a:custGeom>
            <a:solidFill>
              <a:srgbClr val="C8C9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882" name="Freeform 659"/>
            <p:cNvSpPr>
              <a:spLocks/>
            </p:cNvSpPr>
            <p:nvPr/>
          </p:nvSpPr>
          <p:spPr bwMode="auto">
            <a:xfrm>
              <a:off x="5195888" y="5372100"/>
              <a:ext cx="53975" cy="130175"/>
            </a:xfrm>
            <a:custGeom>
              <a:avLst/>
              <a:gdLst>
                <a:gd name="T0" fmla="*/ 26 w 34"/>
                <a:gd name="T1" fmla="*/ 0 h 82"/>
                <a:gd name="T2" fmla="*/ 0 w 34"/>
                <a:gd name="T3" fmla="*/ 80 h 82"/>
                <a:gd name="T4" fmla="*/ 8 w 34"/>
                <a:gd name="T5" fmla="*/ 82 h 82"/>
                <a:gd name="T6" fmla="*/ 34 w 34"/>
                <a:gd name="T7" fmla="*/ 2 h 82"/>
                <a:gd name="T8" fmla="*/ 26 w 34"/>
                <a:gd name="T9" fmla="*/ 0 h 82"/>
              </a:gdLst>
              <a:ahLst/>
              <a:cxnLst>
                <a:cxn ang="0">
                  <a:pos x="T0" y="T1"/>
                </a:cxn>
                <a:cxn ang="0">
                  <a:pos x="T2" y="T3"/>
                </a:cxn>
                <a:cxn ang="0">
                  <a:pos x="T4" y="T5"/>
                </a:cxn>
                <a:cxn ang="0">
                  <a:pos x="T6" y="T7"/>
                </a:cxn>
                <a:cxn ang="0">
                  <a:pos x="T8" y="T9"/>
                </a:cxn>
              </a:cxnLst>
              <a:rect l="0" t="0" r="r" b="b"/>
              <a:pathLst>
                <a:path w="34" h="82">
                  <a:moveTo>
                    <a:pt x="26" y="0"/>
                  </a:moveTo>
                  <a:lnTo>
                    <a:pt x="0" y="80"/>
                  </a:lnTo>
                  <a:lnTo>
                    <a:pt x="8" y="82"/>
                  </a:lnTo>
                  <a:lnTo>
                    <a:pt x="34" y="2"/>
                  </a:lnTo>
                  <a:lnTo>
                    <a:pt x="26" y="0"/>
                  </a:lnTo>
                  <a:close/>
                </a:path>
              </a:pathLst>
            </a:custGeom>
            <a:solidFill>
              <a:srgbClr val="C8C9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883" name="Freeform 660"/>
            <p:cNvSpPr>
              <a:spLocks/>
            </p:cNvSpPr>
            <p:nvPr/>
          </p:nvSpPr>
          <p:spPr bwMode="auto">
            <a:xfrm>
              <a:off x="4881563" y="5273675"/>
              <a:ext cx="177800" cy="180975"/>
            </a:xfrm>
            <a:custGeom>
              <a:avLst/>
              <a:gdLst>
                <a:gd name="T0" fmla="*/ 94 w 112"/>
                <a:gd name="T1" fmla="*/ 32 h 114"/>
                <a:gd name="T2" fmla="*/ 102 w 112"/>
                <a:gd name="T3" fmla="*/ 24 h 114"/>
                <a:gd name="T4" fmla="*/ 88 w 112"/>
                <a:gd name="T5" fmla="*/ 10 h 114"/>
                <a:gd name="T6" fmla="*/ 84 w 112"/>
                <a:gd name="T7" fmla="*/ 16 h 114"/>
                <a:gd name="T8" fmla="*/ 78 w 112"/>
                <a:gd name="T9" fmla="*/ 20 h 114"/>
                <a:gd name="T10" fmla="*/ 70 w 112"/>
                <a:gd name="T11" fmla="*/ 14 h 114"/>
                <a:gd name="T12" fmla="*/ 70 w 112"/>
                <a:gd name="T13" fmla="*/ 8 h 114"/>
                <a:gd name="T14" fmla="*/ 72 w 112"/>
                <a:gd name="T15" fmla="*/ 4 h 114"/>
                <a:gd name="T16" fmla="*/ 56 w 112"/>
                <a:gd name="T17" fmla="*/ 0 h 114"/>
                <a:gd name="T18" fmla="*/ 38 w 112"/>
                <a:gd name="T19" fmla="*/ 4 h 114"/>
                <a:gd name="T20" fmla="*/ 42 w 112"/>
                <a:gd name="T21" fmla="*/ 10 h 114"/>
                <a:gd name="T22" fmla="*/ 38 w 112"/>
                <a:gd name="T23" fmla="*/ 16 h 114"/>
                <a:gd name="T24" fmla="*/ 32 w 112"/>
                <a:gd name="T25" fmla="*/ 20 h 114"/>
                <a:gd name="T26" fmla="*/ 22 w 112"/>
                <a:gd name="T27" fmla="*/ 10 h 114"/>
                <a:gd name="T28" fmla="*/ 10 w 112"/>
                <a:gd name="T29" fmla="*/ 24 h 114"/>
                <a:gd name="T30" fmla="*/ 18 w 112"/>
                <a:gd name="T31" fmla="*/ 32 h 114"/>
                <a:gd name="T32" fmla="*/ 18 w 112"/>
                <a:gd name="T33" fmla="*/ 34 h 114"/>
                <a:gd name="T34" fmla="*/ 12 w 112"/>
                <a:gd name="T35" fmla="*/ 42 h 114"/>
                <a:gd name="T36" fmla="*/ 6 w 112"/>
                <a:gd name="T37" fmla="*/ 42 h 114"/>
                <a:gd name="T38" fmla="*/ 0 w 112"/>
                <a:gd name="T39" fmla="*/ 48 h 114"/>
                <a:gd name="T40" fmla="*/ 0 w 112"/>
                <a:gd name="T41" fmla="*/ 54 h 114"/>
                <a:gd name="T42" fmla="*/ 8 w 112"/>
                <a:gd name="T43" fmla="*/ 48 h 114"/>
                <a:gd name="T44" fmla="*/ 18 w 112"/>
                <a:gd name="T45" fmla="*/ 54 h 114"/>
                <a:gd name="T46" fmla="*/ 18 w 112"/>
                <a:gd name="T47" fmla="*/ 56 h 114"/>
                <a:gd name="T48" fmla="*/ 12 w 112"/>
                <a:gd name="T49" fmla="*/ 66 h 114"/>
                <a:gd name="T50" fmla="*/ 4 w 112"/>
                <a:gd name="T51" fmla="*/ 66 h 114"/>
                <a:gd name="T52" fmla="*/ 0 w 112"/>
                <a:gd name="T53" fmla="*/ 56 h 114"/>
                <a:gd name="T54" fmla="*/ 2 w 112"/>
                <a:gd name="T55" fmla="*/ 74 h 114"/>
                <a:gd name="T56" fmla="*/ 8 w 112"/>
                <a:gd name="T57" fmla="*/ 72 h 114"/>
                <a:gd name="T58" fmla="*/ 18 w 112"/>
                <a:gd name="T59" fmla="*/ 78 h 114"/>
                <a:gd name="T60" fmla="*/ 18 w 112"/>
                <a:gd name="T61" fmla="*/ 80 h 114"/>
                <a:gd name="T62" fmla="*/ 14 w 112"/>
                <a:gd name="T63" fmla="*/ 88 h 114"/>
                <a:gd name="T64" fmla="*/ 16 w 112"/>
                <a:gd name="T65" fmla="*/ 96 h 114"/>
                <a:gd name="T66" fmla="*/ 24 w 112"/>
                <a:gd name="T67" fmla="*/ 102 h 114"/>
                <a:gd name="T68" fmla="*/ 32 w 112"/>
                <a:gd name="T69" fmla="*/ 94 h 114"/>
                <a:gd name="T70" fmla="*/ 40 w 112"/>
                <a:gd name="T71" fmla="*/ 102 h 114"/>
                <a:gd name="T72" fmla="*/ 42 w 112"/>
                <a:gd name="T73" fmla="*/ 104 h 114"/>
                <a:gd name="T74" fmla="*/ 38 w 112"/>
                <a:gd name="T75" fmla="*/ 110 h 114"/>
                <a:gd name="T76" fmla="*/ 56 w 112"/>
                <a:gd name="T77" fmla="*/ 114 h 114"/>
                <a:gd name="T78" fmla="*/ 72 w 112"/>
                <a:gd name="T79" fmla="*/ 110 h 114"/>
                <a:gd name="T80" fmla="*/ 70 w 112"/>
                <a:gd name="T81" fmla="*/ 104 h 114"/>
                <a:gd name="T82" fmla="*/ 72 w 112"/>
                <a:gd name="T83" fmla="*/ 96 h 114"/>
                <a:gd name="T84" fmla="*/ 84 w 112"/>
                <a:gd name="T85" fmla="*/ 96 h 114"/>
                <a:gd name="T86" fmla="*/ 88 w 112"/>
                <a:gd name="T87" fmla="*/ 104 h 114"/>
                <a:gd name="T88" fmla="*/ 102 w 112"/>
                <a:gd name="T89" fmla="*/ 90 h 114"/>
                <a:gd name="T90" fmla="*/ 94 w 112"/>
                <a:gd name="T91" fmla="*/ 84 h 114"/>
                <a:gd name="T92" fmla="*/ 94 w 112"/>
                <a:gd name="T93" fmla="*/ 78 h 114"/>
                <a:gd name="T94" fmla="*/ 102 w 112"/>
                <a:gd name="T95" fmla="*/ 72 h 114"/>
                <a:gd name="T96" fmla="*/ 110 w 112"/>
                <a:gd name="T97" fmla="*/ 74 h 114"/>
                <a:gd name="T98" fmla="*/ 112 w 112"/>
                <a:gd name="T99" fmla="*/ 56 h 114"/>
                <a:gd name="T100" fmla="*/ 110 w 112"/>
                <a:gd name="T101" fmla="*/ 64 h 114"/>
                <a:gd name="T102" fmla="*/ 102 w 112"/>
                <a:gd name="T103" fmla="*/ 66 h 114"/>
                <a:gd name="T104" fmla="*/ 94 w 112"/>
                <a:gd name="T105" fmla="*/ 60 h 114"/>
                <a:gd name="T106" fmla="*/ 94 w 112"/>
                <a:gd name="T107" fmla="*/ 54 h 114"/>
                <a:gd name="T108" fmla="*/ 102 w 112"/>
                <a:gd name="T109" fmla="*/ 48 h 114"/>
                <a:gd name="T110" fmla="*/ 112 w 112"/>
                <a:gd name="T111" fmla="*/ 54 h 114"/>
                <a:gd name="T112" fmla="*/ 112 w 112"/>
                <a:gd name="T113" fmla="*/ 56 h 114"/>
                <a:gd name="T114" fmla="*/ 110 w 112"/>
                <a:gd name="T115" fmla="*/ 40 h 114"/>
                <a:gd name="T116" fmla="*/ 102 w 112"/>
                <a:gd name="T117" fmla="*/ 42 h 114"/>
                <a:gd name="T118" fmla="*/ 94 w 112"/>
                <a:gd name="T119" fmla="*/ 38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2" h="114">
                  <a:moveTo>
                    <a:pt x="94" y="34"/>
                  </a:moveTo>
                  <a:lnTo>
                    <a:pt x="94" y="34"/>
                  </a:lnTo>
                  <a:lnTo>
                    <a:pt x="94" y="32"/>
                  </a:lnTo>
                  <a:lnTo>
                    <a:pt x="94" y="32"/>
                  </a:lnTo>
                  <a:lnTo>
                    <a:pt x="96" y="26"/>
                  </a:lnTo>
                  <a:lnTo>
                    <a:pt x="102" y="24"/>
                  </a:lnTo>
                  <a:lnTo>
                    <a:pt x="102" y="24"/>
                  </a:lnTo>
                  <a:lnTo>
                    <a:pt x="96" y="16"/>
                  </a:lnTo>
                  <a:lnTo>
                    <a:pt x="88" y="10"/>
                  </a:lnTo>
                  <a:lnTo>
                    <a:pt x="88" y="10"/>
                  </a:lnTo>
                  <a:lnTo>
                    <a:pt x="86" y="14"/>
                  </a:lnTo>
                  <a:lnTo>
                    <a:pt x="84" y="16"/>
                  </a:lnTo>
                  <a:lnTo>
                    <a:pt x="82" y="18"/>
                  </a:lnTo>
                  <a:lnTo>
                    <a:pt x="78" y="20"/>
                  </a:lnTo>
                  <a:lnTo>
                    <a:pt x="78" y="20"/>
                  </a:lnTo>
                  <a:lnTo>
                    <a:pt x="76" y="18"/>
                  </a:lnTo>
                  <a:lnTo>
                    <a:pt x="72" y="16"/>
                  </a:lnTo>
                  <a:lnTo>
                    <a:pt x="70" y="14"/>
                  </a:lnTo>
                  <a:lnTo>
                    <a:pt x="70" y="10"/>
                  </a:lnTo>
                  <a:lnTo>
                    <a:pt x="70" y="10"/>
                  </a:lnTo>
                  <a:lnTo>
                    <a:pt x="70" y="8"/>
                  </a:lnTo>
                  <a:lnTo>
                    <a:pt x="70" y="8"/>
                  </a:lnTo>
                  <a:lnTo>
                    <a:pt x="72" y="4"/>
                  </a:lnTo>
                  <a:lnTo>
                    <a:pt x="72" y="4"/>
                  </a:lnTo>
                  <a:lnTo>
                    <a:pt x="64" y="2"/>
                  </a:lnTo>
                  <a:lnTo>
                    <a:pt x="56" y="0"/>
                  </a:lnTo>
                  <a:lnTo>
                    <a:pt x="56" y="0"/>
                  </a:lnTo>
                  <a:lnTo>
                    <a:pt x="46" y="2"/>
                  </a:lnTo>
                  <a:lnTo>
                    <a:pt x="38" y="4"/>
                  </a:lnTo>
                  <a:lnTo>
                    <a:pt x="38" y="4"/>
                  </a:lnTo>
                  <a:lnTo>
                    <a:pt x="40" y="8"/>
                  </a:lnTo>
                  <a:lnTo>
                    <a:pt x="40" y="8"/>
                  </a:lnTo>
                  <a:lnTo>
                    <a:pt x="42" y="10"/>
                  </a:lnTo>
                  <a:lnTo>
                    <a:pt x="42" y="10"/>
                  </a:lnTo>
                  <a:lnTo>
                    <a:pt x="40" y="14"/>
                  </a:lnTo>
                  <a:lnTo>
                    <a:pt x="38" y="16"/>
                  </a:lnTo>
                  <a:lnTo>
                    <a:pt x="36" y="18"/>
                  </a:lnTo>
                  <a:lnTo>
                    <a:pt x="32" y="20"/>
                  </a:lnTo>
                  <a:lnTo>
                    <a:pt x="32" y="20"/>
                  </a:lnTo>
                  <a:lnTo>
                    <a:pt x="28" y="18"/>
                  </a:lnTo>
                  <a:lnTo>
                    <a:pt x="26" y="16"/>
                  </a:lnTo>
                  <a:lnTo>
                    <a:pt x="22" y="10"/>
                  </a:lnTo>
                  <a:lnTo>
                    <a:pt x="22" y="10"/>
                  </a:lnTo>
                  <a:lnTo>
                    <a:pt x="16" y="16"/>
                  </a:lnTo>
                  <a:lnTo>
                    <a:pt x="10" y="24"/>
                  </a:lnTo>
                  <a:lnTo>
                    <a:pt x="10" y="24"/>
                  </a:lnTo>
                  <a:lnTo>
                    <a:pt x="14" y="26"/>
                  </a:lnTo>
                  <a:lnTo>
                    <a:pt x="18" y="32"/>
                  </a:lnTo>
                  <a:lnTo>
                    <a:pt x="18" y="32"/>
                  </a:lnTo>
                  <a:lnTo>
                    <a:pt x="18" y="34"/>
                  </a:lnTo>
                  <a:lnTo>
                    <a:pt x="18" y="34"/>
                  </a:lnTo>
                  <a:lnTo>
                    <a:pt x="18" y="38"/>
                  </a:lnTo>
                  <a:lnTo>
                    <a:pt x="16" y="40"/>
                  </a:lnTo>
                  <a:lnTo>
                    <a:pt x="12" y="42"/>
                  </a:lnTo>
                  <a:lnTo>
                    <a:pt x="8" y="42"/>
                  </a:lnTo>
                  <a:lnTo>
                    <a:pt x="8" y="42"/>
                  </a:lnTo>
                  <a:lnTo>
                    <a:pt x="6" y="42"/>
                  </a:lnTo>
                  <a:lnTo>
                    <a:pt x="2" y="40"/>
                  </a:lnTo>
                  <a:lnTo>
                    <a:pt x="2" y="40"/>
                  </a:lnTo>
                  <a:lnTo>
                    <a:pt x="0" y="48"/>
                  </a:lnTo>
                  <a:lnTo>
                    <a:pt x="0" y="56"/>
                  </a:lnTo>
                  <a:lnTo>
                    <a:pt x="0" y="56"/>
                  </a:lnTo>
                  <a:lnTo>
                    <a:pt x="0" y="54"/>
                  </a:lnTo>
                  <a:lnTo>
                    <a:pt x="0" y="54"/>
                  </a:lnTo>
                  <a:lnTo>
                    <a:pt x="2" y="50"/>
                  </a:lnTo>
                  <a:lnTo>
                    <a:pt x="8" y="48"/>
                  </a:lnTo>
                  <a:lnTo>
                    <a:pt x="8" y="48"/>
                  </a:lnTo>
                  <a:lnTo>
                    <a:pt x="14" y="50"/>
                  </a:lnTo>
                  <a:lnTo>
                    <a:pt x="18" y="54"/>
                  </a:lnTo>
                  <a:lnTo>
                    <a:pt x="18" y="54"/>
                  </a:lnTo>
                  <a:lnTo>
                    <a:pt x="18" y="56"/>
                  </a:lnTo>
                  <a:lnTo>
                    <a:pt x="18" y="56"/>
                  </a:lnTo>
                  <a:lnTo>
                    <a:pt x="18" y="60"/>
                  </a:lnTo>
                  <a:lnTo>
                    <a:pt x="16" y="64"/>
                  </a:lnTo>
                  <a:lnTo>
                    <a:pt x="12" y="66"/>
                  </a:lnTo>
                  <a:lnTo>
                    <a:pt x="8" y="66"/>
                  </a:lnTo>
                  <a:lnTo>
                    <a:pt x="8" y="66"/>
                  </a:lnTo>
                  <a:lnTo>
                    <a:pt x="4" y="66"/>
                  </a:lnTo>
                  <a:lnTo>
                    <a:pt x="2" y="64"/>
                  </a:lnTo>
                  <a:lnTo>
                    <a:pt x="0" y="60"/>
                  </a:lnTo>
                  <a:lnTo>
                    <a:pt x="0" y="56"/>
                  </a:lnTo>
                  <a:lnTo>
                    <a:pt x="0" y="56"/>
                  </a:lnTo>
                  <a:lnTo>
                    <a:pt x="0" y="66"/>
                  </a:lnTo>
                  <a:lnTo>
                    <a:pt x="2" y="74"/>
                  </a:lnTo>
                  <a:lnTo>
                    <a:pt x="2" y="74"/>
                  </a:lnTo>
                  <a:lnTo>
                    <a:pt x="6" y="72"/>
                  </a:lnTo>
                  <a:lnTo>
                    <a:pt x="8" y="72"/>
                  </a:lnTo>
                  <a:lnTo>
                    <a:pt x="8" y="72"/>
                  </a:lnTo>
                  <a:lnTo>
                    <a:pt x="14" y="74"/>
                  </a:lnTo>
                  <a:lnTo>
                    <a:pt x="18" y="78"/>
                  </a:lnTo>
                  <a:lnTo>
                    <a:pt x="18" y="78"/>
                  </a:lnTo>
                  <a:lnTo>
                    <a:pt x="18" y="80"/>
                  </a:lnTo>
                  <a:lnTo>
                    <a:pt x="18" y="80"/>
                  </a:lnTo>
                  <a:lnTo>
                    <a:pt x="18" y="84"/>
                  </a:lnTo>
                  <a:lnTo>
                    <a:pt x="16" y="86"/>
                  </a:lnTo>
                  <a:lnTo>
                    <a:pt x="14" y="88"/>
                  </a:lnTo>
                  <a:lnTo>
                    <a:pt x="10" y="90"/>
                  </a:lnTo>
                  <a:lnTo>
                    <a:pt x="10" y="90"/>
                  </a:lnTo>
                  <a:lnTo>
                    <a:pt x="16" y="96"/>
                  </a:lnTo>
                  <a:lnTo>
                    <a:pt x="22" y="102"/>
                  </a:lnTo>
                  <a:lnTo>
                    <a:pt x="22" y="102"/>
                  </a:lnTo>
                  <a:lnTo>
                    <a:pt x="24" y="102"/>
                  </a:lnTo>
                  <a:lnTo>
                    <a:pt x="24" y="102"/>
                  </a:lnTo>
                  <a:lnTo>
                    <a:pt x="26" y="96"/>
                  </a:lnTo>
                  <a:lnTo>
                    <a:pt x="32" y="94"/>
                  </a:lnTo>
                  <a:lnTo>
                    <a:pt x="32" y="94"/>
                  </a:lnTo>
                  <a:lnTo>
                    <a:pt x="38" y="96"/>
                  </a:lnTo>
                  <a:lnTo>
                    <a:pt x="40" y="102"/>
                  </a:lnTo>
                  <a:lnTo>
                    <a:pt x="40" y="102"/>
                  </a:lnTo>
                  <a:lnTo>
                    <a:pt x="42" y="104"/>
                  </a:lnTo>
                  <a:lnTo>
                    <a:pt x="42" y="104"/>
                  </a:lnTo>
                  <a:lnTo>
                    <a:pt x="40" y="108"/>
                  </a:lnTo>
                  <a:lnTo>
                    <a:pt x="38" y="110"/>
                  </a:lnTo>
                  <a:lnTo>
                    <a:pt x="38" y="110"/>
                  </a:lnTo>
                  <a:lnTo>
                    <a:pt x="46" y="112"/>
                  </a:lnTo>
                  <a:lnTo>
                    <a:pt x="56" y="114"/>
                  </a:lnTo>
                  <a:lnTo>
                    <a:pt x="56" y="114"/>
                  </a:lnTo>
                  <a:lnTo>
                    <a:pt x="64" y="112"/>
                  </a:lnTo>
                  <a:lnTo>
                    <a:pt x="72" y="110"/>
                  </a:lnTo>
                  <a:lnTo>
                    <a:pt x="72" y="110"/>
                  </a:lnTo>
                  <a:lnTo>
                    <a:pt x="70" y="108"/>
                  </a:lnTo>
                  <a:lnTo>
                    <a:pt x="70" y="104"/>
                  </a:lnTo>
                  <a:lnTo>
                    <a:pt x="70" y="104"/>
                  </a:lnTo>
                  <a:lnTo>
                    <a:pt x="70" y="102"/>
                  </a:lnTo>
                  <a:lnTo>
                    <a:pt x="70" y="102"/>
                  </a:lnTo>
                  <a:lnTo>
                    <a:pt x="72" y="96"/>
                  </a:lnTo>
                  <a:lnTo>
                    <a:pt x="78" y="94"/>
                  </a:lnTo>
                  <a:lnTo>
                    <a:pt x="78" y="94"/>
                  </a:lnTo>
                  <a:lnTo>
                    <a:pt x="84" y="96"/>
                  </a:lnTo>
                  <a:lnTo>
                    <a:pt x="88" y="102"/>
                  </a:lnTo>
                  <a:lnTo>
                    <a:pt x="88" y="102"/>
                  </a:lnTo>
                  <a:lnTo>
                    <a:pt x="88" y="104"/>
                  </a:lnTo>
                  <a:lnTo>
                    <a:pt x="88" y="104"/>
                  </a:lnTo>
                  <a:lnTo>
                    <a:pt x="96" y="98"/>
                  </a:lnTo>
                  <a:lnTo>
                    <a:pt x="102" y="90"/>
                  </a:lnTo>
                  <a:lnTo>
                    <a:pt x="102" y="90"/>
                  </a:lnTo>
                  <a:lnTo>
                    <a:pt x="96" y="86"/>
                  </a:lnTo>
                  <a:lnTo>
                    <a:pt x="94" y="84"/>
                  </a:lnTo>
                  <a:lnTo>
                    <a:pt x="94" y="80"/>
                  </a:lnTo>
                  <a:lnTo>
                    <a:pt x="94" y="80"/>
                  </a:lnTo>
                  <a:lnTo>
                    <a:pt x="94" y="78"/>
                  </a:lnTo>
                  <a:lnTo>
                    <a:pt x="94" y="78"/>
                  </a:lnTo>
                  <a:lnTo>
                    <a:pt x="98" y="74"/>
                  </a:lnTo>
                  <a:lnTo>
                    <a:pt x="102" y="72"/>
                  </a:lnTo>
                  <a:lnTo>
                    <a:pt x="102" y="72"/>
                  </a:lnTo>
                  <a:lnTo>
                    <a:pt x="106" y="72"/>
                  </a:lnTo>
                  <a:lnTo>
                    <a:pt x="110" y="74"/>
                  </a:lnTo>
                  <a:lnTo>
                    <a:pt x="110" y="74"/>
                  </a:lnTo>
                  <a:lnTo>
                    <a:pt x="112" y="66"/>
                  </a:lnTo>
                  <a:lnTo>
                    <a:pt x="112" y="56"/>
                  </a:lnTo>
                  <a:lnTo>
                    <a:pt x="112" y="56"/>
                  </a:lnTo>
                  <a:lnTo>
                    <a:pt x="112" y="60"/>
                  </a:lnTo>
                  <a:lnTo>
                    <a:pt x="110" y="64"/>
                  </a:lnTo>
                  <a:lnTo>
                    <a:pt x="106" y="66"/>
                  </a:lnTo>
                  <a:lnTo>
                    <a:pt x="102" y="66"/>
                  </a:lnTo>
                  <a:lnTo>
                    <a:pt x="102" y="66"/>
                  </a:lnTo>
                  <a:lnTo>
                    <a:pt x="100" y="66"/>
                  </a:lnTo>
                  <a:lnTo>
                    <a:pt x="96" y="64"/>
                  </a:lnTo>
                  <a:lnTo>
                    <a:pt x="94" y="60"/>
                  </a:lnTo>
                  <a:lnTo>
                    <a:pt x="94" y="56"/>
                  </a:lnTo>
                  <a:lnTo>
                    <a:pt x="94" y="56"/>
                  </a:lnTo>
                  <a:lnTo>
                    <a:pt x="94" y="54"/>
                  </a:lnTo>
                  <a:lnTo>
                    <a:pt x="94" y="54"/>
                  </a:lnTo>
                  <a:lnTo>
                    <a:pt x="98" y="50"/>
                  </a:lnTo>
                  <a:lnTo>
                    <a:pt x="102" y="48"/>
                  </a:lnTo>
                  <a:lnTo>
                    <a:pt x="102" y="48"/>
                  </a:lnTo>
                  <a:lnTo>
                    <a:pt x="108" y="50"/>
                  </a:lnTo>
                  <a:lnTo>
                    <a:pt x="112" y="54"/>
                  </a:lnTo>
                  <a:lnTo>
                    <a:pt x="112" y="54"/>
                  </a:lnTo>
                  <a:lnTo>
                    <a:pt x="112" y="56"/>
                  </a:lnTo>
                  <a:lnTo>
                    <a:pt x="112" y="56"/>
                  </a:lnTo>
                  <a:lnTo>
                    <a:pt x="112" y="48"/>
                  </a:lnTo>
                  <a:lnTo>
                    <a:pt x="110" y="40"/>
                  </a:lnTo>
                  <a:lnTo>
                    <a:pt x="110" y="40"/>
                  </a:lnTo>
                  <a:lnTo>
                    <a:pt x="106" y="42"/>
                  </a:lnTo>
                  <a:lnTo>
                    <a:pt x="102" y="42"/>
                  </a:lnTo>
                  <a:lnTo>
                    <a:pt x="102" y="42"/>
                  </a:lnTo>
                  <a:lnTo>
                    <a:pt x="100" y="42"/>
                  </a:lnTo>
                  <a:lnTo>
                    <a:pt x="96" y="40"/>
                  </a:lnTo>
                  <a:lnTo>
                    <a:pt x="94" y="38"/>
                  </a:lnTo>
                  <a:lnTo>
                    <a:pt x="94" y="34"/>
                  </a:lnTo>
                  <a:lnTo>
                    <a:pt x="94" y="34"/>
                  </a:lnTo>
                  <a:close/>
                </a:path>
              </a:pathLst>
            </a:custGeom>
            <a:solidFill>
              <a:srgbClr val="DBDC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884" name="Freeform 661"/>
            <p:cNvSpPr>
              <a:spLocks/>
            </p:cNvSpPr>
            <p:nvPr/>
          </p:nvSpPr>
          <p:spPr bwMode="auto">
            <a:xfrm>
              <a:off x="4954588" y="5359400"/>
              <a:ext cx="28575" cy="19050"/>
            </a:xfrm>
            <a:custGeom>
              <a:avLst/>
              <a:gdLst>
                <a:gd name="T0" fmla="*/ 10 w 18"/>
                <a:gd name="T1" fmla="*/ 8 h 12"/>
                <a:gd name="T2" fmla="*/ 10 w 18"/>
                <a:gd name="T3" fmla="*/ 8 h 12"/>
                <a:gd name="T4" fmla="*/ 4 w 18"/>
                <a:gd name="T5" fmla="*/ 6 h 12"/>
                <a:gd name="T6" fmla="*/ 0 w 18"/>
                <a:gd name="T7" fmla="*/ 0 h 12"/>
                <a:gd name="T8" fmla="*/ 0 w 18"/>
                <a:gd name="T9" fmla="*/ 0 h 12"/>
                <a:gd name="T10" fmla="*/ 0 w 18"/>
                <a:gd name="T11" fmla="*/ 2 h 12"/>
                <a:gd name="T12" fmla="*/ 0 w 18"/>
                <a:gd name="T13" fmla="*/ 2 h 12"/>
                <a:gd name="T14" fmla="*/ 0 w 18"/>
                <a:gd name="T15" fmla="*/ 6 h 12"/>
                <a:gd name="T16" fmla="*/ 2 w 18"/>
                <a:gd name="T17" fmla="*/ 10 h 12"/>
                <a:gd name="T18" fmla="*/ 6 w 18"/>
                <a:gd name="T19" fmla="*/ 12 h 12"/>
                <a:gd name="T20" fmla="*/ 10 w 18"/>
                <a:gd name="T21" fmla="*/ 12 h 12"/>
                <a:gd name="T22" fmla="*/ 10 w 18"/>
                <a:gd name="T23" fmla="*/ 12 h 12"/>
                <a:gd name="T24" fmla="*/ 14 w 18"/>
                <a:gd name="T25" fmla="*/ 12 h 12"/>
                <a:gd name="T26" fmla="*/ 16 w 18"/>
                <a:gd name="T27" fmla="*/ 10 h 12"/>
                <a:gd name="T28" fmla="*/ 18 w 18"/>
                <a:gd name="T29" fmla="*/ 6 h 12"/>
                <a:gd name="T30" fmla="*/ 18 w 18"/>
                <a:gd name="T31" fmla="*/ 2 h 12"/>
                <a:gd name="T32" fmla="*/ 18 w 18"/>
                <a:gd name="T33" fmla="*/ 2 h 12"/>
                <a:gd name="T34" fmla="*/ 18 w 18"/>
                <a:gd name="T35" fmla="*/ 0 h 12"/>
                <a:gd name="T36" fmla="*/ 18 w 18"/>
                <a:gd name="T37" fmla="*/ 0 h 12"/>
                <a:gd name="T38" fmla="*/ 16 w 18"/>
                <a:gd name="T39" fmla="*/ 6 h 12"/>
                <a:gd name="T40" fmla="*/ 10 w 18"/>
                <a:gd name="T41" fmla="*/ 8 h 12"/>
                <a:gd name="T42" fmla="*/ 10 w 18"/>
                <a:gd name="T43"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 h="12">
                  <a:moveTo>
                    <a:pt x="10" y="8"/>
                  </a:moveTo>
                  <a:lnTo>
                    <a:pt x="10" y="8"/>
                  </a:lnTo>
                  <a:lnTo>
                    <a:pt x="4" y="6"/>
                  </a:lnTo>
                  <a:lnTo>
                    <a:pt x="0" y="0"/>
                  </a:lnTo>
                  <a:lnTo>
                    <a:pt x="0" y="0"/>
                  </a:lnTo>
                  <a:lnTo>
                    <a:pt x="0" y="2"/>
                  </a:lnTo>
                  <a:lnTo>
                    <a:pt x="0" y="2"/>
                  </a:lnTo>
                  <a:lnTo>
                    <a:pt x="0" y="6"/>
                  </a:lnTo>
                  <a:lnTo>
                    <a:pt x="2" y="10"/>
                  </a:lnTo>
                  <a:lnTo>
                    <a:pt x="6" y="12"/>
                  </a:lnTo>
                  <a:lnTo>
                    <a:pt x="10" y="12"/>
                  </a:lnTo>
                  <a:lnTo>
                    <a:pt x="10" y="12"/>
                  </a:lnTo>
                  <a:lnTo>
                    <a:pt x="14" y="12"/>
                  </a:lnTo>
                  <a:lnTo>
                    <a:pt x="16" y="10"/>
                  </a:lnTo>
                  <a:lnTo>
                    <a:pt x="18" y="6"/>
                  </a:lnTo>
                  <a:lnTo>
                    <a:pt x="18" y="2"/>
                  </a:lnTo>
                  <a:lnTo>
                    <a:pt x="18" y="2"/>
                  </a:lnTo>
                  <a:lnTo>
                    <a:pt x="18" y="0"/>
                  </a:lnTo>
                  <a:lnTo>
                    <a:pt x="18" y="0"/>
                  </a:lnTo>
                  <a:lnTo>
                    <a:pt x="16" y="6"/>
                  </a:lnTo>
                  <a:lnTo>
                    <a:pt x="10" y="8"/>
                  </a:lnTo>
                  <a:lnTo>
                    <a:pt x="10" y="8"/>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885" name="Freeform 662"/>
            <p:cNvSpPr>
              <a:spLocks/>
            </p:cNvSpPr>
            <p:nvPr/>
          </p:nvSpPr>
          <p:spPr bwMode="auto">
            <a:xfrm>
              <a:off x="4954588" y="5349875"/>
              <a:ext cx="28575" cy="22225"/>
            </a:xfrm>
            <a:custGeom>
              <a:avLst/>
              <a:gdLst>
                <a:gd name="T0" fmla="*/ 10 w 18"/>
                <a:gd name="T1" fmla="*/ 14 h 14"/>
                <a:gd name="T2" fmla="*/ 10 w 18"/>
                <a:gd name="T3" fmla="*/ 14 h 14"/>
                <a:gd name="T4" fmla="*/ 16 w 18"/>
                <a:gd name="T5" fmla="*/ 12 h 14"/>
                <a:gd name="T6" fmla="*/ 18 w 18"/>
                <a:gd name="T7" fmla="*/ 6 h 14"/>
                <a:gd name="T8" fmla="*/ 18 w 18"/>
                <a:gd name="T9" fmla="*/ 6 h 14"/>
                <a:gd name="T10" fmla="*/ 16 w 18"/>
                <a:gd name="T11" fmla="*/ 2 h 14"/>
                <a:gd name="T12" fmla="*/ 10 w 18"/>
                <a:gd name="T13" fmla="*/ 0 h 14"/>
                <a:gd name="T14" fmla="*/ 10 w 18"/>
                <a:gd name="T15" fmla="*/ 0 h 14"/>
                <a:gd name="T16" fmla="*/ 4 w 18"/>
                <a:gd name="T17" fmla="*/ 2 h 14"/>
                <a:gd name="T18" fmla="*/ 0 w 18"/>
                <a:gd name="T19" fmla="*/ 6 h 14"/>
                <a:gd name="T20" fmla="*/ 0 w 18"/>
                <a:gd name="T21" fmla="*/ 6 h 14"/>
                <a:gd name="T22" fmla="*/ 4 w 18"/>
                <a:gd name="T23" fmla="*/ 12 h 14"/>
                <a:gd name="T24" fmla="*/ 10 w 18"/>
                <a:gd name="T25" fmla="*/ 14 h 14"/>
                <a:gd name="T26" fmla="*/ 10 w 18"/>
                <a:gd name="T27"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 h="14">
                  <a:moveTo>
                    <a:pt x="10" y="14"/>
                  </a:moveTo>
                  <a:lnTo>
                    <a:pt x="10" y="14"/>
                  </a:lnTo>
                  <a:lnTo>
                    <a:pt x="16" y="12"/>
                  </a:lnTo>
                  <a:lnTo>
                    <a:pt x="18" y="6"/>
                  </a:lnTo>
                  <a:lnTo>
                    <a:pt x="18" y="6"/>
                  </a:lnTo>
                  <a:lnTo>
                    <a:pt x="16" y="2"/>
                  </a:lnTo>
                  <a:lnTo>
                    <a:pt x="10" y="0"/>
                  </a:lnTo>
                  <a:lnTo>
                    <a:pt x="10" y="0"/>
                  </a:lnTo>
                  <a:lnTo>
                    <a:pt x="4" y="2"/>
                  </a:lnTo>
                  <a:lnTo>
                    <a:pt x="0" y="6"/>
                  </a:lnTo>
                  <a:lnTo>
                    <a:pt x="0" y="6"/>
                  </a:lnTo>
                  <a:lnTo>
                    <a:pt x="4" y="12"/>
                  </a:lnTo>
                  <a:lnTo>
                    <a:pt x="10" y="14"/>
                  </a:lnTo>
                  <a:lnTo>
                    <a:pt x="10"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886" name="Freeform 663"/>
            <p:cNvSpPr>
              <a:spLocks/>
            </p:cNvSpPr>
            <p:nvPr/>
          </p:nvSpPr>
          <p:spPr bwMode="auto">
            <a:xfrm>
              <a:off x="4954588" y="5397500"/>
              <a:ext cx="28575" cy="19050"/>
            </a:xfrm>
            <a:custGeom>
              <a:avLst/>
              <a:gdLst>
                <a:gd name="T0" fmla="*/ 10 w 18"/>
                <a:gd name="T1" fmla="*/ 8 h 12"/>
                <a:gd name="T2" fmla="*/ 10 w 18"/>
                <a:gd name="T3" fmla="*/ 8 h 12"/>
                <a:gd name="T4" fmla="*/ 4 w 18"/>
                <a:gd name="T5" fmla="*/ 6 h 12"/>
                <a:gd name="T6" fmla="*/ 0 w 18"/>
                <a:gd name="T7" fmla="*/ 0 h 12"/>
                <a:gd name="T8" fmla="*/ 0 w 18"/>
                <a:gd name="T9" fmla="*/ 0 h 12"/>
                <a:gd name="T10" fmla="*/ 0 w 18"/>
                <a:gd name="T11" fmla="*/ 2 h 12"/>
                <a:gd name="T12" fmla="*/ 0 w 18"/>
                <a:gd name="T13" fmla="*/ 2 h 12"/>
                <a:gd name="T14" fmla="*/ 0 w 18"/>
                <a:gd name="T15" fmla="*/ 6 h 12"/>
                <a:gd name="T16" fmla="*/ 2 w 18"/>
                <a:gd name="T17" fmla="*/ 10 h 12"/>
                <a:gd name="T18" fmla="*/ 6 w 18"/>
                <a:gd name="T19" fmla="*/ 12 h 12"/>
                <a:gd name="T20" fmla="*/ 10 w 18"/>
                <a:gd name="T21" fmla="*/ 12 h 12"/>
                <a:gd name="T22" fmla="*/ 10 w 18"/>
                <a:gd name="T23" fmla="*/ 12 h 12"/>
                <a:gd name="T24" fmla="*/ 14 w 18"/>
                <a:gd name="T25" fmla="*/ 12 h 12"/>
                <a:gd name="T26" fmla="*/ 16 w 18"/>
                <a:gd name="T27" fmla="*/ 10 h 12"/>
                <a:gd name="T28" fmla="*/ 18 w 18"/>
                <a:gd name="T29" fmla="*/ 6 h 12"/>
                <a:gd name="T30" fmla="*/ 18 w 18"/>
                <a:gd name="T31" fmla="*/ 2 h 12"/>
                <a:gd name="T32" fmla="*/ 18 w 18"/>
                <a:gd name="T33" fmla="*/ 2 h 12"/>
                <a:gd name="T34" fmla="*/ 18 w 18"/>
                <a:gd name="T35" fmla="*/ 0 h 12"/>
                <a:gd name="T36" fmla="*/ 18 w 18"/>
                <a:gd name="T37" fmla="*/ 0 h 12"/>
                <a:gd name="T38" fmla="*/ 16 w 18"/>
                <a:gd name="T39" fmla="*/ 6 h 12"/>
                <a:gd name="T40" fmla="*/ 10 w 18"/>
                <a:gd name="T41" fmla="*/ 8 h 12"/>
                <a:gd name="T42" fmla="*/ 10 w 18"/>
                <a:gd name="T43"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 h="12">
                  <a:moveTo>
                    <a:pt x="10" y="8"/>
                  </a:moveTo>
                  <a:lnTo>
                    <a:pt x="10" y="8"/>
                  </a:lnTo>
                  <a:lnTo>
                    <a:pt x="4" y="6"/>
                  </a:lnTo>
                  <a:lnTo>
                    <a:pt x="0" y="0"/>
                  </a:lnTo>
                  <a:lnTo>
                    <a:pt x="0" y="0"/>
                  </a:lnTo>
                  <a:lnTo>
                    <a:pt x="0" y="2"/>
                  </a:lnTo>
                  <a:lnTo>
                    <a:pt x="0" y="2"/>
                  </a:lnTo>
                  <a:lnTo>
                    <a:pt x="0" y="6"/>
                  </a:lnTo>
                  <a:lnTo>
                    <a:pt x="2" y="10"/>
                  </a:lnTo>
                  <a:lnTo>
                    <a:pt x="6" y="12"/>
                  </a:lnTo>
                  <a:lnTo>
                    <a:pt x="10" y="12"/>
                  </a:lnTo>
                  <a:lnTo>
                    <a:pt x="10" y="12"/>
                  </a:lnTo>
                  <a:lnTo>
                    <a:pt x="14" y="12"/>
                  </a:lnTo>
                  <a:lnTo>
                    <a:pt x="16" y="10"/>
                  </a:lnTo>
                  <a:lnTo>
                    <a:pt x="18" y="6"/>
                  </a:lnTo>
                  <a:lnTo>
                    <a:pt x="18" y="2"/>
                  </a:lnTo>
                  <a:lnTo>
                    <a:pt x="18" y="2"/>
                  </a:lnTo>
                  <a:lnTo>
                    <a:pt x="18" y="0"/>
                  </a:lnTo>
                  <a:lnTo>
                    <a:pt x="18" y="0"/>
                  </a:lnTo>
                  <a:lnTo>
                    <a:pt x="16" y="6"/>
                  </a:lnTo>
                  <a:lnTo>
                    <a:pt x="10" y="8"/>
                  </a:lnTo>
                  <a:lnTo>
                    <a:pt x="10" y="8"/>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887" name="Freeform 664"/>
            <p:cNvSpPr>
              <a:spLocks/>
            </p:cNvSpPr>
            <p:nvPr/>
          </p:nvSpPr>
          <p:spPr bwMode="auto">
            <a:xfrm>
              <a:off x="4954588" y="5387975"/>
              <a:ext cx="28575" cy="22225"/>
            </a:xfrm>
            <a:custGeom>
              <a:avLst/>
              <a:gdLst>
                <a:gd name="T0" fmla="*/ 10 w 18"/>
                <a:gd name="T1" fmla="*/ 14 h 14"/>
                <a:gd name="T2" fmla="*/ 10 w 18"/>
                <a:gd name="T3" fmla="*/ 14 h 14"/>
                <a:gd name="T4" fmla="*/ 16 w 18"/>
                <a:gd name="T5" fmla="*/ 12 h 14"/>
                <a:gd name="T6" fmla="*/ 18 w 18"/>
                <a:gd name="T7" fmla="*/ 6 h 14"/>
                <a:gd name="T8" fmla="*/ 18 w 18"/>
                <a:gd name="T9" fmla="*/ 6 h 14"/>
                <a:gd name="T10" fmla="*/ 16 w 18"/>
                <a:gd name="T11" fmla="*/ 2 h 14"/>
                <a:gd name="T12" fmla="*/ 10 w 18"/>
                <a:gd name="T13" fmla="*/ 0 h 14"/>
                <a:gd name="T14" fmla="*/ 10 w 18"/>
                <a:gd name="T15" fmla="*/ 0 h 14"/>
                <a:gd name="T16" fmla="*/ 4 w 18"/>
                <a:gd name="T17" fmla="*/ 2 h 14"/>
                <a:gd name="T18" fmla="*/ 0 w 18"/>
                <a:gd name="T19" fmla="*/ 6 h 14"/>
                <a:gd name="T20" fmla="*/ 0 w 18"/>
                <a:gd name="T21" fmla="*/ 6 h 14"/>
                <a:gd name="T22" fmla="*/ 4 w 18"/>
                <a:gd name="T23" fmla="*/ 12 h 14"/>
                <a:gd name="T24" fmla="*/ 10 w 18"/>
                <a:gd name="T25" fmla="*/ 14 h 14"/>
                <a:gd name="T26" fmla="*/ 10 w 18"/>
                <a:gd name="T27"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 h="14">
                  <a:moveTo>
                    <a:pt x="10" y="14"/>
                  </a:moveTo>
                  <a:lnTo>
                    <a:pt x="10" y="14"/>
                  </a:lnTo>
                  <a:lnTo>
                    <a:pt x="16" y="12"/>
                  </a:lnTo>
                  <a:lnTo>
                    <a:pt x="18" y="6"/>
                  </a:lnTo>
                  <a:lnTo>
                    <a:pt x="18" y="6"/>
                  </a:lnTo>
                  <a:lnTo>
                    <a:pt x="16" y="2"/>
                  </a:lnTo>
                  <a:lnTo>
                    <a:pt x="10" y="0"/>
                  </a:lnTo>
                  <a:lnTo>
                    <a:pt x="10" y="0"/>
                  </a:lnTo>
                  <a:lnTo>
                    <a:pt x="4" y="2"/>
                  </a:lnTo>
                  <a:lnTo>
                    <a:pt x="0" y="6"/>
                  </a:lnTo>
                  <a:lnTo>
                    <a:pt x="0" y="6"/>
                  </a:lnTo>
                  <a:lnTo>
                    <a:pt x="4" y="12"/>
                  </a:lnTo>
                  <a:lnTo>
                    <a:pt x="10" y="14"/>
                  </a:lnTo>
                  <a:lnTo>
                    <a:pt x="10"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888" name="Freeform 665"/>
            <p:cNvSpPr>
              <a:spLocks/>
            </p:cNvSpPr>
            <p:nvPr/>
          </p:nvSpPr>
          <p:spPr bwMode="auto">
            <a:xfrm>
              <a:off x="4954588" y="5324475"/>
              <a:ext cx="28575" cy="15875"/>
            </a:xfrm>
            <a:custGeom>
              <a:avLst/>
              <a:gdLst>
                <a:gd name="T0" fmla="*/ 10 w 18"/>
                <a:gd name="T1" fmla="*/ 6 h 10"/>
                <a:gd name="T2" fmla="*/ 10 w 18"/>
                <a:gd name="T3" fmla="*/ 6 h 10"/>
                <a:gd name="T4" fmla="*/ 4 w 18"/>
                <a:gd name="T5" fmla="*/ 4 h 10"/>
                <a:gd name="T6" fmla="*/ 0 w 18"/>
                <a:gd name="T7" fmla="*/ 0 h 10"/>
                <a:gd name="T8" fmla="*/ 0 w 18"/>
                <a:gd name="T9" fmla="*/ 0 h 10"/>
                <a:gd name="T10" fmla="*/ 0 w 18"/>
                <a:gd name="T11" fmla="*/ 2 h 10"/>
                <a:gd name="T12" fmla="*/ 0 w 18"/>
                <a:gd name="T13" fmla="*/ 2 h 10"/>
                <a:gd name="T14" fmla="*/ 0 w 18"/>
                <a:gd name="T15" fmla="*/ 6 h 10"/>
                <a:gd name="T16" fmla="*/ 2 w 18"/>
                <a:gd name="T17" fmla="*/ 8 h 10"/>
                <a:gd name="T18" fmla="*/ 6 w 18"/>
                <a:gd name="T19" fmla="*/ 10 h 10"/>
                <a:gd name="T20" fmla="*/ 10 w 18"/>
                <a:gd name="T21" fmla="*/ 10 h 10"/>
                <a:gd name="T22" fmla="*/ 10 w 18"/>
                <a:gd name="T23" fmla="*/ 10 h 10"/>
                <a:gd name="T24" fmla="*/ 14 w 18"/>
                <a:gd name="T25" fmla="*/ 10 h 10"/>
                <a:gd name="T26" fmla="*/ 16 w 18"/>
                <a:gd name="T27" fmla="*/ 8 h 10"/>
                <a:gd name="T28" fmla="*/ 18 w 18"/>
                <a:gd name="T29" fmla="*/ 6 h 10"/>
                <a:gd name="T30" fmla="*/ 18 w 18"/>
                <a:gd name="T31" fmla="*/ 2 h 10"/>
                <a:gd name="T32" fmla="*/ 18 w 18"/>
                <a:gd name="T33" fmla="*/ 2 h 10"/>
                <a:gd name="T34" fmla="*/ 18 w 18"/>
                <a:gd name="T35" fmla="*/ 0 h 10"/>
                <a:gd name="T36" fmla="*/ 18 w 18"/>
                <a:gd name="T37" fmla="*/ 0 h 10"/>
                <a:gd name="T38" fmla="*/ 16 w 18"/>
                <a:gd name="T39" fmla="*/ 4 h 10"/>
                <a:gd name="T40" fmla="*/ 10 w 18"/>
                <a:gd name="T41" fmla="*/ 6 h 10"/>
                <a:gd name="T42" fmla="*/ 10 w 18"/>
                <a:gd name="T43"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 h="10">
                  <a:moveTo>
                    <a:pt x="10" y="6"/>
                  </a:moveTo>
                  <a:lnTo>
                    <a:pt x="10" y="6"/>
                  </a:lnTo>
                  <a:lnTo>
                    <a:pt x="4" y="4"/>
                  </a:lnTo>
                  <a:lnTo>
                    <a:pt x="0" y="0"/>
                  </a:lnTo>
                  <a:lnTo>
                    <a:pt x="0" y="0"/>
                  </a:lnTo>
                  <a:lnTo>
                    <a:pt x="0" y="2"/>
                  </a:lnTo>
                  <a:lnTo>
                    <a:pt x="0" y="2"/>
                  </a:lnTo>
                  <a:lnTo>
                    <a:pt x="0" y="6"/>
                  </a:lnTo>
                  <a:lnTo>
                    <a:pt x="2" y="8"/>
                  </a:lnTo>
                  <a:lnTo>
                    <a:pt x="6" y="10"/>
                  </a:lnTo>
                  <a:lnTo>
                    <a:pt x="10" y="10"/>
                  </a:lnTo>
                  <a:lnTo>
                    <a:pt x="10" y="10"/>
                  </a:lnTo>
                  <a:lnTo>
                    <a:pt x="14" y="10"/>
                  </a:lnTo>
                  <a:lnTo>
                    <a:pt x="16" y="8"/>
                  </a:lnTo>
                  <a:lnTo>
                    <a:pt x="18" y="6"/>
                  </a:lnTo>
                  <a:lnTo>
                    <a:pt x="18" y="2"/>
                  </a:lnTo>
                  <a:lnTo>
                    <a:pt x="18" y="2"/>
                  </a:lnTo>
                  <a:lnTo>
                    <a:pt x="18" y="0"/>
                  </a:lnTo>
                  <a:lnTo>
                    <a:pt x="18" y="0"/>
                  </a:lnTo>
                  <a:lnTo>
                    <a:pt x="16" y="4"/>
                  </a:lnTo>
                  <a:lnTo>
                    <a:pt x="10" y="6"/>
                  </a:lnTo>
                  <a:lnTo>
                    <a:pt x="10" y="6"/>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889" name="Freeform 666"/>
            <p:cNvSpPr>
              <a:spLocks/>
            </p:cNvSpPr>
            <p:nvPr/>
          </p:nvSpPr>
          <p:spPr bwMode="auto">
            <a:xfrm>
              <a:off x="4954588" y="5311775"/>
              <a:ext cx="28575" cy="22225"/>
            </a:xfrm>
            <a:custGeom>
              <a:avLst/>
              <a:gdLst>
                <a:gd name="T0" fmla="*/ 10 w 18"/>
                <a:gd name="T1" fmla="*/ 14 h 14"/>
                <a:gd name="T2" fmla="*/ 10 w 18"/>
                <a:gd name="T3" fmla="*/ 14 h 14"/>
                <a:gd name="T4" fmla="*/ 16 w 18"/>
                <a:gd name="T5" fmla="*/ 12 h 14"/>
                <a:gd name="T6" fmla="*/ 18 w 18"/>
                <a:gd name="T7" fmla="*/ 8 h 14"/>
                <a:gd name="T8" fmla="*/ 18 w 18"/>
                <a:gd name="T9" fmla="*/ 8 h 14"/>
                <a:gd name="T10" fmla="*/ 16 w 18"/>
                <a:gd name="T11" fmla="*/ 2 h 14"/>
                <a:gd name="T12" fmla="*/ 10 w 18"/>
                <a:gd name="T13" fmla="*/ 0 h 14"/>
                <a:gd name="T14" fmla="*/ 10 w 18"/>
                <a:gd name="T15" fmla="*/ 0 h 14"/>
                <a:gd name="T16" fmla="*/ 4 w 18"/>
                <a:gd name="T17" fmla="*/ 2 h 14"/>
                <a:gd name="T18" fmla="*/ 0 w 18"/>
                <a:gd name="T19" fmla="*/ 8 h 14"/>
                <a:gd name="T20" fmla="*/ 0 w 18"/>
                <a:gd name="T21" fmla="*/ 8 h 14"/>
                <a:gd name="T22" fmla="*/ 4 w 18"/>
                <a:gd name="T23" fmla="*/ 12 h 14"/>
                <a:gd name="T24" fmla="*/ 10 w 18"/>
                <a:gd name="T25" fmla="*/ 14 h 14"/>
                <a:gd name="T26" fmla="*/ 10 w 18"/>
                <a:gd name="T27"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 h="14">
                  <a:moveTo>
                    <a:pt x="10" y="14"/>
                  </a:moveTo>
                  <a:lnTo>
                    <a:pt x="10" y="14"/>
                  </a:lnTo>
                  <a:lnTo>
                    <a:pt x="16" y="12"/>
                  </a:lnTo>
                  <a:lnTo>
                    <a:pt x="18" y="8"/>
                  </a:lnTo>
                  <a:lnTo>
                    <a:pt x="18" y="8"/>
                  </a:lnTo>
                  <a:lnTo>
                    <a:pt x="16" y="2"/>
                  </a:lnTo>
                  <a:lnTo>
                    <a:pt x="10" y="0"/>
                  </a:lnTo>
                  <a:lnTo>
                    <a:pt x="10" y="0"/>
                  </a:lnTo>
                  <a:lnTo>
                    <a:pt x="4" y="2"/>
                  </a:lnTo>
                  <a:lnTo>
                    <a:pt x="0" y="8"/>
                  </a:lnTo>
                  <a:lnTo>
                    <a:pt x="0" y="8"/>
                  </a:lnTo>
                  <a:lnTo>
                    <a:pt x="4" y="12"/>
                  </a:lnTo>
                  <a:lnTo>
                    <a:pt x="10" y="14"/>
                  </a:lnTo>
                  <a:lnTo>
                    <a:pt x="10"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890" name="Freeform 667"/>
            <p:cNvSpPr>
              <a:spLocks/>
            </p:cNvSpPr>
            <p:nvPr/>
          </p:nvSpPr>
          <p:spPr bwMode="auto">
            <a:xfrm>
              <a:off x="4916488" y="5397500"/>
              <a:ext cx="31750" cy="19050"/>
            </a:xfrm>
            <a:custGeom>
              <a:avLst/>
              <a:gdLst>
                <a:gd name="T0" fmla="*/ 10 w 20"/>
                <a:gd name="T1" fmla="*/ 8 h 12"/>
                <a:gd name="T2" fmla="*/ 10 w 20"/>
                <a:gd name="T3" fmla="*/ 8 h 12"/>
                <a:gd name="T4" fmla="*/ 4 w 20"/>
                <a:gd name="T5" fmla="*/ 6 h 12"/>
                <a:gd name="T6" fmla="*/ 2 w 20"/>
                <a:gd name="T7" fmla="*/ 0 h 12"/>
                <a:gd name="T8" fmla="*/ 2 w 20"/>
                <a:gd name="T9" fmla="*/ 0 h 12"/>
                <a:gd name="T10" fmla="*/ 0 w 20"/>
                <a:gd name="T11" fmla="*/ 2 h 12"/>
                <a:gd name="T12" fmla="*/ 0 w 20"/>
                <a:gd name="T13" fmla="*/ 2 h 12"/>
                <a:gd name="T14" fmla="*/ 2 w 20"/>
                <a:gd name="T15" fmla="*/ 6 h 12"/>
                <a:gd name="T16" fmla="*/ 4 w 20"/>
                <a:gd name="T17" fmla="*/ 10 h 12"/>
                <a:gd name="T18" fmla="*/ 6 w 20"/>
                <a:gd name="T19" fmla="*/ 12 h 12"/>
                <a:gd name="T20" fmla="*/ 10 w 20"/>
                <a:gd name="T21" fmla="*/ 12 h 12"/>
                <a:gd name="T22" fmla="*/ 10 w 20"/>
                <a:gd name="T23" fmla="*/ 12 h 12"/>
                <a:gd name="T24" fmla="*/ 14 w 20"/>
                <a:gd name="T25" fmla="*/ 12 h 12"/>
                <a:gd name="T26" fmla="*/ 16 w 20"/>
                <a:gd name="T27" fmla="*/ 10 h 12"/>
                <a:gd name="T28" fmla="*/ 18 w 20"/>
                <a:gd name="T29" fmla="*/ 6 h 12"/>
                <a:gd name="T30" fmla="*/ 20 w 20"/>
                <a:gd name="T31" fmla="*/ 2 h 12"/>
                <a:gd name="T32" fmla="*/ 20 w 20"/>
                <a:gd name="T33" fmla="*/ 2 h 12"/>
                <a:gd name="T34" fmla="*/ 18 w 20"/>
                <a:gd name="T35" fmla="*/ 0 h 12"/>
                <a:gd name="T36" fmla="*/ 18 w 20"/>
                <a:gd name="T37" fmla="*/ 0 h 12"/>
                <a:gd name="T38" fmla="*/ 16 w 20"/>
                <a:gd name="T39" fmla="*/ 6 h 12"/>
                <a:gd name="T40" fmla="*/ 10 w 20"/>
                <a:gd name="T41" fmla="*/ 8 h 12"/>
                <a:gd name="T42" fmla="*/ 10 w 20"/>
                <a:gd name="T43"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 h="12">
                  <a:moveTo>
                    <a:pt x="10" y="8"/>
                  </a:moveTo>
                  <a:lnTo>
                    <a:pt x="10" y="8"/>
                  </a:lnTo>
                  <a:lnTo>
                    <a:pt x="4" y="6"/>
                  </a:lnTo>
                  <a:lnTo>
                    <a:pt x="2" y="0"/>
                  </a:lnTo>
                  <a:lnTo>
                    <a:pt x="2" y="0"/>
                  </a:lnTo>
                  <a:lnTo>
                    <a:pt x="0" y="2"/>
                  </a:lnTo>
                  <a:lnTo>
                    <a:pt x="0" y="2"/>
                  </a:lnTo>
                  <a:lnTo>
                    <a:pt x="2" y="6"/>
                  </a:lnTo>
                  <a:lnTo>
                    <a:pt x="4" y="10"/>
                  </a:lnTo>
                  <a:lnTo>
                    <a:pt x="6" y="12"/>
                  </a:lnTo>
                  <a:lnTo>
                    <a:pt x="10" y="12"/>
                  </a:lnTo>
                  <a:lnTo>
                    <a:pt x="10" y="12"/>
                  </a:lnTo>
                  <a:lnTo>
                    <a:pt x="14" y="12"/>
                  </a:lnTo>
                  <a:lnTo>
                    <a:pt x="16" y="10"/>
                  </a:lnTo>
                  <a:lnTo>
                    <a:pt x="18" y="6"/>
                  </a:lnTo>
                  <a:lnTo>
                    <a:pt x="20" y="2"/>
                  </a:lnTo>
                  <a:lnTo>
                    <a:pt x="20" y="2"/>
                  </a:lnTo>
                  <a:lnTo>
                    <a:pt x="18" y="0"/>
                  </a:lnTo>
                  <a:lnTo>
                    <a:pt x="18" y="0"/>
                  </a:lnTo>
                  <a:lnTo>
                    <a:pt x="16" y="6"/>
                  </a:lnTo>
                  <a:lnTo>
                    <a:pt x="10" y="8"/>
                  </a:lnTo>
                  <a:lnTo>
                    <a:pt x="10" y="8"/>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891" name="Freeform 668"/>
            <p:cNvSpPr>
              <a:spLocks/>
            </p:cNvSpPr>
            <p:nvPr/>
          </p:nvSpPr>
          <p:spPr bwMode="auto">
            <a:xfrm>
              <a:off x="4919663" y="5387975"/>
              <a:ext cx="25400" cy="22225"/>
            </a:xfrm>
            <a:custGeom>
              <a:avLst/>
              <a:gdLst>
                <a:gd name="T0" fmla="*/ 8 w 16"/>
                <a:gd name="T1" fmla="*/ 14 h 14"/>
                <a:gd name="T2" fmla="*/ 8 w 16"/>
                <a:gd name="T3" fmla="*/ 14 h 14"/>
                <a:gd name="T4" fmla="*/ 14 w 16"/>
                <a:gd name="T5" fmla="*/ 12 h 14"/>
                <a:gd name="T6" fmla="*/ 16 w 16"/>
                <a:gd name="T7" fmla="*/ 6 h 14"/>
                <a:gd name="T8" fmla="*/ 16 w 16"/>
                <a:gd name="T9" fmla="*/ 6 h 14"/>
                <a:gd name="T10" fmla="*/ 14 w 16"/>
                <a:gd name="T11" fmla="*/ 2 h 14"/>
                <a:gd name="T12" fmla="*/ 8 w 16"/>
                <a:gd name="T13" fmla="*/ 0 h 14"/>
                <a:gd name="T14" fmla="*/ 8 w 16"/>
                <a:gd name="T15" fmla="*/ 0 h 14"/>
                <a:gd name="T16" fmla="*/ 2 w 16"/>
                <a:gd name="T17" fmla="*/ 2 h 14"/>
                <a:gd name="T18" fmla="*/ 0 w 16"/>
                <a:gd name="T19" fmla="*/ 6 h 14"/>
                <a:gd name="T20" fmla="*/ 0 w 16"/>
                <a:gd name="T21" fmla="*/ 6 h 14"/>
                <a:gd name="T22" fmla="*/ 2 w 16"/>
                <a:gd name="T23" fmla="*/ 12 h 14"/>
                <a:gd name="T24" fmla="*/ 8 w 16"/>
                <a:gd name="T25" fmla="*/ 14 h 14"/>
                <a:gd name="T26" fmla="*/ 8 w 16"/>
                <a:gd name="T27"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 h="14">
                  <a:moveTo>
                    <a:pt x="8" y="14"/>
                  </a:moveTo>
                  <a:lnTo>
                    <a:pt x="8" y="14"/>
                  </a:lnTo>
                  <a:lnTo>
                    <a:pt x="14" y="12"/>
                  </a:lnTo>
                  <a:lnTo>
                    <a:pt x="16" y="6"/>
                  </a:lnTo>
                  <a:lnTo>
                    <a:pt x="16" y="6"/>
                  </a:lnTo>
                  <a:lnTo>
                    <a:pt x="14" y="2"/>
                  </a:lnTo>
                  <a:lnTo>
                    <a:pt x="8" y="0"/>
                  </a:lnTo>
                  <a:lnTo>
                    <a:pt x="8" y="0"/>
                  </a:lnTo>
                  <a:lnTo>
                    <a:pt x="2" y="2"/>
                  </a:lnTo>
                  <a:lnTo>
                    <a:pt x="0" y="6"/>
                  </a:lnTo>
                  <a:lnTo>
                    <a:pt x="0" y="6"/>
                  </a:lnTo>
                  <a:lnTo>
                    <a:pt x="2" y="12"/>
                  </a:lnTo>
                  <a:lnTo>
                    <a:pt x="8" y="14"/>
                  </a:lnTo>
                  <a:lnTo>
                    <a:pt x="8"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892" name="Freeform 669"/>
            <p:cNvSpPr>
              <a:spLocks/>
            </p:cNvSpPr>
            <p:nvPr/>
          </p:nvSpPr>
          <p:spPr bwMode="auto">
            <a:xfrm>
              <a:off x="4916488" y="5324475"/>
              <a:ext cx="31750" cy="15875"/>
            </a:xfrm>
            <a:custGeom>
              <a:avLst/>
              <a:gdLst>
                <a:gd name="T0" fmla="*/ 10 w 20"/>
                <a:gd name="T1" fmla="*/ 6 h 10"/>
                <a:gd name="T2" fmla="*/ 10 w 20"/>
                <a:gd name="T3" fmla="*/ 6 h 10"/>
                <a:gd name="T4" fmla="*/ 4 w 20"/>
                <a:gd name="T5" fmla="*/ 4 h 10"/>
                <a:gd name="T6" fmla="*/ 2 w 20"/>
                <a:gd name="T7" fmla="*/ 0 h 10"/>
                <a:gd name="T8" fmla="*/ 2 w 20"/>
                <a:gd name="T9" fmla="*/ 0 h 10"/>
                <a:gd name="T10" fmla="*/ 0 w 20"/>
                <a:gd name="T11" fmla="*/ 2 h 10"/>
                <a:gd name="T12" fmla="*/ 0 w 20"/>
                <a:gd name="T13" fmla="*/ 2 h 10"/>
                <a:gd name="T14" fmla="*/ 2 w 20"/>
                <a:gd name="T15" fmla="*/ 6 h 10"/>
                <a:gd name="T16" fmla="*/ 4 w 20"/>
                <a:gd name="T17" fmla="*/ 8 h 10"/>
                <a:gd name="T18" fmla="*/ 6 w 20"/>
                <a:gd name="T19" fmla="*/ 10 h 10"/>
                <a:gd name="T20" fmla="*/ 10 w 20"/>
                <a:gd name="T21" fmla="*/ 10 h 10"/>
                <a:gd name="T22" fmla="*/ 10 w 20"/>
                <a:gd name="T23" fmla="*/ 10 h 10"/>
                <a:gd name="T24" fmla="*/ 14 w 20"/>
                <a:gd name="T25" fmla="*/ 10 h 10"/>
                <a:gd name="T26" fmla="*/ 16 w 20"/>
                <a:gd name="T27" fmla="*/ 8 h 10"/>
                <a:gd name="T28" fmla="*/ 18 w 20"/>
                <a:gd name="T29" fmla="*/ 6 h 10"/>
                <a:gd name="T30" fmla="*/ 20 w 20"/>
                <a:gd name="T31" fmla="*/ 2 h 10"/>
                <a:gd name="T32" fmla="*/ 20 w 20"/>
                <a:gd name="T33" fmla="*/ 2 h 10"/>
                <a:gd name="T34" fmla="*/ 18 w 20"/>
                <a:gd name="T35" fmla="*/ 0 h 10"/>
                <a:gd name="T36" fmla="*/ 18 w 20"/>
                <a:gd name="T37" fmla="*/ 0 h 10"/>
                <a:gd name="T38" fmla="*/ 16 w 20"/>
                <a:gd name="T39" fmla="*/ 4 h 10"/>
                <a:gd name="T40" fmla="*/ 10 w 20"/>
                <a:gd name="T41" fmla="*/ 6 h 10"/>
                <a:gd name="T42" fmla="*/ 10 w 20"/>
                <a:gd name="T43"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 h="10">
                  <a:moveTo>
                    <a:pt x="10" y="6"/>
                  </a:moveTo>
                  <a:lnTo>
                    <a:pt x="10" y="6"/>
                  </a:lnTo>
                  <a:lnTo>
                    <a:pt x="4" y="4"/>
                  </a:lnTo>
                  <a:lnTo>
                    <a:pt x="2" y="0"/>
                  </a:lnTo>
                  <a:lnTo>
                    <a:pt x="2" y="0"/>
                  </a:lnTo>
                  <a:lnTo>
                    <a:pt x="0" y="2"/>
                  </a:lnTo>
                  <a:lnTo>
                    <a:pt x="0" y="2"/>
                  </a:lnTo>
                  <a:lnTo>
                    <a:pt x="2" y="6"/>
                  </a:lnTo>
                  <a:lnTo>
                    <a:pt x="4" y="8"/>
                  </a:lnTo>
                  <a:lnTo>
                    <a:pt x="6" y="10"/>
                  </a:lnTo>
                  <a:lnTo>
                    <a:pt x="10" y="10"/>
                  </a:lnTo>
                  <a:lnTo>
                    <a:pt x="10" y="10"/>
                  </a:lnTo>
                  <a:lnTo>
                    <a:pt x="14" y="10"/>
                  </a:lnTo>
                  <a:lnTo>
                    <a:pt x="16" y="8"/>
                  </a:lnTo>
                  <a:lnTo>
                    <a:pt x="18" y="6"/>
                  </a:lnTo>
                  <a:lnTo>
                    <a:pt x="20" y="2"/>
                  </a:lnTo>
                  <a:lnTo>
                    <a:pt x="20" y="2"/>
                  </a:lnTo>
                  <a:lnTo>
                    <a:pt x="18" y="0"/>
                  </a:lnTo>
                  <a:lnTo>
                    <a:pt x="18" y="0"/>
                  </a:lnTo>
                  <a:lnTo>
                    <a:pt x="16" y="4"/>
                  </a:lnTo>
                  <a:lnTo>
                    <a:pt x="10" y="6"/>
                  </a:lnTo>
                  <a:lnTo>
                    <a:pt x="10" y="6"/>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893" name="Freeform 670"/>
            <p:cNvSpPr>
              <a:spLocks/>
            </p:cNvSpPr>
            <p:nvPr/>
          </p:nvSpPr>
          <p:spPr bwMode="auto">
            <a:xfrm>
              <a:off x="4919663" y="5311775"/>
              <a:ext cx="25400" cy="22225"/>
            </a:xfrm>
            <a:custGeom>
              <a:avLst/>
              <a:gdLst>
                <a:gd name="T0" fmla="*/ 8 w 16"/>
                <a:gd name="T1" fmla="*/ 14 h 14"/>
                <a:gd name="T2" fmla="*/ 8 w 16"/>
                <a:gd name="T3" fmla="*/ 14 h 14"/>
                <a:gd name="T4" fmla="*/ 14 w 16"/>
                <a:gd name="T5" fmla="*/ 12 h 14"/>
                <a:gd name="T6" fmla="*/ 16 w 16"/>
                <a:gd name="T7" fmla="*/ 8 h 14"/>
                <a:gd name="T8" fmla="*/ 16 w 16"/>
                <a:gd name="T9" fmla="*/ 8 h 14"/>
                <a:gd name="T10" fmla="*/ 14 w 16"/>
                <a:gd name="T11" fmla="*/ 2 h 14"/>
                <a:gd name="T12" fmla="*/ 8 w 16"/>
                <a:gd name="T13" fmla="*/ 0 h 14"/>
                <a:gd name="T14" fmla="*/ 8 w 16"/>
                <a:gd name="T15" fmla="*/ 0 h 14"/>
                <a:gd name="T16" fmla="*/ 2 w 16"/>
                <a:gd name="T17" fmla="*/ 2 h 14"/>
                <a:gd name="T18" fmla="*/ 0 w 16"/>
                <a:gd name="T19" fmla="*/ 8 h 14"/>
                <a:gd name="T20" fmla="*/ 0 w 16"/>
                <a:gd name="T21" fmla="*/ 8 h 14"/>
                <a:gd name="T22" fmla="*/ 2 w 16"/>
                <a:gd name="T23" fmla="*/ 12 h 14"/>
                <a:gd name="T24" fmla="*/ 8 w 16"/>
                <a:gd name="T25" fmla="*/ 14 h 14"/>
                <a:gd name="T26" fmla="*/ 8 w 16"/>
                <a:gd name="T27"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 h="14">
                  <a:moveTo>
                    <a:pt x="8" y="14"/>
                  </a:moveTo>
                  <a:lnTo>
                    <a:pt x="8" y="14"/>
                  </a:lnTo>
                  <a:lnTo>
                    <a:pt x="14" y="12"/>
                  </a:lnTo>
                  <a:lnTo>
                    <a:pt x="16" y="8"/>
                  </a:lnTo>
                  <a:lnTo>
                    <a:pt x="16" y="8"/>
                  </a:lnTo>
                  <a:lnTo>
                    <a:pt x="14" y="2"/>
                  </a:lnTo>
                  <a:lnTo>
                    <a:pt x="8" y="0"/>
                  </a:lnTo>
                  <a:lnTo>
                    <a:pt x="8" y="0"/>
                  </a:lnTo>
                  <a:lnTo>
                    <a:pt x="2" y="2"/>
                  </a:lnTo>
                  <a:lnTo>
                    <a:pt x="0" y="8"/>
                  </a:lnTo>
                  <a:lnTo>
                    <a:pt x="0" y="8"/>
                  </a:lnTo>
                  <a:lnTo>
                    <a:pt x="2" y="12"/>
                  </a:lnTo>
                  <a:lnTo>
                    <a:pt x="8" y="14"/>
                  </a:lnTo>
                  <a:lnTo>
                    <a:pt x="8"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894" name="Freeform 671"/>
            <p:cNvSpPr>
              <a:spLocks/>
            </p:cNvSpPr>
            <p:nvPr/>
          </p:nvSpPr>
          <p:spPr bwMode="auto">
            <a:xfrm>
              <a:off x="4954588" y="5286375"/>
              <a:ext cx="28575" cy="19050"/>
            </a:xfrm>
            <a:custGeom>
              <a:avLst/>
              <a:gdLst>
                <a:gd name="T0" fmla="*/ 10 w 18"/>
                <a:gd name="T1" fmla="*/ 6 h 12"/>
                <a:gd name="T2" fmla="*/ 10 w 18"/>
                <a:gd name="T3" fmla="*/ 6 h 12"/>
                <a:gd name="T4" fmla="*/ 4 w 18"/>
                <a:gd name="T5" fmla="*/ 4 h 12"/>
                <a:gd name="T6" fmla="*/ 0 w 18"/>
                <a:gd name="T7" fmla="*/ 0 h 12"/>
                <a:gd name="T8" fmla="*/ 0 w 18"/>
                <a:gd name="T9" fmla="*/ 0 h 12"/>
                <a:gd name="T10" fmla="*/ 0 w 18"/>
                <a:gd name="T11" fmla="*/ 2 h 12"/>
                <a:gd name="T12" fmla="*/ 0 w 18"/>
                <a:gd name="T13" fmla="*/ 2 h 12"/>
                <a:gd name="T14" fmla="*/ 0 w 18"/>
                <a:gd name="T15" fmla="*/ 6 h 12"/>
                <a:gd name="T16" fmla="*/ 2 w 18"/>
                <a:gd name="T17" fmla="*/ 8 h 12"/>
                <a:gd name="T18" fmla="*/ 6 w 18"/>
                <a:gd name="T19" fmla="*/ 10 h 12"/>
                <a:gd name="T20" fmla="*/ 10 w 18"/>
                <a:gd name="T21" fmla="*/ 12 h 12"/>
                <a:gd name="T22" fmla="*/ 10 w 18"/>
                <a:gd name="T23" fmla="*/ 12 h 12"/>
                <a:gd name="T24" fmla="*/ 14 w 18"/>
                <a:gd name="T25" fmla="*/ 10 h 12"/>
                <a:gd name="T26" fmla="*/ 16 w 18"/>
                <a:gd name="T27" fmla="*/ 8 h 12"/>
                <a:gd name="T28" fmla="*/ 18 w 18"/>
                <a:gd name="T29" fmla="*/ 6 h 12"/>
                <a:gd name="T30" fmla="*/ 18 w 18"/>
                <a:gd name="T31" fmla="*/ 2 h 12"/>
                <a:gd name="T32" fmla="*/ 18 w 18"/>
                <a:gd name="T33" fmla="*/ 2 h 12"/>
                <a:gd name="T34" fmla="*/ 18 w 18"/>
                <a:gd name="T35" fmla="*/ 0 h 12"/>
                <a:gd name="T36" fmla="*/ 18 w 18"/>
                <a:gd name="T37" fmla="*/ 0 h 12"/>
                <a:gd name="T38" fmla="*/ 16 w 18"/>
                <a:gd name="T39" fmla="*/ 4 h 12"/>
                <a:gd name="T40" fmla="*/ 10 w 18"/>
                <a:gd name="T41" fmla="*/ 6 h 12"/>
                <a:gd name="T42" fmla="*/ 10 w 18"/>
                <a:gd name="T43" fmla="*/ 6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 h="12">
                  <a:moveTo>
                    <a:pt x="10" y="6"/>
                  </a:moveTo>
                  <a:lnTo>
                    <a:pt x="10" y="6"/>
                  </a:lnTo>
                  <a:lnTo>
                    <a:pt x="4" y="4"/>
                  </a:lnTo>
                  <a:lnTo>
                    <a:pt x="0" y="0"/>
                  </a:lnTo>
                  <a:lnTo>
                    <a:pt x="0" y="0"/>
                  </a:lnTo>
                  <a:lnTo>
                    <a:pt x="0" y="2"/>
                  </a:lnTo>
                  <a:lnTo>
                    <a:pt x="0" y="2"/>
                  </a:lnTo>
                  <a:lnTo>
                    <a:pt x="0" y="6"/>
                  </a:lnTo>
                  <a:lnTo>
                    <a:pt x="2" y="8"/>
                  </a:lnTo>
                  <a:lnTo>
                    <a:pt x="6" y="10"/>
                  </a:lnTo>
                  <a:lnTo>
                    <a:pt x="10" y="12"/>
                  </a:lnTo>
                  <a:lnTo>
                    <a:pt x="10" y="12"/>
                  </a:lnTo>
                  <a:lnTo>
                    <a:pt x="14" y="10"/>
                  </a:lnTo>
                  <a:lnTo>
                    <a:pt x="16" y="8"/>
                  </a:lnTo>
                  <a:lnTo>
                    <a:pt x="18" y="6"/>
                  </a:lnTo>
                  <a:lnTo>
                    <a:pt x="18" y="2"/>
                  </a:lnTo>
                  <a:lnTo>
                    <a:pt x="18" y="2"/>
                  </a:lnTo>
                  <a:lnTo>
                    <a:pt x="18" y="0"/>
                  </a:lnTo>
                  <a:lnTo>
                    <a:pt x="18" y="0"/>
                  </a:lnTo>
                  <a:lnTo>
                    <a:pt x="16" y="4"/>
                  </a:lnTo>
                  <a:lnTo>
                    <a:pt x="10" y="6"/>
                  </a:lnTo>
                  <a:lnTo>
                    <a:pt x="10" y="6"/>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895" name="Freeform 672"/>
            <p:cNvSpPr>
              <a:spLocks/>
            </p:cNvSpPr>
            <p:nvPr/>
          </p:nvSpPr>
          <p:spPr bwMode="auto">
            <a:xfrm>
              <a:off x="4954588" y="5273675"/>
              <a:ext cx="28575" cy="22225"/>
            </a:xfrm>
            <a:custGeom>
              <a:avLst/>
              <a:gdLst>
                <a:gd name="T0" fmla="*/ 10 w 18"/>
                <a:gd name="T1" fmla="*/ 14 h 14"/>
                <a:gd name="T2" fmla="*/ 10 w 18"/>
                <a:gd name="T3" fmla="*/ 14 h 14"/>
                <a:gd name="T4" fmla="*/ 16 w 18"/>
                <a:gd name="T5" fmla="*/ 12 h 14"/>
                <a:gd name="T6" fmla="*/ 18 w 18"/>
                <a:gd name="T7" fmla="*/ 8 h 14"/>
                <a:gd name="T8" fmla="*/ 18 w 18"/>
                <a:gd name="T9" fmla="*/ 8 h 14"/>
                <a:gd name="T10" fmla="*/ 16 w 18"/>
                <a:gd name="T11" fmla="*/ 2 h 14"/>
                <a:gd name="T12" fmla="*/ 10 w 18"/>
                <a:gd name="T13" fmla="*/ 0 h 14"/>
                <a:gd name="T14" fmla="*/ 10 w 18"/>
                <a:gd name="T15" fmla="*/ 0 h 14"/>
                <a:gd name="T16" fmla="*/ 4 w 18"/>
                <a:gd name="T17" fmla="*/ 2 h 14"/>
                <a:gd name="T18" fmla="*/ 0 w 18"/>
                <a:gd name="T19" fmla="*/ 8 h 14"/>
                <a:gd name="T20" fmla="*/ 0 w 18"/>
                <a:gd name="T21" fmla="*/ 8 h 14"/>
                <a:gd name="T22" fmla="*/ 4 w 18"/>
                <a:gd name="T23" fmla="*/ 12 h 14"/>
                <a:gd name="T24" fmla="*/ 10 w 18"/>
                <a:gd name="T25" fmla="*/ 14 h 14"/>
                <a:gd name="T26" fmla="*/ 10 w 18"/>
                <a:gd name="T27"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 h="14">
                  <a:moveTo>
                    <a:pt x="10" y="14"/>
                  </a:moveTo>
                  <a:lnTo>
                    <a:pt x="10" y="14"/>
                  </a:lnTo>
                  <a:lnTo>
                    <a:pt x="16" y="12"/>
                  </a:lnTo>
                  <a:lnTo>
                    <a:pt x="18" y="8"/>
                  </a:lnTo>
                  <a:lnTo>
                    <a:pt x="18" y="8"/>
                  </a:lnTo>
                  <a:lnTo>
                    <a:pt x="16" y="2"/>
                  </a:lnTo>
                  <a:lnTo>
                    <a:pt x="10" y="0"/>
                  </a:lnTo>
                  <a:lnTo>
                    <a:pt x="10" y="0"/>
                  </a:lnTo>
                  <a:lnTo>
                    <a:pt x="4" y="2"/>
                  </a:lnTo>
                  <a:lnTo>
                    <a:pt x="0" y="8"/>
                  </a:lnTo>
                  <a:lnTo>
                    <a:pt x="0" y="8"/>
                  </a:lnTo>
                  <a:lnTo>
                    <a:pt x="4" y="12"/>
                  </a:lnTo>
                  <a:lnTo>
                    <a:pt x="10" y="14"/>
                  </a:lnTo>
                  <a:lnTo>
                    <a:pt x="10"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896" name="Freeform 673"/>
            <p:cNvSpPr>
              <a:spLocks/>
            </p:cNvSpPr>
            <p:nvPr/>
          </p:nvSpPr>
          <p:spPr bwMode="auto">
            <a:xfrm>
              <a:off x="4954588" y="5435600"/>
              <a:ext cx="28575" cy="19050"/>
            </a:xfrm>
            <a:custGeom>
              <a:avLst/>
              <a:gdLst>
                <a:gd name="T0" fmla="*/ 10 w 18"/>
                <a:gd name="T1" fmla="*/ 8 h 12"/>
                <a:gd name="T2" fmla="*/ 10 w 18"/>
                <a:gd name="T3" fmla="*/ 8 h 12"/>
                <a:gd name="T4" fmla="*/ 4 w 18"/>
                <a:gd name="T5" fmla="*/ 6 h 12"/>
                <a:gd name="T6" fmla="*/ 0 w 18"/>
                <a:gd name="T7" fmla="*/ 0 h 12"/>
                <a:gd name="T8" fmla="*/ 0 w 18"/>
                <a:gd name="T9" fmla="*/ 0 h 12"/>
                <a:gd name="T10" fmla="*/ 0 w 18"/>
                <a:gd name="T11" fmla="*/ 2 h 12"/>
                <a:gd name="T12" fmla="*/ 0 w 18"/>
                <a:gd name="T13" fmla="*/ 2 h 12"/>
                <a:gd name="T14" fmla="*/ 0 w 18"/>
                <a:gd name="T15" fmla="*/ 6 h 12"/>
                <a:gd name="T16" fmla="*/ 2 w 18"/>
                <a:gd name="T17" fmla="*/ 8 h 12"/>
                <a:gd name="T18" fmla="*/ 6 w 18"/>
                <a:gd name="T19" fmla="*/ 10 h 12"/>
                <a:gd name="T20" fmla="*/ 10 w 18"/>
                <a:gd name="T21" fmla="*/ 12 h 12"/>
                <a:gd name="T22" fmla="*/ 10 w 18"/>
                <a:gd name="T23" fmla="*/ 12 h 12"/>
                <a:gd name="T24" fmla="*/ 14 w 18"/>
                <a:gd name="T25" fmla="*/ 10 h 12"/>
                <a:gd name="T26" fmla="*/ 16 w 18"/>
                <a:gd name="T27" fmla="*/ 8 h 12"/>
                <a:gd name="T28" fmla="*/ 18 w 18"/>
                <a:gd name="T29" fmla="*/ 6 h 12"/>
                <a:gd name="T30" fmla="*/ 18 w 18"/>
                <a:gd name="T31" fmla="*/ 2 h 12"/>
                <a:gd name="T32" fmla="*/ 18 w 18"/>
                <a:gd name="T33" fmla="*/ 2 h 12"/>
                <a:gd name="T34" fmla="*/ 18 w 18"/>
                <a:gd name="T35" fmla="*/ 0 h 12"/>
                <a:gd name="T36" fmla="*/ 18 w 18"/>
                <a:gd name="T37" fmla="*/ 0 h 12"/>
                <a:gd name="T38" fmla="*/ 16 w 18"/>
                <a:gd name="T39" fmla="*/ 6 h 12"/>
                <a:gd name="T40" fmla="*/ 10 w 18"/>
                <a:gd name="T41" fmla="*/ 8 h 12"/>
                <a:gd name="T42" fmla="*/ 10 w 18"/>
                <a:gd name="T43"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 h="12">
                  <a:moveTo>
                    <a:pt x="10" y="8"/>
                  </a:moveTo>
                  <a:lnTo>
                    <a:pt x="10" y="8"/>
                  </a:lnTo>
                  <a:lnTo>
                    <a:pt x="4" y="6"/>
                  </a:lnTo>
                  <a:lnTo>
                    <a:pt x="0" y="0"/>
                  </a:lnTo>
                  <a:lnTo>
                    <a:pt x="0" y="0"/>
                  </a:lnTo>
                  <a:lnTo>
                    <a:pt x="0" y="2"/>
                  </a:lnTo>
                  <a:lnTo>
                    <a:pt x="0" y="2"/>
                  </a:lnTo>
                  <a:lnTo>
                    <a:pt x="0" y="6"/>
                  </a:lnTo>
                  <a:lnTo>
                    <a:pt x="2" y="8"/>
                  </a:lnTo>
                  <a:lnTo>
                    <a:pt x="6" y="10"/>
                  </a:lnTo>
                  <a:lnTo>
                    <a:pt x="10" y="12"/>
                  </a:lnTo>
                  <a:lnTo>
                    <a:pt x="10" y="12"/>
                  </a:lnTo>
                  <a:lnTo>
                    <a:pt x="14" y="10"/>
                  </a:lnTo>
                  <a:lnTo>
                    <a:pt x="16" y="8"/>
                  </a:lnTo>
                  <a:lnTo>
                    <a:pt x="18" y="6"/>
                  </a:lnTo>
                  <a:lnTo>
                    <a:pt x="18" y="2"/>
                  </a:lnTo>
                  <a:lnTo>
                    <a:pt x="18" y="2"/>
                  </a:lnTo>
                  <a:lnTo>
                    <a:pt x="18" y="0"/>
                  </a:lnTo>
                  <a:lnTo>
                    <a:pt x="18" y="0"/>
                  </a:lnTo>
                  <a:lnTo>
                    <a:pt x="16" y="6"/>
                  </a:lnTo>
                  <a:lnTo>
                    <a:pt x="10" y="8"/>
                  </a:lnTo>
                  <a:lnTo>
                    <a:pt x="10" y="8"/>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897" name="Freeform 674"/>
            <p:cNvSpPr>
              <a:spLocks/>
            </p:cNvSpPr>
            <p:nvPr/>
          </p:nvSpPr>
          <p:spPr bwMode="auto">
            <a:xfrm>
              <a:off x="4954588" y="5422900"/>
              <a:ext cx="28575" cy="25400"/>
            </a:xfrm>
            <a:custGeom>
              <a:avLst/>
              <a:gdLst>
                <a:gd name="T0" fmla="*/ 10 w 18"/>
                <a:gd name="T1" fmla="*/ 16 h 16"/>
                <a:gd name="T2" fmla="*/ 10 w 18"/>
                <a:gd name="T3" fmla="*/ 16 h 16"/>
                <a:gd name="T4" fmla="*/ 16 w 18"/>
                <a:gd name="T5" fmla="*/ 14 h 16"/>
                <a:gd name="T6" fmla="*/ 18 w 18"/>
                <a:gd name="T7" fmla="*/ 8 h 16"/>
                <a:gd name="T8" fmla="*/ 18 w 18"/>
                <a:gd name="T9" fmla="*/ 8 h 16"/>
                <a:gd name="T10" fmla="*/ 16 w 18"/>
                <a:gd name="T11" fmla="*/ 2 h 16"/>
                <a:gd name="T12" fmla="*/ 10 w 18"/>
                <a:gd name="T13" fmla="*/ 0 h 16"/>
                <a:gd name="T14" fmla="*/ 10 w 18"/>
                <a:gd name="T15" fmla="*/ 0 h 16"/>
                <a:gd name="T16" fmla="*/ 4 w 18"/>
                <a:gd name="T17" fmla="*/ 2 h 16"/>
                <a:gd name="T18" fmla="*/ 0 w 18"/>
                <a:gd name="T19" fmla="*/ 8 h 16"/>
                <a:gd name="T20" fmla="*/ 0 w 18"/>
                <a:gd name="T21" fmla="*/ 8 h 16"/>
                <a:gd name="T22" fmla="*/ 4 w 18"/>
                <a:gd name="T23" fmla="*/ 14 h 16"/>
                <a:gd name="T24" fmla="*/ 10 w 18"/>
                <a:gd name="T25" fmla="*/ 16 h 16"/>
                <a:gd name="T26" fmla="*/ 10 w 18"/>
                <a:gd name="T27"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 h="16">
                  <a:moveTo>
                    <a:pt x="10" y="16"/>
                  </a:moveTo>
                  <a:lnTo>
                    <a:pt x="10" y="16"/>
                  </a:lnTo>
                  <a:lnTo>
                    <a:pt x="16" y="14"/>
                  </a:lnTo>
                  <a:lnTo>
                    <a:pt x="18" y="8"/>
                  </a:lnTo>
                  <a:lnTo>
                    <a:pt x="18" y="8"/>
                  </a:lnTo>
                  <a:lnTo>
                    <a:pt x="16" y="2"/>
                  </a:lnTo>
                  <a:lnTo>
                    <a:pt x="10" y="0"/>
                  </a:lnTo>
                  <a:lnTo>
                    <a:pt x="10" y="0"/>
                  </a:lnTo>
                  <a:lnTo>
                    <a:pt x="4" y="2"/>
                  </a:lnTo>
                  <a:lnTo>
                    <a:pt x="0" y="8"/>
                  </a:lnTo>
                  <a:lnTo>
                    <a:pt x="0" y="8"/>
                  </a:lnTo>
                  <a:lnTo>
                    <a:pt x="4" y="14"/>
                  </a:lnTo>
                  <a:lnTo>
                    <a:pt x="10" y="16"/>
                  </a:lnTo>
                  <a:lnTo>
                    <a:pt x="10" y="1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898" name="Freeform 675"/>
            <p:cNvSpPr>
              <a:spLocks/>
            </p:cNvSpPr>
            <p:nvPr/>
          </p:nvSpPr>
          <p:spPr bwMode="auto">
            <a:xfrm>
              <a:off x="4992688" y="5397500"/>
              <a:ext cx="28575" cy="19050"/>
            </a:xfrm>
            <a:custGeom>
              <a:avLst/>
              <a:gdLst>
                <a:gd name="T0" fmla="*/ 8 w 18"/>
                <a:gd name="T1" fmla="*/ 8 h 12"/>
                <a:gd name="T2" fmla="*/ 8 w 18"/>
                <a:gd name="T3" fmla="*/ 8 h 12"/>
                <a:gd name="T4" fmla="*/ 2 w 18"/>
                <a:gd name="T5" fmla="*/ 6 h 12"/>
                <a:gd name="T6" fmla="*/ 0 w 18"/>
                <a:gd name="T7" fmla="*/ 0 h 12"/>
                <a:gd name="T8" fmla="*/ 0 w 18"/>
                <a:gd name="T9" fmla="*/ 0 h 12"/>
                <a:gd name="T10" fmla="*/ 0 w 18"/>
                <a:gd name="T11" fmla="*/ 2 h 12"/>
                <a:gd name="T12" fmla="*/ 0 w 18"/>
                <a:gd name="T13" fmla="*/ 2 h 12"/>
                <a:gd name="T14" fmla="*/ 0 w 18"/>
                <a:gd name="T15" fmla="*/ 6 h 12"/>
                <a:gd name="T16" fmla="*/ 2 w 18"/>
                <a:gd name="T17" fmla="*/ 10 h 12"/>
                <a:gd name="T18" fmla="*/ 6 w 18"/>
                <a:gd name="T19" fmla="*/ 12 h 12"/>
                <a:gd name="T20" fmla="*/ 8 w 18"/>
                <a:gd name="T21" fmla="*/ 12 h 12"/>
                <a:gd name="T22" fmla="*/ 8 w 18"/>
                <a:gd name="T23" fmla="*/ 12 h 12"/>
                <a:gd name="T24" fmla="*/ 12 w 18"/>
                <a:gd name="T25" fmla="*/ 12 h 12"/>
                <a:gd name="T26" fmla="*/ 16 w 18"/>
                <a:gd name="T27" fmla="*/ 10 h 12"/>
                <a:gd name="T28" fmla="*/ 18 w 18"/>
                <a:gd name="T29" fmla="*/ 6 h 12"/>
                <a:gd name="T30" fmla="*/ 18 w 18"/>
                <a:gd name="T31" fmla="*/ 2 h 12"/>
                <a:gd name="T32" fmla="*/ 18 w 18"/>
                <a:gd name="T33" fmla="*/ 2 h 12"/>
                <a:gd name="T34" fmla="*/ 18 w 18"/>
                <a:gd name="T35" fmla="*/ 0 h 12"/>
                <a:gd name="T36" fmla="*/ 18 w 18"/>
                <a:gd name="T37" fmla="*/ 0 h 12"/>
                <a:gd name="T38" fmla="*/ 14 w 18"/>
                <a:gd name="T39" fmla="*/ 6 h 12"/>
                <a:gd name="T40" fmla="*/ 8 w 18"/>
                <a:gd name="T41" fmla="*/ 8 h 12"/>
                <a:gd name="T42" fmla="*/ 8 w 18"/>
                <a:gd name="T43"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 h="12">
                  <a:moveTo>
                    <a:pt x="8" y="8"/>
                  </a:moveTo>
                  <a:lnTo>
                    <a:pt x="8" y="8"/>
                  </a:lnTo>
                  <a:lnTo>
                    <a:pt x="2" y="6"/>
                  </a:lnTo>
                  <a:lnTo>
                    <a:pt x="0" y="0"/>
                  </a:lnTo>
                  <a:lnTo>
                    <a:pt x="0" y="0"/>
                  </a:lnTo>
                  <a:lnTo>
                    <a:pt x="0" y="2"/>
                  </a:lnTo>
                  <a:lnTo>
                    <a:pt x="0" y="2"/>
                  </a:lnTo>
                  <a:lnTo>
                    <a:pt x="0" y="6"/>
                  </a:lnTo>
                  <a:lnTo>
                    <a:pt x="2" y="10"/>
                  </a:lnTo>
                  <a:lnTo>
                    <a:pt x="6" y="12"/>
                  </a:lnTo>
                  <a:lnTo>
                    <a:pt x="8" y="12"/>
                  </a:lnTo>
                  <a:lnTo>
                    <a:pt x="8" y="12"/>
                  </a:lnTo>
                  <a:lnTo>
                    <a:pt x="12" y="12"/>
                  </a:lnTo>
                  <a:lnTo>
                    <a:pt x="16" y="10"/>
                  </a:lnTo>
                  <a:lnTo>
                    <a:pt x="18" y="6"/>
                  </a:lnTo>
                  <a:lnTo>
                    <a:pt x="18" y="2"/>
                  </a:lnTo>
                  <a:lnTo>
                    <a:pt x="18" y="2"/>
                  </a:lnTo>
                  <a:lnTo>
                    <a:pt x="18" y="0"/>
                  </a:lnTo>
                  <a:lnTo>
                    <a:pt x="18" y="0"/>
                  </a:lnTo>
                  <a:lnTo>
                    <a:pt x="14" y="6"/>
                  </a:lnTo>
                  <a:lnTo>
                    <a:pt x="8" y="8"/>
                  </a:lnTo>
                  <a:lnTo>
                    <a:pt x="8" y="8"/>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899" name="Freeform 676"/>
            <p:cNvSpPr>
              <a:spLocks/>
            </p:cNvSpPr>
            <p:nvPr/>
          </p:nvSpPr>
          <p:spPr bwMode="auto">
            <a:xfrm>
              <a:off x="4992688" y="5387975"/>
              <a:ext cx="28575" cy="22225"/>
            </a:xfrm>
            <a:custGeom>
              <a:avLst/>
              <a:gdLst>
                <a:gd name="T0" fmla="*/ 8 w 18"/>
                <a:gd name="T1" fmla="*/ 14 h 14"/>
                <a:gd name="T2" fmla="*/ 8 w 18"/>
                <a:gd name="T3" fmla="*/ 14 h 14"/>
                <a:gd name="T4" fmla="*/ 14 w 18"/>
                <a:gd name="T5" fmla="*/ 12 h 14"/>
                <a:gd name="T6" fmla="*/ 18 w 18"/>
                <a:gd name="T7" fmla="*/ 6 h 14"/>
                <a:gd name="T8" fmla="*/ 18 w 18"/>
                <a:gd name="T9" fmla="*/ 6 h 14"/>
                <a:gd name="T10" fmla="*/ 14 w 18"/>
                <a:gd name="T11" fmla="*/ 2 h 14"/>
                <a:gd name="T12" fmla="*/ 8 w 18"/>
                <a:gd name="T13" fmla="*/ 0 h 14"/>
                <a:gd name="T14" fmla="*/ 8 w 18"/>
                <a:gd name="T15" fmla="*/ 0 h 14"/>
                <a:gd name="T16" fmla="*/ 2 w 18"/>
                <a:gd name="T17" fmla="*/ 2 h 14"/>
                <a:gd name="T18" fmla="*/ 0 w 18"/>
                <a:gd name="T19" fmla="*/ 6 h 14"/>
                <a:gd name="T20" fmla="*/ 0 w 18"/>
                <a:gd name="T21" fmla="*/ 6 h 14"/>
                <a:gd name="T22" fmla="*/ 2 w 18"/>
                <a:gd name="T23" fmla="*/ 12 h 14"/>
                <a:gd name="T24" fmla="*/ 8 w 18"/>
                <a:gd name="T25" fmla="*/ 14 h 14"/>
                <a:gd name="T26" fmla="*/ 8 w 18"/>
                <a:gd name="T27"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 h="14">
                  <a:moveTo>
                    <a:pt x="8" y="14"/>
                  </a:moveTo>
                  <a:lnTo>
                    <a:pt x="8" y="14"/>
                  </a:lnTo>
                  <a:lnTo>
                    <a:pt x="14" y="12"/>
                  </a:lnTo>
                  <a:lnTo>
                    <a:pt x="18" y="6"/>
                  </a:lnTo>
                  <a:lnTo>
                    <a:pt x="18" y="6"/>
                  </a:lnTo>
                  <a:lnTo>
                    <a:pt x="14" y="2"/>
                  </a:lnTo>
                  <a:lnTo>
                    <a:pt x="8" y="0"/>
                  </a:lnTo>
                  <a:lnTo>
                    <a:pt x="8" y="0"/>
                  </a:lnTo>
                  <a:lnTo>
                    <a:pt x="2" y="2"/>
                  </a:lnTo>
                  <a:lnTo>
                    <a:pt x="0" y="6"/>
                  </a:lnTo>
                  <a:lnTo>
                    <a:pt x="0" y="6"/>
                  </a:lnTo>
                  <a:lnTo>
                    <a:pt x="2" y="12"/>
                  </a:lnTo>
                  <a:lnTo>
                    <a:pt x="8" y="14"/>
                  </a:lnTo>
                  <a:lnTo>
                    <a:pt x="8"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900" name="Freeform 677"/>
            <p:cNvSpPr>
              <a:spLocks/>
            </p:cNvSpPr>
            <p:nvPr/>
          </p:nvSpPr>
          <p:spPr bwMode="auto">
            <a:xfrm>
              <a:off x="4992688" y="5324475"/>
              <a:ext cx="28575" cy="15875"/>
            </a:xfrm>
            <a:custGeom>
              <a:avLst/>
              <a:gdLst>
                <a:gd name="T0" fmla="*/ 8 w 18"/>
                <a:gd name="T1" fmla="*/ 6 h 10"/>
                <a:gd name="T2" fmla="*/ 8 w 18"/>
                <a:gd name="T3" fmla="*/ 6 h 10"/>
                <a:gd name="T4" fmla="*/ 2 w 18"/>
                <a:gd name="T5" fmla="*/ 4 h 10"/>
                <a:gd name="T6" fmla="*/ 0 w 18"/>
                <a:gd name="T7" fmla="*/ 0 h 10"/>
                <a:gd name="T8" fmla="*/ 0 w 18"/>
                <a:gd name="T9" fmla="*/ 0 h 10"/>
                <a:gd name="T10" fmla="*/ 0 w 18"/>
                <a:gd name="T11" fmla="*/ 2 h 10"/>
                <a:gd name="T12" fmla="*/ 0 w 18"/>
                <a:gd name="T13" fmla="*/ 2 h 10"/>
                <a:gd name="T14" fmla="*/ 0 w 18"/>
                <a:gd name="T15" fmla="*/ 6 h 10"/>
                <a:gd name="T16" fmla="*/ 2 w 18"/>
                <a:gd name="T17" fmla="*/ 8 h 10"/>
                <a:gd name="T18" fmla="*/ 6 w 18"/>
                <a:gd name="T19" fmla="*/ 10 h 10"/>
                <a:gd name="T20" fmla="*/ 8 w 18"/>
                <a:gd name="T21" fmla="*/ 10 h 10"/>
                <a:gd name="T22" fmla="*/ 8 w 18"/>
                <a:gd name="T23" fmla="*/ 10 h 10"/>
                <a:gd name="T24" fmla="*/ 12 w 18"/>
                <a:gd name="T25" fmla="*/ 10 h 10"/>
                <a:gd name="T26" fmla="*/ 16 w 18"/>
                <a:gd name="T27" fmla="*/ 8 h 10"/>
                <a:gd name="T28" fmla="*/ 18 w 18"/>
                <a:gd name="T29" fmla="*/ 6 h 10"/>
                <a:gd name="T30" fmla="*/ 18 w 18"/>
                <a:gd name="T31" fmla="*/ 2 h 10"/>
                <a:gd name="T32" fmla="*/ 18 w 18"/>
                <a:gd name="T33" fmla="*/ 2 h 10"/>
                <a:gd name="T34" fmla="*/ 18 w 18"/>
                <a:gd name="T35" fmla="*/ 0 h 10"/>
                <a:gd name="T36" fmla="*/ 18 w 18"/>
                <a:gd name="T37" fmla="*/ 0 h 10"/>
                <a:gd name="T38" fmla="*/ 14 w 18"/>
                <a:gd name="T39" fmla="*/ 4 h 10"/>
                <a:gd name="T40" fmla="*/ 8 w 18"/>
                <a:gd name="T41" fmla="*/ 6 h 10"/>
                <a:gd name="T42" fmla="*/ 8 w 18"/>
                <a:gd name="T43"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 h="10">
                  <a:moveTo>
                    <a:pt x="8" y="6"/>
                  </a:moveTo>
                  <a:lnTo>
                    <a:pt x="8" y="6"/>
                  </a:lnTo>
                  <a:lnTo>
                    <a:pt x="2" y="4"/>
                  </a:lnTo>
                  <a:lnTo>
                    <a:pt x="0" y="0"/>
                  </a:lnTo>
                  <a:lnTo>
                    <a:pt x="0" y="0"/>
                  </a:lnTo>
                  <a:lnTo>
                    <a:pt x="0" y="2"/>
                  </a:lnTo>
                  <a:lnTo>
                    <a:pt x="0" y="2"/>
                  </a:lnTo>
                  <a:lnTo>
                    <a:pt x="0" y="6"/>
                  </a:lnTo>
                  <a:lnTo>
                    <a:pt x="2" y="8"/>
                  </a:lnTo>
                  <a:lnTo>
                    <a:pt x="6" y="10"/>
                  </a:lnTo>
                  <a:lnTo>
                    <a:pt x="8" y="10"/>
                  </a:lnTo>
                  <a:lnTo>
                    <a:pt x="8" y="10"/>
                  </a:lnTo>
                  <a:lnTo>
                    <a:pt x="12" y="10"/>
                  </a:lnTo>
                  <a:lnTo>
                    <a:pt x="16" y="8"/>
                  </a:lnTo>
                  <a:lnTo>
                    <a:pt x="18" y="6"/>
                  </a:lnTo>
                  <a:lnTo>
                    <a:pt x="18" y="2"/>
                  </a:lnTo>
                  <a:lnTo>
                    <a:pt x="18" y="2"/>
                  </a:lnTo>
                  <a:lnTo>
                    <a:pt x="18" y="0"/>
                  </a:lnTo>
                  <a:lnTo>
                    <a:pt x="18" y="0"/>
                  </a:lnTo>
                  <a:lnTo>
                    <a:pt x="14" y="4"/>
                  </a:lnTo>
                  <a:lnTo>
                    <a:pt x="8" y="6"/>
                  </a:lnTo>
                  <a:lnTo>
                    <a:pt x="8" y="6"/>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901" name="Freeform 678"/>
            <p:cNvSpPr>
              <a:spLocks/>
            </p:cNvSpPr>
            <p:nvPr/>
          </p:nvSpPr>
          <p:spPr bwMode="auto">
            <a:xfrm>
              <a:off x="4992688" y="5311775"/>
              <a:ext cx="28575" cy="22225"/>
            </a:xfrm>
            <a:custGeom>
              <a:avLst/>
              <a:gdLst>
                <a:gd name="T0" fmla="*/ 8 w 18"/>
                <a:gd name="T1" fmla="*/ 14 h 14"/>
                <a:gd name="T2" fmla="*/ 8 w 18"/>
                <a:gd name="T3" fmla="*/ 14 h 14"/>
                <a:gd name="T4" fmla="*/ 14 w 18"/>
                <a:gd name="T5" fmla="*/ 12 h 14"/>
                <a:gd name="T6" fmla="*/ 18 w 18"/>
                <a:gd name="T7" fmla="*/ 8 h 14"/>
                <a:gd name="T8" fmla="*/ 18 w 18"/>
                <a:gd name="T9" fmla="*/ 8 h 14"/>
                <a:gd name="T10" fmla="*/ 14 w 18"/>
                <a:gd name="T11" fmla="*/ 2 h 14"/>
                <a:gd name="T12" fmla="*/ 8 w 18"/>
                <a:gd name="T13" fmla="*/ 0 h 14"/>
                <a:gd name="T14" fmla="*/ 8 w 18"/>
                <a:gd name="T15" fmla="*/ 0 h 14"/>
                <a:gd name="T16" fmla="*/ 2 w 18"/>
                <a:gd name="T17" fmla="*/ 2 h 14"/>
                <a:gd name="T18" fmla="*/ 0 w 18"/>
                <a:gd name="T19" fmla="*/ 8 h 14"/>
                <a:gd name="T20" fmla="*/ 0 w 18"/>
                <a:gd name="T21" fmla="*/ 8 h 14"/>
                <a:gd name="T22" fmla="*/ 2 w 18"/>
                <a:gd name="T23" fmla="*/ 12 h 14"/>
                <a:gd name="T24" fmla="*/ 8 w 18"/>
                <a:gd name="T25" fmla="*/ 14 h 14"/>
                <a:gd name="T26" fmla="*/ 8 w 18"/>
                <a:gd name="T27"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 h="14">
                  <a:moveTo>
                    <a:pt x="8" y="14"/>
                  </a:moveTo>
                  <a:lnTo>
                    <a:pt x="8" y="14"/>
                  </a:lnTo>
                  <a:lnTo>
                    <a:pt x="14" y="12"/>
                  </a:lnTo>
                  <a:lnTo>
                    <a:pt x="18" y="8"/>
                  </a:lnTo>
                  <a:lnTo>
                    <a:pt x="18" y="8"/>
                  </a:lnTo>
                  <a:lnTo>
                    <a:pt x="14" y="2"/>
                  </a:lnTo>
                  <a:lnTo>
                    <a:pt x="8" y="0"/>
                  </a:lnTo>
                  <a:lnTo>
                    <a:pt x="8" y="0"/>
                  </a:lnTo>
                  <a:lnTo>
                    <a:pt x="2" y="2"/>
                  </a:lnTo>
                  <a:lnTo>
                    <a:pt x="0" y="8"/>
                  </a:lnTo>
                  <a:lnTo>
                    <a:pt x="0" y="8"/>
                  </a:lnTo>
                  <a:lnTo>
                    <a:pt x="2" y="12"/>
                  </a:lnTo>
                  <a:lnTo>
                    <a:pt x="8" y="14"/>
                  </a:lnTo>
                  <a:lnTo>
                    <a:pt x="8"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902" name="Freeform 679"/>
            <p:cNvSpPr>
              <a:spLocks/>
            </p:cNvSpPr>
            <p:nvPr/>
          </p:nvSpPr>
          <p:spPr bwMode="auto">
            <a:xfrm>
              <a:off x="4916488" y="5359400"/>
              <a:ext cx="31750" cy="19050"/>
            </a:xfrm>
            <a:custGeom>
              <a:avLst/>
              <a:gdLst>
                <a:gd name="T0" fmla="*/ 10 w 20"/>
                <a:gd name="T1" fmla="*/ 8 h 12"/>
                <a:gd name="T2" fmla="*/ 10 w 20"/>
                <a:gd name="T3" fmla="*/ 8 h 12"/>
                <a:gd name="T4" fmla="*/ 4 w 20"/>
                <a:gd name="T5" fmla="*/ 6 h 12"/>
                <a:gd name="T6" fmla="*/ 2 w 20"/>
                <a:gd name="T7" fmla="*/ 0 h 12"/>
                <a:gd name="T8" fmla="*/ 2 w 20"/>
                <a:gd name="T9" fmla="*/ 0 h 12"/>
                <a:gd name="T10" fmla="*/ 0 w 20"/>
                <a:gd name="T11" fmla="*/ 2 h 12"/>
                <a:gd name="T12" fmla="*/ 0 w 20"/>
                <a:gd name="T13" fmla="*/ 2 h 12"/>
                <a:gd name="T14" fmla="*/ 2 w 20"/>
                <a:gd name="T15" fmla="*/ 6 h 12"/>
                <a:gd name="T16" fmla="*/ 4 w 20"/>
                <a:gd name="T17" fmla="*/ 10 h 12"/>
                <a:gd name="T18" fmla="*/ 6 w 20"/>
                <a:gd name="T19" fmla="*/ 12 h 12"/>
                <a:gd name="T20" fmla="*/ 10 w 20"/>
                <a:gd name="T21" fmla="*/ 12 h 12"/>
                <a:gd name="T22" fmla="*/ 10 w 20"/>
                <a:gd name="T23" fmla="*/ 12 h 12"/>
                <a:gd name="T24" fmla="*/ 14 w 20"/>
                <a:gd name="T25" fmla="*/ 12 h 12"/>
                <a:gd name="T26" fmla="*/ 16 w 20"/>
                <a:gd name="T27" fmla="*/ 10 h 12"/>
                <a:gd name="T28" fmla="*/ 18 w 20"/>
                <a:gd name="T29" fmla="*/ 6 h 12"/>
                <a:gd name="T30" fmla="*/ 20 w 20"/>
                <a:gd name="T31" fmla="*/ 2 h 12"/>
                <a:gd name="T32" fmla="*/ 20 w 20"/>
                <a:gd name="T33" fmla="*/ 2 h 12"/>
                <a:gd name="T34" fmla="*/ 18 w 20"/>
                <a:gd name="T35" fmla="*/ 0 h 12"/>
                <a:gd name="T36" fmla="*/ 18 w 20"/>
                <a:gd name="T37" fmla="*/ 0 h 12"/>
                <a:gd name="T38" fmla="*/ 16 w 20"/>
                <a:gd name="T39" fmla="*/ 6 h 12"/>
                <a:gd name="T40" fmla="*/ 10 w 20"/>
                <a:gd name="T41" fmla="*/ 8 h 12"/>
                <a:gd name="T42" fmla="*/ 10 w 20"/>
                <a:gd name="T43"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 h="12">
                  <a:moveTo>
                    <a:pt x="10" y="8"/>
                  </a:moveTo>
                  <a:lnTo>
                    <a:pt x="10" y="8"/>
                  </a:lnTo>
                  <a:lnTo>
                    <a:pt x="4" y="6"/>
                  </a:lnTo>
                  <a:lnTo>
                    <a:pt x="2" y="0"/>
                  </a:lnTo>
                  <a:lnTo>
                    <a:pt x="2" y="0"/>
                  </a:lnTo>
                  <a:lnTo>
                    <a:pt x="0" y="2"/>
                  </a:lnTo>
                  <a:lnTo>
                    <a:pt x="0" y="2"/>
                  </a:lnTo>
                  <a:lnTo>
                    <a:pt x="2" y="6"/>
                  </a:lnTo>
                  <a:lnTo>
                    <a:pt x="4" y="10"/>
                  </a:lnTo>
                  <a:lnTo>
                    <a:pt x="6" y="12"/>
                  </a:lnTo>
                  <a:lnTo>
                    <a:pt x="10" y="12"/>
                  </a:lnTo>
                  <a:lnTo>
                    <a:pt x="10" y="12"/>
                  </a:lnTo>
                  <a:lnTo>
                    <a:pt x="14" y="12"/>
                  </a:lnTo>
                  <a:lnTo>
                    <a:pt x="16" y="10"/>
                  </a:lnTo>
                  <a:lnTo>
                    <a:pt x="18" y="6"/>
                  </a:lnTo>
                  <a:lnTo>
                    <a:pt x="20" y="2"/>
                  </a:lnTo>
                  <a:lnTo>
                    <a:pt x="20" y="2"/>
                  </a:lnTo>
                  <a:lnTo>
                    <a:pt x="18" y="0"/>
                  </a:lnTo>
                  <a:lnTo>
                    <a:pt x="18" y="0"/>
                  </a:lnTo>
                  <a:lnTo>
                    <a:pt x="16" y="6"/>
                  </a:lnTo>
                  <a:lnTo>
                    <a:pt x="10" y="8"/>
                  </a:lnTo>
                  <a:lnTo>
                    <a:pt x="10" y="8"/>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903" name="Freeform 680"/>
            <p:cNvSpPr>
              <a:spLocks/>
            </p:cNvSpPr>
            <p:nvPr/>
          </p:nvSpPr>
          <p:spPr bwMode="auto">
            <a:xfrm>
              <a:off x="4919663" y="5349875"/>
              <a:ext cx="25400" cy="22225"/>
            </a:xfrm>
            <a:custGeom>
              <a:avLst/>
              <a:gdLst>
                <a:gd name="T0" fmla="*/ 8 w 16"/>
                <a:gd name="T1" fmla="*/ 14 h 14"/>
                <a:gd name="T2" fmla="*/ 8 w 16"/>
                <a:gd name="T3" fmla="*/ 14 h 14"/>
                <a:gd name="T4" fmla="*/ 14 w 16"/>
                <a:gd name="T5" fmla="*/ 12 h 14"/>
                <a:gd name="T6" fmla="*/ 16 w 16"/>
                <a:gd name="T7" fmla="*/ 6 h 14"/>
                <a:gd name="T8" fmla="*/ 16 w 16"/>
                <a:gd name="T9" fmla="*/ 6 h 14"/>
                <a:gd name="T10" fmla="*/ 14 w 16"/>
                <a:gd name="T11" fmla="*/ 2 h 14"/>
                <a:gd name="T12" fmla="*/ 8 w 16"/>
                <a:gd name="T13" fmla="*/ 0 h 14"/>
                <a:gd name="T14" fmla="*/ 8 w 16"/>
                <a:gd name="T15" fmla="*/ 0 h 14"/>
                <a:gd name="T16" fmla="*/ 2 w 16"/>
                <a:gd name="T17" fmla="*/ 2 h 14"/>
                <a:gd name="T18" fmla="*/ 0 w 16"/>
                <a:gd name="T19" fmla="*/ 6 h 14"/>
                <a:gd name="T20" fmla="*/ 0 w 16"/>
                <a:gd name="T21" fmla="*/ 6 h 14"/>
                <a:gd name="T22" fmla="*/ 2 w 16"/>
                <a:gd name="T23" fmla="*/ 12 h 14"/>
                <a:gd name="T24" fmla="*/ 8 w 16"/>
                <a:gd name="T25" fmla="*/ 14 h 14"/>
                <a:gd name="T26" fmla="*/ 8 w 16"/>
                <a:gd name="T27"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 h="14">
                  <a:moveTo>
                    <a:pt x="8" y="14"/>
                  </a:moveTo>
                  <a:lnTo>
                    <a:pt x="8" y="14"/>
                  </a:lnTo>
                  <a:lnTo>
                    <a:pt x="14" y="12"/>
                  </a:lnTo>
                  <a:lnTo>
                    <a:pt x="16" y="6"/>
                  </a:lnTo>
                  <a:lnTo>
                    <a:pt x="16" y="6"/>
                  </a:lnTo>
                  <a:lnTo>
                    <a:pt x="14" y="2"/>
                  </a:lnTo>
                  <a:lnTo>
                    <a:pt x="8" y="0"/>
                  </a:lnTo>
                  <a:lnTo>
                    <a:pt x="8" y="0"/>
                  </a:lnTo>
                  <a:lnTo>
                    <a:pt x="2" y="2"/>
                  </a:lnTo>
                  <a:lnTo>
                    <a:pt x="0" y="6"/>
                  </a:lnTo>
                  <a:lnTo>
                    <a:pt x="0" y="6"/>
                  </a:lnTo>
                  <a:lnTo>
                    <a:pt x="2" y="12"/>
                  </a:lnTo>
                  <a:lnTo>
                    <a:pt x="8" y="14"/>
                  </a:lnTo>
                  <a:lnTo>
                    <a:pt x="8"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904" name="Freeform 681"/>
            <p:cNvSpPr>
              <a:spLocks/>
            </p:cNvSpPr>
            <p:nvPr/>
          </p:nvSpPr>
          <p:spPr bwMode="auto">
            <a:xfrm>
              <a:off x="4916488" y="5286375"/>
              <a:ext cx="31750" cy="19050"/>
            </a:xfrm>
            <a:custGeom>
              <a:avLst/>
              <a:gdLst>
                <a:gd name="T0" fmla="*/ 10 w 20"/>
                <a:gd name="T1" fmla="*/ 12 h 12"/>
                <a:gd name="T2" fmla="*/ 10 w 20"/>
                <a:gd name="T3" fmla="*/ 12 h 12"/>
                <a:gd name="T4" fmla="*/ 14 w 20"/>
                <a:gd name="T5" fmla="*/ 10 h 12"/>
                <a:gd name="T6" fmla="*/ 16 w 20"/>
                <a:gd name="T7" fmla="*/ 8 h 12"/>
                <a:gd name="T8" fmla="*/ 18 w 20"/>
                <a:gd name="T9" fmla="*/ 6 h 12"/>
                <a:gd name="T10" fmla="*/ 20 w 20"/>
                <a:gd name="T11" fmla="*/ 2 h 12"/>
                <a:gd name="T12" fmla="*/ 20 w 20"/>
                <a:gd name="T13" fmla="*/ 2 h 12"/>
                <a:gd name="T14" fmla="*/ 18 w 20"/>
                <a:gd name="T15" fmla="*/ 0 h 12"/>
                <a:gd name="T16" fmla="*/ 18 w 20"/>
                <a:gd name="T17" fmla="*/ 0 h 12"/>
                <a:gd name="T18" fmla="*/ 16 w 20"/>
                <a:gd name="T19" fmla="*/ 4 h 12"/>
                <a:gd name="T20" fmla="*/ 10 w 20"/>
                <a:gd name="T21" fmla="*/ 6 h 12"/>
                <a:gd name="T22" fmla="*/ 10 w 20"/>
                <a:gd name="T23" fmla="*/ 6 h 12"/>
                <a:gd name="T24" fmla="*/ 6 w 20"/>
                <a:gd name="T25" fmla="*/ 6 h 12"/>
                <a:gd name="T26" fmla="*/ 2 w 20"/>
                <a:gd name="T27" fmla="*/ 2 h 12"/>
                <a:gd name="T28" fmla="*/ 2 w 20"/>
                <a:gd name="T29" fmla="*/ 2 h 12"/>
                <a:gd name="T30" fmla="*/ 0 w 20"/>
                <a:gd name="T31" fmla="*/ 2 h 12"/>
                <a:gd name="T32" fmla="*/ 0 w 20"/>
                <a:gd name="T33" fmla="*/ 2 h 12"/>
                <a:gd name="T34" fmla="*/ 4 w 20"/>
                <a:gd name="T35" fmla="*/ 8 h 12"/>
                <a:gd name="T36" fmla="*/ 6 w 20"/>
                <a:gd name="T37" fmla="*/ 10 h 12"/>
                <a:gd name="T38" fmla="*/ 10 w 20"/>
                <a:gd name="T39" fmla="*/ 12 h 12"/>
                <a:gd name="T40" fmla="*/ 10 w 20"/>
                <a:gd name="T41"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 h="12">
                  <a:moveTo>
                    <a:pt x="10" y="12"/>
                  </a:moveTo>
                  <a:lnTo>
                    <a:pt x="10" y="12"/>
                  </a:lnTo>
                  <a:lnTo>
                    <a:pt x="14" y="10"/>
                  </a:lnTo>
                  <a:lnTo>
                    <a:pt x="16" y="8"/>
                  </a:lnTo>
                  <a:lnTo>
                    <a:pt x="18" y="6"/>
                  </a:lnTo>
                  <a:lnTo>
                    <a:pt x="20" y="2"/>
                  </a:lnTo>
                  <a:lnTo>
                    <a:pt x="20" y="2"/>
                  </a:lnTo>
                  <a:lnTo>
                    <a:pt x="18" y="0"/>
                  </a:lnTo>
                  <a:lnTo>
                    <a:pt x="18" y="0"/>
                  </a:lnTo>
                  <a:lnTo>
                    <a:pt x="16" y="4"/>
                  </a:lnTo>
                  <a:lnTo>
                    <a:pt x="10" y="6"/>
                  </a:lnTo>
                  <a:lnTo>
                    <a:pt x="10" y="6"/>
                  </a:lnTo>
                  <a:lnTo>
                    <a:pt x="6" y="6"/>
                  </a:lnTo>
                  <a:lnTo>
                    <a:pt x="2" y="2"/>
                  </a:lnTo>
                  <a:lnTo>
                    <a:pt x="2" y="2"/>
                  </a:lnTo>
                  <a:lnTo>
                    <a:pt x="0" y="2"/>
                  </a:lnTo>
                  <a:lnTo>
                    <a:pt x="0" y="2"/>
                  </a:lnTo>
                  <a:lnTo>
                    <a:pt x="4" y="8"/>
                  </a:lnTo>
                  <a:lnTo>
                    <a:pt x="6" y="10"/>
                  </a:lnTo>
                  <a:lnTo>
                    <a:pt x="10" y="12"/>
                  </a:lnTo>
                  <a:lnTo>
                    <a:pt x="10" y="12"/>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905" name="Freeform 682"/>
            <p:cNvSpPr>
              <a:spLocks/>
            </p:cNvSpPr>
            <p:nvPr/>
          </p:nvSpPr>
          <p:spPr bwMode="auto">
            <a:xfrm>
              <a:off x="4919663" y="5280025"/>
              <a:ext cx="25400" cy="15875"/>
            </a:xfrm>
            <a:custGeom>
              <a:avLst/>
              <a:gdLst>
                <a:gd name="T0" fmla="*/ 8 w 16"/>
                <a:gd name="T1" fmla="*/ 10 h 10"/>
                <a:gd name="T2" fmla="*/ 8 w 16"/>
                <a:gd name="T3" fmla="*/ 10 h 10"/>
                <a:gd name="T4" fmla="*/ 14 w 16"/>
                <a:gd name="T5" fmla="*/ 8 h 10"/>
                <a:gd name="T6" fmla="*/ 16 w 16"/>
                <a:gd name="T7" fmla="*/ 4 h 10"/>
                <a:gd name="T8" fmla="*/ 16 w 16"/>
                <a:gd name="T9" fmla="*/ 4 h 10"/>
                <a:gd name="T10" fmla="*/ 14 w 16"/>
                <a:gd name="T11" fmla="*/ 0 h 10"/>
                <a:gd name="T12" fmla="*/ 14 w 16"/>
                <a:gd name="T13" fmla="*/ 0 h 10"/>
                <a:gd name="T14" fmla="*/ 6 w 16"/>
                <a:gd name="T15" fmla="*/ 2 h 10"/>
                <a:gd name="T16" fmla="*/ 0 w 16"/>
                <a:gd name="T17" fmla="*/ 6 h 10"/>
                <a:gd name="T18" fmla="*/ 0 w 16"/>
                <a:gd name="T19" fmla="*/ 6 h 10"/>
                <a:gd name="T20" fmla="*/ 4 w 16"/>
                <a:gd name="T21" fmla="*/ 10 h 10"/>
                <a:gd name="T22" fmla="*/ 8 w 16"/>
                <a:gd name="T23" fmla="*/ 10 h 10"/>
                <a:gd name="T24" fmla="*/ 8 w 16"/>
                <a:gd name="T25"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 h="10">
                  <a:moveTo>
                    <a:pt x="8" y="10"/>
                  </a:moveTo>
                  <a:lnTo>
                    <a:pt x="8" y="10"/>
                  </a:lnTo>
                  <a:lnTo>
                    <a:pt x="14" y="8"/>
                  </a:lnTo>
                  <a:lnTo>
                    <a:pt x="16" y="4"/>
                  </a:lnTo>
                  <a:lnTo>
                    <a:pt x="16" y="4"/>
                  </a:lnTo>
                  <a:lnTo>
                    <a:pt x="14" y="0"/>
                  </a:lnTo>
                  <a:lnTo>
                    <a:pt x="14" y="0"/>
                  </a:lnTo>
                  <a:lnTo>
                    <a:pt x="6" y="2"/>
                  </a:lnTo>
                  <a:lnTo>
                    <a:pt x="0" y="6"/>
                  </a:lnTo>
                  <a:lnTo>
                    <a:pt x="0" y="6"/>
                  </a:lnTo>
                  <a:lnTo>
                    <a:pt x="4" y="10"/>
                  </a:lnTo>
                  <a:lnTo>
                    <a:pt x="8" y="10"/>
                  </a:lnTo>
                  <a:lnTo>
                    <a:pt x="8"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906" name="Freeform 683"/>
            <p:cNvSpPr>
              <a:spLocks/>
            </p:cNvSpPr>
            <p:nvPr/>
          </p:nvSpPr>
          <p:spPr bwMode="auto">
            <a:xfrm>
              <a:off x="4992688" y="5286375"/>
              <a:ext cx="28575" cy="19050"/>
            </a:xfrm>
            <a:custGeom>
              <a:avLst/>
              <a:gdLst>
                <a:gd name="T0" fmla="*/ 8 w 18"/>
                <a:gd name="T1" fmla="*/ 6 h 12"/>
                <a:gd name="T2" fmla="*/ 8 w 18"/>
                <a:gd name="T3" fmla="*/ 6 h 12"/>
                <a:gd name="T4" fmla="*/ 2 w 18"/>
                <a:gd name="T5" fmla="*/ 4 h 12"/>
                <a:gd name="T6" fmla="*/ 0 w 18"/>
                <a:gd name="T7" fmla="*/ 0 h 12"/>
                <a:gd name="T8" fmla="*/ 0 w 18"/>
                <a:gd name="T9" fmla="*/ 0 h 12"/>
                <a:gd name="T10" fmla="*/ 0 w 18"/>
                <a:gd name="T11" fmla="*/ 2 h 12"/>
                <a:gd name="T12" fmla="*/ 0 w 18"/>
                <a:gd name="T13" fmla="*/ 2 h 12"/>
                <a:gd name="T14" fmla="*/ 0 w 18"/>
                <a:gd name="T15" fmla="*/ 6 h 12"/>
                <a:gd name="T16" fmla="*/ 2 w 18"/>
                <a:gd name="T17" fmla="*/ 8 h 12"/>
                <a:gd name="T18" fmla="*/ 6 w 18"/>
                <a:gd name="T19" fmla="*/ 10 h 12"/>
                <a:gd name="T20" fmla="*/ 8 w 18"/>
                <a:gd name="T21" fmla="*/ 12 h 12"/>
                <a:gd name="T22" fmla="*/ 8 w 18"/>
                <a:gd name="T23" fmla="*/ 12 h 12"/>
                <a:gd name="T24" fmla="*/ 12 w 18"/>
                <a:gd name="T25" fmla="*/ 10 h 12"/>
                <a:gd name="T26" fmla="*/ 14 w 18"/>
                <a:gd name="T27" fmla="*/ 8 h 12"/>
                <a:gd name="T28" fmla="*/ 16 w 18"/>
                <a:gd name="T29" fmla="*/ 6 h 12"/>
                <a:gd name="T30" fmla="*/ 18 w 18"/>
                <a:gd name="T31" fmla="*/ 2 h 12"/>
                <a:gd name="T32" fmla="*/ 18 w 18"/>
                <a:gd name="T33" fmla="*/ 2 h 12"/>
                <a:gd name="T34" fmla="*/ 16 w 18"/>
                <a:gd name="T35" fmla="*/ 2 h 12"/>
                <a:gd name="T36" fmla="*/ 16 w 18"/>
                <a:gd name="T37" fmla="*/ 2 h 12"/>
                <a:gd name="T38" fmla="*/ 14 w 18"/>
                <a:gd name="T39" fmla="*/ 6 h 12"/>
                <a:gd name="T40" fmla="*/ 8 w 18"/>
                <a:gd name="T41" fmla="*/ 6 h 12"/>
                <a:gd name="T42" fmla="*/ 8 w 18"/>
                <a:gd name="T43" fmla="*/ 6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 h="12">
                  <a:moveTo>
                    <a:pt x="8" y="6"/>
                  </a:moveTo>
                  <a:lnTo>
                    <a:pt x="8" y="6"/>
                  </a:lnTo>
                  <a:lnTo>
                    <a:pt x="2" y="4"/>
                  </a:lnTo>
                  <a:lnTo>
                    <a:pt x="0" y="0"/>
                  </a:lnTo>
                  <a:lnTo>
                    <a:pt x="0" y="0"/>
                  </a:lnTo>
                  <a:lnTo>
                    <a:pt x="0" y="2"/>
                  </a:lnTo>
                  <a:lnTo>
                    <a:pt x="0" y="2"/>
                  </a:lnTo>
                  <a:lnTo>
                    <a:pt x="0" y="6"/>
                  </a:lnTo>
                  <a:lnTo>
                    <a:pt x="2" y="8"/>
                  </a:lnTo>
                  <a:lnTo>
                    <a:pt x="6" y="10"/>
                  </a:lnTo>
                  <a:lnTo>
                    <a:pt x="8" y="12"/>
                  </a:lnTo>
                  <a:lnTo>
                    <a:pt x="8" y="12"/>
                  </a:lnTo>
                  <a:lnTo>
                    <a:pt x="12" y="10"/>
                  </a:lnTo>
                  <a:lnTo>
                    <a:pt x="14" y="8"/>
                  </a:lnTo>
                  <a:lnTo>
                    <a:pt x="16" y="6"/>
                  </a:lnTo>
                  <a:lnTo>
                    <a:pt x="18" y="2"/>
                  </a:lnTo>
                  <a:lnTo>
                    <a:pt x="18" y="2"/>
                  </a:lnTo>
                  <a:lnTo>
                    <a:pt x="16" y="2"/>
                  </a:lnTo>
                  <a:lnTo>
                    <a:pt x="16" y="2"/>
                  </a:lnTo>
                  <a:lnTo>
                    <a:pt x="14" y="6"/>
                  </a:lnTo>
                  <a:lnTo>
                    <a:pt x="8" y="6"/>
                  </a:lnTo>
                  <a:lnTo>
                    <a:pt x="8" y="6"/>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907" name="Freeform 684"/>
            <p:cNvSpPr>
              <a:spLocks/>
            </p:cNvSpPr>
            <p:nvPr/>
          </p:nvSpPr>
          <p:spPr bwMode="auto">
            <a:xfrm>
              <a:off x="4992688" y="5280025"/>
              <a:ext cx="25400" cy="15875"/>
            </a:xfrm>
            <a:custGeom>
              <a:avLst/>
              <a:gdLst>
                <a:gd name="T0" fmla="*/ 8 w 16"/>
                <a:gd name="T1" fmla="*/ 10 h 10"/>
                <a:gd name="T2" fmla="*/ 8 w 16"/>
                <a:gd name="T3" fmla="*/ 10 h 10"/>
                <a:gd name="T4" fmla="*/ 14 w 16"/>
                <a:gd name="T5" fmla="*/ 10 h 10"/>
                <a:gd name="T6" fmla="*/ 16 w 16"/>
                <a:gd name="T7" fmla="*/ 6 h 10"/>
                <a:gd name="T8" fmla="*/ 16 w 16"/>
                <a:gd name="T9" fmla="*/ 6 h 10"/>
                <a:gd name="T10" fmla="*/ 10 w 16"/>
                <a:gd name="T11" fmla="*/ 2 h 10"/>
                <a:gd name="T12" fmla="*/ 2 w 16"/>
                <a:gd name="T13" fmla="*/ 0 h 10"/>
                <a:gd name="T14" fmla="*/ 2 w 16"/>
                <a:gd name="T15" fmla="*/ 0 h 10"/>
                <a:gd name="T16" fmla="*/ 0 w 16"/>
                <a:gd name="T17" fmla="*/ 4 h 10"/>
                <a:gd name="T18" fmla="*/ 0 w 16"/>
                <a:gd name="T19" fmla="*/ 4 h 10"/>
                <a:gd name="T20" fmla="*/ 2 w 16"/>
                <a:gd name="T21" fmla="*/ 8 h 10"/>
                <a:gd name="T22" fmla="*/ 8 w 16"/>
                <a:gd name="T23" fmla="*/ 10 h 10"/>
                <a:gd name="T24" fmla="*/ 8 w 16"/>
                <a:gd name="T25"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 h="10">
                  <a:moveTo>
                    <a:pt x="8" y="10"/>
                  </a:moveTo>
                  <a:lnTo>
                    <a:pt x="8" y="10"/>
                  </a:lnTo>
                  <a:lnTo>
                    <a:pt x="14" y="10"/>
                  </a:lnTo>
                  <a:lnTo>
                    <a:pt x="16" y="6"/>
                  </a:lnTo>
                  <a:lnTo>
                    <a:pt x="16" y="6"/>
                  </a:lnTo>
                  <a:lnTo>
                    <a:pt x="10" y="2"/>
                  </a:lnTo>
                  <a:lnTo>
                    <a:pt x="2" y="0"/>
                  </a:lnTo>
                  <a:lnTo>
                    <a:pt x="2" y="0"/>
                  </a:lnTo>
                  <a:lnTo>
                    <a:pt x="0" y="4"/>
                  </a:lnTo>
                  <a:lnTo>
                    <a:pt x="0" y="4"/>
                  </a:lnTo>
                  <a:lnTo>
                    <a:pt x="2" y="8"/>
                  </a:lnTo>
                  <a:lnTo>
                    <a:pt x="8" y="10"/>
                  </a:lnTo>
                  <a:lnTo>
                    <a:pt x="8"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908" name="Freeform 685"/>
            <p:cNvSpPr>
              <a:spLocks/>
            </p:cNvSpPr>
            <p:nvPr/>
          </p:nvSpPr>
          <p:spPr bwMode="auto">
            <a:xfrm>
              <a:off x="4992688" y="5435600"/>
              <a:ext cx="12700" cy="12700"/>
            </a:xfrm>
            <a:custGeom>
              <a:avLst/>
              <a:gdLst>
                <a:gd name="T0" fmla="*/ 0 w 8"/>
                <a:gd name="T1" fmla="*/ 0 h 8"/>
                <a:gd name="T2" fmla="*/ 0 w 8"/>
                <a:gd name="T3" fmla="*/ 0 h 8"/>
                <a:gd name="T4" fmla="*/ 0 w 8"/>
                <a:gd name="T5" fmla="*/ 2 h 8"/>
                <a:gd name="T6" fmla="*/ 0 w 8"/>
                <a:gd name="T7" fmla="*/ 2 h 8"/>
                <a:gd name="T8" fmla="*/ 0 w 8"/>
                <a:gd name="T9" fmla="*/ 6 h 8"/>
                <a:gd name="T10" fmla="*/ 2 w 8"/>
                <a:gd name="T11" fmla="*/ 8 h 8"/>
                <a:gd name="T12" fmla="*/ 2 w 8"/>
                <a:gd name="T13" fmla="*/ 8 h 8"/>
                <a:gd name="T14" fmla="*/ 8 w 8"/>
                <a:gd name="T15" fmla="*/ 6 h 8"/>
                <a:gd name="T16" fmla="*/ 8 w 8"/>
                <a:gd name="T17" fmla="*/ 6 h 8"/>
                <a:gd name="T18" fmla="*/ 2 w 8"/>
                <a:gd name="T19" fmla="*/ 4 h 8"/>
                <a:gd name="T20" fmla="*/ 0 w 8"/>
                <a:gd name="T21" fmla="*/ 0 h 8"/>
                <a:gd name="T22" fmla="*/ 0 w 8"/>
                <a:gd name="T23"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8">
                  <a:moveTo>
                    <a:pt x="0" y="0"/>
                  </a:moveTo>
                  <a:lnTo>
                    <a:pt x="0" y="0"/>
                  </a:lnTo>
                  <a:lnTo>
                    <a:pt x="0" y="2"/>
                  </a:lnTo>
                  <a:lnTo>
                    <a:pt x="0" y="2"/>
                  </a:lnTo>
                  <a:lnTo>
                    <a:pt x="0" y="6"/>
                  </a:lnTo>
                  <a:lnTo>
                    <a:pt x="2" y="8"/>
                  </a:lnTo>
                  <a:lnTo>
                    <a:pt x="2" y="8"/>
                  </a:lnTo>
                  <a:lnTo>
                    <a:pt x="8" y="6"/>
                  </a:lnTo>
                  <a:lnTo>
                    <a:pt x="8" y="6"/>
                  </a:lnTo>
                  <a:lnTo>
                    <a:pt x="2" y="4"/>
                  </a:lnTo>
                  <a:lnTo>
                    <a:pt x="0" y="0"/>
                  </a:lnTo>
                  <a:lnTo>
                    <a:pt x="0"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909" name="Freeform 686"/>
            <p:cNvSpPr>
              <a:spLocks/>
            </p:cNvSpPr>
            <p:nvPr/>
          </p:nvSpPr>
          <p:spPr bwMode="auto">
            <a:xfrm>
              <a:off x="5018088" y="5435600"/>
              <a:ext cx="3175" cy="3175"/>
            </a:xfrm>
            <a:custGeom>
              <a:avLst/>
              <a:gdLst>
                <a:gd name="T0" fmla="*/ 0 w 2"/>
                <a:gd name="T1" fmla="*/ 2 h 2"/>
                <a:gd name="T2" fmla="*/ 0 w 2"/>
                <a:gd name="T3" fmla="*/ 2 h 2"/>
                <a:gd name="T4" fmla="*/ 2 w 2"/>
                <a:gd name="T5" fmla="*/ 2 h 2"/>
                <a:gd name="T6" fmla="*/ 2 w 2"/>
                <a:gd name="T7" fmla="*/ 2 h 2"/>
                <a:gd name="T8" fmla="*/ 2 w 2"/>
                <a:gd name="T9" fmla="*/ 0 h 2"/>
                <a:gd name="T10" fmla="*/ 2 w 2"/>
                <a:gd name="T11" fmla="*/ 0 h 2"/>
                <a:gd name="T12" fmla="*/ 0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lnTo>
                    <a:pt x="0" y="2"/>
                  </a:lnTo>
                  <a:lnTo>
                    <a:pt x="2" y="2"/>
                  </a:lnTo>
                  <a:lnTo>
                    <a:pt x="2" y="2"/>
                  </a:lnTo>
                  <a:lnTo>
                    <a:pt x="2" y="0"/>
                  </a:lnTo>
                  <a:lnTo>
                    <a:pt x="2" y="0"/>
                  </a:lnTo>
                  <a:lnTo>
                    <a:pt x="0" y="2"/>
                  </a:lnTo>
                  <a:lnTo>
                    <a:pt x="0" y="2"/>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910" name="Freeform 687"/>
            <p:cNvSpPr>
              <a:spLocks/>
            </p:cNvSpPr>
            <p:nvPr/>
          </p:nvSpPr>
          <p:spPr bwMode="auto">
            <a:xfrm>
              <a:off x="4992688" y="5422900"/>
              <a:ext cx="28575" cy="22225"/>
            </a:xfrm>
            <a:custGeom>
              <a:avLst/>
              <a:gdLst>
                <a:gd name="T0" fmla="*/ 8 w 18"/>
                <a:gd name="T1" fmla="*/ 14 h 14"/>
                <a:gd name="T2" fmla="*/ 8 w 18"/>
                <a:gd name="T3" fmla="*/ 14 h 14"/>
                <a:gd name="T4" fmla="*/ 16 w 18"/>
                <a:gd name="T5" fmla="*/ 10 h 14"/>
                <a:gd name="T6" fmla="*/ 16 w 18"/>
                <a:gd name="T7" fmla="*/ 10 h 14"/>
                <a:gd name="T8" fmla="*/ 18 w 18"/>
                <a:gd name="T9" fmla="*/ 8 h 14"/>
                <a:gd name="T10" fmla="*/ 18 w 18"/>
                <a:gd name="T11" fmla="*/ 8 h 14"/>
                <a:gd name="T12" fmla="*/ 14 w 18"/>
                <a:gd name="T13" fmla="*/ 2 h 14"/>
                <a:gd name="T14" fmla="*/ 8 w 18"/>
                <a:gd name="T15" fmla="*/ 0 h 14"/>
                <a:gd name="T16" fmla="*/ 8 w 18"/>
                <a:gd name="T17" fmla="*/ 0 h 14"/>
                <a:gd name="T18" fmla="*/ 2 w 18"/>
                <a:gd name="T19" fmla="*/ 2 h 14"/>
                <a:gd name="T20" fmla="*/ 0 w 18"/>
                <a:gd name="T21" fmla="*/ 8 h 14"/>
                <a:gd name="T22" fmla="*/ 0 w 18"/>
                <a:gd name="T23" fmla="*/ 8 h 14"/>
                <a:gd name="T24" fmla="*/ 2 w 18"/>
                <a:gd name="T25" fmla="*/ 12 h 14"/>
                <a:gd name="T26" fmla="*/ 8 w 18"/>
                <a:gd name="T27" fmla="*/ 14 h 14"/>
                <a:gd name="T28" fmla="*/ 8 w 18"/>
                <a:gd name="T29"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 h="14">
                  <a:moveTo>
                    <a:pt x="8" y="14"/>
                  </a:moveTo>
                  <a:lnTo>
                    <a:pt x="8" y="14"/>
                  </a:lnTo>
                  <a:lnTo>
                    <a:pt x="16" y="10"/>
                  </a:lnTo>
                  <a:lnTo>
                    <a:pt x="16" y="10"/>
                  </a:lnTo>
                  <a:lnTo>
                    <a:pt x="18" y="8"/>
                  </a:lnTo>
                  <a:lnTo>
                    <a:pt x="18" y="8"/>
                  </a:lnTo>
                  <a:lnTo>
                    <a:pt x="14" y="2"/>
                  </a:lnTo>
                  <a:lnTo>
                    <a:pt x="8" y="0"/>
                  </a:lnTo>
                  <a:lnTo>
                    <a:pt x="8" y="0"/>
                  </a:lnTo>
                  <a:lnTo>
                    <a:pt x="2" y="2"/>
                  </a:lnTo>
                  <a:lnTo>
                    <a:pt x="0" y="8"/>
                  </a:lnTo>
                  <a:lnTo>
                    <a:pt x="0" y="8"/>
                  </a:lnTo>
                  <a:lnTo>
                    <a:pt x="2" y="12"/>
                  </a:lnTo>
                  <a:lnTo>
                    <a:pt x="8" y="14"/>
                  </a:lnTo>
                  <a:lnTo>
                    <a:pt x="8"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911" name="Freeform 688"/>
            <p:cNvSpPr>
              <a:spLocks/>
            </p:cNvSpPr>
            <p:nvPr/>
          </p:nvSpPr>
          <p:spPr bwMode="auto">
            <a:xfrm>
              <a:off x="5030788" y="5397500"/>
              <a:ext cx="15875" cy="19050"/>
            </a:xfrm>
            <a:custGeom>
              <a:avLst/>
              <a:gdLst>
                <a:gd name="T0" fmla="*/ 8 w 10"/>
                <a:gd name="T1" fmla="*/ 8 h 12"/>
                <a:gd name="T2" fmla="*/ 8 w 10"/>
                <a:gd name="T3" fmla="*/ 8 h 12"/>
                <a:gd name="T4" fmla="*/ 4 w 10"/>
                <a:gd name="T5" fmla="*/ 6 h 12"/>
                <a:gd name="T6" fmla="*/ 0 w 10"/>
                <a:gd name="T7" fmla="*/ 0 h 12"/>
                <a:gd name="T8" fmla="*/ 0 w 10"/>
                <a:gd name="T9" fmla="*/ 0 h 12"/>
                <a:gd name="T10" fmla="*/ 0 w 10"/>
                <a:gd name="T11" fmla="*/ 2 h 12"/>
                <a:gd name="T12" fmla="*/ 0 w 10"/>
                <a:gd name="T13" fmla="*/ 2 h 12"/>
                <a:gd name="T14" fmla="*/ 0 w 10"/>
                <a:gd name="T15" fmla="*/ 6 h 12"/>
                <a:gd name="T16" fmla="*/ 2 w 10"/>
                <a:gd name="T17" fmla="*/ 8 h 12"/>
                <a:gd name="T18" fmla="*/ 8 w 10"/>
                <a:gd name="T19" fmla="*/ 12 h 12"/>
                <a:gd name="T20" fmla="*/ 8 w 10"/>
                <a:gd name="T21" fmla="*/ 12 h 12"/>
                <a:gd name="T22" fmla="*/ 10 w 10"/>
                <a:gd name="T23" fmla="*/ 8 h 12"/>
                <a:gd name="T24" fmla="*/ 10 w 10"/>
                <a:gd name="T25" fmla="*/ 8 h 12"/>
                <a:gd name="T26" fmla="*/ 8 w 10"/>
                <a:gd name="T27" fmla="*/ 8 h 12"/>
                <a:gd name="T28" fmla="*/ 8 w 10"/>
                <a:gd name="T2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 h="12">
                  <a:moveTo>
                    <a:pt x="8" y="8"/>
                  </a:moveTo>
                  <a:lnTo>
                    <a:pt x="8" y="8"/>
                  </a:lnTo>
                  <a:lnTo>
                    <a:pt x="4" y="6"/>
                  </a:lnTo>
                  <a:lnTo>
                    <a:pt x="0" y="0"/>
                  </a:lnTo>
                  <a:lnTo>
                    <a:pt x="0" y="0"/>
                  </a:lnTo>
                  <a:lnTo>
                    <a:pt x="0" y="2"/>
                  </a:lnTo>
                  <a:lnTo>
                    <a:pt x="0" y="2"/>
                  </a:lnTo>
                  <a:lnTo>
                    <a:pt x="0" y="6"/>
                  </a:lnTo>
                  <a:lnTo>
                    <a:pt x="2" y="8"/>
                  </a:lnTo>
                  <a:lnTo>
                    <a:pt x="8" y="12"/>
                  </a:lnTo>
                  <a:lnTo>
                    <a:pt x="8" y="12"/>
                  </a:lnTo>
                  <a:lnTo>
                    <a:pt x="10" y="8"/>
                  </a:lnTo>
                  <a:lnTo>
                    <a:pt x="10" y="8"/>
                  </a:lnTo>
                  <a:lnTo>
                    <a:pt x="8" y="8"/>
                  </a:lnTo>
                  <a:lnTo>
                    <a:pt x="8" y="8"/>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912" name="Freeform 689"/>
            <p:cNvSpPr>
              <a:spLocks/>
            </p:cNvSpPr>
            <p:nvPr/>
          </p:nvSpPr>
          <p:spPr bwMode="auto">
            <a:xfrm>
              <a:off x="5030788" y="5387975"/>
              <a:ext cx="25400" cy="22225"/>
            </a:xfrm>
            <a:custGeom>
              <a:avLst/>
              <a:gdLst>
                <a:gd name="T0" fmla="*/ 8 w 16"/>
                <a:gd name="T1" fmla="*/ 0 h 14"/>
                <a:gd name="T2" fmla="*/ 8 w 16"/>
                <a:gd name="T3" fmla="*/ 0 h 14"/>
                <a:gd name="T4" fmla="*/ 4 w 16"/>
                <a:gd name="T5" fmla="*/ 2 h 14"/>
                <a:gd name="T6" fmla="*/ 0 w 16"/>
                <a:gd name="T7" fmla="*/ 6 h 14"/>
                <a:gd name="T8" fmla="*/ 0 w 16"/>
                <a:gd name="T9" fmla="*/ 6 h 14"/>
                <a:gd name="T10" fmla="*/ 4 w 16"/>
                <a:gd name="T11" fmla="*/ 12 h 14"/>
                <a:gd name="T12" fmla="*/ 8 w 16"/>
                <a:gd name="T13" fmla="*/ 14 h 14"/>
                <a:gd name="T14" fmla="*/ 8 w 16"/>
                <a:gd name="T15" fmla="*/ 14 h 14"/>
                <a:gd name="T16" fmla="*/ 10 w 16"/>
                <a:gd name="T17" fmla="*/ 14 h 14"/>
                <a:gd name="T18" fmla="*/ 10 w 16"/>
                <a:gd name="T19" fmla="*/ 14 h 14"/>
                <a:gd name="T20" fmla="*/ 16 w 16"/>
                <a:gd name="T21" fmla="*/ 2 h 14"/>
                <a:gd name="T22" fmla="*/ 16 w 16"/>
                <a:gd name="T23" fmla="*/ 2 h 14"/>
                <a:gd name="T24" fmla="*/ 12 w 16"/>
                <a:gd name="T25" fmla="*/ 0 h 14"/>
                <a:gd name="T26" fmla="*/ 8 w 16"/>
                <a:gd name="T27" fmla="*/ 0 h 14"/>
                <a:gd name="T28" fmla="*/ 8 w 16"/>
                <a:gd name="T29"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 h="14">
                  <a:moveTo>
                    <a:pt x="8" y="0"/>
                  </a:moveTo>
                  <a:lnTo>
                    <a:pt x="8" y="0"/>
                  </a:lnTo>
                  <a:lnTo>
                    <a:pt x="4" y="2"/>
                  </a:lnTo>
                  <a:lnTo>
                    <a:pt x="0" y="6"/>
                  </a:lnTo>
                  <a:lnTo>
                    <a:pt x="0" y="6"/>
                  </a:lnTo>
                  <a:lnTo>
                    <a:pt x="4" y="12"/>
                  </a:lnTo>
                  <a:lnTo>
                    <a:pt x="8" y="14"/>
                  </a:lnTo>
                  <a:lnTo>
                    <a:pt x="8" y="14"/>
                  </a:lnTo>
                  <a:lnTo>
                    <a:pt x="10" y="14"/>
                  </a:lnTo>
                  <a:lnTo>
                    <a:pt x="10" y="14"/>
                  </a:lnTo>
                  <a:lnTo>
                    <a:pt x="16" y="2"/>
                  </a:lnTo>
                  <a:lnTo>
                    <a:pt x="16" y="2"/>
                  </a:lnTo>
                  <a:lnTo>
                    <a:pt x="12" y="0"/>
                  </a:lnTo>
                  <a:lnTo>
                    <a:pt x="8" y="0"/>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913" name="Freeform 690"/>
            <p:cNvSpPr>
              <a:spLocks/>
            </p:cNvSpPr>
            <p:nvPr/>
          </p:nvSpPr>
          <p:spPr bwMode="auto">
            <a:xfrm>
              <a:off x="5030788" y="5324475"/>
              <a:ext cx="25400" cy="15875"/>
            </a:xfrm>
            <a:custGeom>
              <a:avLst/>
              <a:gdLst>
                <a:gd name="T0" fmla="*/ 8 w 16"/>
                <a:gd name="T1" fmla="*/ 6 h 10"/>
                <a:gd name="T2" fmla="*/ 8 w 16"/>
                <a:gd name="T3" fmla="*/ 6 h 10"/>
                <a:gd name="T4" fmla="*/ 4 w 16"/>
                <a:gd name="T5" fmla="*/ 4 h 10"/>
                <a:gd name="T6" fmla="*/ 0 w 16"/>
                <a:gd name="T7" fmla="*/ 0 h 10"/>
                <a:gd name="T8" fmla="*/ 0 w 16"/>
                <a:gd name="T9" fmla="*/ 0 h 10"/>
                <a:gd name="T10" fmla="*/ 0 w 16"/>
                <a:gd name="T11" fmla="*/ 2 h 10"/>
                <a:gd name="T12" fmla="*/ 0 w 16"/>
                <a:gd name="T13" fmla="*/ 2 h 10"/>
                <a:gd name="T14" fmla="*/ 0 w 16"/>
                <a:gd name="T15" fmla="*/ 6 h 10"/>
                <a:gd name="T16" fmla="*/ 2 w 16"/>
                <a:gd name="T17" fmla="*/ 8 h 10"/>
                <a:gd name="T18" fmla="*/ 6 w 16"/>
                <a:gd name="T19" fmla="*/ 10 h 10"/>
                <a:gd name="T20" fmla="*/ 8 w 16"/>
                <a:gd name="T21" fmla="*/ 10 h 10"/>
                <a:gd name="T22" fmla="*/ 8 w 16"/>
                <a:gd name="T23" fmla="*/ 10 h 10"/>
                <a:gd name="T24" fmla="*/ 12 w 16"/>
                <a:gd name="T25" fmla="*/ 10 h 10"/>
                <a:gd name="T26" fmla="*/ 16 w 16"/>
                <a:gd name="T27" fmla="*/ 8 h 10"/>
                <a:gd name="T28" fmla="*/ 16 w 16"/>
                <a:gd name="T29" fmla="*/ 8 h 10"/>
                <a:gd name="T30" fmla="*/ 14 w 16"/>
                <a:gd name="T31" fmla="*/ 4 h 10"/>
                <a:gd name="T32" fmla="*/ 14 w 16"/>
                <a:gd name="T33" fmla="*/ 4 h 10"/>
                <a:gd name="T34" fmla="*/ 8 w 16"/>
                <a:gd name="T35" fmla="*/ 6 h 10"/>
                <a:gd name="T36" fmla="*/ 8 w 16"/>
                <a:gd name="T37"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 h="10">
                  <a:moveTo>
                    <a:pt x="8" y="6"/>
                  </a:moveTo>
                  <a:lnTo>
                    <a:pt x="8" y="6"/>
                  </a:lnTo>
                  <a:lnTo>
                    <a:pt x="4" y="4"/>
                  </a:lnTo>
                  <a:lnTo>
                    <a:pt x="0" y="0"/>
                  </a:lnTo>
                  <a:lnTo>
                    <a:pt x="0" y="0"/>
                  </a:lnTo>
                  <a:lnTo>
                    <a:pt x="0" y="2"/>
                  </a:lnTo>
                  <a:lnTo>
                    <a:pt x="0" y="2"/>
                  </a:lnTo>
                  <a:lnTo>
                    <a:pt x="0" y="6"/>
                  </a:lnTo>
                  <a:lnTo>
                    <a:pt x="2" y="8"/>
                  </a:lnTo>
                  <a:lnTo>
                    <a:pt x="6" y="10"/>
                  </a:lnTo>
                  <a:lnTo>
                    <a:pt x="8" y="10"/>
                  </a:lnTo>
                  <a:lnTo>
                    <a:pt x="8" y="10"/>
                  </a:lnTo>
                  <a:lnTo>
                    <a:pt x="12" y="10"/>
                  </a:lnTo>
                  <a:lnTo>
                    <a:pt x="16" y="8"/>
                  </a:lnTo>
                  <a:lnTo>
                    <a:pt x="16" y="8"/>
                  </a:lnTo>
                  <a:lnTo>
                    <a:pt x="14" y="4"/>
                  </a:lnTo>
                  <a:lnTo>
                    <a:pt x="14" y="4"/>
                  </a:lnTo>
                  <a:lnTo>
                    <a:pt x="8" y="6"/>
                  </a:lnTo>
                  <a:lnTo>
                    <a:pt x="8" y="6"/>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914" name="Freeform 691"/>
            <p:cNvSpPr>
              <a:spLocks/>
            </p:cNvSpPr>
            <p:nvPr/>
          </p:nvSpPr>
          <p:spPr bwMode="auto">
            <a:xfrm>
              <a:off x="5030788" y="5311775"/>
              <a:ext cx="22225" cy="22225"/>
            </a:xfrm>
            <a:custGeom>
              <a:avLst/>
              <a:gdLst>
                <a:gd name="T0" fmla="*/ 0 w 14"/>
                <a:gd name="T1" fmla="*/ 8 h 14"/>
                <a:gd name="T2" fmla="*/ 0 w 14"/>
                <a:gd name="T3" fmla="*/ 8 h 14"/>
                <a:gd name="T4" fmla="*/ 4 w 14"/>
                <a:gd name="T5" fmla="*/ 12 h 14"/>
                <a:gd name="T6" fmla="*/ 8 w 14"/>
                <a:gd name="T7" fmla="*/ 14 h 14"/>
                <a:gd name="T8" fmla="*/ 8 w 14"/>
                <a:gd name="T9" fmla="*/ 14 h 14"/>
                <a:gd name="T10" fmla="*/ 14 w 14"/>
                <a:gd name="T11" fmla="*/ 12 h 14"/>
                <a:gd name="T12" fmla="*/ 14 w 14"/>
                <a:gd name="T13" fmla="*/ 12 h 14"/>
                <a:gd name="T14" fmla="*/ 8 w 14"/>
                <a:gd name="T15" fmla="*/ 0 h 14"/>
                <a:gd name="T16" fmla="*/ 8 w 14"/>
                <a:gd name="T17" fmla="*/ 0 h 14"/>
                <a:gd name="T18" fmla="*/ 2 w 14"/>
                <a:gd name="T19" fmla="*/ 2 h 14"/>
                <a:gd name="T20" fmla="*/ 0 w 14"/>
                <a:gd name="T21" fmla="*/ 8 h 14"/>
                <a:gd name="T22" fmla="*/ 0 w 14"/>
                <a:gd name="T23"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 h="14">
                  <a:moveTo>
                    <a:pt x="0" y="8"/>
                  </a:moveTo>
                  <a:lnTo>
                    <a:pt x="0" y="8"/>
                  </a:lnTo>
                  <a:lnTo>
                    <a:pt x="4" y="12"/>
                  </a:lnTo>
                  <a:lnTo>
                    <a:pt x="8" y="14"/>
                  </a:lnTo>
                  <a:lnTo>
                    <a:pt x="8" y="14"/>
                  </a:lnTo>
                  <a:lnTo>
                    <a:pt x="14" y="12"/>
                  </a:lnTo>
                  <a:lnTo>
                    <a:pt x="14" y="12"/>
                  </a:lnTo>
                  <a:lnTo>
                    <a:pt x="8" y="0"/>
                  </a:lnTo>
                  <a:lnTo>
                    <a:pt x="8" y="0"/>
                  </a:lnTo>
                  <a:lnTo>
                    <a:pt x="2" y="2"/>
                  </a:lnTo>
                  <a:lnTo>
                    <a:pt x="0" y="8"/>
                  </a:lnTo>
                  <a:lnTo>
                    <a:pt x="0" y="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915" name="Freeform 692"/>
            <p:cNvSpPr>
              <a:spLocks/>
            </p:cNvSpPr>
            <p:nvPr/>
          </p:nvSpPr>
          <p:spPr bwMode="auto">
            <a:xfrm>
              <a:off x="4916488" y="5435600"/>
              <a:ext cx="3175" cy="3175"/>
            </a:xfrm>
            <a:custGeom>
              <a:avLst/>
              <a:gdLst>
                <a:gd name="T0" fmla="*/ 2 w 2"/>
                <a:gd name="T1" fmla="*/ 0 h 2"/>
                <a:gd name="T2" fmla="*/ 2 w 2"/>
                <a:gd name="T3" fmla="*/ 0 h 2"/>
                <a:gd name="T4" fmla="*/ 0 w 2"/>
                <a:gd name="T5" fmla="*/ 0 h 2"/>
                <a:gd name="T6" fmla="*/ 0 w 2"/>
                <a:gd name="T7" fmla="*/ 0 h 2"/>
                <a:gd name="T8" fmla="*/ 2 w 2"/>
                <a:gd name="T9" fmla="*/ 2 h 2"/>
                <a:gd name="T10" fmla="*/ 2 w 2"/>
                <a:gd name="T11" fmla="*/ 2 h 2"/>
                <a:gd name="T12" fmla="*/ 2 w 2"/>
                <a:gd name="T13" fmla="*/ 0 h 2"/>
                <a:gd name="T14" fmla="*/ 2 w 2"/>
                <a:gd name="T15" fmla="*/ 0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2" y="0"/>
                  </a:moveTo>
                  <a:lnTo>
                    <a:pt x="2" y="0"/>
                  </a:lnTo>
                  <a:lnTo>
                    <a:pt x="0" y="0"/>
                  </a:lnTo>
                  <a:lnTo>
                    <a:pt x="0" y="0"/>
                  </a:lnTo>
                  <a:lnTo>
                    <a:pt x="2" y="2"/>
                  </a:lnTo>
                  <a:lnTo>
                    <a:pt x="2" y="2"/>
                  </a:lnTo>
                  <a:lnTo>
                    <a:pt x="2" y="0"/>
                  </a:lnTo>
                  <a:lnTo>
                    <a:pt x="2"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916" name="Freeform 693"/>
            <p:cNvSpPr>
              <a:spLocks/>
            </p:cNvSpPr>
            <p:nvPr/>
          </p:nvSpPr>
          <p:spPr bwMode="auto">
            <a:xfrm>
              <a:off x="4935538" y="5435600"/>
              <a:ext cx="12700" cy="12700"/>
            </a:xfrm>
            <a:custGeom>
              <a:avLst/>
              <a:gdLst>
                <a:gd name="T0" fmla="*/ 6 w 8"/>
                <a:gd name="T1" fmla="*/ 0 h 8"/>
                <a:gd name="T2" fmla="*/ 6 w 8"/>
                <a:gd name="T3" fmla="*/ 0 h 8"/>
                <a:gd name="T4" fmla="*/ 4 w 8"/>
                <a:gd name="T5" fmla="*/ 4 h 8"/>
                <a:gd name="T6" fmla="*/ 0 w 8"/>
                <a:gd name="T7" fmla="*/ 6 h 8"/>
                <a:gd name="T8" fmla="*/ 0 w 8"/>
                <a:gd name="T9" fmla="*/ 6 h 8"/>
                <a:gd name="T10" fmla="*/ 4 w 8"/>
                <a:gd name="T11" fmla="*/ 8 h 8"/>
                <a:gd name="T12" fmla="*/ 4 w 8"/>
                <a:gd name="T13" fmla="*/ 8 h 8"/>
                <a:gd name="T14" fmla="*/ 6 w 8"/>
                <a:gd name="T15" fmla="*/ 6 h 8"/>
                <a:gd name="T16" fmla="*/ 8 w 8"/>
                <a:gd name="T17" fmla="*/ 2 h 8"/>
                <a:gd name="T18" fmla="*/ 8 w 8"/>
                <a:gd name="T19" fmla="*/ 2 h 8"/>
                <a:gd name="T20" fmla="*/ 6 w 8"/>
                <a:gd name="T21" fmla="*/ 0 h 8"/>
                <a:gd name="T22" fmla="*/ 6 w 8"/>
                <a:gd name="T23"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8">
                  <a:moveTo>
                    <a:pt x="6" y="0"/>
                  </a:moveTo>
                  <a:lnTo>
                    <a:pt x="6" y="0"/>
                  </a:lnTo>
                  <a:lnTo>
                    <a:pt x="4" y="4"/>
                  </a:lnTo>
                  <a:lnTo>
                    <a:pt x="0" y="6"/>
                  </a:lnTo>
                  <a:lnTo>
                    <a:pt x="0" y="6"/>
                  </a:lnTo>
                  <a:lnTo>
                    <a:pt x="4" y="8"/>
                  </a:lnTo>
                  <a:lnTo>
                    <a:pt x="4" y="8"/>
                  </a:lnTo>
                  <a:lnTo>
                    <a:pt x="6" y="6"/>
                  </a:lnTo>
                  <a:lnTo>
                    <a:pt x="8" y="2"/>
                  </a:lnTo>
                  <a:lnTo>
                    <a:pt x="8" y="2"/>
                  </a:lnTo>
                  <a:lnTo>
                    <a:pt x="6" y="0"/>
                  </a:lnTo>
                  <a:lnTo>
                    <a:pt x="6" y="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917" name="Freeform 694"/>
            <p:cNvSpPr>
              <a:spLocks/>
            </p:cNvSpPr>
            <p:nvPr/>
          </p:nvSpPr>
          <p:spPr bwMode="auto">
            <a:xfrm>
              <a:off x="4919663" y="5422900"/>
              <a:ext cx="25400" cy="22225"/>
            </a:xfrm>
            <a:custGeom>
              <a:avLst/>
              <a:gdLst>
                <a:gd name="T0" fmla="*/ 10 w 16"/>
                <a:gd name="T1" fmla="*/ 14 h 14"/>
                <a:gd name="T2" fmla="*/ 10 w 16"/>
                <a:gd name="T3" fmla="*/ 14 h 14"/>
                <a:gd name="T4" fmla="*/ 14 w 16"/>
                <a:gd name="T5" fmla="*/ 12 h 14"/>
                <a:gd name="T6" fmla="*/ 16 w 16"/>
                <a:gd name="T7" fmla="*/ 8 h 14"/>
                <a:gd name="T8" fmla="*/ 16 w 16"/>
                <a:gd name="T9" fmla="*/ 8 h 14"/>
                <a:gd name="T10" fmla="*/ 14 w 16"/>
                <a:gd name="T11" fmla="*/ 2 h 14"/>
                <a:gd name="T12" fmla="*/ 8 w 16"/>
                <a:gd name="T13" fmla="*/ 0 h 14"/>
                <a:gd name="T14" fmla="*/ 8 w 16"/>
                <a:gd name="T15" fmla="*/ 0 h 14"/>
                <a:gd name="T16" fmla="*/ 2 w 16"/>
                <a:gd name="T17" fmla="*/ 2 h 14"/>
                <a:gd name="T18" fmla="*/ 0 w 16"/>
                <a:gd name="T19" fmla="*/ 8 h 14"/>
                <a:gd name="T20" fmla="*/ 0 w 16"/>
                <a:gd name="T21" fmla="*/ 8 h 14"/>
                <a:gd name="T22" fmla="*/ 0 w 16"/>
                <a:gd name="T23" fmla="*/ 10 h 14"/>
                <a:gd name="T24" fmla="*/ 0 w 16"/>
                <a:gd name="T25" fmla="*/ 10 h 14"/>
                <a:gd name="T26" fmla="*/ 10 w 16"/>
                <a:gd name="T27" fmla="*/ 14 h 14"/>
                <a:gd name="T28" fmla="*/ 10 w 16"/>
                <a:gd name="T29"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 h="14">
                  <a:moveTo>
                    <a:pt x="10" y="14"/>
                  </a:moveTo>
                  <a:lnTo>
                    <a:pt x="10" y="14"/>
                  </a:lnTo>
                  <a:lnTo>
                    <a:pt x="14" y="12"/>
                  </a:lnTo>
                  <a:lnTo>
                    <a:pt x="16" y="8"/>
                  </a:lnTo>
                  <a:lnTo>
                    <a:pt x="16" y="8"/>
                  </a:lnTo>
                  <a:lnTo>
                    <a:pt x="14" y="2"/>
                  </a:lnTo>
                  <a:lnTo>
                    <a:pt x="8" y="0"/>
                  </a:lnTo>
                  <a:lnTo>
                    <a:pt x="8" y="0"/>
                  </a:lnTo>
                  <a:lnTo>
                    <a:pt x="2" y="2"/>
                  </a:lnTo>
                  <a:lnTo>
                    <a:pt x="0" y="8"/>
                  </a:lnTo>
                  <a:lnTo>
                    <a:pt x="0" y="8"/>
                  </a:lnTo>
                  <a:lnTo>
                    <a:pt x="0" y="10"/>
                  </a:lnTo>
                  <a:lnTo>
                    <a:pt x="0" y="10"/>
                  </a:lnTo>
                  <a:lnTo>
                    <a:pt x="10" y="14"/>
                  </a:lnTo>
                  <a:lnTo>
                    <a:pt x="10"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918" name="Freeform 695"/>
            <p:cNvSpPr>
              <a:spLocks/>
            </p:cNvSpPr>
            <p:nvPr/>
          </p:nvSpPr>
          <p:spPr bwMode="auto">
            <a:xfrm>
              <a:off x="4891088" y="5397500"/>
              <a:ext cx="19050" cy="19050"/>
            </a:xfrm>
            <a:custGeom>
              <a:avLst/>
              <a:gdLst>
                <a:gd name="T0" fmla="*/ 12 w 12"/>
                <a:gd name="T1" fmla="*/ 2 h 12"/>
                <a:gd name="T2" fmla="*/ 12 w 12"/>
                <a:gd name="T3" fmla="*/ 2 h 12"/>
                <a:gd name="T4" fmla="*/ 12 w 12"/>
                <a:gd name="T5" fmla="*/ 0 h 12"/>
                <a:gd name="T6" fmla="*/ 12 w 12"/>
                <a:gd name="T7" fmla="*/ 0 h 12"/>
                <a:gd name="T8" fmla="*/ 8 w 12"/>
                <a:gd name="T9" fmla="*/ 6 h 12"/>
                <a:gd name="T10" fmla="*/ 2 w 12"/>
                <a:gd name="T11" fmla="*/ 8 h 12"/>
                <a:gd name="T12" fmla="*/ 2 w 12"/>
                <a:gd name="T13" fmla="*/ 8 h 12"/>
                <a:gd name="T14" fmla="*/ 0 w 12"/>
                <a:gd name="T15" fmla="*/ 8 h 12"/>
                <a:gd name="T16" fmla="*/ 0 w 12"/>
                <a:gd name="T17" fmla="*/ 8 h 12"/>
                <a:gd name="T18" fmla="*/ 4 w 12"/>
                <a:gd name="T19" fmla="*/ 12 h 12"/>
                <a:gd name="T20" fmla="*/ 4 w 12"/>
                <a:gd name="T21" fmla="*/ 12 h 12"/>
                <a:gd name="T22" fmla="*/ 8 w 12"/>
                <a:gd name="T23" fmla="*/ 10 h 12"/>
                <a:gd name="T24" fmla="*/ 10 w 12"/>
                <a:gd name="T25" fmla="*/ 8 h 12"/>
                <a:gd name="T26" fmla="*/ 12 w 12"/>
                <a:gd name="T27" fmla="*/ 6 h 12"/>
                <a:gd name="T28" fmla="*/ 12 w 12"/>
                <a:gd name="T29" fmla="*/ 2 h 12"/>
                <a:gd name="T30" fmla="*/ 12 w 12"/>
                <a:gd name="T31" fmla="*/ 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 h="12">
                  <a:moveTo>
                    <a:pt x="12" y="2"/>
                  </a:moveTo>
                  <a:lnTo>
                    <a:pt x="12" y="2"/>
                  </a:lnTo>
                  <a:lnTo>
                    <a:pt x="12" y="0"/>
                  </a:lnTo>
                  <a:lnTo>
                    <a:pt x="12" y="0"/>
                  </a:lnTo>
                  <a:lnTo>
                    <a:pt x="8" y="6"/>
                  </a:lnTo>
                  <a:lnTo>
                    <a:pt x="2" y="8"/>
                  </a:lnTo>
                  <a:lnTo>
                    <a:pt x="2" y="8"/>
                  </a:lnTo>
                  <a:lnTo>
                    <a:pt x="0" y="8"/>
                  </a:lnTo>
                  <a:lnTo>
                    <a:pt x="0" y="8"/>
                  </a:lnTo>
                  <a:lnTo>
                    <a:pt x="4" y="12"/>
                  </a:lnTo>
                  <a:lnTo>
                    <a:pt x="4" y="12"/>
                  </a:lnTo>
                  <a:lnTo>
                    <a:pt x="8" y="10"/>
                  </a:lnTo>
                  <a:lnTo>
                    <a:pt x="10" y="8"/>
                  </a:lnTo>
                  <a:lnTo>
                    <a:pt x="12" y="6"/>
                  </a:lnTo>
                  <a:lnTo>
                    <a:pt x="12" y="2"/>
                  </a:lnTo>
                  <a:lnTo>
                    <a:pt x="12" y="2"/>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919" name="Freeform 696"/>
            <p:cNvSpPr>
              <a:spLocks/>
            </p:cNvSpPr>
            <p:nvPr/>
          </p:nvSpPr>
          <p:spPr bwMode="auto">
            <a:xfrm>
              <a:off x="4884738" y="5387975"/>
              <a:ext cx="25400" cy="22225"/>
            </a:xfrm>
            <a:custGeom>
              <a:avLst/>
              <a:gdLst>
                <a:gd name="T0" fmla="*/ 6 w 16"/>
                <a:gd name="T1" fmla="*/ 14 h 14"/>
                <a:gd name="T2" fmla="*/ 6 w 16"/>
                <a:gd name="T3" fmla="*/ 14 h 14"/>
                <a:gd name="T4" fmla="*/ 12 w 16"/>
                <a:gd name="T5" fmla="*/ 12 h 14"/>
                <a:gd name="T6" fmla="*/ 16 w 16"/>
                <a:gd name="T7" fmla="*/ 6 h 14"/>
                <a:gd name="T8" fmla="*/ 16 w 16"/>
                <a:gd name="T9" fmla="*/ 6 h 14"/>
                <a:gd name="T10" fmla="*/ 12 w 16"/>
                <a:gd name="T11" fmla="*/ 2 h 14"/>
                <a:gd name="T12" fmla="*/ 6 w 16"/>
                <a:gd name="T13" fmla="*/ 0 h 14"/>
                <a:gd name="T14" fmla="*/ 6 w 16"/>
                <a:gd name="T15" fmla="*/ 0 h 14"/>
                <a:gd name="T16" fmla="*/ 4 w 16"/>
                <a:gd name="T17" fmla="*/ 0 h 14"/>
                <a:gd name="T18" fmla="*/ 0 w 16"/>
                <a:gd name="T19" fmla="*/ 2 h 14"/>
                <a:gd name="T20" fmla="*/ 0 w 16"/>
                <a:gd name="T21" fmla="*/ 2 h 14"/>
                <a:gd name="T22" fmla="*/ 4 w 16"/>
                <a:gd name="T23" fmla="*/ 14 h 14"/>
                <a:gd name="T24" fmla="*/ 4 w 16"/>
                <a:gd name="T25" fmla="*/ 14 h 14"/>
                <a:gd name="T26" fmla="*/ 6 w 16"/>
                <a:gd name="T27" fmla="*/ 14 h 14"/>
                <a:gd name="T28" fmla="*/ 6 w 16"/>
                <a:gd name="T29"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 h="14">
                  <a:moveTo>
                    <a:pt x="6" y="14"/>
                  </a:moveTo>
                  <a:lnTo>
                    <a:pt x="6" y="14"/>
                  </a:lnTo>
                  <a:lnTo>
                    <a:pt x="12" y="12"/>
                  </a:lnTo>
                  <a:lnTo>
                    <a:pt x="16" y="6"/>
                  </a:lnTo>
                  <a:lnTo>
                    <a:pt x="16" y="6"/>
                  </a:lnTo>
                  <a:lnTo>
                    <a:pt x="12" y="2"/>
                  </a:lnTo>
                  <a:lnTo>
                    <a:pt x="6" y="0"/>
                  </a:lnTo>
                  <a:lnTo>
                    <a:pt x="6" y="0"/>
                  </a:lnTo>
                  <a:lnTo>
                    <a:pt x="4" y="0"/>
                  </a:lnTo>
                  <a:lnTo>
                    <a:pt x="0" y="2"/>
                  </a:lnTo>
                  <a:lnTo>
                    <a:pt x="0" y="2"/>
                  </a:lnTo>
                  <a:lnTo>
                    <a:pt x="4" y="14"/>
                  </a:lnTo>
                  <a:lnTo>
                    <a:pt x="4" y="14"/>
                  </a:lnTo>
                  <a:lnTo>
                    <a:pt x="6" y="14"/>
                  </a:lnTo>
                  <a:lnTo>
                    <a:pt x="6"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920" name="Freeform 697"/>
            <p:cNvSpPr>
              <a:spLocks/>
            </p:cNvSpPr>
            <p:nvPr/>
          </p:nvSpPr>
          <p:spPr bwMode="auto">
            <a:xfrm>
              <a:off x="4884738" y="5324475"/>
              <a:ext cx="25400" cy="15875"/>
            </a:xfrm>
            <a:custGeom>
              <a:avLst/>
              <a:gdLst>
                <a:gd name="T0" fmla="*/ 6 w 16"/>
                <a:gd name="T1" fmla="*/ 10 h 10"/>
                <a:gd name="T2" fmla="*/ 6 w 16"/>
                <a:gd name="T3" fmla="*/ 10 h 10"/>
                <a:gd name="T4" fmla="*/ 10 w 16"/>
                <a:gd name="T5" fmla="*/ 10 h 10"/>
                <a:gd name="T6" fmla="*/ 14 w 16"/>
                <a:gd name="T7" fmla="*/ 8 h 10"/>
                <a:gd name="T8" fmla="*/ 16 w 16"/>
                <a:gd name="T9" fmla="*/ 6 h 10"/>
                <a:gd name="T10" fmla="*/ 16 w 16"/>
                <a:gd name="T11" fmla="*/ 2 h 10"/>
                <a:gd name="T12" fmla="*/ 16 w 16"/>
                <a:gd name="T13" fmla="*/ 2 h 10"/>
                <a:gd name="T14" fmla="*/ 16 w 16"/>
                <a:gd name="T15" fmla="*/ 0 h 10"/>
                <a:gd name="T16" fmla="*/ 16 w 16"/>
                <a:gd name="T17" fmla="*/ 0 h 10"/>
                <a:gd name="T18" fmla="*/ 12 w 16"/>
                <a:gd name="T19" fmla="*/ 4 h 10"/>
                <a:gd name="T20" fmla="*/ 6 w 16"/>
                <a:gd name="T21" fmla="*/ 6 h 10"/>
                <a:gd name="T22" fmla="*/ 6 w 16"/>
                <a:gd name="T23" fmla="*/ 6 h 10"/>
                <a:gd name="T24" fmla="*/ 2 w 16"/>
                <a:gd name="T25" fmla="*/ 4 h 10"/>
                <a:gd name="T26" fmla="*/ 2 w 16"/>
                <a:gd name="T27" fmla="*/ 4 h 10"/>
                <a:gd name="T28" fmla="*/ 0 w 16"/>
                <a:gd name="T29" fmla="*/ 8 h 10"/>
                <a:gd name="T30" fmla="*/ 0 w 16"/>
                <a:gd name="T31" fmla="*/ 8 h 10"/>
                <a:gd name="T32" fmla="*/ 4 w 16"/>
                <a:gd name="T33" fmla="*/ 10 h 10"/>
                <a:gd name="T34" fmla="*/ 6 w 16"/>
                <a:gd name="T35" fmla="*/ 10 h 10"/>
                <a:gd name="T36" fmla="*/ 6 w 16"/>
                <a:gd name="T37"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 h="10">
                  <a:moveTo>
                    <a:pt x="6" y="10"/>
                  </a:moveTo>
                  <a:lnTo>
                    <a:pt x="6" y="10"/>
                  </a:lnTo>
                  <a:lnTo>
                    <a:pt x="10" y="10"/>
                  </a:lnTo>
                  <a:lnTo>
                    <a:pt x="14" y="8"/>
                  </a:lnTo>
                  <a:lnTo>
                    <a:pt x="16" y="6"/>
                  </a:lnTo>
                  <a:lnTo>
                    <a:pt x="16" y="2"/>
                  </a:lnTo>
                  <a:lnTo>
                    <a:pt x="16" y="2"/>
                  </a:lnTo>
                  <a:lnTo>
                    <a:pt x="16" y="0"/>
                  </a:lnTo>
                  <a:lnTo>
                    <a:pt x="16" y="0"/>
                  </a:lnTo>
                  <a:lnTo>
                    <a:pt x="12" y="4"/>
                  </a:lnTo>
                  <a:lnTo>
                    <a:pt x="6" y="6"/>
                  </a:lnTo>
                  <a:lnTo>
                    <a:pt x="6" y="6"/>
                  </a:lnTo>
                  <a:lnTo>
                    <a:pt x="2" y="4"/>
                  </a:lnTo>
                  <a:lnTo>
                    <a:pt x="2" y="4"/>
                  </a:lnTo>
                  <a:lnTo>
                    <a:pt x="0" y="8"/>
                  </a:lnTo>
                  <a:lnTo>
                    <a:pt x="0" y="8"/>
                  </a:lnTo>
                  <a:lnTo>
                    <a:pt x="4" y="10"/>
                  </a:lnTo>
                  <a:lnTo>
                    <a:pt x="6" y="10"/>
                  </a:lnTo>
                  <a:lnTo>
                    <a:pt x="6" y="10"/>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921" name="Freeform 698"/>
            <p:cNvSpPr>
              <a:spLocks/>
            </p:cNvSpPr>
            <p:nvPr/>
          </p:nvSpPr>
          <p:spPr bwMode="auto">
            <a:xfrm>
              <a:off x="4887913" y="5311775"/>
              <a:ext cx="22225" cy="22225"/>
            </a:xfrm>
            <a:custGeom>
              <a:avLst/>
              <a:gdLst>
                <a:gd name="T0" fmla="*/ 4 w 14"/>
                <a:gd name="T1" fmla="*/ 14 h 14"/>
                <a:gd name="T2" fmla="*/ 4 w 14"/>
                <a:gd name="T3" fmla="*/ 14 h 14"/>
                <a:gd name="T4" fmla="*/ 10 w 14"/>
                <a:gd name="T5" fmla="*/ 12 h 14"/>
                <a:gd name="T6" fmla="*/ 14 w 14"/>
                <a:gd name="T7" fmla="*/ 8 h 14"/>
                <a:gd name="T8" fmla="*/ 14 w 14"/>
                <a:gd name="T9" fmla="*/ 8 h 14"/>
                <a:gd name="T10" fmla="*/ 10 w 14"/>
                <a:gd name="T11" fmla="*/ 2 h 14"/>
                <a:gd name="T12" fmla="*/ 6 w 14"/>
                <a:gd name="T13" fmla="*/ 0 h 14"/>
                <a:gd name="T14" fmla="*/ 6 w 14"/>
                <a:gd name="T15" fmla="*/ 0 h 14"/>
                <a:gd name="T16" fmla="*/ 0 w 14"/>
                <a:gd name="T17" fmla="*/ 12 h 14"/>
                <a:gd name="T18" fmla="*/ 0 w 14"/>
                <a:gd name="T19" fmla="*/ 12 h 14"/>
                <a:gd name="T20" fmla="*/ 4 w 14"/>
                <a:gd name="T21" fmla="*/ 14 h 14"/>
                <a:gd name="T22" fmla="*/ 4 w 14"/>
                <a:gd name="T23"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 h="14">
                  <a:moveTo>
                    <a:pt x="4" y="14"/>
                  </a:moveTo>
                  <a:lnTo>
                    <a:pt x="4" y="14"/>
                  </a:lnTo>
                  <a:lnTo>
                    <a:pt x="10" y="12"/>
                  </a:lnTo>
                  <a:lnTo>
                    <a:pt x="14" y="8"/>
                  </a:lnTo>
                  <a:lnTo>
                    <a:pt x="14" y="8"/>
                  </a:lnTo>
                  <a:lnTo>
                    <a:pt x="10" y="2"/>
                  </a:lnTo>
                  <a:lnTo>
                    <a:pt x="6" y="0"/>
                  </a:lnTo>
                  <a:lnTo>
                    <a:pt x="6" y="0"/>
                  </a:lnTo>
                  <a:lnTo>
                    <a:pt x="0" y="12"/>
                  </a:lnTo>
                  <a:lnTo>
                    <a:pt x="0" y="12"/>
                  </a:lnTo>
                  <a:lnTo>
                    <a:pt x="4" y="14"/>
                  </a:lnTo>
                  <a:lnTo>
                    <a:pt x="4"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922" name="Freeform 699"/>
            <p:cNvSpPr>
              <a:spLocks/>
            </p:cNvSpPr>
            <p:nvPr/>
          </p:nvSpPr>
          <p:spPr bwMode="auto">
            <a:xfrm>
              <a:off x="4881563" y="5359400"/>
              <a:ext cx="28575" cy="19050"/>
            </a:xfrm>
            <a:custGeom>
              <a:avLst/>
              <a:gdLst>
                <a:gd name="T0" fmla="*/ 8 w 18"/>
                <a:gd name="T1" fmla="*/ 12 h 12"/>
                <a:gd name="T2" fmla="*/ 8 w 18"/>
                <a:gd name="T3" fmla="*/ 12 h 12"/>
                <a:gd name="T4" fmla="*/ 12 w 18"/>
                <a:gd name="T5" fmla="*/ 12 h 12"/>
                <a:gd name="T6" fmla="*/ 16 w 18"/>
                <a:gd name="T7" fmla="*/ 10 h 12"/>
                <a:gd name="T8" fmla="*/ 18 w 18"/>
                <a:gd name="T9" fmla="*/ 6 h 12"/>
                <a:gd name="T10" fmla="*/ 18 w 18"/>
                <a:gd name="T11" fmla="*/ 2 h 12"/>
                <a:gd name="T12" fmla="*/ 18 w 18"/>
                <a:gd name="T13" fmla="*/ 2 h 12"/>
                <a:gd name="T14" fmla="*/ 18 w 18"/>
                <a:gd name="T15" fmla="*/ 0 h 12"/>
                <a:gd name="T16" fmla="*/ 18 w 18"/>
                <a:gd name="T17" fmla="*/ 0 h 12"/>
                <a:gd name="T18" fmla="*/ 14 w 18"/>
                <a:gd name="T19" fmla="*/ 6 h 12"/>
                <a:gd name="T20" fmla="*/ 8 w 18"/>
                <a:gd name="T21" fmla="*/ 8 h 12"/>
                <a:gd name="T22" fmla="*/ 8 w 18"/>
                <a:gd name="T23" fmla="*/ 8 h 12"/>
                <a:gd name="T24" fmla="*/ 2 w 18"/>
                <a:gd name="T25" fmla="*/ 6 h 12"/>
                <a:gd name="T26" fmla="*/ 0 w 18"/>
                <a:gd name="T27" fmla="*/ 0 h 12"/>
                <a:gd name="T28" fmla="*/ 0 w 18"/>
                <a:gd name="T29" fmla="*/ 0 h 12"/>
                <a:gd name="T30" fmla="*/ 0 w 18"/>
                <a:gd name="T31" fmla="*/ 2 h 12"/>
                <a:gd name="T32" fmla="*/ 0 w 18"/>
                <a:gd name="T33" fmla="*/ 2 h 12"/>
                <a:gd name="T34" fmla="*/ 0 w 18"/>
                <a:gd name="T35" fmla="*/ 6 h 12"/>
                <a:gd name="T36" fmla="*/ 2 w 18"/>
                <a:gd name="T37" fmla="*/ 10 h 12"/>
                <a:gd name="T38" fmla="*/ 4 w 18"/>
                <a:gd name="T39" fmla="*/ 12 h 12"/>
                <a:gd name="T40" fmla="*/ 8 w 18"/>
                <a:gd name="T41" fmla="*/ 12 h 12"/>
                <a:gd name="T42" fmla="*/ 8 w 18"/>
                <a:gd name="T43"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 h="12">
                  <a:moveTo>
                    <a:pt x="8" y="12"/>
                  </a:moveTo>
                  <a:lnTo>
                    <a:pt x="8" y="12"/>
                  </a:lnTo>
                  <a:lnTo>
                    <a:pt x="12" y="12"/>
                  </a:lnTo>
                  <a:lnTo>
                    <a:pt x="16" y="10"/>
                  </a:lnTo>
                  <a:lnTo>
                    <a:pt x="18" y="6"/>
                  </a:lnTo>
                  <a:lnTo>
                    <a:pt x="18" y="2"/>
                  </a:lnTo>
                  <a:lnTo>
                    <a:pt x="18" y="2"/>
                  </a:lnTo>
                  <a:lnTo>
                    <a:pt x="18" y="0"/>
                  </a:lnTo>
                  <a:lnTo>
                    <a:pt x="18" y="0"/>
                  </a:lnTo>
                  <a:lnTo>
                    <a:pt x="14" y="6"/>
                  </a:lnTo>
                  <a:lnTo>
                    <a:pt x="8" y="8"/>
                  </a:lnTo>
                  <a:lnTo>
                    <a:pt x="8" y="8"/>
                  </a:lnTo>
                  <a:lnTo>
                    <a:pt x="2" y="6"/>
                  </a:lnTo>
                  <a:lnTo>
                    <a:pt x="0" y="0"/>
                  </a:lnTo>
                  <a:lnTo>
                    <a:pt x="0" y="0"/>
                  </a:lnTo>
                  <a:lnTo>
                    <a:pt x="0" y="2"/>
                  </a:lnTo>
                  <a:lnTo>
                    <a:pt x="0" y="2"/>
                  </a:lnTo>
                  <a:lnTo>
                    <a:pt x="0" y="6"/>
                  </a:lnTo>
                  <a:lnTo>
                    <a:pt x="2" y="10"/>
                  </a:lnTo>
                  <a:lnTo>
                    <a:pt x="4" y="12"/>
                  </a:lnTo>
                  <a:lnTo>
                    <a:pt x="8" y="12"/>
                  </a:lnTo>
                  <a:lnTo>
                    <a:pt x="8" y="12"/>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923" name="Freeform 700"/>
            <p:cNvSpPr>
              <a:spLocks/>
            </p:cNvSpPr>
            <p:nvPr/>
          </p:nvSpPr>
          <p:spPr bwMode="auto">
            <a:xfrm>
              <a:off x="4881563" y="5349875"/>
              <a:ext cx="28575" cy="22225"/>
            </a:xfrm>
            <a:custGeom>
              <a:avLst/>
              <a:gdLst>
                <a:gd name="T0" fmla="*/ 8 w 18"/>
                <a:gd name="T1" fmla="*/ 14 h 14"/>
                <a:gd name="T2" fmla="*/ 8 w 18"/>
                <a:gd name="T3" fmla="*/ 14 h 14"/>
                <a:gd name="T4" fmla="*/ 14 w 18"/>
                <a:gd name="T5" fmla="*/ 12 h 14"/>
                <a:gd name="T6" fmla="*/ 18 w 18"/>
                <a:gd name="T7" fmla="*/ 6 h 14"/>
                <a:gd name="T8" fmla="*/ 18 w 18"/>
                <a:gd name="T9" fmla="*/ 6 h 14"/>
                <a:gd name="T10" fmla="*/ 14 w 18"/>
                <a:gd name="T11" fmla="*/ 2 h 14"/>
                <a:gd name="T12" fmla="*/ 8 w 18"/>
                <a:gd name="T13" fmla="*/ 0 h 14"/>
                <a:gd name="T14" fmla="*/ 8 w 18"/>
                <a:gd name="T15" fmla="*/ 0 h 14"/>
                <a:gd name="T16" fmla="*/ 2 w 18"/>
                <a:gd name="T17" fmla="*/ 2 h 14"/>
                <a:gd name="T18" fmla="*/ 0 w 18"/>
                <a:gd name="T19" fmla="*/ 6 h 14"/>
                <a:gd name="T20" fmla="*/ 0 w 18"/>
                <a:gd name="T21" fmla="*/ 6 h 14"/>
                <a:gd name="T22" fmla="*/ 2 w 18"/>
                <a:gd name="T23" fmla="*/ 12 h 14"/>
                <a:gd name="T24" fmla="*/ 8 w 18"/>
                <a:gd name="T25" fmla="*/ 14 h 14"/>
                <a:gd name="T26" fmla="*/ 8 w 18"/>
                <a:gd name="T27"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 h="14">
                  <a:moveTo>
                    <a:pt x="8" y="14"/>
                  </a:moveTo>
                  <a:lnTo>
                    <a:pt x="8" y="14"/>
                  </a:lnTo>
                  <a:lnTo>
                    <a:pt x="14" y="12"/>
                  </a:lnTo>
                  <a:lnTo>
                    <a:pt x="18" y="6"/>
                  </a:lnTo>
                  <a:lnTo>
                    <a:pt x="18" y="6"/>
                  </a:lnTo>
                  <a:lnTo>
                    <a:pt x="14" y="2"/>
                  </a:lnTo>
                  <a:lnTo>
                    <a:pt x="8" y="0"/>
                  </a:lnTo>
                  <a:lnTo>
                    <a:pt x="8" y="0"/>
                  </a:lnTo>
                  <a:lnTo>
                    <a:pt x="2" y="2"/>
                  </a:lnTo>
                  <a:lnTo>
                    <a:pt x="0" y="6"/>
                  </a:lnTo>
                  <a:lnTo>
                    <a:pt x="0" y="6"/>
                  </a:lnTo>
                  <a:lnTo>
                    <a:pt x="2" y="12"/>
                  </a:lnTo>
                  <a:lnTo>
                    <a:pt x="8" y="14"/>
                  </a:lnTo>
                  <a:lnTo>
                    <a:pt x="8"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924" name="Freeform 701"/>
            <p:cNvSpPr>
              <a:spLocks/>
            </p:cNvSpPr>
            <p:nvPr/>
          </p:nvSpPr>
          <p:spPr bwMode="auto">
            <a:xfrm>
              <a:off x="5030788" y="5359400"/>
              <a:ext cx="28575" cy="19050"/>
            </a:xfrm>
            <a:custGeom>
              <a:avLst/>
              <a:gdLst>
                <a:gd name="T0" fmla="*/ 8 w 18"/>
                <a:gd name="T1" fmla="*/ 8 h 12"/>
                <a:gd name="T2" fmla="*/ 8 w 18"/>
                <a:gd name="T3" fmla="*/ 8 h 12"/>
                <a:gd name="T4" fmla="*/ 4 w 18"/>
                <a:gd name="T5" fmla="*/ 6 h 12"/>
                <a:gd name="T6" fmla="*/ 0 w 18"/>
                <a:gd name="T7" fmla="*/ 0 h 12"/>
                <a:gd name="T8" fmla="*/ 0 w 18"/>
                <a:gd name="T9" fmla="*/ 0 h 12"/>
                <a:gd name="T10" fmla="*/ 0 w 18"/>
                <a:gd name="T11" fmla="*/ 2 h 12"/>
                <a:gd name="T12" fmla="*/ 0 w 18"/>
                <a:gd name="T13" fmla="*/ 2 h 12"/>
                <a:gd name="T14" fmla="*/ 0 w 18"/>
                <a:gd name="T15" fmla="*/ 6 h 12"/>
                <a:gd name="T16" fmla="*/ 2 w 18"/>
                <a:gd name="T17" fmla="*/ 10 h 12"/>
                <a:gd name="T18" fmla="*/ 6 w 18"/>
                <a:gd name="T19" fmla="*/ 12 h 12"/>
                <a:gd name="T20" fmla="*/ 8 w 18"/>
                <a:gd name="T21" fmla="*/ 12 h 12"/>
                <a:gd name="T22" fmla="*/ 8 w 18"/>
                <a:gd name="T23" fmla="*/ 12 h 12"/>
                <a:gd name="T24" fmla="*/ 12 w 18"/>
                <a:gd name="T25" fmla="*/ 12 h 12"/>
                <a:gd name="T26" fmla="*/ 16 w 18"/>
                <a:gd name="T27" fmla="*/ 10 h 12"/>
                <a:gd name="T28" fmla="*/ 18 w 18"/>
                <a:gd name="T29" fmla="*/ 6 h 12"/>
                <a:gd name="T30" fmla="*/ 18 w 18"/>
                <a:gd name="T31" fmla="*/ 2 h 12"/>
                <a:gd name="T32" fmla="*/ 18 w 18"/>
                <a:gd name="T33" fmla="*/ 2 h 12"/>
                <a:gd name="T34" fmla="*/ 18 w 18"/>
                <a:gd name="T35" fmla="*/ 0 h 12"/>
                <a:gd name="T36" fmla="*/ 18 w 18"/>
                <a:gd name="T37" fmla="*/ 0 h 12"/>
                <a:gd name="T38" fmla="*/ 14 w 18"/>
                <a:gd name="T39" fmla="*/ 6 h 12"/>
                <a:gd name="T40" fmla="*/ 8 w 18"/>
                <a:gd name="T41" fmla="*/ 8 h 12"/>
                <a:gd name="T42" fmla="*/ 8 w 18"/>
                <a:gd name="T43"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 h="12">
                  <a:moveTo>
                    <a:pt x="8" y="8"/>
                  </a:moveTo>
                  <a:lnTo>
                    <a:pt x="8" y="8"/>
                  </a:lnTo>
                  <a:lnTo>
                    <a:pt x="4" y="6"/>
                  </a:lnTo>
                  <a:lnTo>
                    <a:pt x="0" y="0"/>
                  </a:lnTo>
                  <a:lnTo>
                    <a:pt x="0" y="0"/>
                  </a:lnTo>
                  <a:lnTo>
                    <a:pt x="0" y="2"/>
                  </a:lnTo>
                  <a:lnTo>
                    <a:pt x="0" y="2"/>
                  </a:lnTo>
                  <a:lnTo>
                    <a:pt x="0" y="6"/>
                  </a:lnTo>
                  <a:lnTo>
                    <a:pt x="2" y="10"/>
                  </a:lnTo>
                  <a:lnTo>
                    <a:pt x="6" y="12"/>
                  </a:lnTo>
                  <a:lnTo>
                    <a:pt x="8" y="12"/>
                  </a:lnTo>
                  <a:lnTo>
                    <a:pt x="8" y="12"/>
                  </a:lnTo>
                  <a:lnTo>
                    <a:pt x="12" y="12"/>
                  </a:lnTo>
                  <a:lnTo>
                    <a:pt x="16" y="10"/>
                  </a:lnTo>
                  <a:lnTo>
                    <a:pt x="18" y="6"/>
                  </a:lnTo>
                  <a:lnTo>
                    <a:pt x="18" y="2"/>
                  </a:lnTo>
                  <a:lnTo>
                    <a:pt x="18" y="2"/>
                  </a:lnTo>
                  <a:lnTo>
                    <a:pt x="18" y="0"/>
                  </a:lnTo>
                  <a:lnTo>
                    <a:pt x="18" y="0"/>
                  </a:lnTo>
                  <a:lnTo>
                    <a:pt x="14" y="6"/>
                  </a:lnTo>
                  <a:lnTo>
                    <a:pt x="8" y="8"/>
                  </a:lnTo>
                  <a:lnTo>
                    <a:pt x="8" y="8"/>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925" name="Freeform 702"/>
            <p:cNvSpPr>
              <a:spLocks/>
            </p:cNvSpPr>
            <p:nvPr/>
          </p:nvSpPr>
          <p:spPr bwMode="auto">
            <a:xfrm>
              <a:off x="5030788" y="5349875"/>
              <a:ext cx="28575" cy="22225"/>
            </a:xfrm>
            <a:custGeom>
              <a:avLst/>
              <a:gdLst>
                <a:gd name="T0" fmla="*/ 8 w 18"/>
                <a:gd name="T1" fmla="*/ 14 h 14"/>
                <a:gd name="T2" fmla="*/ 8 w 18"/>
                <a:gd name="T3" fmla="*/ 14 h 14"/>
                <a:gd name="T4" fmla="*/ 14 w 18"/>
                <a:gd name="T5" fmla="*/ 12 h 14"/>
                <a:gd name="T6" fmla="*/ 18 w 18"/>
                <a:gd name="T7" fmla="*/ 6 h 14"/>
                <a:gd name="T8" fmla="*/ 18 w 18"/>
                <a:gd name="T9" fmla="*/ 6 h 14"/>
                <a:gd name="T10" fmla="*/ 14 w 18"/>
                <a:gd name="T11" fmla="*/ 2 h 14"/>
                <a:gd name="T12" fmla="*/ 8 w 18"/>
                <a:gd name="T13" fmla="*/ 0 h 14"/>
                <a:gd name="T14" fmla="*/ 8 w 18"/>
                <a:gd name="T15" fmla="*/ 0 h 14"/>
                <a:gd name="T16" fmla="*/ 4 w 18"/>
                <a:gd name="T17" fmla="*/ 2 h 14"/>
                <a:gd name="T18" fmla="*/ 0 w 18"/>
                <a:gd name="T19" fmla="*/ 6 h 14"/>
                <a:gd name="T20" fmla="*/ 0 w 18"/>
                <a:gd name="T21" fmla="*/ 6 h 14"/>
                <a:gd name="T22" fmla="*/ 4 w 18"/>
                <a:gd name="T23" fmla="*/ 12 h 14"/>
                <a:gd name="T24" fmla="*/ 8 w 18"/>
                <a:gd name="T25" fmla="*/ 14 h 14"/>
                <a:gd name="T26" fmla="*/ 8 w 18"/>
                <a:gd name="T27"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 h="14">
                  <a:moveTo>
                    <a:pt x="8" y="14"/>
                  </a:moveTo>
                  <a:lnTo>
                    <a:pt x="8" y="14"/>
                  </a:lnTo>
                  <a:lnTo>
                    <a:pt x="14" y="12"/>
                  </a:lnTo>
                  <a:lnTo>
                    <a:pt x="18" y="6"/>
                  </a:lnTo>
                  <a:lnTo>
                    <a:pt x="18" y="6"/>
                  </a:lnTo>
                  <a:lnTo>
                    <a:pt x="14" y="2"/>
                  </a:lnTo>
                  <a:lnTo>
                    <a:pt x="8" y="0"/>
                  </a:lnTo>
                  <a:lnTo>
                    <a:pt x="8" y="0"/>
                  </a:lnTo>
                  <a:lnTo>
                    <a:pt x="4" y="2"/>
                  </a:lnTo>
                  <a:lnTo>
                    <a:pt x="0" y="6"/>
                  </a:lnTo>
                  <a:lnTo>
                    <a:pt x="0" y="6"/>
                  </a:lnTo>
                  <a:lnTo>
                    <a:pt x="4" y="12"/>
                  </a:lnTo>
                  <a:lnTo>
                    <a:pt x="8" y="14"/>
                  </a:lnTo>
                  <a:lnTo>
                    <a:pt x="8"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926" name="Freeform 703"/>
            <p:cNvSpPr>
              <a:spLocks/>
            </p:cNvSpPr>
            <p:nvPr/>
          </p:nvSpPr>
          <p:spPr bwMode="auto">
            <a:xfrm>
              <a:off x="4992688" y="5359400"/>
              <a:ext cx="28575" cy="19050"/>
            </a:xfrm>
            <a:custGeom>
              <a:avLst/>
              <a:gdLst>
                <a:gd name="T0" fmla="*/ 10 w 18"/>
                <a:gd name="T1" fmla="*/ 8 h 12"/>
                <a:gd name="T2" fmla="*/ 10 w 18"/>
                <a:gd name="T3" fmla="*/ 8 h 12"/>
                <a:gd name="T4" fmla="*/ 4 w 18"/>
                <a:gd name="T5" fmla="*/ 6 h 12"/>
                <a:gd name="T6" fmla="*/ 0 w 18"/>
                <a:gd name="T7" fmla="*/ 0 h 12"/>
                <a:gd name="T8" fmla="*/ 0 w 18"/>
                <a:gd name="T9" fmla="*/ 0 h 12"/>
                <a:gd name="T10" fmla="*/ 0 w 18"/>
                <a:gd name="T11" fmla="*/ 2 h 12"/>
                <a:gd name="T12" fmla="*/ 0 w 18"/>
                <a:gd name="T13" fmla="*/ 2 h 12"/>
                <a:gd name="T14" fmla="*/ 0 w 18"/>
                <a:gd name="T15" fmla="*/ 6 h 12"/>
                <a:gd name="T16" fmla="*/ 2 w 18"/>
                <a:gd name="T17" fmla="*/ 10 h 12"/>
                <a:gd name="T18" fmla="*/ 6 w 18"/>
                <a:gd name="T19" fmla="*/ 12 h 12"/>
                <a:gd name="T20" fmla="*/ 10 w 18"/>
                <a:gd name="T21" fmla="*/ 12 h 12"/>
                <a:gd name="T22" fmla="*/ 10 w 18"/>
                <a:gd name="T23" fmla="*/ 12 h 12"/>
                <a:gd name="T24" fmla="*/ 12 w 18"/>
                <a:gd name="T25" fmla="*/ 12 h 12"/>
                <a:gd name="T26" fmla="*/ 16 w 18"/>
                <a:gd name="T27" fmla="*/ 10 h 12"/>
                <a:gd name="T28" fmla="*/ 18 w 18"/>
                <a:gd name="T29" fmla="*/ 6 h 12"/>
                <a:gd name="T30" fmla="*/ 18 w 18"/>
                <a:gd name="T31" fmla="*/ 2 h 12"/>
                <a:gd name="T32" fmla="*/ 18 w 18"/>
                <a:gd name="T33" fmla="*/ 2 h 12"/>
                <a:gd name="T34" fmla="*/ 18 w 18"/>
                <a:gd name="T35" fmla="*/ 0 h 12"/>
                <a:gd name="T36" fmla="*/ 18 w 18"/>
                <a:gd name="T37" fmla="*/ 0 h 12"/>
                <a:gd name="T38" fmla="*/ 14 w 18"/>
                <a:gd name="T39" fmla="*/ 6 h 12"/>
                <a:gd name="T40" fmla="*/ 10 w 18"/>
                <a:gd name="T41" fmla="*/ 8 h 12"/>
                <a:gd name="T42" fmla="*/ 10 w 18"/>
                <a:gd name="T43"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 h="12">
                  <a:moveTo>
                    <a:pt x="10" y="8"/>
                  </a:moveTo>
                  <a:lnTo>
                    <a:pt x="10" y="8"/>
                  </a:lnTo>
                  <a:lnTo>
                    <a:pt x="4" y="6"/>
                  </a:lnTo>
                  <a:lnTo>
                    <a:pt x="0" y="0"/>
                  </a:lnTo>
                  <a:lnTo>
                    <a:pt x="0" y="0"/>
                  </a:lnTo>
                  <a:lnTo>
                    <a:pt x="0" y="2"/>
                  </a:lnTo>
                  <a:lnTo>
                    <a:pt x="0" y="2"/>
                  </a:lnTo>
                  <a:lnTo>
                    <a:pt x="0" y="6"/>
                  </a:lnTo>
                  <a:lnTo>
                    <a:pt x="2" y="10"/>
                  </a:lnTo>
                  <a:lnTo>
                    <a:pt x="6" y="12"/>
                  </a:lnTo>
                  <a:lnTo>
                    <a:pt x="10" y="12"/>
                  </a:lnTo>
                  <a:lnTo>
                    <a:pt x="10" y="12"/>
                  </a:lnTo>
                  <a:lnTo>
                    <a:pt x="12" y="12"/>
                  </a:lnTo>
                  <a:lnTo>
                    <a:pt x="16" y="10"/>
                  </a:lnTo>
                  <a:lnTo>
                    <a:pt x="18" y="6"/>
                  </a:lnTo>
                  <a:lnTo>
                    <a:pt x="18" y="2"/>
                  </a:lnTo>
                  <a:lnTo>
                    <a:pt x="18" y="2"/>
                  </a:lnTo>
                  <a:lnTo>
                    <a:pt x="18" y="0"/>
                  </a:lnTo>
                  <a:lnTo>
                    <a:pt x="18" y="0"/>
                  </a:lnTo>
                  <a:lnTo>
                    <a:pt x="14" y="6"/>
                  </a:lnTo>
                  <a:lnTo>
                    <a:pt x="10" y="8"/>
                  </a:lnTo>
                  <a:lnTo>
                    <a:pt x="10" y="8"/>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927" name="Freeform 704"/>
            <p:cNvSpPr>
              <a:spLocks/>
            </p:cNvSpPr>
            <p:nvPr/>
          </p:nvSpPr>
          <p:spPr bwMode="auto">
            <a:xfrm>
              <a:off x="4992688" y="5349875"/>
              <a:ext cx="28575" cy="22225"/>
            </a:xfrm>
            <a:custGeom>
              <a:avLst/>
              <a:gdLst>
                <a:gd name="T0" fmla="*/ 10 w 18"/>
                <a:gd name="T1" fmla="*/ 14 h 14"/>
                <a:gd name="T2" fmla="*/ 10 w 18"/>
                <a:gd name="T3" fmla="*/ 14 h 14"/>
                <a:gd name="T4" fmla="*/ 14 w 18"/>
                <a:gd name="T5" fmla="*/ 12 h 14"/>
                <a:gd name="T6" fmla="*/ 18 w 18"/>
                <a:gd name="T7" fmla="*/ 6 h 14"/>
                <a:gd name="T8" fmla="*/ 18 w 18"/>
                <a:gd name="T9" fmla="*/ 6 h 14"/>
                <a:gd name="T10" fmla="*/ 14 w 18"/>
                <a:gd name="T11" fmla="*/ 2 h 14"/>
                <a:gd name="T12" fmla="*/ 10 w 18"/>
                <a:gd name="T13" fmla="*/ 0 h 14"/>
                <a:gd name="T14" fmla="*/ 10 w 18"/>
                <a:gd name="T15" fmla="*/ 0 h 14"/>
                <a:gd name="T16" fmla="*/ 4 w 18"/>
                <a:gd name="T17" fmla="*/ 2 h 14"/>
                <a:gd name="T18" fmla="*/ 0 w 18"/>
                <a:gd name="T19" fmla="*/ 6 h 14"/>
                <a:gd name="T20" fmla="*/ 0 w 18"/>
                <a:gd name="T21" fmla="*/ 6 h 14"/>
                <a:gd name="T22" fmla="*/ 4 w 18"/>
                <a:gd name="T23" fmla="*/ 12 h 14"/>
                <a:gd name="T24" fmla="*/ 10 w 18"/>
                <a:gd name="T25" fmla="*/ 14 h 14"/>
                <a:gd name="T26" fmla="*/ 10 w 18"/>
                <a:gd name="T27"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 h="14">
                  <a:moveTo>
                    <a:pt x="10" y="14"/>
                  </a:moveTo>
                  <a:lnTo>
                    <a:pt x="10" y="14"/>
                  </a:lnTo>
                  <a:lnTo>
                    <a:pt x="14" y="12"/>
                  </a:lnTo>
                  <a:lnTo>
                    <a:pt x="18" y="6"/>
                  </a:lnTo>
                  <a:lnTo>
                    <a:pt x="18" y="6"/>
                  </a:lnTo>
                  <a:lnTo>
                    <a:pt x="14" y="2"/>
                  </a:lnTo>
                  <a:lnTo>
                    <a:pt x="10" y="0"/>
                  </a:lnTo>
                  <a:lnTo>
                    <a:pt x="10" y="0"/>
                  </a:lnTo>
                  <a:lnTo>
                    <a:pt x="4" y="2"/>
                  </a:lnTo>
                  <a:lnTo>
                    <a:pt x="0" y="6"/>
                  </a:lnTo>
                  <a:lnTo>
                    <a:pt x="0" y="6"/>
                  </a:lnTo>
                  <a:lnTo>
                    <a:pt x="4" y="12"/>
                  </a:lnTo>
                  <a:lnTo>
                    <a:pt x="10" y="14"/>
                  </a:lnTo>
                  <a:lnTo>
                    <a:pt x="10"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grpSp>
      <p:grpSp>
        <p:nvGrpSpPr>
          <p:cNvPr id="1928" name="グループ化 1927"/>
          <p:cNvGrpSpPr/>
          <p:nvPr/>
        </p:nvGrpSpPr>
        <p:grpSpPr>
          <a:xfrm>
            <a:off x="9253360" y="1944882"/>
            <a:ext cx="434926" cy="273629"/>
            <a:chOff x="6605588" y="2139950"/>
            <a:chExt cx="479425" cy="301625"/>
          </a:xfrm>
        </p:grpSpPr>
        <p:sp>
          <p:nvSpPr>
            <p:cNvPr id="1929" name="Freeform 705"/>
            <p:cNvSpPr>
              <a:spLocks/>
            </p:cNvSpPr>
            <p:nvPr/>
          </p:nvSpPr>
          <p:spPr bwMode="auto">
            <a:xfrm>
              <a:off x="6996113" y="2139950"/>
              <a:ext cx="88900" cy="301625"/>
            </a:xfrm>
            <a:custGeom>
              <a:avLst/>
              <a:gdLst>
                <a:gd name="T0" fmla="*/ 18 w 56"/>
                <a:gd name="T1" fmla="*/ 4 h 190"/>
                <a:gd name="T2" fmla="*/ 18 w 56"/>
                <a:gd name="T3" fmla="*/ 4 h 190"/>
                <a:gd name="T4" fmla="*/ 14 w 56"/>
                <a:gd name="T5" fmla="*/ 2 h 190"/>
                <a:gd name="T6" fmla="*/ 10 w 56"/>
                <a:gd name="T7" fmla="*/ 0 h 190"/>
                <a:gd name="T8" fmla="*/ 6 w 56"/>
                <a:gd name="T9" fmla="*/ 2 h 190"/>
                <a:gd name="T10" fmla="*/ 4 w 56"/>
                <a:gd name="T11" fmla="*/ 4 h 190"/>
                <a:gd name="T12" fmla="*/ 4 w 56"/>
                <a:gd name="T13" fmla="*/ 4 h 190"/>
                <a:gd name="T14" fmla="*/ 0 w 56"/>
                <a:gd name="T15" fmla="*/ 6 h 190"/>
                <a:gd name="T16" fmla="*/ 0 w 56"/>
                <a:gd name="T17" fmla="*/ 10 h 190"/>
                <a:gd name="T18" fmla="*/ 0 w 56"/>
                <a:gd name="T19" fmla="*/ 14 h 190"/>
                <a:gd name="T20" fmla="*/ 4 w 56"/>
                <a:gd name="T21" fmla="*/ 18 h 190"/>
                <a:gd name="T22" fmla="*/ 4 w 56"/>
                <a:gd name="T23" fmla="*/ 18 h 190"/>
                <a:gd name="T24" fmla="*/ 16 w 56"/>
                <a:gd name="T25" fmla="*/ 34 h 190"/>
                <a:gd name="T26" fmla="*/ 26 w 56"/>
                <a:gd name="T27" fmla="*/ 54 h 190"/>
                <a:gd name="T28" fmla="*/ 32 w 56"/>
                <a:gd name="T29" fmla="*/ 74 h 190"/>
                <a:gd name="T30" fmla="*/ 34 w 56"/>
                <a:gd name="T31" fmla="*/ 94 h 190"/>
                <a:gd name="T32" fmla="*/ 34 w 56"/>
                <a:gd name="T33" fmla="*/ 94 h 190"/>
                <a:gd name="T34" fmla="*/ 32 w 56"/>
                <a:gd name="T35" fmla="*/ 116 h 190"/>
                <a:gd name="T36" fmla="*/ 26 w 56"/>
                <a:gd name="T37" fmla="*/ 136 h 190"/>
                <a:gd name="T38" fmla="*/ 16 w 56"/>
                <a:gd name="T39" fmla="*/ 156 h 190"/>
                <a:gd name="T40" fmla="*/ 4 w 56"/>
                <a:gd name="T41" fmla="*/ 172 h 190"/>
                <a:gd name="T42" fmla="*/ 4 w 56"/>
                <a:gd name="T43" fmla="*/ 172 h 190"/>
                <a:gd name="T44" fmla="*/ 0 w 56"/>
                <a:gd name="T45" fmla="*/ 176 h 190"/>
                <a:gd name="T46" fmla="*/ 0 w 56"/>
                <a:gd name="T47" fmla="*/ 178 h 190"/>
                <a:gd name="T48" fmla="*/ 0 w 56"/>
                <a:gd name="T49" fmla="*/ 182 h 190"/>
                <a:gd name="T50" fmla="*/ 4 w 56"/>
                <a:gd name="T51" fmla="*/ 186 h 190"/>
                <a:gd name="T52" fmla="*/ 4 w 56"/>
                <a:gd name="T53" fmla="*/ 186 h 190"/>
                <a:gd name="T54" fmla="*/ 6 w 56"/>
                <a:gd name="T55" fmla="*/ 188 h 190"/>
                <a:gd name="T56" fmla="*/ 10 w 56"/>
                <a:gd name="T57" fmla="*/ 190 h 190"/>
                <a:gd name="T58" fmla="*/ 14 w 56"/>
                <a:gd name="T59" fmla="*/ 188 h 190"/>
                <a:gd name="T60" fmla="*/ 18 w 56"/>
                <a:gd name="T61" fmla="*/ 186 h 190"/>
                <a:gd name="T62" fmla="*/ 18 w 56"/>
                <a:gd name="T63" fmla="*/ 186 h 190"/>
                <a:gd name="T64" fmla="*/ 26 w 56"/>
                <a:gd name="T65" fmla="*/ 176 h 190"/>
                <a:gd name="T66" fmla="*/ 34 w 56"/>
                <a:gd name="T67" fmla="*/ 166 h 190"/>
                <a:gd name="T68" fmla="*/ 40 w 56"/>
                <a:gd name="T69" fmla="*/ 156 h 190"/>
                <a:gd name="T70" fmla="*/ 46 w 56"/>
                <a:gd name="T71" fmla="*/ 144 h 190"/>
                <a:gd name="T72" fmla="*/ 50 w 56"/>
                <a:gd name="T73" fmla="*/ 132 h 190"/>
                <a:gd name="T74" fmla="*/ 54 w 56"/>
                <a:gd name="T75" fmla="*/ 120 h 190"/>
                <a:gd name="T76" fmla="*/ 54 w 56"/>
                <a:gd name="T77" fmla="*/ 108 h 190"/>
                <a:gd name="T78" fmla="*/ 56 w 56"/>
                <a:gd name="T79" fmla="*/ 94 h 190"/>
                <a:gd name="T80" fmla="*/ 56 w 56"/>
                <a:gd name="T81" fmla="*/ 94 h 190"/>
                <a:gd name="T82" fmla="*/ 54 w 56"/>
                <a:gd name="T83" fmla="*/ 82 h 190"/>
                <a:gd name="T84" fmla="*/ 54 w 56"/>
                <a:gd name="T85" fmla="*/ 70 h 190"/>
                <a:gd name="T86" fmla="*/ 50 w 56"/>
                <a:gd name="T87" fmla="*/ 58 h 190"/>
                <a:gd name="T88" fmla="*/ 46 w 56"/>
                <a:gd name="T89" fmla="*/ 46 h 190"/>
                <a:gd name="T90" fmla="*/ 40 w 56"/>
                <a:gd name="T91" fmla="*/ 34 h 190"/>
                <a:gd name="T92" fmla="*/ 34 w 56"/>
                <a:gd name="T93" fmla="*/ 24 h 190"/>
                <a:gd name="T94" fmla="*/ 26 w 56"/>
                <a:gd name="T95" fmla="*/ 12 h 190"/>
                <a:gd name="T96" fmla="*/ 18 w 56"/>
                <a:gd name="T97" fmla="*/ 4 h 190"/>
                <a:gd name="T98" fmla="*/ 18 w 56"/>
                <a:gd name="T99" fmla="*/ 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6" h="190">
                  <a:moveTo>
                    <a:pt x="18" y="4"/>
                  </a:moveTo>
                  <a:lnTo>
                    <a:pt x="18" y="4"/>
                  </a:lnTo>
                  <a:lnTo>
                    <a:pt x="14" y="2"/>
                  </a:lnTo>
                  <a:lnTo>
                    <a:pt x="10" y="0"/>
                  </a:lnTo>
                  <a:lnTo>
                    <a:pt x="6" y="2"/>
                  </a:lnTo>
                  <a:lnTo>
                    <a:pt x="4" y="4"/>
                  </a:lnTo>
                  <a:lnTo>
                    <a:pt x="4" y="4"/>
                  </a:lnTo>
                  <a:lnTo>
                    <a:pt x="0" y="6"/>
                  </a:lnTo>
                  <a:lnTo>
                    <a:pt x="0" y="10"/>
                  </a:lnTo>
                  <a:lnTo>
                    <a:pt x="0" y="14"/>
                  </a:lnTo>
                  <a:lnTo>
                    <a:pt x="4" y="18"/>
                  </a:lnTo>
                  <a:lnTo>
                    <a:pt x="4" y="18"/>
                  </a:lnTo>
                  <a:lnTo>
                    <a:pt x="16" y="34"/>
                  </a:lnTo>
                  <a:lnTo>
                    <a:pt x="26" y="54"/>
                  </a:lnTo>
                  <a:lnTo>
                    <a:pt x="32" y="74"/>
                  </a:lnTo>
                  <a:lnTo>
                    <a:pt x="34" y="94"/>
                  </a:lnTo>
                  <a:lnTo>
                    <a:pt x="34" y="94"/>
                  </a:lnTo>
                  <a:lnTo>
                    <a:pt x="32" y="116"/>
                  </a:lnTo>
                  <a:lnTo>
                    <a:pt x="26" y="136"/>
                  </a:lnTo>
                  <a:lnTo>
                    <a:pt x="16" y="156"/>
                  </a:lnTo>
                  <a:lnTo>
                    <a:pt x="4" y="172"/>
                  </a:lnTo>
                  <a:lnTo>
                    <a:pt x="4" y="172"/>
                  </a:lnTo>
                  <a:lnTo>
                    <a:pt x="0" y="176"/>
                  </a:lnTo>
                  <a:lnTo>
                    <a:pt x="0" y="178"/>
                  </a:lnTo>
                  <a:lnTo>
                    <a:pt x="0" y="182"/>
                  </a:lnTo>
                  <a:lnTo>
                    <a:pt x="4" y="186"/>
                  </a:lnTo>
                  <a:lnTo>
                    <a:pt x="4" y="186"/>
                  </a:lnTo>
                  <a:lnTo>
                    <a:pt x="6" y="188"/>
                  </a:lnTo>
                  <a:lnTo>
                    <a:pt x="10" y="190"/>
                  </a:lnTo>
                  <a:lnTo>
                    <a:pt x="14" y="188"/>
                  </a:lnTo>
                  <a:lnTo>
                    <a:pt x="18" y="186"/>
                  </a:lnTo>
                  <a:lnTo>
                    <a:pt x="18" y="186"/>
                  </a:lnTo>
                  <a:lnTo>
                    <a:pt x="26" y="176"/>
                  </a:lnTo>
                  <a:lnTo>
                    <a:pt x="34" y="166"/>
                  </a:lnTo>
                  <a:lnTo>
                    <a:pt x="40" y="156"/>
                  </a:lnTo>
                  <a:lnTo>
                    <a:pt x="46" y="144"/>
                  </a:lnTo>
                  <a:lnTo>
                    <a:pt x="50" y="132"/>
                  </a:lnTo>
                  <a:lnTo>
                    <a:pt x="54" y="120"/>
                  </a:lnTo>
                  <a:lnTo>
                    <a:pt x="54" y="108"/>
                  </a:lnTo>
                  <a:lnTo>
                    <a:pt x="56" y="94"/>
                  </a:lnTo>
                  <a:lnTo>
                    <a:pt x="56" y="94"/>
                  </a:lnTo>
                  <a:lnTo>
                    <a:pt x="54" y="82"/>
                  </a:lnTo>
                  <a:lnTo>
                    <a:pt x="54" y="70"/>
                  </a:lnTo>
                  <a:lnTo>
                    <a:pt x="50" y="58"/>
                  </a:lnTo>
                  <a:lnTo>
                    <a:pt x="46" y="46"/>
                  </a:lnTo>
                  <a:lnTo>
                    <a:pt x="40" y="34"/>
                  </a:lnTo>
                  <a:lnTo>
                    <a:pt x="34" y="24"/>
                  </a:lnTo>
                  <a:lnTo>
                    <a:pt x="26" y="12"/>
                  </a:lnTo>
                  <a:lnTo>
                    <a:pt x="18" y="4"/>
                  </a:lnTo>
                  <a:lnTo>
                    <a:pt x="18"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930" name="Freeform 706"/>
            <p:cNvSpPr>
              <a:spLocks/>
            </p:cNvSpPr>
            <p:nvPr/>
          </p:nvSpPr>
          <p:spPr bwMode="auto">
            <a:xfrm>
              <a:off x="6951663" y="2184400"/>
              <a:ext cx="69850" cy="212725"/>
            </a:xfrm>
            <a:custGeom>
              <a:avLst/>
              <a:gdLst>
                <a:gd name="T0" fmla="*/ 18 w 44"/>
                <a:gd name="T1" fmla="*/ 4 h 134"/>
                <a:gd name="T2" fmla="*/ 18 w 44"/>
                <a:gd name="T3" fmla="*/ 4 h 134"/>
                <a:gd name="T4" fmla="*/ 14 w 44"/>
                <a:gd name="T5" fmla="*/ 2 h 134"/>
                <a:gd name="T6" fmla="*/ 10 w 44"/>
                <a:gd name="T7" fmla="*/ 0 h 134"/>
                <a:gd name="T8" fmla="*/ 6 w 44"/>
                <a:gd name="T9" fmla="*/ 2 h 134"/>
                <a:gd name="T10" fmla="*/ 4 w 44"/>
                <a:gd name="T11" fmla="*/ 4 h 134"/>
                <a:gd name="T12" fmla="*/ 4 w 44"/>
                <a:gd name="T13" fmla="*/ 4 h 134"/>
                <a:gd name="T14" fmla="*/ 0 w 44"/>
                <a:gd name="T15" fmla="*/ 6 h 134"/>
                <a:gd name="T16" fmla="*/ 0 w 44"/>
                <a:gd name="T17" fmla="*/ 10 h 134"/>
                <a:gd name="T18" fmla="*/ 0 w 44"/>
                <a:gd name="T19" fmla="*/ 14 h 134"/>
                <a:gd name="T20" fmla="*/ 4 w 44"/>
                <a:gd name="T21" fmla="*/ 18 h 134"/>
                <a:gd name="T22" fmla="*/ 4 w 44"/>
                <a:gd name="T23" fmla="*/ 18 h 134"/>
                <a:gd name="T24" fmla="*/ 12 w 44"/>
                <a:gd name="T25" fmla="*/ 28 h 134"/>
                <a:gd name="T26" fmla="*/ 18 w 44"/>
                <a:gd name="T27" fmla="*/ 40 h 134"/>
                <a:gd name="T28" fmla="*/ 22 w 44"/>
                <a:gd name="T29" fmla="*/ 54 h 134"/>
                <a:gd name="T30" fmla="*/ 24 w 44"/>
                <a:gd name="T31" fmla="*/ 66 h 134"/>
                <a:gd name="T32" fmla="*/ 24 w 44"/>
                <a:gd name="T33" fmla="*/ 66 h 134"/>
                <a:gd name="T34" fmla="*/ 22 w 44"/>
                <a:gd name="T35" fmla="*/ 80 h 134"/>
                <a:gd name="T36" fmla="*/ 18 w 44"/>
                <a:gd name="T37" fmla="*/ 94 h 134"/>
                <a:gd name="T38" fmla="*/ 12 w 44"/>
                <a:gd name="T39" fmla="*/ 106 h 134"/>
                <a:gd name="T40" fmla="*/ 4 w 44"/>
                <a:gd name="T41" fmla="*/ 116 h 134"/>
                <a:gd name="T42" fmla="*/ 4 w 44"/>
                <a:gd name="T43" fmla="*/ 116 h 134"/>
                <a:gd name="T44" fmla="*/ 0 w 44"/>
                <a:gd name="T45" fmla="*/ 118 h 134"/>
                <a:gd name="T46" fmla="*/ 0 w 44"/>
                <a:gd name="T47" fmla="*/ 122 h 134"/>
                <a:gd name="T48" fmla="*/ 0 w 44"/>
                <a:gd name="T49" fmla="*/ 126 h 134"/>
                <a:gd name="T50" fmla="*/ 4 w 44"/>
                <a:gd name="T51" fmla="*/ 130 h 134"/>
                <a:gd name="T52" fmla="*/ 4 w 44"/>
                <a:gd name="T53" fmla="*/ 130 h 134"/>
                <a:gd name="T54" fmla="*/ 6 w 44"/>
                <a:gd name="T55" fmla="*/ 132 h 134"/>
                <a:gd name="T56" fmla="*/ 10 w 44"/>
                <a:gd name="T57" fmla="*/ 134 h 134"/>
                <a:gd name="T58" fmla="*/ 14 w 44"/>
                <a:gd name="T59" fmla="*/ 132 h 134"/>
                <a:gd name="T60" fmla="*/ 18 w 44"/>
                <a:gd name="T61" fmla="*/ 130 h 134"/>
                <a:gd name="T62" fmla="*/ 18 w 44"/>
                <a:gd name="T63" fmla="*/ 130 h 134"/>
                <a:gd name="T64" fmla="*/ 28 w 44"/>
                <a:gd name="T65" fmla="*/ 116 h 134"/>
                <a:gd name="T66" fmla="*/ 38 w 44"/>
                <a:gd name="T67" fmla="*/ 102 h 134"/>
                <a:gd name="T68" fmla="*/ 42 w 44"/>
                <a:gd name="T69" fmla="*/ 84 h 134"/>
                <a:gd name="T70" fmla="*/ 44 w 44"/>
                <a:gd name="T71" fmla="*/ 66 h 134"/>
                <a:gd name="T72" fmla="*/ 44 w 44"/>
                <a:gd name="T73" fmla="*/ 66 h 134"/>
                <a:gd name="T74" fmla="*/ 42 w 44"/>
                <a:gd name="T75" fmla="*/ 50 h 134"/>
                <a:gd name="T76" fmla="*/ 38 w 44"/>
                <a:gd name="T77" fmla="*/ 32 h 134"/>
                <a:gd name="T78" fmla="*/ 28 w 44"/>
                <a:gd name="T79" fmla="*/ 18 h 134"/>
                <a:gd name="T80" fmla="*/ 18 w 44"/>
                <a:gd name="T81" fmla="*/ 4 h 134"/>
                <a:gd name="T82" fmla="*/ 18 w 44"/>
                <a:gd name="T83" fmla="*/ 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4" h="134">
                  <a:moveTo>
                    <a:pt x="18" y="4"/>
                  </a:moveTo>
                  <a:lnTo>
                    <a:pt x="18" y="4"/>
                  </a:lnTo>
                  <a:lnTo>
                    <a:pt x="14" y="2"/>
                  </a:lnTo>
                  <a:lnTo>
                    <a:pt x="10" y="0"/>
                  </a:lnTo>
                  <a:lnTo>
                    <a:pt x="6" y="2"/>
                  </a:lnTo>
                  <a:lnTo>
                    <a:pt x="4" y="4"/>
                  </a:lnTo>
                  <a:lnTo>
                    <a:pt x="4" y="4"/>
                  </a:lnTo>
                  <a:lnTo>
                    <a:pt x="0" y="6"/>
                  </a:lnTo>
                  <a:lnTo>
                    <a:pt x="0" y="10"/>
                  </a:lnTo>
                  <a:lnTo>
                    <a:pt x="0" y="14"/>
                  </a:lnTo>
                  <a:lnTo>
                    <a:pt x="4" y="18"/>
                  </a:lnTo>
                  <a:lnTo>
                    <a:pt x="4" y="18"/>
                  </a:lnTo>
                  <a:lnTo>
                    <a:pt x="12" y="28"/>
                  </a:lnTo>
                  <a:lnTo>
                    <a:pt x="18" y="40"/>
                  </a:lnTo>
                  <a:lnTo>
                    <a:pt x="22" y="54"/>
                  </a:lnTo>
                  <a:lnTo>
                    <a:pt x="24" y="66"/>
                  </a:lnTo>
                  <a:lnTo>
                    <a:pt x="24" y="66"/>
                  </a:lnTo>
                  <a:lnTo>
                    <a:pt x="22" y="80"/>
                  </a:lnTo>
                  <a:lnTo>
                    <a:pt x="18" y="94"/>
                  </a:lnTo>
                  <a:lnTo>
                    <a:pt x="12" y="106"/>
                  </a:lnTo>
                  <a:lnTo>
                    <a:pt x="4" y="116"/>
                  </a:lnTo>
                  <a:lnTo>
                    <a:pt x="4" y="116"/>
                  </a:lnTo>
                  <a:lnTo>
                    <a:pt x="0" y="118"/>
                  </a:lnTo>
                  <a:lnTo>
                    <a:pt x="0" y="122"/>
                  </a:lnTo>
                  <a:lnTo>
                    <a:pt x="0" y="126"/>
                  </a:lnTo>
                  <a:lnTo>
                    <a:pt x="4" y="130"/>
                  </a:lnTo>
                  <a:lnTo>
                    <a:pt x="4" y="130"/>
                  </a:lnTo>
                  <a:lnTo>
                    <a:pt x="6" y="132"/>
                  </a:lnTo>
                  <a:lnTo>
                    <a:pt x="10" y="134"/>
                  </a:lnTo>
                  <a:lnTo>
                    <a:pt x="14" y="132"/>
                  </a:lnTo>
                  <a:lnTo>
                    <a:pt x="18" y="130"/>
                  </a:lnTo>
                  <a:lnTo>
                    <a:pt x="18" y="130"/>
                  </a:lnTo>
                  <a:lnTo>
                    <a:pt x="28" y="116"/>
                  </a:lnTo>
                  <a:lnTo>
                    <a:pt x="38" y="102"/>
                  </a:lnTo>
                  <a:lnTo>
                    <a:pt x="42" y="84"/>
                  </a:lnTo>
                  <a:lnTo>
                    <a:pt x="44" y="66"/>
                  </a:lnTo>
                  <a:lnTo>
                    <a:pt x="44" y="66"/>
                  </a:lnTo>
                  <a:lnTo>
                    <a:pt x="42" y="50"/>
                  </a:lnTo>
                  <a:lnTo>
                    <a:pt x="38" y="32"/>
                  </a:lnTo>
                  <a:lnTo>
                    <a:pt x="28" y="18"/>
                  </a:lnTo>
                  <a:lnTo>
                    <a:pt x="18" y="4"/>
                  </a:lnTo>
                  <a:lnTo>
                    <a:pt x="18"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931" name="Freeform 707"/>
            <p:cNvSpPr>
              <a:spLocks/>
            </p:cNvSpPr>
            <p:nvPr/>
          </p:nvSpPr>
          <p:spPr bwMode="auto">
            <a:xfrm>
              <a:off x="6907213" y="2228850"/>
              <a:ext cx="50800" cy="123825"/>
            </a:xfrm>
            <a:custGeom>
              <a:avLst/>
              <a:gdLst>
                <a:gd name="T0" fmla="*/ 18 w 32"/>
                <a:gd name="T1" fmla="*/ 4 h 78"/>
                <a:gd name="T2" fmla="*/ 18 w 32"/>
                <a:gd name="T3" fmla="*/ 4 h 78"/>
                <a:gd name="T4" fmla="*/ 14 w 32"/>
                <a:gd name="T5" fmla="*/ 2 h 78"/>
                <a:gd name="T6" fmla="*/ 10 w 32"/>
                <a:gd name="T7" fmla="*/ 0 h 78"/>
                <a:gd name="T8" fmla="*/ 6 w 32"/>
                <a:gd name="T9" fmla="*/ 2 h 78"/>
                <a:gd name="T10" fmla="*/ 2 w 32"/>
                <a:gd name="T11" fmla="*/ 4 h 78"/>
                <a:gd name="T12" fmla="*/ 2 w 32"/>
                <a:gd name="T13" fmla="*/ 4 h 78"/>
                <a:gd name="T14" fmla="*/ 0 w 32"/>
                <a:gd name="T15" fmla="*/ 6 h 78"/>
                <a:gd name="T16" fmla="*/ 0 w 32"/>
                <a:gd name="T17" fmla="*/ 10 h 78"/>
                <a:gd name="T18" fmla="*/ 0 w 32"/>
                <a:gd name="T19" fmla="*/ 14 h 78"/>
                <a:gd name="T20" fmla="*/ 2 w 32"/>
                <a:gd name="T21" fmla="*/ 18 h 78"/>
                <a:gd name="T22" fmla="*/ 2 w 32"/>
                <a:gd name="T23" fmla="*/ 18 h 78"/>
                <a:gd name="T24" fmla="*/ 10 w 32"/>
                <a:gd name="T25" fmla="*/ 28 h 78"/>
                <a:gd name="T26" fmla="*/ 12 w 32"/>
                <a:gd name="T27" fmla="*/ 38 h 78"/>
                <a:gd name="T28" fmla="*/ 12 w 32"/>
                <a:gd name="T29" fmla="*/ 38 h 78"/>
                <a:gd name="T30" fmla="*/ 10 w 32"/>
                <a:gd name="T31" fmla="*/ 50 h 78"/>
                <a:gd name="T32" fmla="*/ 2 w 32"/>
                <a:gd name="T33" fmla="*/ 60 h 78"/>
                <a:gd name="T34" fmla="*/ 2 w 32"/>
                <a:gd name="T35" fmla="*/ 60 h 78"/>
                <a:gd name="T36" fmla="*/ 0 w 32"/>
                <a:gd name="T37" fmla="*/ 62 h 78"/>
                <a:gd name="T38" fmla="*/ 0 w 32"/>
                <a:gd name="T39" fmla="*/ 66 h 78"/>
                <a:gd name="T40" fmla="*/ 0 w 32"/>
                <a:gd name="T41" fmla="*/ 70 h 78"/>
                <a:gd name="T42" fmla="*/ 2 w 32"/>
                <a:gd name="T43" fmla="*/ 74 h 78"/>
                <a:gd name="T44" fmla="*/ 2 w 32"/>
                <a:gd name="T45" fmla="*/ 74 h 78"/>
                <a:gd name="T46" fmla="*/ 6 w 32"/>
                <a:gd name="T47" fmla="*/ 76 h 78"/>
                <a:gd name="T48" fmla="*/ 10 w 32"/>
                <a:gd name="T49" fmla="*/ 78 h 78"/>
                <a:gd name="T50" fmla="*/ 14 w 32"/>
                <a:gd name="T51" fmla="*/ 76 h 78"/>
                <a:gd name="T52" fmla="*/ 18 w 32"/>
                <a:gd name="T53" fmla="*/ 74 h 78"/>
                <a:gd name="T54" fmla="*/ 18 w 32"/>
                <a:gd name="T55" fmla="*/ 74 h 78"/>
                <a:gd name="T56" fmla="*/ 24 w 32"/>
                <a:gd name="T57" fmla="*/ 66 h 78"/>
                <a:gd name="T58" fmla="*/ 28 w 32"/>
                <a:gd name="T59" fmla="*/ 58 h 78"/>
                <a:gd name="T60" fmla="*/ 32 w 32"/>
                <a:gd name="T61" fmla="*/ 48 h 78"/>
                <a:gd name="T62" fmla="*/ 32 w 32"/>
                <a:gd name="T63" fmla="*/ 38 h 78"/>
                <a:gd name="T64" fmla="*/ 32 w 32"/>
                <a:gd name="T65" fmla="*/ 38 h 78"/>
                <a:gd name="T66" fmla="*/ 32 w 32"/>
                <a:gd name="T67" fmla="*/ 28 h 78"/>
                <a:gd name="T68" fmla="*/ 28 w 32"/>
                <a:gd name="T69" fmla="*/ 20 h 78"/>
                <a:gd name="T70" fmla="*/ 24 w 32"/>
                <a:gd name="T71" fmla="*/ 12 h 78"/>
                <a:gd name="T72" fmla="*/ 18 w 32"/>
                <a:gd name="T73" fmla="*/ 4 h 78"/>
                <a:gd name="T74" fmla="*/ 18 w 32"/>
                <a:gd name="T75" fmla="*/ 4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2" h="78">
                  <a:moveTo>
                    <a:pt x="18" y="4"/>
                  </a:moveTo>
                  <a:lnTo>
                    <a:pt x="18" y="4"/>
                  </a:lnTo>
                  <a:lnTo>
                    <a:pt x="14" y="2"/>
                  </a:lnTo>
                  <a:lnTo>
                    <a:pt x="10" y="0"/>
                  </a:lnTo>
                  <a:lnTo>
                    <a:pt x="6" y="2"/>
                  </a:lnTo>
                  <a:lnTo>
                    <a:pt x="2" y="4"/>
                  </a:lnTo>
                  <a:lnTo>
                    <a:pt x="2" y="4"/>
                  </a:lnTo>
                  <a:lnTo>
                    <a:pt x="0" y="6"/>
                  </a:lnTo>
                  <a:lnTo>
                    <a:pt x="0" y="10"/>
                  </a:lnTo>
                  <a:lnTo>
                    <a:pt x="0" y="14"/>
                  </a:lnTo>
                  <a:lnTo>
                    <a:pt x="2" y="18"/>
                  </a:lnTo>
                  <a:lnTo>
                    <a:pt x="2" y="18"/>
                  </a:lnTo>
                  <a:lnTo>
                    <a:pt x="10" y="28"/>
                  </a:lnTo>
                  <a:lnTo>
                    <a:pt x="12" y="38"/>
                  </a:lnTo>
                  <a:lnTo>
                    <a:pt x="12" y="38"/>
                  </a:lnTo>
                  <a:lnTo>
                    <a:pt x="10" y="50"/>
                  </a:lnTo>
                  <a:lnTo>
                    <a:pt x="2" y="60"/>
                  </a:lnTo>
                  <a:lnTo>
                    <a:pt x="2" y="60"/>
                  </a:lnTo>
                  <a:lnTo>
                    <a:pt x="0" y="62"/>
                  </a:lnTo>
                  <a:lnTo>
                    <a:pt x="0" y="66"/>
                  </a:lnTo>
                  <a:lnTo>
                    <a:pt x="0" y="70"/>
                  </a:lnTo>
                  <a:lnTo>
                    <a:pt x="2" y="74"/>
                  </a:lnTo>
                  <a:lnTo>
                    <a:pt x="2" y="74"/>
                  </a:lnTo>
                  <a:lnTo>
                    <a:pt x="6" y="76"/>
                  </a:lnTo>
                  <a:lnTo>
                    <a:pt x="10" y="78"/>
                  </a:lnTo>
                  <a:lnTo>
                    <a:pt x="14" y="76"/>
                  </a:lnTo>
                  <a:lnTo>
                    <a:pt x="18" y="74"/>
                  </a:lnTo>
                  <a:lnTo>
                    <a:pt x="18" y="74"/>
                  </a:lnTo>
                  <a:lnTo>
                    <a:pt x="24" y="66"/>
                  </a:lnTo>
                  <a:lnTo>
                    <a:pt x="28" y="58"/>
                  </a:lnTo>
                  <a:lnTo>
                    <a:pt x="32" y="48"/>
                  </a:lnTo>
                  <a:lnTo>
                    <a:pt x="32" y="38"/>
                  </a:lnTo>
                  <a:lnTo>
                    <a:pt x="32" y="38"/>
                  </a:lnTo>
                  <a:lnTo>
                    <a:pt x="32" y="28"/>
                  </a:lnTo>
                  <a:lnTo>
                    <a:pt x="28" y="20"/>
                  </a:lnTo>
                  <a:lnTo>
                    <a:pt x="24" y="12"/>
                  </a:lnTo>
                  <a:lnTo>
                    <a:pt x="18" y="4"/>
                  </a:lnTo>
                  <a:lnTo>
                    <a:pt x="18"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932" name="Freeform 708"/>
            <p:cNvSpPr>
              <a:spLocks/>
            </p:cNvSpPr>
            <p:nvPr/>
          </p:nvSpPr>
          <p:spPr bwMode="auto">
            <a:xfrm>
              <a:off x="6605588" y="2155825"/>
              <a:ext cx="273050" cy="269875"/>
            </a:xfrm>
            <a:custGeom>
              <a:avLst/>
              <a:gdLst>
                <a:gd name="T0" fmla="*/ 160 w 172"/>
                <a:gd name="T1" fmla="*/ 2 h 170"/>
                <a:gd name="T2" fmla="*/ 98 w 172"/>
                <a:gd name="T3" fmla="*/ 44 h 170"/>
                <a:gd name="T4" fmla="*/ 98 w 172"/>
                <a:gd name="T5" fmla="*/ 44 h 170"/>
                <a:gd name="T6" fmla="*/ 86 w 172"/>
                <a:gd name="T7" fmla="*/ 50 h 170"/>
                <a:gd name="T8" fmla="*/ 72 w 172"/>
                <a:gd name="T9" fmla="*/ 52 h 170"/>
                <a:gd name="T10" fmla="*/ 14 w 172"/>
                <a:gd name="T11" fmla="*/ 52 h 170"/>
                <a:gd name="T12" fmla="*/ 14 w 172"/>
                <a:gd name="T13" fmla="*/ 52 h 170"/>
                <a:gd name="T14" fmla="*/ 8 w 172"/>
                <a:gd name="T15" fmla="*/ 54 h 170"/>
                <a:gd name="T16" fmla="*/ 4 w 172"/>
                <a:gd name="T17" fmla="*/ 56 h 170"/>
                <a:gd name="T18" fmla="*/ 0 w 172"/>
                <a:gd name="T19" fmla="*/ 62 h 170"/>
                <a:gd name="T20" fmla="*/ 0 w 172"/>
                <a:gd name="T21" fmla="*/ 68 h 170"/>
                <a:gd name="T22" fmla="*/ 0 w 172"/>
                <a:gd name="T23" fmla="*/ 102 h 170"/>
                <a:gd name="T24" fmla="*/ 0 w 172"/>
                <a:gd name="T25" fmla="*/ 102 h 170"/>
                <a:gd name="T26" fmla="*/ 0 w 172"/>
                <a:gd name="T27" fmla="*/ 108 h 170"/>
                <a:gd name="T28" fmla="*/ 4 w 172"/>
                <a:gd name="T29" fmla="*/ 112 h 170"/>
                <a:gd name="T30" fmla="*/ 8 w 172"/>
                <a:gd name="T31" fmla="*/ 116 h 170"/>
                <a:gd name="T32" fmla="*/ 14 w 172"/>
                <a:gd name="T33" fmla="*/ 116 h 170"/>
                <a:gd name="T34" fmla="*/ 72 w 172"/>
                <a:gd name="T35" fmla="*/ 116 h 170"/>
                <a:gd name="T36" fmla="*/ 72 w 172"/>
                <a:gd name="T37" fmla="*/ 116 h 170"/>
                <a:gd name="T38" fmla="*/ 86 w 172"/>
                <a:gd name="T39" fmla="*/ 120 h 170"/>
                <a:gd name="T40" fmla="*/ 98 w 172"/>
                <a:gd name="T41" fmla="*/ 126 h 170"/>
                <a:gd name="T42" fmla="*/ 160 w 172"/>
                <a:gd name="T43" fmla="*/ 168 h 170"/>
                <a:gd name="T44" fmla="*/ 160 w 172"/>
                <a:gd name="T45" fmla="*/ 168 h 170"/>
                <a:gd name="T46" fmla="*/ 164 w 172"/>
                <a:gd name="T47" fmla="*/ 170 h 170"/>
                <a:gd name="T48" fmla="*/ 168 w 172"/>
                <a:gd name="T49" fmla="*/ 170 h 170"/>
                <a:gd name="T50" fmla="*/ 172 w 172"/>
                <a:gd name="T51" fmla="*/ 168 h 170"/>
                <a:gd name="T52" fmla="*/ 172 w 172"/>
                <a:gd name="T53" fmla="*/ 162 h 170"/>
                <a:gd name="T54" fmla="*/ 172 w 172"/>
                <a:gd name="T55" fmla="*/ 100 h 170"/>
                <a:gd name="T56" fmla="*/ 172 w 172"/>
                <a:gd name="T57" fmla="*/ 100 h 170"/>
                <a:gd name="T58" fmla="*/ 172 w 172"/>
                <a:gd name="T59" fmla="*/ 70 h 170"/>
                <a:gd name="T60" fmla="*/ 172 w 172"/>
                <a:gd name="T61" fmla="*/ 8 h 170"/>
                <a:gd name="T62" fmla="*/ 172 w 172"/>
                <a:gd name="T63" fmla="*/ 8 h 170"/>
                <a:gd name="T64" fmla="*/ 172 w 172"/>
                <a:gd name="T65" fmla="*/ 2 h 170"/>
                <a:gd name="T66" fmla="*/ 168 w 172"/>
                <a:gd name="T67" fmla="*/ 0 h 170"/>
                <a:gd name="T68" fmla="*/ 164 w 172"/>
                <a:gd name="T69" fmla="*/ 0 h 170"/>
                <a:gd name="T70" fmla="*/ 160 w 172"/>
                <a:gd name="T71" fmla="*/ 2 h 170"/>
                <a:gd name="T72" fmla="*/ 160 w 172"/>
                <a:gd name="T73" fmla="*/ 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72" h="170">
                  <a:moveTo>
                    <a:pt x="160" y="2"/>
                  </a:moveTo>
                  <a:lnTo>
                    <a:pt x="98" y="44"/>
                  </a:lnTo>
                  <a:lnTo>
                    <a:pt x="98" y="44"/>
                  </a:lnTo>
                  <a:lnTo>
                    <a:pt x="86" y="50"/>
                  </a:lnTo>
                  <a:lnTo>
                    <a:pt x="72" y="52"/>
                  </a:lnTo>
                  <a:lnTo>
                    <a:pt x="14" y="52"/>
                  </a:lnTo>
                  <a:lnTo>
                    <a:pt x="14" y="52"/>
                  </a:lnTo>
                  <a:lnTo>
                    <a:pt x="8" y="54"/>
                  </a:lnTo>
                  <a:lnTo>
                    <a:pt x="4" y="56"/>
                  </a:lnTo>
                  <a:lnTo>
                    <a:pt x="0" y="62"/>
                  </a:lnTo>
                  <a:lnTo>
                    <a:pt x="0" y="68"/>
                  </a:lnTo>
                  <a:lnTo>
                    <a:pt x="0" y="102"/>
                  </a:lnTo>
                  <a:lnTo>
                    <a:pt x="0" y="102"/>
                  </a:lnTo>
                  <a:lnTo>
                    <a:pt x="0" y="108"/>
                  </a:lnTo>
                  <a:lnTo>
                    <a:pt x="4" y="112"/>
                  </a:lnTo>
                  <a:lnTo>
                    <a:pt x="8" y="116"/>
                  </a:lnTo>
                  <a:lnTo>
                    <a:pt x="14" y="116"/>
                  </a:lnTo>
                  <a:lnTo>
                    <a:pt x="72" y="116"/>
                  </a:lnTo>
                  <a:lnTo>
                    <a:pt x="72" y="116"/>
                  </a:lnTo>
                  <a:lnTo>
                    <a:pt x="86" y="120"/>
                  </a:lnTo>
                  <a:lnTo>
                    <a:pt x="98" y="126"/>
                  </a:lnTo>
                  <a:lnTo>
                    <a:pt x="160" y="168"/>
                  </a:lnTo>
                  <a:lnTo>
                    <a:pt x="160" y="168"/>
                  </a:lnTo>
                  <a:lnTo>
                    <a:pt x="164" y="170"/>
                  </a:lnTo>
                  <a:lnTo>
                    <a:pt x="168" y="170"/>
                  </a:lnTo>
                  <a:lnTo>
                    <a:pt x="172" y="168"/>
                  </a:lnTo>
                  <a:lnTo>
                    <a:pt x="172" y="162"/>
                  </a:lnTo>
                  <a:lnTo>
                    <a:pt x="172" y="100"/>
                  </a:lnTo>
                  <a:lnTo>
                    <a:pt x="172" y="100"/>
                  </a:lnTo>
                  <a:lnTo>
                    <a:pt x="172" y="70"/>
                  </a:lnTo>
                  <a:lnTo>
                    <a:pt x="172" y="8"/>
                  </a:lnTo>
                  <a:lnTo>
                    <a:pt x="172" y="8"/>
                  </a:lnTo>
                  <a:lnTo>
                    <a:pt x="172" y="2"/>
                  </a:lnTo>
                  <a:lnTo>
                    <a:pt x="168" y="0"/>
                  </a:lnTo>
                  <a:lnTo>
                    <a:pt x="164" y="0"/>
                  </a:lnTo>
                  <a:lnTo>
                    <a:pt x="160" y="2"/>
                  </a:lnTo>
                  <a:lnTo>
                    <a:pt x="160"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grpSp>
      <p:grpSp>
        <p:nvGrpSpPr>
          <p:cNvPr id="1933" name="グループ化 1932"/>
          <p:cNvGrpSpPr/>
          <p:nvPr/>
        </p:nvGrpSpPr>
        <p:grpSpPr>
          <a:xfrm>
            <a:off x="2720129" y="2523479"/>
            <a:ext cx="403242" cy="434926"/>
            <a:chOff x="7818438" y="2051050"/>
            <a:chExt cx="444500" cy="479425"/>
          </a:xfrm>
        </p:grpSpPr>
        <p:sp>
          <p:nvSpPr>
            <p:cNvPr id="1934" name="Freeform 709"/>
            <p:cNvSpPr>
              <a:spLocks/>
            </p:cNvSpPr>
            <p:nvPr/>
          </p:nvSpPr>
          <p:spPr bwMode="auto">
            <a:xfrm>
              <a:off x="8002588" y="2051050"/>
              <a:ext cx="79375" cy="295275"/>
            </a:xfrm>
            <a:custGeom>
              <a:avLst/>
              <a:gdLst>
                <a:gd name="T0" fmla="*/ 24 w 50"/>
                <a:gd name="T1" fmla="*/ 186 h 186"/>
                <a:gd name="T2" fmla="*/ 24 w 50"/>
                <a:gd name="T3" fmla="*/ 186 h 186"/>
                <a:gd name="T4" fmla="*/ 34 w 50"/>
                <a:gd name="T5" fmla="*/ 184 h 186"/>
                <a:gd name="T6" fmla="*/ 42 w 50"/>
                <a:gd name="T7" fmla="*/ 180 h 186"/>
                <a:gd name="T8" fmla="*/ 48 w 50"/>
                <a:gd name="T9" fmla="*/ 172 h 186"/>
                <a:gd name="T10" fmla="*/ 50 w 50"/>
                <a:gd name="T11" fmla="*/ 162 h 186"/>
                <a:gd name="T12" fmla="*/ 50 w 50"/>
                <a:gd name="T13" fmla="*/ 24 h 186"/>
                <a:gd name="T14" fmla="*/ 50 w 50"/>
                <a:gd name="T15" fmla="*/ 24 h 186"/>
                <a:gd name="T16" fmla="*/ 48 w 50"/>
                <a:gd name="T17" fmla="*/ 16 h 186"/>
                <a:gd name="T18" fmla="*/ 42 w 50"/>
                <a:gd name="T19" fmla="*/ 8 h 186"/>
                <a:gd name="T20" fmla="*/ 34 w 50"/>
                <a:gd name="T21" fmla="*/ 2 h 186"/>
                <a:gd name="T22" fmla="*/ 24 w 50"/>
                <a:gd name="T23" fmla="*/ 0 h 186"/>
                <a:gd name="T24" fmla="*/ 24 w 50"/>
                <a:gd name="T25" fmla="*/ 0 h 186"/>
                <a:gd name="T26" fmla="*/ 16 w 50"/>
                <a:gd name="T27" fmla="*/ 2 h 186"/>
                <a:gd name="T28" fmla="*/ 8 w 50"/>
                <a:gd name="T29" fmla="*/ 8 h 186"/>
                <a:gd name="T30" fmla="*/ 2 w 50"/>
                <a:gd name="T31" fmla="*/ 16 h 186"/>
                <a:gd name="T32" fmla="*/ 0 w 50"/>
                <a:gd name="T33" fmla="*/ 24 h 186"/>
                <a:gd name="T34" fmla="*/ 0 w 50"/>
                <a:gd name="T35" fmla="*/ 162 h 186"/>
                <a:gd name="T36" fmla="*/ 0 w 50"/>
                <a:gd name="T37" fmla="*/ 162 h 186"/>
                <a:gd name="T38" fmla="*/ 2 w 50"/>
                <a:gd name="T39" fmla="*/ 172 h 186"/>
                <a:gd name="T40" fmla="*/ 8 w 50"/>
                <a:gd name="T41" fmla="*/ 180 h 186"/>
                <a:gd name="T42" fmla="*/ 16 w 50"/>
                <a:gd name="T43" fmla="*/ 184 h 186"/>
                <a:gd name="T44" fmla="*/ 24 w 50"/>
                <a:gd name="T45" fmla="*/ 186 h 186"/>
                <a:gd name="T46" fmla="*/ 24 w 50"/>
                <a:gd name="T47" fmla="*/ 186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0" h="186">
                  <a:moveTo>
                    <a:pt x="24" y="186"/>
                  </a:moveTo>
                  <a:lnTo>
                    <a:pt x="24" y="186"/>
                  </a:lnTo>
                  <a:lnTo>
                    <a:pt x="34" y="184"/>
                  </a:lnTo>
                  <a:lnTo>
                    <a:pt x="42" y="180"/>
                  </a:lnTo>
                  <a:lnTo>
                    <a:pt x="48" y="172"/>
                  </a:lnTo>
                  <a:lnTo>
                    <a:pt x="50" y="162"/>
                  </a:lnTo>
                  <a:lnTo>
                    <a:pt x="50" y="24"/>
                  </a:lnTo>
                  <a:lnTo>
                    <a:pt x="50" y="24"/>
                  </a:lnTo>
                  <a:lnTo>
                    <a:pt x="48" y="16"/>
                  </a:lnTo>
                  <a:lnTo>
                    <a:pt x="42" y="8"/>
                  </a:lnTo>
                  <a:lnTo>
                    <a:pt x="34" y="2"/>
                  </a:lnTo>
                  <a:lnTo>
                    <a:pt x="24" y="0"/>
                  </a:lnTo>
                  <a:lnTo>
                    <a:pt x="24" y="0"/>
                  </a:lnTo>
                  <a:lnTo>
                    <a:pt x="16" y="2"/>
                  </a:lnTo>
                  <a:lnTo>
                    <a:pt x="8" y="8"/>
                  </a:lnTo>
                  <a:lnTo>
                    <a:pt x="2" y="16"/>
                  </a:lnTo>
                  <a:lnTo>
                    <a:pt x="0" y="24"/>
                  </a:lnTo>
                  <a:lnTo>
                    <a:pt x="0" y="162"/>
                  </a:lnTo>
                  <a:lnTo>
                    <a:pt x="0" y="162"/>
                  </a:lnTo>
                  <a:lnTo>
                    <a:pt x="2" y="172"/>
                  </a:lnTo>
                  <a:lnTo>
                    <a:pt x="8" y="180"/>
                  </a:lnTo>
                  <a:lnTo>
                    <a:pt x="16" y="184"/>
                  </a:lnTo>
                  <a:lnTo>
                    <a:pt x="24" y="186"/>
                  </a:lnTo>
                  <a:lnTo>
                    <a:pt x="24" y="18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935" name="Freeform 710"/>
            <p:cNvSpPr>
              <a:spLocks/>
            </p:cNvSpPr>
            <p:nvPr/>
          </p:nvSpPr>
          <p:spPr bwMode="auto">
            <a:xfrm>
              <a:off x="7818438" y="2120900"/>
              <a:ext cx="444500" cy="409575"/>
            </a:xfrm>
            <a:custGeom>
              <a:avLst/>
              <a:gdLst>
                <a:gd name="T0" fmla="*/ 222 w 280"/>
                <a:gd name="T1" fmla="*/ 6 h 258"/>
                <a:gd name="T2" fmla="*/ 204 w 280"/>
                <a:gd name="T3" fmla="*/ 0 h 258"/>
                <a:gd name="T4" fmla="*/ 188 w 280"/>
                <a:gd name="T5" fmla="*/ 10 h 258"/>
                <a:gd name="T6" fmla="*/ 184 w 280"/>
                <a:gd name="T7" fmla="*/ 20 h 258"/>
                <a:gd name="T8" fmla="*/ 188 w 280"/>
                <a:gd name="T9" fmla="*/ 38 h 258"/>
                <a:gd name="T10" fmla="*/ 194 w 280"/>
                <a:gd name="T11" fmla="*/ 44 h 258"/>
                <a:gd name="T12" fmla="*/ 210 w 280"/>
                <a:gd name="T13" fmla="*/ 60 h 258"/>
                <a:gd name="T14" fmla="*/ 222 w 280"/>
                <a:gd name="T15" fmla="*/ 76 h 258"/>
                <a:gd name="T16" fmla="*/ 230 w 280"/>
                <a:gd name="T17" fmla="*/ 98 h 258"/>
                <a:gd name="T18" fmla="*/ 232 w 280"/>
                <a:gd name="T19" fmla="*/ 118 h 258"/>
                <a:gd name="T20" fmla="*/ 230 w 280"/>
                <a:gd name="T21" fmla="*/ 138 h 258"/>
                <a:gd name="T22" fmla="*/ 216 w 280"/>
                <a:gd name="T23" fmla="*/ 170 h 258"/>
                <a:gd name="T24" fmla="*/ 192 w 280"/>
                <a:gd name="T25" fmla="*/ 194 h 258"/>
                <a:gd name="T26" fmla="*/ 160 w 280"/>
                <a:gd name="T27" fmla="*/ 208 h 258"/>
                <a:gd name="T28" fmla="*/ 140 w 280"/>
                <a:gd name="T29" fmla="*/ 210 h 258"/>
                <a:gd name="T30" fmla="*/ 106 w 280"/>
                <a:gd name="T31" fmla="*/ 204 h 258"/>
                <a:gd name="T32" fmla="*/ 76 w 280"/>
                <a:gd name="T33" fmla="*/ 184 h 258"/>
                <a:gd name="T34" fmla="*/ 56 w 280"/>
                <a:gd name="T35" fmla="*/ 154 h 258"/>
                <a:gd name="T36" fmla="*/ 50 w 280"/>
                <a:gd name="T37" fmla="*/ 118 h 258"/>
                <a:gd name="T38" fmla="*/ 50 w 280"/>
                <a:gd name="T39" fmla="*/ 108 h 258"/>
                <a:gd name="T40" fmla="*/ 56 w 280"/>
                <a:gd name="T41" fmla="*/ 86 h 258"/>
                <a:gd name="T42" fmla="*/ 64 w 280"/>
                <a:gd name="T43" fmla="*/ 68 h 258"/>
                <a:gd name="T44" fmla="*/ 80 w 280"/>
                <a:gd name="T45" fmla="*/ 52 h 258"/>
                <a:gd name="T46" fmla="*/ 88 w 280"/>
                <a:gd name="T47" fmla="*/ 44 h 258"/>
                <a:gd name="T48" fmla="*/ 98 w 280"/>
                <a:gd name="T49" fmla="*/ 28 h 258"/>
                <a:gd name="T50" fmla="*/ 94 w 280"/>
                <a:gd name="T51" fmla="*/ 10 h 258"/>
                <a:gd name="T52" fmla="*/ 86 w 280"/>
                <a:gd name="T53" fmla="*/ 4 h 258"/>
                <a:gd name="T54" fmla="*/ 68 w 280"/>
                <a:gd name="T55" fmla="*/ 2 h 258"/>
                <a:gd name="T56" fmla="*/ 60 w 280"/>
                <a:gd name="T57" fmla="*/ 6 h 258"/>
                <a:gd name="T58" fmla="*/ 34 w 280"/>
                <a:gd name="T59" fmla="*/ 28 h 258"/>
                <a:gd name="T60" fmla="*/ 16 w 280"/>
                <a:gd name="T61" fmla="*/ 54 h 258"/>
                <a:gd name="T62" fmla="*/ 4 w 280"/>
                <a:gd name="T63" fmla="*/ 86 h 258"/>
                <a:gd name="T64" fmla="*/ 0 w 280"/>
                <a:gd name="T65" fmla="*/ 118 h 258"/>
                <a:gd name="T66" fmla="*/ 2 w 280"/>
                <a:gd name="T67" fmla="*/ 132 h 258"/>
                <a:gd name="T68" fmla="*/ 8 w 280"/>
                <a:gd name="T69" fmla="*/ 160 h 258"/>
                <a:gd name="T70" fmla="*/ 18 w 280"/>
                <a:gd name="T71" fmla="*/ 186 h 258"/>
                <a:gd name="T72" fmla="*/ 32 w 280"/>
                <a:gd name="T73" fmla="*/ 208 h 258"/>
                <a:gd name="T74" fmla="*/ 52 w 280"/>
                <a:gd name="T75" fmla="*/ 226 h 258"/>
                <a:gd name="T76" fmla="*/ 74 w 280"/>
                <a:gd name="T77" fmla="*/ 242 h 258"/>
                <a:gd name="T78" fmla="*/ 100 w 280"/>
                <a:gd name="T79" fmla="*/ 252 h 258"/>
                <a:gd name="T80" fmla="*/ 126 w 280"/>
                <a:gd name="T81" fmla="*/ 258 h 258"/>
                <a:gd name="T82" fmla="*/ 140 w 280"/>
                <a:gd name="T83" fmla="*/ 258 h 258"/>
                <a:gd name="T84" fmla="*/ 170 w 280"/>
                <a:gd name="T85" fmla="*/ 256 h 258"/>
                <a:gd name="T86" fmla="*/ 196 w 280"/>
                <a:gd name="T87" fmla="*/ 248 h 258"/>
                <a:gd name="T88" fmla="*/ 218 w 280"/>
                <a:gd name="T89" fmla="*/ 234 h 258"/>
                <a:gd name="T90" fmla="*/ 240 w 280"/>
                <a:gd name="T91" fmla="*/ 218 h 258"/>
                <a:gd name="T92" fmla="*/ 256 w 280"/>
                <a:gd name="T93" fmla="*/ 196 h 258"/>
                <a:gd name="T94" fmla="*/ 270 w 280"/>
                <a:gd name="T95" fmla="*/ 174 h 258"/>
                <a:gd name="T96" fmla="*/ 278 w 280"/>
                <a:gd name="T97" fmla="*/ 146 h 258"/>
                <a:gd name="T98" fmla="*/ 280 w 280"/>
                <a:gd name="T99" fmla="*/ 118 h 258"/>
                <a:gd name="T100" fmla="*/ 280 w 280"/>
                <a:gd name="T101" fmla="*/ 102 h 258"/>
                <a:gd name="T102" fmla="*/ 272 w 280"/>
                <a:gd name="T103" fmla="*/ 70 h 258"/>
                <a:gd name="T104" fmla="*/ 256 w 280"/>
                <a:gd name="T105" fmla="*/ 40 h 258"/>
                <a:gd name="T106" fmla="*/ 236 w 280"/>
                <a:gd name="T107" fmla="*/ 16 h 258"/>
                <a:gd name="T108" fmla="*/ 222 w 280"/>
                <a:gd name="T109" fmla="*/ 6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80" h="258">
                  <a:moveTo>
                    <a:pt x="222" y="6"/>
                  </a:moveTo>
                  <a:lnTo>
                    <a:pt x="222" y="6"/>
                  </a:lnTo>
                  <a:lnTo>
                    <a:pt x="214" y="2"/>
                  </a:lnTo>
                  <a:lnTo>
                    <a:pt x="204" y="0"/>
                  </a:lnTo>
                  <a:lnTo>
                    <a:pt x="196" y="4"/>
                  </a:lnTo>
                  <a:lnTo>
                    <a:pt x="188" y="10"/>
                  </a:lnTo>
                  <a:lnTo>
                    <a:pt x="188" y="10"/>
                  </a:lnTo>
                  <a:lnTo>
                    <a:pt x="184" y="20"/>
                  </a:lnTo>
                  <a:lnTo>
                    <a:pt x="184" y="28"/>
                  </a:lnTo>
                  <a:lnTo>
                    <a:pt x="188" y="38"/>
                  </a:lnTo>
                  <a:lnTo>
                    <a:pt x="194" y="44"/>
                  </a:lnTo>
                  <a:lnTo>
                    <a:pt x="194" y="44"/>
                  </a:lnTo>
                  <a:lnTo>
                    <a:pt x="202" y="52"/>
                  </a:lnTo>
                  <a:lnTo>
                    <a:pt x="210" y="60"/>
                  </a:lnTo>
                  <a:lnTo>
                    <a:pt x="216" y="68"/>
                  </a:lnTo>
                  <a:lnTo>
                    <a:pt x="222" y="76"/>
                  </a:lnTo>
                  <a:lnTo>
                    <a:pt x="226" y="86"/>
                  </a:lnTo>
                  <a:lnTo>
                    <a:pt x="230" y="98"/>
                  </a:lnTo>
                  <a:lnTo>
                    <a:pt x="232" y="108"/>
                  </a:lnTo>
                  <a:lnTo>
                    <a:pt x="232" y="118"/>
                  </a:lnTo>
                  <a:lnTo>
                    <a:pt x="232" y="118"/>
                  </a:lnTo>
                  <a:lnTo>
                    <a:pt x="230" y="138"/>
                  </a:lnTo>
                  <a:lnTo>
                    <a:pt x="226" y="154"/>
                  </a:lnTo>
                  <a:lnTo>
                    <a:pt x="216" y="170"/>
                  </a:lnTo>
                  <a:lnTo>
                    <a:pt x="206" y="184"/>
                  </a:lnTo>
                  <a:lnTo>
                    <a:pt x="192" y="194"/>
                  </a:lnTo>
                  <a:lnTo>
                    <a:pt x="176" y="204"/>
                  </a:lnTo>
                  <a:lnTo>
                    <a:pt x="160" y="208"/>
                  </a:lnTo>
                  <a:lnTo>
                    <a:pt x="140" y="210"/>
                  </a:lnTo>
                  <a:lnTo>
                    <a:pt x="140" y="210"/>
                  </a:lnTo>
                  <a:lnTo>
                    <a:pt x="122" y="208"/>
                  </a:lnTo>
                  <a:lnTo>
                    <a:pt x="106" y="204"/>
                  </a:lnTo>
                  <a:lnTo>
                    <a:pt x="90" y="194"/>
                  </a:lnTo>
                  <a:lnTo>
                    <a:pt x="76" y="184"/>
                  </a:lnTo>
                  <a:lnTo>
                    <a:pt x="64" y="170"/>
                  </a:lnTo>
                  <a:lnTo>
                    <a:pt x="56" y="154"/>
                  </a:lnTo>
                  <a:lnTo>
                    <a:pt x="52" y="138"/>
                  </a:lnTo>
                  <a:lnTo>
                    <a:pt x="50" y="118"/>
                  </a:lnTo>
                  <a:lnTo>
                    <a:pt x="50" y="118"/>
                  </a:lnTo>
                  <a:lnTo>
                    <a:pt x="50" y="108"/>
                  </a:lnTo>
                  <a:lnTo>
                    <a:pt x="52" y="98"/>
                  </a:lnTo>
                  <a:lnTo>
                    <a:pt x="56" y="86"/>
                  </a:lnTo>
                  <a:lnTo>
                    <a:pt x="60" y="76"/>
                  </a:lnTo>
                  <a:lnTo>
                    <a:pt x="64" y="68"/>
                  </a:lnTo>
                  <a:lnTo>
                    <a:pt x="72" y="60"/>
                  </a:lnTo>
                  <a:lnTo>
                    <a:pt x="80" y="52"/>
                  </a:lnTo>
                  <a:lnTo>
                    <a:pt x="88" y="44"/>
                  </a:lnTo>
                  <a:lnTo>
                    <a:pt x="88" y="44"/>
                  </a:lnTo>
                  <a:lnTo>
                    <a:pt x="94" y="38"/>
                  </a:lnTo>
                  <a:lnTo>
                    <a:pt x="98" y="28"/>
                  </a:lnTo>
                  <a:lnTo>
                    <a:pt x="98" y="20"/>
                  </a:lnTo>
                  <a:lnTo>
                    <a:pt x="94" y="10"/>
                  </a:lnTo>
                  <a:lnTo>
                    <a:pt x="94" y="10"/>
                  </a:lnTo>
                  <a:lnTo>
                    <a:pt x="86" y="4"/>
                  </a:lnTo>
                  <a:lnTo>
                    <a:pt x="78" y="0"/>
                  </a:lnTo>
                  <a:lnTo>
                    <a:pt x="68" y="2"/>
                  </a:lnTo>
                  <a:lnTo>
                    <a:pt x="60" y="6"/>
                  </a:lnTo>
                  <a:lnTo>
                    <a:pt x="60" y="6"/>
                  </a:lnTo>
                  <a:lnTo>
                    <a:pt x="46" y="16"/>
                  </a:lnTo>
                  <a:lnTo>
                    <a:pt x="34" y="28"/>
                  </a:lnTo>
                  <a:lnTo>
                    <a:pt x="24" y="40"/>
                  </a:lnTo>
                  <a:lnTo>
                    <a:pt x="16" y="54"/>
                  </a:lnTo>
                  <a:lnTo>
                    <a:pt x="10" y="70"/>
                  </a:lnTo>
                  <a:lnTo>
                    <a:pt x="4" y="86"/>
                  </a:lnTo>
                  <a:lnTo>
                    <a:pt x="2" y="102"/>
                  </a:lnTo>
                  <a:lnTo>
                    <a:pt x="0" y="118"/>
                  </a:lnTo>
                  <a:lnTo>
                    <a:pt x="0" y="118"/>
                  </a:lnTo>
                  <a:lnTo>
                    <a:pt x="2" y="132"/>
                  </a:lnTo>
                  <a:lnTo>
                    <a:pt x="4" y="146"/>
                  </a:lnTo>
                  <a:lnTo>
                    <a:pt x="8" y="160"/>
                  </a:lnTo>
                  <a:lnTo>
                    <a:pt x="12" y="174"/>
                  </a:lnTo>
                  <a:lnTo>
                    <a:pt x="18" y="186"/>
                  </a:lnTo>
                  <a:lnTo>
                    <a:pt x="24" y="196"/>
                  </a:lnTo>
                  <a:lnTo>
                    <a:pt x="32" y="208"/>
                  </a:lnTo>
                  <a:lnTo>
                    <a:pt x="42" y="218"/>
                  </a:lnTo>
                  <a:lnTo>
                    <a:pt x="52" y="226"/>
                  </a:lnTo>
                  <a:lnTo>
                    <a:pt x="62" y="234"/>
                  </a:lnTo>
                  <a:lnTo>
                    <a:pt x="74" y="242"/>
                  </a:lnTo>
                  <a:lnTo>
                    <a:pt x="86" y="248"/>
                  </a:lnTo>
                  <a:lnTo>
                    <a:pt x="100" y="252"/>
                  </a:lnTo>
                  <a:lnTo>
                    <a:pt x="112" y="256"/>
                  </a:lnTo>
                  <a:lnTo>
                    <a:pt x="126" y="258"/>
                  </a:lnTo>
                  <a:lnTo>
                    <a:pt x="140" y="258"/>
                  </a:lnTo>
                  <a:lnTo>
                    <a:pt x="140" y="258"/>
                  </a:lnTo>
                  <a:lnTo>
                    <a:pt x="156" y="258"/>
                  </a:lnTo>
                  <a:lnTo>
                    <a:pt x="170" y="256"/>
                  </a:lnTo>
                  <a:lnTo>
                    <a:pt x="182" y="252"/>
                  </a:lnTo>
                  <a:lnTo>
                    <a:pt x="196" y="248"/>
                  </a:lnTo>
                  <a:lnTo>
                    <a:pt x="208" y="242"/>
                  </a:lnTo>
                  <a:lnTo>
                    <a:pt x="218" y="234"/>
                  </a:lnTo>
                  <a:lnTo>
                    <a:pt x="230" y="226"/>
                  </a:lnTo>
                  <a:lnTo>
                    <a:pt x="240" y="218"/>
                  </a:lnTo>
                  <a:lnTo>
                    <a:pt x="248" y="208"/>
                  </a:lnTo>
                  <a:lnTo>
                    <a:pt x="256" y="196"/>
                  </a:lnTo>
                  <a:lnTo>
                    <a:pt x="264" y="186"/>
                  </a:lnTo>
                  <a:lnTo>
                    <a:pt x="270" y="174"/>
                  </a:lnTo>
                  <a:lnTo>
                    <a:pt x="274" y="160"/>
                  </a:lnTo>
                  <a:lnTo>
                    <a:pt x="278" y="146"/>
                  </a:lnTo>
                  <a:lnTo>
                    <a:pt x="280" y="132"/>
                  </a:lnTo>
                  <a:lnTo>
                    <a:pt x="280" y="118"/>
                  </a:lnTo>
                  <a:lnTo>
                    <a:pt x="280" y="118"/>
                  </a:lnTo>
                  <a:lnTo>
                    <a:pt x="280" y="102"/>
                  </a:lnTo>
                  <a:lnTo>
                    <a:pt x="276" y="86"/>
                  </a:lnTo>
                  <a:lnTo>
                    <a:pt x="272" y="70"/>
                  </a:lnTo>
                  <a:lnTo>
                    <a:pt x="266" y="54"/>
                  </a:lnTo>
                  <a:lnTo>
                    <a:pt x="256" y="40"/>
                  </a:lnTo>
                  <a:lnTo>
                    <a:pt x="246" y="28"/>
                  </a:lnTo>
                  <a:lnTo>
                    <a:pt x="236" y="16"/>
                  </a:lnTo>
                  <a:lnTo>
                    <a:pt x="222" y="6"/>
                  </a:lnTo>
                  <a:lnTo>
                    <a:pt x="222"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grpSp>
      <p:sp>
        <p:nvSpPr>
          <p:cNvPr id="1936" name="Freeform 711"/>
          <p:cNvSpPr>
            <a:spLocks/>
          </p:cNvSpPr>
          <p:nvPr/>
        </p:nvSpPr>
        <p:spPr bwMode="auto">
          <a:xfrm>
            <a:off x="7059905" y="4589244"/>
            <a:ext cx="406123" cy="434926"/>
          </a:xfrm>
          <a:custGeom>
            <a:avLst/>
            <a:gdLst>
              <a:gd name="T0" fmla="*/ 156 w 282"/>
              <a:gd name="T1" fmla="*/ 2 h 302"/>
              <a:gd name="T2" fmla="*/ 128 w 282"/>
              <a:gd name="T3" fmla="*/ 2 h 302"/>
              <a:gd name="T4" fmla="*/ 100 w 282"/>
              <a:gd name="T5" fmla="*/ 8 h 302"/>
              <a:gd name="T6" fmla="*/ 76 w 282"/>
              <a:gd name="T7" fmla="*/ 20 h 302"/>
              <a:gd name="T8" fmla="*/ 54 w 282"/>
              <a:gd name="T9" fmla="*/ 36 h 302"/>
              <a:gd name="T10" fmla="*/ 20 w 282"/>
              <a:gd name="T11" fmla="*/ 76 h 302"/>
              <a:gd name="T12" fmla="*/ 8 w 282"/>
              <a:gd name="T13" fmla="*/ 98 h 302"/>
              <a:gd name="T14" fmla="*/ 4 w 282"/>
              <a:gd name="T15" fmla="*/ 122 h 302"/>
              <a:gd name="T16" fmla="*/ 2 w 282"/>
              <a:gd name="T17" fmla="*/ 146 h 302"/>
              <a:gd name="T18" fmla="*/ 2 w 282"/>
              <a:gd name="T19" fmla="*/ 166 h 302"/>
              <a:gd name="T20" fmla="*/ 10 w 282"/>
              <a:gd name="T21" fmla="*/ 198 h 302"/>
              <a:gd name="T22" fmla="*/ 30 w 282"/>
              <a:gd name="T23" fmla="*/ 232 h 302"/>
              <a:gd name="T24" fmla="*/ 40 w 282"/>
              <a:gd name="T25" fmla="*/ 246 h 302"/>
              <a:gd name="T26" fmla="*/ 148 w 282"/>
              <a:gd name="T27" fmla="*/ 302 h 302"/>
              <a:gd name="T28" fmla="*/ 130 w 282"/>
              <a:gd name="T29" fmla="*/ 154 h 302"/>
              <a:gd name="T30" fmla="*/ 92 w 282"/>
              <a:gd name="T31" fmla="*/ 194 h 302"/>
              <a:gd name="T32" fmla="*/ 78 w 282"/>
              <a:gd name="T33" fmla="*/ 172 h 302"/>
              <a:gd name="T34" fmla="*/ 72 w 282"/>
              <a:gd name="T35" fmla="*/ 140 h 302"/>
              <a:gd name="T36" fmla="*/ 72 w 282"/>
              <a:gd name="T37" fmla="*/ 132 h 302"/>
              <a:gd name="T38" fmla="*/ 74 w 282"/>
              <a:gd name="T39" fmla="*/ 118 h 302"/>
              <a:gd name="T40" fmla="*/ 86 w 282"/>
              <a:gd name="T41" fmla="*/ 94 h 302"/>
              <a:gd name="T42" fmla="*/ 108 w 282"/>
              <a:gd name="T43" fmla="*/ 72 h 302"/>
              <a:gd name="T44" fmla="*/ 138 w 282"/>
              <a:gd name="T45" fmla="*/ 60 h 302"/>
              <a:gd name="T46" fmla="*/ 154 w 282"/>
              <a:gd name="T47" fmla="*/ 58 h 302"/>
              <a:gd name="T48" fmla="*/ 186 w 282"/>
              <a:gd name="T49" fmla="*/ 64 h 302"/>
              <a:gd name="T50" fmla="*/ 214 w 282"/>
              <a:gd name="T51" fmla="*/ 82 h 302"/>
              <a:gd name="T52" fmla="*/ 234 w 282"/>
              <a:gd name="T53" fmla="*/ 106 h 302"/>
              <a:gd name="T54" fmla="*/ 244 w 282"/>
              <a:gd name="T55" fmla="*/ 136 h 302"/>
              <a:gd name="T56" fmla="*/ 246 w 282"/>
              <a:gd name="T57" fmla="*/ 148 h 302"/>
              <a:gd name="T58" fmla="*/ 244 w 282"/>
              <a:gd name="T59" fmla="*/ 174 h 302"/>
              <a:gd name="T60" fmla="*/ 234 w 282"/>
              <a:gd name="T61" fmla="*/ 202 h 302"/>
              <a:gd name="T62" fmla="*/ 218 w 282"/>
              <a:gd name="T63" fmla="*/ 236 h 302"/>
              <a:gd name="T64" fmla="*/ 232 w 282"/>
              <a:gd name="T65" fmla="*/ 228 h 302"/>
              <a:gd name="T66" fmla="*/ 246 w 282"/>
              <a:gd name="T67" fmla="*/ 220 h 302"/>
              <a:gd name="T68" fmla="*/ 262 w 282"/>
              <a:gd name="T69" fmla="*/ 200 h 302"/>
              <a:gd name="T70" fmla="*/ 276 w 282"/>
              <a:gd name="T71" fmla="*/ 172 h 302"/>
              <a:gd name="T72" fmla="*/ 282 w 282"/>
              <a:gd name="T73" fmla="*/ 132 h 302"/>
              <a:gd name="T74" fmla="*/ 282 w 282"/>
              <a:gd name="T75" fmla="*/ 122 h 302"/>
              <a:gd name="T76" fmla="*/ 274 w 282"/>
              <a:gd name="T77" fmla="*/ 88 h 302"/>
              <a:gd name="T78" fmla="*/ 248 w 282"/>
              <a:gd name="T79" fmla="*/ 46 h 302"/>
              <a:gd name="T80" fmla="*/ 218 w 282"/>
              <a:gd name="T81" fmla="*/ 22 h 302"/>
              <a:gd name="T82" fmla="*/ 196 w 282"/>
              <a:gd name="T83" fmla="*/ 10 h 302"/>
              <a:gd name="T84" fmla="*/ 170 w 282"/>
              <a:gd name="T85" fmla="*/ 2 h 302"/>
              <a:gd name="T86" fmla="*/ 156 w 282"/>
              <a:gd name="T87" fmla="*/ 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82" h="302">
                <a:moveTo>
                  <a:pt x="156" y="2"/>
                </a:moveTo>
                <a:lnTo>
                  <a:pt x="156" y="2"/>
                </a:lnTo>
                <a:lnTo>
                  <a:pt x="142" y="0"/>
                </a:lnTo>
                <a:lnTo>
                  <a:pt x="128" y="2"/>
                </a:lnTo>
                <a:lnTo>
                  <a:pt x="114" y="4"/>
                </a:lnTo>
                <a:lnTo>
                  <a:pt x="100" y="8"/>
                </a:lnTo>
                <a:lnTo>
                  <a:pt x="88" y="14"/>
                </a:lnTo>
                <a:lnTo>
                  <a:pt x="76" y="20"/>
                </a:lnTo>
                <a:lnTo>
                  <a:pt x="64" y="26"/>
                </a:lnTo>
                <a:lnTo>
                  <a:pt x="54" y="36"/>
                </a:lnTo>
                <a:lnTo>
                  <a:pt x="34" y="54"/>
                </a:lnTo>
                <a:lnTo>
                  <a:pt x="20" y="76"/>
                </a:lnTo>
                <a:lnTo>
                  <a:pt x="14" y="86"/>
                </a:lnTo>
                <a:lnTo>
                  <a:pt x="8" y="98"/>
                </a:lnTo>
                <a:lnTo>
                  <a:pt x="6" y="110"/>
                </a:lnTo>
                <a:lnTo>
                  <a:pt x="4" y="122"/>
                </a:lnTo>
                <a:lnTo>
                  <a:pt x="4" y="122"/>
                </a:lnTo>
                <a:lnTo>
                  <a:pt x="2" y="146"/>
                </a:lnTo>
                <a:lnTo>
                  <a:pt x="2" y="146"/>
                </a:lnTo>
                <a:lnTo>
                  <a:pt x="2" y="166"/>
                </a:lnTo>
                <a:lnTo>
                  <a:pt x="6" y="182"/>
                </a:lnTo>
                <a:lnTo>
                  <a:pt x="10" y="198"/>
                </a:lnTo>
                <a:lnTo>
                  <a:pt x="16" y="210"/>
                </a:lnTo>
                <a:lnTo>
                  <a:pt x="30" y="232"/>
                </a:lnTo>
                <a:lnTo>
                  <a:pt x="40" y="246"/>
                </a:lnTo>
                <a:lnTo>
                  <a:pt x="40" y="246"/>
                </a:lnTo>
                <a:lnTo>
                  <a:pt x="0" y="284"/>
                </a:lnTo>
                <a:lnTo>
                  <a:pt x="148" y="302"/>
                </a:lnTo>
                <a:lnTo>
                  <a:pt x="130" y="154"/>
                </a:lnTo>
                <a:lnTo>
                  <a:pt x="130" y="154"/>
                </a:lnTo>
                <a:lnTo>
                  <a:pt x="92" y="194"/>
                </a:lnTo>
                <a:lnTo>
                  <a:pt x="92" y="194"/>
                </a:lnTo>
                <a:lnTo>
                  <a:pt x="86" y="184"/>
                </a:lnTo>
                <a:lnTo>
                  <a:pt x="78" y="172"/>
                </a:lnTo>
                <a:lnTo>
                  <a:pt x="74" y="158"/>
                </a:lnTo>
                <a:lnTo>
                  <a:pt x="72" y="140"/>
                </a:lnTo>
                <a:lnTo>
                  <a:pt x="72" y="140"/>
                </a:lnTo>
                <a:lnTo>
                  <a:pt x="72" y="132"/>
                </a:lnTo>
                <a:lnTo>
                  <a:pt x="72" y="132"/>
                </a:lnTo>
                <a:lnTo>
                  <a:pt x="74" y="118"/>
                </a:lnTo>
                <a:lnTo>
                  <a:pt x="80" y="106"/>
                </a:lnTo>
                <a:lnTo>
                  <a:pt x="86" y="94"/>
                </a:lnTo>
                <a:lnTo>
                  <a:pt x="96" y="82"/>
                </a:lnTo>
                <a:lnTo>
                  <a:pt x="108" y="72"/>
                </a:lnTo>
                <a:lnTo>
                  <a:pt x="122" y="64"/>
                </a:lnTo>
                <a:lnTo>
                  <a:pt x="138" y="60"/>
                </a:lnTo>
                <a:lnTo>
                  <a:pt x="154" y="58"/>
                </a:lnTo>
                <a:lnTo>
                  <a:pt x="154" y="58"/>
                </a:lnTo>
                <a:lnTo>
                  <a:pt x="170" y="60"/>
                </a:lnTo>
                <a:lnTo>
                  <a:pt x="186" y="64"/>
                </a:lnTo>
                <a:lnTo>
                  <a:pt x="202" y="72"/>
                </a:lnTo>
                <a:lnTo>
                  <a:pt x="214" y="82"/>
                </a:lnTo>
                <a:lnTo>
                  <a:pt x="226" y="94"/>
                </a:lnTo>
                <a:lnTo>
                  <a:pt x="234" y="106"/>
                </a:lnTo>
                <a:lnTo>
                  <a:pt x="240" y="122"/>
                </a:lnTo>
                <a:lnTo>
                  <a:pt x="244" y="136"/>
                </a:lnTo>
                <a:lnTo>
                  <a:pt x="244" y="136"/>
                </a:lnTo>
                <a:lnTo>
                  <a:pt x="246" y="148"/>
                </a:lnTo>
                <a:lnTo>
                  <a:pt x="246" y="162"/>
                </a:lnTo>
                <a:lnTo>
                  <a:pt x="244" y="174"/>
                </a:lnTo>
                <a:lnTo>
                  <a:pt x="242" y="184"/>
                </a:lnTo>
                <a:lnTo>
                  <a:pt x="234" y="202"/>
                </a:lnTo>
                <a:lnTo>
                  <a:pt x="228" y="216"/>
                </a:lnTo>
                <a:lnTo>
                  <a:pt x="218" y="236"/>
                </a:lnTo>
                <a:lnTo>
                  <a:pt x="232" y="228"/>
                </a:lnTo>
                <a:lnTo>
                  <a:pt x="232" y="228"/>
                </a:lnTo>
                <a:lnTo>
                  <a:pt x="238" y="226"/>
                </a:lnTo>
                <a:lnTo>
                  <a:pt x="246" y="220"/>
                </a:lnTo>
                <a:lnTo>
                  <a:pt x="254" y="212"/>
                </a:lnTo>
                <a:lnTo>
                  <a:pt x="262" y="200"/>
                </a:lnTo>
                <a:lnTo>
                  <a:pt x="270" y="188"/>
                </a:lnTo>
                <a:lnTo>
                  <a:pt x="276" y="172"/>
                </a:lnTo>
                <a:lnTo>
                  <a:pt x="280" y="154"/>
                </a:lnTo>
                <a:lnTo>
                  <a:pt x="282" y="132"/>
                </a:lnTo>
                <a:lnTo>
                  <a:pt x="282" y="132"/>
                </a:lnTo>
                <a:lnTo>
                  <a:pt x="282" y="122"/>
                </a:lnTo>
                <a:lnTo>
                  <a:pt x="280" y="110"/>
                </a:lnTo>
                <a:lnTo>
                  <a:pt x="274" y="88"/>
                </a:lnTo>
                <a:lnTo>
                  <a:pt x="262" y="66"/>
                </a:lnTo>
                <a:lnTo>
                  <a:pt x="248" y="46"/>
                </a:lnTo>
                <a:lnTo>
                  <a:pt x="228" y="30"/>
                </a:lnTo>
                <a:lnTo>
                  <a:pt x="218" y="22"/>
                </a:lnTo>
                <a:lnTo>
                  <a:pt x="208" y="16"/>
                </a:lnTo>
                <a:lnTo>
                  <a:pt x="196" y="10"/>
                </a:lnTo>
                <a:lnTo>
                  <a:pt x="182" y="6"/>
                </a:lnTo>
                <a:lnTo>
                  <a:pt x="170" y="2"/>
                </a:lnTo>
                <a:lnTo>
                  <a:pt x="156" y="2"/>
                </a:lnTo>
                <a:lnTo>
                  <a:pt x="156"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grpSp>
        <p:nvGrpSpPr>
          <p:cNvPr id="1937" name="グループ化 1936"/>
          <p:cNvGrpSpPr/>
          <p:nvPr/>
        </p:nvGrpSpPr>
        <p:grpSpPr>
          <a:xfrm>
            <a:off x="2161350" y="2627170"/>
            <a:ext cx="434926" cy="218903"/>
            <a:chOff x="6474620" y="3000375"/>
            <a:chExt cx="479425" cy="241300"/>
          </a:xfrm>
        </p:grpSpPr>
        <p:sp>
          <p:nvSpPr>
            <p:cNvPr id="1938" name="Freeform 7"/>
            <p:cNvSpPr>
              <a:spLocks/>
            </p:cNvSpPr>
            <p:nvPr/>
          </p:nvSpPr>
          <p:spPr bwMode="auto">
            <a:xfrm>
              <a:off x="6474620" y="3000375"/>
              <a:ext cx="479425" cy="241300"/>
            </a:xfrm>
            <a:custGeom>
              <a:avLst/>
              <a:gdLst>
                <a:gd name="T0" fmla="*/ 296 w 302"/>
                <a:gd name="T1" fmla="*/ 52 h 152"/>
                <a:gd name="T2" fmla="*/ 294 w 302"/>
                <a:gd name="T3" fmla="*/ 46 h 152"/>
                <a:gd name="T4" fmla="*/ 278 w 302"/>
                <a:gd name="T5" fmla="*/ 26 h 152"/>
                <a:gd name="T6" fmla="*/ 254 w 302"/>
                <a:gd name="T7" fmla="*/ 12 h 152"/>
                <a:gd name="T8" fmla="*/ 242 w 302"/>
                <a:gd name="T9" fmla="*/ 8 h 152"/>
                <a:gd name="T10" fmla="*/ 226 w 302"/>
                <a:gd name="T11" fmla="*/ 6 h 152"/>
                <a:gd name="T12" fmla="*/ 208 w 302"/>
                <a:gd name="T13" fmla="*/ 8 h 152"/>
                <a:gd name="T14" fmla="*/ 192 w 302"/>
                <a:gd name="T15" fmla="*/ 14 h 152"/>
                <a:gd name="T16" fmla="*/ 176 w 302"/>
                <a:gd name="T17" fmla="*/ 12 h 152"/>
                <a:gd name="T18" fmla="*/ 166 w 302"/>
                <a:gd name="T19" fmla="*/ 8 h 152"/>
                <a:gd name="T20" fmla="*/ 164 w 302"/>
                <a:gd name="T21" fmla="*/ 6 h 152"/>
                <a:gd name="T22" fmla="*/ 164 w 302"/>
                <a:gd name="T23" fmla="*/ 6 h 152"/>
                <a:gd name="T24" fmla="*/ 158 w 302"/>
                <a:gd name="T25" fmla="*/ 2 h 152"/>
                <a:gd name="T26" fmla="*/ 152 w 302"/>
                <a:gd name="T27" fmla="*/ 0 h 152"/>
                <a:gd name="T28" fmla="*/ 138 w 302"/>
                <a:gd name="T29" fmla="*/ 6 h 152"/>
                <a:gd name="T30" fmla="*/ 138 w 302"/>
                <a:gd name="T31" fmla="*/ 6 h 152"/>
                <a:gd name="T32" fmla="*/ 138 w 302"/>
                <a:gd name="T33" fmla="*/ 6 h 152"/>
                <a:gd name="T34" fmla="*/ 136 w 302"/>
                <a:gd name="T35" fmla="*/ 8 h 152"/>
                <a:gd name="T36" fmla="*/ 120 w 302"/>
                <a:gd name="T37" fmla="*/ 14 h 152"/>
                <a:gd name="T38" fmla="*/ 110 w 302"/>
                <a:gd name="T39" fmla="*/ 14 h 152"/>
                <a:gd name="T40" fmla="*/ 86 w 302"/>
                <a:gd name="T41" fmla="*/ 6 h 152"/>
                <a:gd name="T42" fmla="*/ 76 w 302"/>
                <a:gd name="T43" fmla="*/ 6 h 152"/>
                <a:gd name="T44" fmla="*/ 48 w 302"/>
                <a:gd name="T45" fmla="*/ 12 h 152"/>
                <a:gd name="T46" fmla="*/ 36 w 302"/>
                <a:gd name="T47" fmla="*/ 18 h 152"/>
                <a:gd name="T48" fmla="*/ 16 w 302"/>
                <a:gd name="T49" fmla="*/ 34 h 152"/>
                <a:gd name="T50" fmla="*/ 10 w 302"/>
                <a:gd name="T51" fmla="*/ 46 h 152"/>
                <a:gd name="T52" fmla="*/ 6 w 302"/>
                <a:gd name="T53" fmla="*/ 52 h 152"/>
                <a:gd name="T54" fmla="*/ 0 w 302"/>
                <a:gd name="T55" fmla="*/ 80 h 152"/>
                <a:gd name="T56" fmla="*/ 2 w 302"/>
                <a:gd name="T57" fmla="*/ 94 h 152"/>
                <a:gd name="T58" fmla="*/ 12 w 302"/>
                <a:gd name="T59" fmla="*/ 120 h 152"/>
                <a:gd name="T60" fmla="*/ 32 w 302"/>
                <a:gd name="T61" fmla="*/ 140 h 152"/>
                <a:gd name="T62" fmla="*/ 58 w 302"/>
                <a:gd name="T63" fmla="*/ 150 h 152"/>
                <a:gd name="T64" fmla="*/ 72 w 302"/>
                <a:gd name="T65" fmla="*/ 152 h 152"/>
                <a:gd name="T66" fmla="*/ 96 w 302"/>
                <a:gd name="T67" fmla="*/ 148 h 152"/>
                <a:gd name="T68" fmla="*/ 114 w 302"/>
                <a:gd name="T69" fmla="*/ 138 h 152"/>
                <a:gd name="T70" fmla="*/ 130 w 302"/>
                <a:gd name="T71" fmla="*/ 122 h 152"/>
                <a:gd name="T72" fmla="*/ 140 w 302"/>
                <a:gd name="T73" fmla="*/ 102 h 152"/>
                <a:gd name="T74" fmla="*/ 144 w 302"/>
                <a:gd name="T75" fmla="*/ 90 h 152"/>
                <a:gd name="T76" fmla="*/ 146 w 302"/>
                <a:gd name="T77" fmla="*/ 76 h 152"/>
                <a:gd name="T78" fmla="*/ 144 w 302"/>
                <a:gd name="T79" fmla="*/ 60 h 152"/>
                <a:gd name="T80" fmla="*/ 152 w 302"/>
                <a:gd name="T81" fmla="*/ 40 h 152"/>
                <a:gd name="T82" fmla="*/ 154 w 302"/>
                <a:gd name="T83" fmla="*/ 44 h 152"/>
                <a:gd name="T84" fmla="*/ 158 w 302"/>
                <a:gd name="T85" fmla="*/ 60 h 152"/>
                <a:gd name="T86" fmla="*/ 156 w 302"/>
                <a:gd name="T87" fmla="*/ 76 h 152"/>
                <a:gd name="T88" fmla="*/ 162 w 302"/>
                <a:gd name="T89" fmla="*/ 104 h 152"/>
                <a:gd name="T90" fmla="*/ 168 w 302"/>
                <a:gd name="T91" fmla="*/ 114 h 152"/>
                <a:gd name="T92" fmla="*/ 180 w 302"/>
                <a:gd name="T93" fmla="*/ 130 h 152"/>
                <a:gd name="T94" fmla="*/ 198 w 302"/>
                <a:gd name="T95" fmla="*/ 144 h 152"/>
                <a:gd name="T96" fmla="*/ 218 w 302"/>
                <a:gd name="T97" fmla="*/ 150 h 152"/>
                <a:gd name="T98" fmla="*/ 230 w 302"/>
                <a:gd name="T99" fmla="*/ 152 h 152"/>
                <a:gd name="T100" fmla="*/ 258 w 302"/>
                <a:gd name="T101" fmla="*/ 146 h 152"/>
                <a:gd name="T102" fmla="*/ 282 w 302"/>
                <a:gd name="T103" fmla="*/ 130 h 152"/>
                <a:gd name="T104" fmla="*/ 296 w 302"/>
                <a:gd name="T105" fmla="*/ 108 h 152"/>
                <a:gd name="T106" fmla="*/ 302 w 302"/>
                <a:gd name="T107" fmla="*/ 80 h 152"/>
                <a:gd name="T108" fmla="*/ 302 w 302"/>
                <a:gd name="T109" fmla="*/ 66 h 152"/>
                <a:gd name="T110" fmla="*/ 296 w 302"/>
                <a:gd name="T111" fmla="*/ 5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02" h="152">
                  <a:moveTo>
                    <a:pt x="296" y="52"/>
                  </a:moveTo>
                  <a:lnTo>
                    <a:pt x="296" y="52"/>
                  </a:lnTo>
                  <a:lnTo>
                    <a:pt x="294" y="46"/>
                  </a:lnTo>
                  <a:lnTo>
                    <a:pt x="294" y="46"/>
                  </a:lnTo>
                  <a:lnTo>
                    <a:pt x="286" y="34"/>
                  </a:lnTo>
                  <a:lnTo>
                    <a:pt x="278" y="26"/>
                  </a:lnTo>
                  <a:lnTo>
                    <a:pt x="266" y="18"/>
                  </a:lnTo>
                  <a:lnTo>
                    <a:pt x="254" y="12"/>
                  </a:lnTo>
                  <a:lnTo>
                    <a:pt x="254" y="12"/>
                  </a:lnTo>
                  <a:lnTo>
                    <a:pt x="242" y="8"/>
                  </a:lnTo>
                  <a:lnTo>
                    <a:pt x="226" y="6"/>
                  </a:lnTo>
                  <a:lnTo>
                    <a:pt x="226" y="6"/>
                  </a:lnTo>
                  <a:lnTo>
                    <a:pt x="218" y="6"/>
                  </a:lnTo>
                  <a:lnTo>
                    <a:pt x="208" y="8"/>
                  </a:lnTo>
                  <a:lnTo>
                    <a:pt x="192" y="14"/>
                  </a:lnTo>
                  <a:lnTo>
                    <a:pt x="192" y="14"/>
                  </a:lnTo>
                  <a:lnTo>
                    <a:pt x="182" y="14"/>
                  </a:lnTo>
                  <a:lnTo>
                    <a:pt x="176" y="12"/>
                  </a:lnTo>
                  <a:lnTo>
                    <a:pt x="166" y="8"/>
                  </a:lnTo>
                  <a:lnTo>
                    <a:pt x="166" y="8"/>
                  </a:lnTo>
                  <a:lnTo>
                    <a:pt x="164" y="6"/>
                  </a:lnTo>
                  <a:lnTo>
                    <a:pt x="164" y="6"/>
                  </a:lnTo>
                  <a:lnTo>
                    <a:pt x="164" y="6"/>
                  </a:lnTo>
                  <a:lnTo>
                    <a:pt x="164" y="6"/>
                  </a:lnTo>
                  <a:lnTo>
                    <a:pt x="164" y="6"/>
                  </a:lnTo>
                  <a:lnTo>
                    <a:pt x="158" y="2"/>
                  </a:lnTo>
                  <a:lnTo>
                    <a:pt x="152" y="0"/>
                  </a:lnTo>
                  <a:lnTo>
                    <a:pt x="152" y="0"/>
                  </a:lnTo>
                  <a:lnTo>
                    <a:pt x="144" y="2"/>
                  </a:lnTo>
                  <a:lnTo>
                    <a:pt x="138" y="6"/>
                  </a:lnTo>
                  <a:lnTo>
                    <a:pt x="138" y="6"/>
                  </a:lnTo>
                  <a:lnTo>
                    <a:pt x="138" y="6"/>
                  </a:lnTo>
                  <a:lnTo>
                    <a:pt x="138" y="6"/>
                  </a:lnTo>
                  <a:lnTo>
                    <a:pt x="138" y="6"/>
                  </a:lnTo>
                  <a:lnTo>
                    <a:pt x="136" y="8"/>
                  </a:lnTo>
                  <a:lnTo>
                    <a:pt x="136" y="8"/>
                  </a:lnTo>
                  <a:lnTo>
                    <a:pt x="128" y="12"/>
                  </a:lnTo>
                  <a:lnTo>
                    <a:pt x="120" y="14"/>
                  </a:lnTo>
                  <a:lnTo>
                    <a:pt x="110" y="14"/>
                  </a:lnTo>
                  <a:lnTo>
                    <a:pt x="110" y="14"/>
                  </a:lnTo>
                  <a:lnTo>
                    <a:pt x="94" y="8"/>
                  </a:lnTo>
                  <a:lnTo>
                    <a:pt x="86" y="6"/>
                  </a:lnTo>
                  <a:lnTo>
                    <a:pt x="76" y="6"/>
                  </a:lnTo>
                  <a:lnTo>
                    <a:pt x="76" y="6"/>
                  </a:lnTo>
                  <a:lnTo>
                    <a:pt x="62" y="8"/>
                  </a:lnTo>
                  <a:lnTo>
                    <a:pt x="48" y="12"/>
                  </a:lnTo>
                  <a:lnTo>
                    <a:pt x="48" y="12"/>
                  </a:lnTo>
                  <a:lnTo>
                    <a:pt x="36" y="18"/>
                  </a:lnTo>
                  <a:lnTo>
                    <a:pt x="26" y="26"/>
                  </a:lnTo>
                  <a:lnTo>
                    <a:pt x="16" y="34"/>
                  </a:lnTo>
                  <a:lnTo>
                    <a:pt x="10" y="46"/>
                  </a:lnTo>
                  <a:lnTo>
                    <a:pt x="10" y="46"/>
                  </a:lnTo>
                  <a:lnTo>
                    <a:pt x="6" y="52"/>
                  </a:lnTo>
                  <a:lnTo>
                    <a:pt x="6" y="52"/>
                  </a:lnTo>
                  <a:lnTo>
                    <a:pt x="2" y="66"/>
                  </a:lnTo>
                  <a:lnTo>
                    <a:pt x="0" y="80"/>
                  </a:lnTo>
                  <a:lnTo>
                    <a:pt x="0" y="80"/>
                  </a:lnTo>
                  <a:lnTo>
                    <a:pt x="2" y="94"/>
                  </a:lnTo>
                  <a:lnTo>
                    <a:pt x="6" y="108"/>
                  </a:lnTo>
                  <a:lnTo>
                    <a:pt x="12" y="120"/>
                  </a:lnTo>
                  <a:lnTo>
                    <a:pt x="22" y="130"/>
                  </a:lnTo>
                  <a:lnTo>
                    <a:pt x="32" y="140"/>
                  </a:lnTo>
                  <a:lnTo>
                    <a:pt x="44" y="146"/>
                  </a:lnTo>
                  <a:lnTo>
                    <a:pt x="58" y="150"/>
                  </a:lnTo>
                  <a:lnTo>
                    <a:pt x="72" y="152"/>
                  </a:lnTo>
                  <a:lnTo>
                    <a:pt x="72" y="152"/>
                  </a:lnTo>
                  <a:lnTo>
                    <a:pt x="84" y="150"/>
                  </a:lnTo>
                  <a:lnTo>
                    <a:pt x="96" y="148"/>
                  </a:lnTo>
                  <a:lnTo>
                    <a:pt x="106" y="144"/>
                  </a:lnTo>
                  <a:lnTo>
                    <a:pt x="114" y="138"/>
                  </a:lnTo>
                  <a:lnTo>
                    <a:pt x="124" y="130"/>
                  </a:lnTo>
                  <a:lnTo>
                    <a:pt x="130" y="122"/>
                  </a:lnTo>
                  <a:lnTo>
                    <a:pt x="136" y="114"/>
                  </a:lnTo>
                  <a:lnTo>
                    <a:pt x="140" y="102"/>
                  </a:lnTo>
                  <a:lnTo>
                    <a:pt x="140" y="102"/>
                  </a:lnTo>
                  <a:lnTo>
                    <a:pt x="144" y="90"/>
                  </a:lnTo>
                  <a:lnTo>
                    <a:pt x="146" y="76"/>
                  </a:lnTo>
                  <a:lnTo>
                    <a:pt x="146" y="76"/>
                  </a:lnTo>
                  <a:lnTo>
                    <a:pt x="144" y="60"/>
                  </a:lnTo>
                  <a:lnTo>
                    <a:pt x="144" y="60"/>
                  </a:lnTo>
                  <a:lnTo>
                    <a:pt x="150" y="44"/>
                  </a:lnTo>
                  <a:lnTo>
                    <a:pt x="152" y="40"/>
                  </a:lnTo>
                  <a:lnTo>
                    <a:pt x="152" y="40"/>
                  </a:lnTo>
                  <a:lnTo>
                    <a:pt x="154" y="44"/>
                  </a:lnTo>
                  <a:lnTo>
                    <a:pt x="158" y="60"/>
                  </a:lnTo>
                  <a:lnTo>
                    <a:pt x="158" y="60"/>
                  </a:lnTo>
                  <a:lnTo>
                    <a:pt x="156" y="76"/>
                  </a:lnTo>
                  <a:lnTo>
                    <a:pt x="156" y="76"/>
                  </a:lnTo>
                  <a:lnTo>
                    <a:pt x="158" y="90"/>
                  </a:lnTo>
                  <a:lnTo>
                    <a:pt x="162" y="104"/>
                  </a:lnTo>
                  <a:lnTo>
                    <a:pt x="162" y="104"/>
                  </a:lnTo>
                  <a:lnTo>
                    <a:pt x="168" y="114"/>
                  </a:lnTo>
                  <a:lnTo>
                    <a:pt x="172" y="122"/>
                  </a:lnTo>
                  <a:lnTo>
                    <a:pt x="180" y="130"/>
                  </a:lnTo>
                  <a:lnTo>
                    <a:pt x="188" y="138"/>
                  </a:lnTo>
                  <a:lnTo>
                    <a:pt x="198" y="144"/>
                  </a:lnTo>
                  <a:lnTo>
                    <a:pt x="208" y="148"/>
                  </a:lnTo>
                  <a:lnTo>
                    <a:pt x="218" y="150"/>
                  </a:lnTo>
                  <a:lnTo>
                    <a:pt x="230" y="152"/>
                  </a:lnTo>
                  <a:lnTo>
                    <a:pt x="230" y="152"/>
                  </a:lnTo>
                  <a:lnTo>
                    <a:pt x="246" y="150"/>
                  </a:lnTo>
                  <a:lnTo>
                    <a:pt x="258" y="146"/>
                  </a:lnTo>
                  <a:lnTo>
                    <a:pt x="270" y="140"/>
                  </a:lnTo>
                  <a:lnTo>
                    <a:pt x="282" y="130"/>
                  </a:lnTo>
                  <a:lnTo>
                    <a:pt x="290" y="120"/>
                  </a:lnTo>
                  <a:lnTo>
                    <a:pt x="296" y="108"/>
                  </a:lnTo>
                  <a:lnTo>
                    <a:pt x="302" y="94"/>
                  </a:lnTo>
                  <a:lnTo>
                    <a:pt x="302" y="80"/>
                  </a:lnTo>
                  <a:lnTo>
                    <a:pt x="302" y="80"/>
                  </a:lnTo>
                  <a:lnTo>
                    <a:pt x="302" y="66"/>
                  </a:lnTo>
                  <a:lnTo>
                    <a:pt x="296" y="52"/>
                  </a:lnTo>
                  <a:lnTo>
                    <a:pt x="296" y="5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grpSp>
          <p:nvGrpSpPr>
            <p:cNvPr id="1939" name="グループ化 1938"/>
            <p:cNvGrpSpPr/>
            <p:nvPr/>
          </p:nvGrpSpPr>
          <p:grpSpPr>
            <a:xfrm>
              <a:off x="6506370" y="3041650"/>
              <a:ext cx="419100" cy="168275"/>
              <a:chOff x="7234238" y="2206625"/>
              <a:chExt cx="419100" cy="168275"/>
            </a:xfrm>
          </p:grpSpPr>
          <p:sp>
            <p:nvSpPr>
              <p:cNvPr id="1940" name="Freeform 712"/>
              <p:cNvSpPr>
                <a:spLocks/>
              </p:cNvSpPr>
              <p:nvPr/>
            </p:nvSpPr>
            <p:spPr bwMode="auto">
              <a:xfrm>
                <a:off x="7234238" y="2206625"/>
                <a:ext cx="168275" cy="168275"/>
              </a:xfrm>
              <a:custGeom>
                <a:avLst/>
                <a:gdLst>
                  <a:gd name="T0" fmla="*/ 102 w 106"/>
                  <a:gd name="T1" fmla="*/ 32 h 106"/>
                  <a:gd name="T2" fmla="*/ 102 w 106"/>
                  <a:gd name="T3" fmla="*/ 32 h 106"/>
                  <a:gd name="T4" fmla="*/ 100 w 106"/>
                  <a:gd name="T5" fmla="*/ 28 h 106"/>
                  <a:gd name="T6" fmla="*/ 100 w 106"/>
                  <a:gd name="T7" fmla="*/ 28 h 106"/>
                  <a:gd name="T8" fmla="*/ 92 w 106"/>
                  <a:gd name="T9" fmla="*/ 16 h 106"/>
                  <a:gd name="T10" fmla="*/ 80 w 106"/>
                  <a:gd name="T11" fmla="*/ 8 h 106"/>
                  <a:gd name="T12" fmla="*/ 68 w 106"/>
                  <a:gd name="T13" fmla="*/ 2 h 106"/>
                  <a:gd name="T14" fmla="*/ 52 w 106"/>
                  <a:gd name="T15" fmla="*/ 0 h 106"/>
                  <a:gd name="T16" fmla="*/ 52 w 106"/>
                  <a:gd name="T17" fmla="*/ 0 h 106"/>
                  <a:gd name="T18" fmla="*/ 38 w 106"/>
                  <a:gd name="T19" fmla="*/ 2 h 106"/>
                  <a:gd name="T20" fmla="*/ 24 w 106"/>
                  <a:gd name="T21" fmla="*/ 8 h 106"/>
                  <a:gd name="T22" fmla="*/ 14 w 106"/>
                  <a:gd name="T23" fmla="*/ 16 h 106"/>
                  <a:gd name="T24" fmla="*/ 6 w 106"/>
                  <a:gd name="T25" fmla="*/ 28 h 106"/>
                  <a:gd name="T26" fmla="*/ 6 w 106"/>
                  <a:gd name="T27" fmla="*/ 28 h 106"/>
                  <a:gd name="T28" fmla="*/ 4 w 106"/>
                  <a:gd name="T29" fmla="*/ 32 h 106"/>
                  <a:gd name="T30" fmla="*/ 4 w 106"/>
                  <a:gd name="T31" fmla="*/ 32 h 106"/>
                  <a:gd name="T32" fmla="*/ 0 w 106"/>
                  <a:gd name="T33" fmla="*/ 42 h 106"/>
                  <a:gd name="T34" fmla="*/ 0 w 106"/>
                  <a:gd name="T35" fmla="*/ 54 h 106"/>
                  <a:gd name="T36" fmla="*/ 0 w 106"/>
                  <a:gd name="T37" fmla="*/ 54 h 106"/>
                  <a:gd name="T38" fmla="*/ 0 w 106"/>
                  <a:gd name="T39" fmla="*/ 64 h 106"/>
                  <a:gd name="T40" fmla="*/ 4 w 106"/>
                  <a:gd name="T41" fmla="*/ 74 h 106"/>
                  <a:gd name="T42" fmla="*/ 8 w 106"/>
                  <a:gd name="T43" fmla="*/ 84 h 106"/>
                  <a:gd name="T44" fmla="*/ 14 w 106"/>
                  <a:gd name="T45" fmla="*/ 92 h 106"/>
                  <a:gd name="T46" fmla="*/ 22 w 106"/>
                  <a:gd name="T47" fmla="*/ 98 h 106"/>
                  <a:gd name="T48" fmla="*/ 32 w 106"/>
                  <a:gd name="T49" fmla="*/ 102 h 106"/>
                  <a:gd name="T50" fmla="*/ 42 w 106"/>
                  <a:gd name="T51" fmla="*/ 106 h 106"/>
                  <a:gd name="T52" fmla="*/ 52 w 106"/>
                  <a:gd name="T53" fmla="*/ 106 h 106"/>
                  <a:gd name="T54" fmla="*/ 52 w 106"/>
                  <a:gd name="T55" fmla="*/ 106 h 106"/>
                  <a:gd name="T56" fmla="*/ 64 w 106"/>
                  <a:gd name="T57" fmla="*/ 106 h 106"/>
                  <a:gd name="T58" fmla="*/ 74 w 106"/>
                  <a:gd name="T59" fmla="*/ 102 h 106"/>
                  <a:gd name="T60" fmla="*/ 82 w 106"/>
                  <a:gd name="T61" fmla="*/ 98 h 106"/>
                  <a:gd name="T62" fmla="*/ 90 w 106"/>
                  <a:gd name="T63" fmla="*/ 92 h 106"/>
                  <a:gd name="T64" fmla="*/ 96 w 106"/>
                  <a:gd name="T65" fmla="*/ 84 h 106"/>
                  <a:gd name="T66" fmla="*/ 102 w 106"/>
                  <a:gd name="T67" fmla="*/ 74 h 106"/>
                  <a:gd name="T68" fmla="*/ 104 w 106"/>
                  <a:gd name="T69" fmla="*/ 64 h 106"/>
                  <a:gd name="T70" fmla="*/ 106 w 106"/>
                  <a:gd name="T71" fmla="*/ 54 h 106"/>
                  <a:gd name="T72" fmla="*/ 106 w 106"/>
                  <a:gd name="T73" fmla="*/ 54 h 106"/>
                  <a:gd name="T74" fmla="*/ 104 w 106"/>
                  <a:gd name="T75" fmla="*/ 42 h 106"/>
                  <a:gd name="T76" fmla="*/ 102 w 106"/>
                  <a:gd name="T77" fmla="*/ 32 h 106"/>
                  <a:gd name="T78" fmla="*/ 102 w 106"/>
                  <a:gd name="T79" fmla="*/ 32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6" h="106">
                    <a:moveTo>
                      <a:pt x="102" y="32"/>
                    </a:moveTo>
                    <a:lnTo>
                      <a:pt x="102" y="32"/>
                    </a:lnTo>
                    <a:lnTo>
                      <a:pt x="100" y="28"/>
                    </a:lnTo>
                    <a:lnTo>
                      <a:pt x="100" y="28"/>
                    </a:lnTo>
                    <a:lnTo>
                      <a:pt x="92" y="16"/>
                    </a:lnTo>
                    <a:lnTo>
                      <a:pt x="80" y="8"/>
                    </a:lnTo>
                    <a:lnTo>
                      <a:pt x="68" y="2"/>
                    </a:lnTo>
                    <a:lnTo>
                      <a:pt x="52" y="0"/>
                    </a:lnTo>
                    <a:lnTo>
                      <a:pt x="52" y="0"/>
                    </a:lnTo>
                    <a:lnTo>
                      <a:pt x="38" y="2"/>
                    </a:lnTo>
                    <a:lnTo>
                      <a:pt x="24" y="8"/>
                    </a:lnTo>
                    <a:lnTo>
                      <a:pt x="14" y="16"/>
                    </a:lnTo>
                    <a:lnTo>
                      <a:pt x="6" y="28"/>
                    </a:lnTo>
                    <a:lnTo>
                      <a:pt x="6" y="28"/>
                    </a:lnTo>
                    <a:lnTo>
                      <a:pt x="4" y="32"/>
                    </a:lnTo>
                    <a:lnTo>
                      <a:pt x="4" y="32"/>
                    </a:lnTo>
                    <a:lnTo>
                      <a:pt x="0" y="42"/>
                    </a:lnTo>
                    <a:lnTo>
                      <a:pt x="0" y="54"/>
                    </a:lnTo>
                    <a:lnTo>
                      <a:pt x="0" y="54"/>
                    </a:lnTo>
                    <a:lnTo>
                      <a:pt x="0" y="64"/>
                    </a:lnTo>
                    <a:lnTo>
                      <a:pt x="4" y="74"/>
                    </a:lnTo>
                    <a:lnTo>
                      <a:pt x="8" y="84"/>
                    </a:lnTo>
                    <a:lnTo>
                      <a:pt x="14" y="92"/>
                    </a:lnTo>
                    <a:lnTo>
                      <a:pt x="22" y="98"/>
                    </a:lnTo>
                    <a:lnTo>
                      <a:pt x="32" y="102"/>
                    </a:lnTo>
                    <a:lnTo>
                      <a:pt x="42" y="106"/>
                    </a:lnTo>
                    <a:lnTo>
                      <a:pt x="52" y="106"/>
                    </a:lnTo>
                    <a:lnTo>
                      <a:pt x="52" y="106"/>
                    </a:lnTo>
                    <a:lnTo>
                      <a:pt x="64" y="106"/>
                    </a:lnTo>
                    <a:lnTo>
                      <a:pt x="74" y="102"/>
                    </a:lnTo>
                    <a:lnTo>
                      <a:pt x="82" y="98"/>
                    </a:lnTo>
                    <a:lnTo>
                      <a:pt x="90" y="92"/>
                    </a:lnTo>
                    <a:lnTo>
                      <a:pt x="96" y="84"/>
                    </a:lnTo>
                    <a:lnTo>
                      <a:pt x="102" y="74"/>
                    </a:lnTo>
                    <a:lnTo>
                      <a:pt x="104" y="64"/>
                    </a:lnTo>
                    <a:lnTo>
                      <a:pt x="106" y="54"/>
                    </a:lnTo>
                    <a:lnTo>
                      <a:pt x="106" y="54"/>
                    </a:lnTo>
                    <a:lnTo>
                      <a:pt x="104" y="42"/>
                    </a:lnTo>
                    <a:lnTo>
                      <a:pt x="102" y="32"/>
                    </a:lnTo>
                    <a:lnTo>
                      <a:pt x="102" y="3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941" name="Freeform 713"/>
              <p:cNvSpPr>
                <a:spLocks/>
              </p:cNvSpPr>
              <p:nvPr/>
            </p:nvSpPr>
            <p:spPr bwMode="auto">
              <a:xfrm>
                <a:off x="7240588" y="2216150"/>
                <a:ext cx="152400" cy="152400"/>
              </a:xfrm>
              <a:custGeom>
                <a:avLst/>
                <a:gdLst>
                  <a:gd name="T0" fmla="*/ 94 w 96"/>
                  <a:gd name="T1" fmla="*/ 28 h 96"/>
                  <a:gd name="T2" fmla="*/ 94 w 96"/>
                  <a:gd name="T3" fmla="*/ 28 h 96"/>
                  <a:gd name="T4" fmla="*/ 90 w 96"/>
                  <a:gd name="T5" fmla="*/ 24 h 96"/>
                  <a:gd name="T6" fmla="*/ 90 w 96"/>
                  <a:gd name="T7" fmla="*/ 24 h 96"/>
                  <a:gd name="T8" fmla="*/ 84 w 96"/>
                  <a:gd name="T9" fmla="*/ 14 h 96"/>
                  <a:gd name="T10" fmla="*/ 74 w 96"/>
                  <a:gd name="T11" fmla="*/ 6 h 96"/>
                  <a:gd name="T12" fmla="*/ 62 w 96"/>
                  <a:gd name="T13" fmla="*/ 2 h 96"/>
                  <a:gd name="T14" fmla="*/ 48 w 96"/>
                  <a:gd name="T15" fmla="*/ 0 h 96"/>
                  <a:gd name="T16" fmla="*/ 48 w 96"/>
                  <a:gd name="T17" fmla="*/ 0 h 96"/>
                  <a:gd name="T18" fmla="*/ 36 w 96"/>
                  <a:gd name="T19" fmla="*/ 2 h 96"/>
                  <a:gd name="T20" fmla="*/ 24 w 96"/>
                  <a:gd name="T21" fmla="*/ 6 h 96"/>
                  <a:gd name="T22" fmla="*/ 14 w 96"/>
                  <a:gd name="T23" fmla="*/ 14 h 96"/>
                  <a:gd name="T24" fmla="*/ 6 w 96"/>
                  <a:gd name="T25" fmla="*/ 24 h 96"/>
                  <a:gd name="T26" fmla="*/ 6 w 96"/>
                  <a:gd name="T27" fmla="*/ 24 h 96"/>
                  <a:gd name="T28" fmla="*/ 4 w 96"/>
                  <a:gd name="T29" fmla="*/ 28 h 96"/>
                  <a:gd name="T30" fmla="*/ 4 w 96"/>
                  <a:gd name="T31" fmla="*/ 28 h 96"/>
                  <a:gd name="T32" fmla="*/ 2 w 96"/>
                  <a:gd name="T33" fmla="*/ 38 h 96"/>
                  <a:gd name="T34" fmla="*/ 0 w 96"/>
                  <a:gd name="T35" fmla="*/ 48 h 96"/>
                  <a:gd name="T36" fmla="*/ 0 w 96"/>
                  <a:gd name="T37" fmla="*/ 48 h 96"/>
                  <a:gd name="T38" fmla="*/ 2 w 96"/>
                  <a:gd name="T39" fmla="*/ 58 h 96"/>
                  <a:gd name="T40" fmla="*/ 4 w 96"/>
                  <a:gd name="T41" fmla="*/ 66 h 96"/>
                  <a:gd name="T42" fmla="*/ 8 w 96"/>
                  <a:gd name="T43" fmla="*/ 74 h 96"/>
                  <a:gd name="T44" fmla="*/ 14 w 96"/>
                  <a:gd name="T45" fmla="*/ 82 h 96"/>
                  <a:gd name="T46" fmla="*/ 22 w 96"/>
                  <a:gd name="T47" fmla="*/ 88 h 96"/>
                  <a:gd name="T48" fmla="*/ 30 w 96"/>
                  <a:gd name="T49" fmla="*/ 92 h 96"/>
                  <a:gd name="T50" fmla="*/ 38 w 96"/>
                  <a:gd name="T51" fmla="*/ 94 h 96"/>
                  <a:gd name="T52" fmla="*/ 48 w 96"/>
                  <a:gd name="T53" fmla="*/ 96 h 96"/>
                  <a:gd name="T54" fmla="*/ 48 w 96"/>
                  <a:gd name="T55" fmla="*/ 96 h 96"/>
                  <a:gd name="T56" fmla="*/ 58 w 96"/>
                  <a:gd name="T57" fmla="*/ 94 h 96"/>
                  <a:gd name="T58" fmla="*/ 68 w 96"/>
                  <a:gd name="T59" fmla="*/ 92 h 96"/>
                  <a:gd name="T60" fmla="*/ 76 w 96"/>
                  <a:gd name="T61" fmla="*/ 88 h 96"/>
                  <a:gd name="T62" fmla="*/ 82 w 96"/>
                  <a:gd name="T63" fmla="*/ 82 h 96"/>
                  <a:gd name="T64" fmla="*/ 88 w 96"/>
                  <a:gd name="T65" fmla="*/ 74 h 96"/>
                  <a:gd name="T66" fmla="*/ 92 w 96"/>
                  <a:gd name="T67" fmla="*/ 66 h 96"/>
                  <a:gd name="T68" fmla="*/ 96 w 96"/>
                  <a:gd name="T69" fmla="*/ 58 h 96"/>
                  <a:gd name="T70" fmla="*/ 96 w 96"/>
                  <a:gd name="T71" fmla="*/ 48 h 96"/>
                  <a:gd name="T72" fmla="*/ 96 w 96"/>
                  <a:gd name="T73" fmla="*/ 48 h 96"/>
                  <a:gd name="T74" fmla="*/ 96 w 96"/>
                  <a:gd name="T75" fmla="*/ 38 h 96"/>
                  <a:gd name="T76" fmla="*/ 94 w 96"/>
                  <a:gd name="T77" fmla="*/ 28 h 96"/>
                  <a:gd name="T78" fmla="*/ 94 w 96"/>
                  <a:gd name="T79" fmla="*/ 28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6" h="96">
                    <a:moveTo>
                      <a:pt x="94" y="28"/>
                    </a:moveTo>
                    <a:lnTo>
                      <a:pt x="94" y="28"/>
                    </a:lnTo>
                    <a:lnTo>
                      <a:pt x="90" y="24"/>
                    </a:lnTo>
                    <a:lnTo>
                      <a:pt x="90" y="24"/>
                    </a:lnTo>
                    <a:lnTo>
                      <a:pt x="84" y="14"/>
                    </a:lnTo>
                    <a:lnTo>
                      <a:pt x="74" y="6"/>
                    </a:lnTo>
                    <a:lnTo>
                      <a:pt x="62" y="2"/>
                    </a:lnTo>
                    <a:lnTo>
                      <a:pt x="48" y="0"/>
                    </a:lnTo>
                    <a:lnTo>
                      <a:pt x="48" y="0"/>
                    </a:lnTo>
                    <a:lnTo>
                      <a:pt x="36" y="2"/>
                    </a:lnTo>
                    <a:lnTo>
                      <a:pt x="24" y="6"/>
                    </a:lnTo>
                    <a:lnTo>
                      <a:pt x="14" y="14"/>
                    </a:lnTo>
                    <a:lnTo>
                      <a:pt x="6" y="24"/>
                    </a:lnTo>
                    <a:lnTo>
                      <a:pt x="6" y="24"/>
                    </a:lnTo>
                    <a:lnTo>
                      <a:pt x="4" y="28"/>
                    </a:lnTo>
                    <a:lnTo>
                      <a:pt x="4" y="28"/>
                    </a:lnTo>
                    <a:lnTo>
                      <a:pt x="2" y="38"/>
                    </a:lnTo>
                    <a:lnTo>
                      <a:pt x="0" y="48"/>
                    </a:lnTo>
                    <a:lnTo>
                      <a:pt x="0" y="48"/>
                    </a:lnTo>
                    <a:lnTo>
                      <a:pt x="2" y="58"/>
                    </a:lnTo>
                    <a:lnTo>
                      <a:pt x="4" y="66"/>
                    </a:lnTo>
                    <a:lnTo>
                      <a:pt x="8" y="74"/>
                    </a:lnTo>
                    <a:lnTo>
                      <a:pt x="14" y="82"/>
                    </a:lnTo>
                    <a:lnTo>
                      <a:pt x="22" y="88"/>
                    </a:lnTo>
                    <a:lnTo>
                      <a:pt x="30" y="92"/>
                    </a:lnTo>
                    <a:lnTo>
                      <a:pt x="38" y="94"/>
                    </a:lnTo>
                    <a:lnTo>
                      <a:pt x="48" y="96"/>
                    </a:lnTo>
                    <a:lnTo>
                      <a:pt x="48" y="96"/>
                    </a:lnTo>
                    <a:lnTo>
                      <a:pt x="58" y="94"/>
                    </a:lnTo>
                    <a:lnTo>
                      <a:pt x="68" y="92"/>
                    </a:lnTo>
                    <a:lnTo>
                      <a:pt x="76" y="88"/>
                    </a:lnTo>
                    <a:lnTo>
                      <a:pt x="82" y="82"/>
                    </a:lnTo>
                    <a:lnTo>
                      <a:pt x="88" y="74"/>
                    </a:lnTo>
                    <a:lnTo>
                      <a:pt x="92" y="66"/>
                    </a:lnTo>
                    <a:lnTo>
                      <a:pt x="96" y="58"/>
                    </a:lnTo>
                    <a:lnTo>
                      <a:pt x="96" y="48"/>
                    </a:lnTo>
                    <a:lnTo>
                      <a:pt x="96" y="48"/>
                    </a:lnTo>
                    <a:lnTo>
                      <a:pt x="96" y="38"/>
                    </a:lnTo>
                    <a:lnTo>
                      <a:pt x="94" y="28"/>
                    </a:lnTo>
                    <a:lnTo>
                      <a:pt x="94"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942" name="Freeform 714"/>
              <p:cNvSpPr>
                <a:spLocks/>
              </p:cNvSpPr>
              <p:nvPr/>
            </p:nvSpPr>
            <p:spPr bwMode="auto">
              <a:xfrm>
                <a:off x="7246938" y="2219325"/>
                <a:ext cx="142875" cy="142875"/>
              </a:xfrm>
              <a:custGeom>
                <a:avLst/>
                <a:gdLst>
                  <a:gd name="T0" fmla="*/ 86 w 90"/>
                  <a:gd name="T1" fmla="*/ 28 h 90"/>
                  <a:gd name="T2" fmla="*/ 86 w 90"/>
                  <a:gd name="T3" fmla="*/ 28 h 90"/>
                  <a:gd name="T4" fmla="*/ 84 w 90"/>
                  <a:gd name="T5" fmla="*/ 24 h 90"/>
                  <a:gd name="T6" fmla="*/ 84 w 90"/>
                  <a:gd name="T7" fmla="*/ 24 h 90"/>
                  <a:gd name="T8" fmla="*/ 78 w 90"/>
                  <a:gd name="T9" fmla="*/ 14 h 90"/>
                  <a:gd name="T10" fmla="*/ 68 w 90"/>
                  <a:gd name="T11" fmla="*/ 6 h 90"/>
                  <a:gd name="T12" fmla="*/ 56 w 90"/>
                  <a:gd name="T13" fmla="*/ 2 h 90"/>
                  <a:gd name="T14" fmla="*/ 44 w 90"/>
                  <a:gd name="T15" fmla="*/ 0 h 90"/>
                  <a:gd name="T16" fmla="*/ 44 w 90"/>
                  <a:gd name="T17" fmla="*/ 0 h 90"/>
                  <a:gd name="T18" fmla="*/ 32 w 90"/>
                  <a:gd name="T19" fmla="*/ 2 h 90"/>
                  <a:gd name="T20" fmla="*/ 22 w 90"/>
                  <a:gd name="T21" fmla="*/ 6 h 90"/>
                  <a:gd name="T22" fmla="*/ 12 w 90"/>
                  <a:gd name="T23" fmla="*/ 14 h 90"/>
                  <a:gd name="T24" fmla="*/ 6 w 90"/>
                  <a:gd name="T25" fmla="*/ 24 h 90"/>
                  <a:gd name="T26" fmla="*/ 6 w 90"/>
                  <a:gd name="T27" fmla="*/ 24 h 90"/>
                  <a:gd name="T28" fmla="*/ 4 w 90"/>
                  <a:gd name="T29" fmla="*/ 28 h 90"/>
                  <a:gd name="T30" fmla="*/ 4 w 90"/>
                  <a:gd name="T31" fmla="*/ 28 h 90"/>
                  <a:gd name="T32" fmla="*/ 0 w 90"/>
                  <a:gd name="T33" fmla="*/ 36 h 90"/>
                  <a:gd name="T34" fmla="*/ 0 w 90"/>
                  <a:gd name="T35" fmla="*/ 46 h 90"/>
                  <a:gd name="T36" fmla="*/ 0 w 90"/>
                  <a:gd name="T37" fmla="*/ 46 h 90"/>
                  <a:gd name="T38" fmla="*/ 0 w 90"/>
                  <a:gd name="T39" fmla="*/ 54 h 90"/>
                  <a:gd name="T40" fmla="*/ 4 w 90"/>
                  <a:gd name="T41" fmla="*/ 64 h 90"/>
                  <a:gd name="T42" fmla="*/ 8 w 90"/>
                  <a:gd name="T43" fmla="*/ 70 h 90"/>
                  <a:gd name="T44" fmla="*/ 12 w 90"/>
                  <a:gd name="T45" fmla="*/ 78 h 90"/>
                  <a:gd name="T46" fmla="*/ 20 w 90"/>
                  <a:gd name="T47" fmla="*/ 82 h 90"/>
                  <a:gd name="T48" fmla="*/ 28 w 90"/>
                  <a:gd name="T49" fmla="*/ 88 h 90"/>
                  <a:gd name="T50" fmla="*/ 36 w 90"/>
                  <a:gd name="T51" fmla="*/ 90 h 90"/>
                  <a:gd name="T52" fmla="*/ 44 w 90"/>
                  <a:gd name="T53" fmla="*/ 90 h 90"/>
                  <a:gd name="T54" fmla="*/ 44 w 90"/>
                  <a:gd name="T55" fmla="*/ 90 h 90"/>
                  <a:gd name="T56" fmla="*/ 54 w 90"/>
                  <a:gd name="T57" fmla="*/ 90 h 90"/>
                  <a:gd name="T58" fmla="*/ 62 w 90"/>
                  <a:gd name="T59" fmla="*/ 88 h 90"/>
                  <a:gd name="T60" fmla="*/ 70 w 90"/>
                  <a:gd name="T61" fmla="*/ 82 h 90"/>
                  <a:gd name="T62" fmla="*/ 76 w 90"/>
                  <a:gd name="T63" fmla="*/ 78 h 90"/>
                  <a:gd name="T64" fmla="*/ 82 w 90"/>
                  <a:gd name="T65" fmla="*/ 70 h 90"/>
                  <a:gd name="T66" fmla="*/ 86 w 90"/>
                  <a:gd name="T67" fmla="*/ 64 h 90"/>
                  <a:gd name="T68" fmla="*/ 88 w 90"/>
                  <a:gd name="T69" fmla="*/ 54 h 90"/>
                  <a:gd name="T70" fmla="*/ 90 w 90"/>
                  <a:gd name="T71" fmla="*/ 46 h 90"/>
                  <a:gd name="T72" fmla="*/ 90 w 90"/>
                  <a:gd name="T73" fmla="*/ 46 h 90"/>
                  <a:gd name="T74" fmla="*/ 88 w 90"/>
                  <a:gd name="T75" fmla="*/ 36 h 90"/>
                  <a:gd name="T76" fmla="*/ 86 w 90"/>
                  <a:gd name="T77" fmla="*/ 28 h 90"/>
                  <a:gd name="T78" fmla="*/ 86 w 90"/>
                  <a:gd name="T79" fmla="*/ 28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0" h="90">
                    <a:moveTo>
                      <a:pt x="86" y="28"/>
                    </a:moveTo>
                    <a:lnTo>
                      <a:pt x="86" y="28"/>
                    </a:lnTo>
                    <a:lnTo>
                      <a:pt x="84" y="24"/>
                    </a:lnTo>
                    <a:lnTo>
                      <a:pt x="84" y="24"/>
                    </a:lnTo>
                    <a:lnTo>
                      <a:pt x="78" y="14"/>
                    </a:lnTo>
                    <a:lnTo>
                      <a:pt x="68" y="6"/>
                    </a:lnTo>
                    <a:lnTo>
                      <a:pt x="56" y="2"/>
                    </a:lnTo>
                    <a:lnTo>
                      <a:pt x="44" y="0"/>
                    </a:lnTo>
                    <a:lnTo>
                      <a:pt x="44" y="0"/>
                    </a:lnTo>
                    <a:lnTo>
                      <a:pt x="32" y="2"/>
                    </a:lnTo>
                    <a:lnTo>
                      <a:pt x="22" y="6"/>
                    </a:lnTo>
                    <a:lnTo>
                      <a:pt x="12" y="14"/>
                    </a:lnTo>
                    <a:lnTo>
                      <a:pt x="6" y="24"/>
                    </a:lnTo>
                    <a:lnTo>
                      <a:pt x="6" y="24"/>
                    </a:lnTo>
                    <a:lnTo>
                      <a:pt x="4" y="28"/>
                    </a:lnTo>
                    <a:lnTo>
                      <a:pt x="4" y="28"/>
                    </a:lnTo>
                    <a:lnTo>
                      <a:pt x="0" y="36"/>
                    </a:lnTo>
                    <a:lnTo>
                      <a:pt x="0" y="46"/>
                    </a:lnTo>
                    <a:lnTo>
                      <a:pt x="0" y="46"/>
                    </a:lnTo>
                    <a:lnTo>
                      <a:pt x="0" y="54"/>
                    </a:lnTo>
                    <a:lnTo>
                      <a:pt x="4" y="64"/>
                    </a:lnTo>
                    <a:lnTo>
                      <a:pt x="8" y="70"/>
                    </a:lnTo>
                    <a:lnTo>
                      <a:pt x="12" y="78"/>
                    </a:lnTo>
                    <a:lnTo>
                      <a:pt x="20" y="82"/>
                    </a:lnTo>
                    <a:lnTo>
                      <a:pt x="28" y="88"/>
                    </a:lnTo>
                    <a:lnTo>
                      <a:pt x="36" y="90"/>
                    </a:lnTo>
                    <a:lnTo>
                      <a:pt x="44" y="90"/>
                    </a:lnTo>
                    <a:lnTo>
                      <a:pt x="44" y="90"/>
                    </a:lnTo>
                    <a:lnTo>
                      <a:pt x="54" y="90"/>
                    </a:lnTo>
                    <a:lnTo>
                      <a:pt x="62" y="88"/>
                    </a:lnTo>
                    <a:lnTo>
                      <a:pt x="70" y="82"/>
                    </a:lnTo>
                    <a:lnTo>
                      <a:pt x="76" y="78"/>
                    </a:lnTo>
                    <a:lnTo>
                      <a:pt x="82" y="70"/>
                    </a:lnTo>
                    <a:lnTo>
                      <a:pt x="86" y="64"/>
                    </a:lnTo>
                    <a:lnTo>
                      <a:pt x="88" y="54"/>
                    </a:lnTo>
                    <a:lnTo>
                      <a:pt x="90" y="46"/>
                    </a:lnTo>
                    <a:lnTo>
                      <a:pt x="90" y="46"/>
                    </a:lnTo>
                    <a:lnTo>
                      <a:pt x="88" y="36"/>
                    </a:lnTo>
                    <a:lnTo>
                      <a:pt x="86" y="28"/>
                    </a:lnTo>
                    <a:lnTo>
                      <a:pt x="86"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943" name="Freeform 715"/>
              <p:cNvSpPr>
                <a:spLocks/>
              </p:cNvSpPr>
              <p:nvPr/>
            </p:nvSpPr>
            <p:spPr bwMode="auto">
              <a:xfrm>
                <a:off x="7250113" y="2266950"/>
                <a:ext cx="133350" cy="92075"/>
              </a:xfrm>
              <a:custGeom>
                <a:avLst/>
                <a:gdLst>
                  <a:gd name="T0" fmla="*/ 42 w 84"/>
                  <a:gd name="T1" fmla="*/ 14 h 58"/>
                  <a:gd name="T2" fmla="*/ 42 w 84"/>
                  <a:gd name="T3" fmla="*/ 14 h 58"/>
                  <a:gd name="T4" fmla="*/ 30 w 84"/>
                  <a:gd name="T5" fmla="*/ 12 h 58"/>
                  <a:gd name="T6" fmla="*/ 18 w 84"/>
                  <a:gd name="T7" fmla="*/ 10 h 58"/>
                  <a:gd name="T8" fmla="*/ 10 w 84"/>
                  <a:gd name="T9" fmla="*/ 4 h 58"/>
                  <a:gd name="T10" fmla="*/ 4 w 84"/>
                  <a:gd name="T11" fmla="*/ 0 h 58"/>
                  <a:gd name="T12" fmla="*/ 4 w 84"/>
                  <a:gd name="T13" fmla="*/ 0 h 58"/>
                  <a:gd name="T14" fmla="*/ 2 w 84"/>
                  <a:gd name="T15" fmla="*/ 8 h 58"/>
                  <a:gd name="T16" fmla="*/ 0 w 84"/>
                  <a:gd name="T17" fmla="*/ 16 h 58"/>
                  <a:gd name="T18" fmla="*/ 0 w 84"/>
                  <a:gd name="T19" fmla="*/ 16 h 58"/>
                  <a:gd name="T20" fmla="*/ 2 w 84"/>
                  <a:gd name="T21" fmla="*/ 24 h 58"/>
                  <a:gd name="T22" fmla="*/ 4 w 84"/>
                  <a:gd name="T23" fmla="*/ 32 h 58"/>
                  <a:gd name="T24" fmla="*/ 8 w 84"/>
                  <a:gd name="T25" fmla="*/ 40 h 58"/>
                  <a:gd name="T26" fmla="*/ 12 w 84"/>
                  <a:gd name="T27" fmla="*/ 46 h 58"/>
                  <a:gd name="T28" fmla="*/ 18 w 84"/>
                  <a:gd name="T29" fmla="*/ 50 h 58"/>
                  <a:gd name="T30" fmla="*/ 26 w 84"/>
                  <a:gd name="T31" fmla="*/ 54 h 58"/>
                  <a:gd name="T32" fmla="*/ 34 w 84"/>
                  <a:gd name="T33" fmla="*/ 58 h 58"/>
                  <a:gd name="T34" fmla="*/ 42 w 84"/>
                  <a:gd name="T35" fmla="*/ 58 h 58"/>
                  <a:gd name="T36" fmla="*/ 42 w 84"/>
                  <a:gd name="T37" fmla="*/ 58 h 58"/>
                  <a:gd name="T38" fmla="*/ 52 w 84"/>
                  <a:gd name="T39" fmla="*/ 58 h 58"/>
                  <a:gd name="T40" fmla="*/ 60 w 84"/>
                  <a:gd name="T41" fmla="*/ 54 h 58"/>
                  <a:gd name="T42" fmla="*/ 66 w 84"/>
                  <a:gd name="T43" fmla="*/ 50 h 58"/>
                  <a:gd name="T44" fmla="*/ 72 w 84"/>
                  <a:gd name="T45" fmla="*/ 46 h 58"/>
                  <a:gd name="T46" fmla="*/ 78 w 84"/>
                  <a:gd name="T47" fmla="*/ 40 h 58"/>
                  <a:gd name="T48" fmla="*/ 82 w 84"/>
                  <a:gd name="T49" fmla="*/ 32 h 58"/>
                  <a:gd name="T50" fmla="*/ 84 w 84"/>
                  <a:gd name="T51" fmla="*/ 24 h 58"/>
                  <a:gd name="T52" fmla="*/ 84 w 84"/>
                  <a:gd name="T53" fmla="*/ 16 h 58"/>
                  <a:gd name="T54" fmla="*/ 84 w 84"/>
                  <a:gd name="T55" fmla="*/ 16 h 58"/>
                  <a:gd name="T56" fmla="*/ 84 w 84"/>
                  <a:gd name="T57" fmla="*/ 8 h 58"/>
                  <a:gd name="T58" fmla="*/ 82 w 84"/>
                  <a:gd name="T59" fmla="*/ 0 h 58"/>
                  <a:gd name="T60" fmla="*/ 82 w 84"/>
                  <a:gd name="T61" fmla="*/ 0 h 58"/>
                  <a:gd name="T62" fmla="*/ 76 w 84"/>
                  <a:gd name="T63" fmla="*/ 4 h 58"/>
                  <a:gd name="T64" fmla="*/ 66 w 84"/>
                  <a:gd name="T65" fmla="*/ 10 h 58"/>
                  <a:gd name="T66" fmla="*/ 56 w 84"/>
                  <a:gd name="T67" fmla="*/ 12 h 58"/>
                  <a:gd name="T68" fmla="*/ 42 w 84"/>
                  <a:gd name="T69" fmla="*/ 14 h 58"/>
                  <a:gd name="T70" fmla="*/ 42 w 84"/>
                  <a:gd name="T71" fmla="*/ 14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4" h="58">
                    <a:moveTo>
                      <a:pt x="42" y="14"/>
                    </a:moveTo>
                    <a:lnTo>
                      <a:pt x="42" y="14"/>
                    </a:lnTo>
                    <a:lnTo>
                      <a:pt x="30" y="12"/>
                    </a:lnTo>
                    <a:lnTo>
                      <a:pt x="18" y="10"/>
                    </a:lnTo>
                    <a:lnTo>
                      <a:pt x="10" y="4"/>
                    </a:lnTo>
                    <a:lnTo>
                      <a:pt x="4" y="0"/>
                    </a:lnTo>
                    <a:lnTo>
                      <a:pt x="4" y="0"/>
                    </a:lnTo>
                    <a:lnTo>
                      <a:pt x="2" y="8"/>
                    </a:lnTo>
                    <a:lnTo>
                      <a:pt x="0" y="16"/>
                    </a:lnTo>
                    <a:lnTo>
                      <a:pt x="0" y="16"/>
                    </a:lnTo>
                    <a:lnTo>
                      <a:pt x="2" y="24"/>
                    </a:lnTo>
                    <a:lnTo>
                      <a:pt x="4" y="32"/>
                    </a:lnTo>
                    <a:lnTo>
                      <a:pt x="8" y="40"/>
                    </a:lnTo>
                    <a:lnTo>
                      <a:pt x="12" y="46"/>
                    </a:lnTo>
                    <a:lnTo>
                      <a:pt x="18" y="50"/>
                    </a:lnTo>
                    <a:lnTo>
                      <a:pt x="26" y="54"/>
                    </a:lnTo>
                    <a:lnTo>
                      <a:pt x="34" y="58"/>
                    </a:lnTo>
                    <a:lnTo>
                      <a:pt x="42" y="58"/>
                    </a:lnTo>
                    <a:lnTo>
                      <a:pt x="42" y="58"/>
                    </a:lnTo>
                    <a:lnTo>
                      <a:pt x="52" y="58"/>
                    </a:lnTo>
                    <a:lnTo>
                      <a:pt x="60" y="54"/>
                    </a:lnTo>
                    <a:lnTo>
                      <a:pt x="66" y="50"/>
                    </a:lnTo>
                    <a:lnTo>
                      <a:pt x="72" y="46"/>
                    </a:lnTo>
                    <a:lnTo>
                      <a:pt x="78" y="40"/>
                    </a:lnTo>
                    <a:lnTo>
                      <a:pt x="82" y="32"/>
                    </a:lnTo>
                    <a:lnTo>
                      <a:pt x="84" y="24"/>
                    </a:lnTo>
                    <a:lnTo>
                      <a:pt x="84" y="16"/>
                    </a:lnTo>
                    <a:lnTo>
                      <a:pt x="84" y="16"/>
                    </a:lnTo>
                    <a:lnTo>
                      <a:pt x="84" y="8"/>
                    </a:lnTo>
                    <a:lnTo>
                      <a:pt x="82" y="0"/>
                    </a:lnTo>
                    <a:lnTo>
                      <a:pt x="82" y="0"/>
                    </a:lnTo>
                    <a:lnTo>
                      <a:pt x="76" y="4"/>
                    </a:lnTo>
                    <a:lnTo>
                      <a:pt x="66" y="10"/>
                    </a:lnTo>
                    <a:lnTo>
                      <a:pt x="56" y="12"/>
                    </a:lnTo>
                    <a:lnTo>
                      <a:pt x="42" y="14"/>
                    </a:lnTo>
                    <a:lnTo>
                      <a:pt x="42"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944" name="Freeform 716"/>
              <p:cNvSpPr>
                <a:spLocks/>
              </p:cNvSpPr>
              <p:nvPr/>
            </p:nvSpPr>
            <p:spPr bwMode="auto">
              <a:xfrm>
                <a:off x="7256463" y="2260600"/>
                <a:ext cx="123825" cy="28575"/>
              </a:xfrm>
              <a:custGeom>
                <a:avLst/>
                <a:gdLst>
                  <a:gd name="T0" fmla="*/ 38 w 78"/>
                  <a:gd name="T1" fmla="*/ 12 h 18"/>
                  <a:gd name="T2" fmla="*/ 38 w 78"/>
                  <a:gd name="T3" fmla="*/ 12 h 18"/>
                  <a:gd name="T4" fmla="*/ 28 w 78"/>
                  <a:gd name="T5" fmla="*/ 10 h 18"/>
                  <a:gd name="T6" fmla="*/ 16 w 78"/>
                  <a:gd name="T7" fmla="*/ 8 h 18"/>
                  <a:gd name="T8" fmla="*/ 8 w 78"/>
                  <a:gd name="T9" fmla="*/ 4 h 18"/>
                  <a:gd name="T10" fmla="*/ 2 w 78"/>
                  <a:gd name="T11" fmla="*/ 0 h 18"/>
                  <a:gd name="T12" fmla="*/ 2 w 78"/>
                  <a:gd name="T13" fmla="*/ 0 h 18"/>
                  <a:gd name="T14" fmla="*/ 0 w 78"/>
                  <a:gd name="T15" fmla="*/ 4 h 18"/>
                  <a:gd name="T16" fmla="*/ 0 w 78"/>
                  <a:gd name="T17" fmla="*/ 4 h 18"/>
                  <a:gd name="T18" fmla="*/ 6 w 78"/>
                  <a:gd name="T19" fmla="*/ 8 h 18"/>
                  <a:gd name="T20" fmla="*/ 14 w 78"/>
                  <a:gd name="T21" fmla="*/ 14 h 18"/>
                  <a:gd name="T22" fmla="*/ 26 w 78"/>
                  <a:gd name="T23" fmla="*/ 16 h 18"/>
                  <a:gd name="T24" fmla="*/ 38 w 78"/>
                  <a:gd name="T25" fmla="*/ 18 h 18"/>
                  <a:gd name="T26" fmla="*/ 38 w 78"/>
                  <a:gd name="T27" fmla="*/ 18 h 18"/>
                  <a:gd name="T28" fmla="*/ 52 w 78"/>
                  <a:gd name="T29" fmla="*/ 16 h 18"/>
                  <a:gd name="T30" fmla="*/ 62 w 78"/>
                  <a:gd name="T31" fmla="*/ 14 h 18"/>
                  <a:gd name="T32" fmla="*/ 72 w 78"/>
                  <a:gd name="T33" fmla="*/ 8 h 18"/>
                  <a:gd name="T34" fmla="*/ 78 w 78"/>
                  <a:gd name="T35" fmla="*/ 4 h 18"/>
                  <a:gd name="T36" fmla="*/ 78 w 78"/>
                  <a:gd name="T37" fmla="*/ 4 h 18"/>
                  <a:gd name="T38" fmla="*/ 76 w 78"/>
                  <a:gd name="T39" fmla="*/ 0 h 18"/>
                  <a:gd name="T40" fmla="*/ 76 w 78"/>
                  <a:gd name="T41" fmla="*/ 0 h 18"/>
                  <a:gd name="T42" fmla="*/ 70 w 78"/>
                  <a:gd name="T43" fmla="*/ 4 h 18"/>
                  <a:gd name="T44" fmla="*/ 60 w 78"/>
                  <a:gd name="T45" fmla="*/ 8 h 18"/>
                  <a:gd name="T46" fmla="*/ 50 w 78"/>
                  <a:gd name="T47" fmla="*/ 10 h 18"/>
                  <a:gd name="T48" fmla="*/ 38 w 78"/>
                  <a:gd name="T49" fmla="*/ 12 h 18"/>
                  <a:gd name="T50" fmla="*/ 38 w 78"/>
                  <a:gd name="T51" fmla="*/ 1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8" h="18">
                    <a:moveTo>
                      <a:pt x="38" y="12"/>
                    </a:moveTo>
                    <a:lnTo>
                      <a:pt x="38" y="12"/>
                    </a:lnTo>
                    <a:lnTo>
                      <a:pt x="28" y="10"/>
                    </a:lnTo>
                    <a:lnTo>
                      <a:pt x="16" y="8"/>
                    </a:lnTo>
                    <a:lnTo>
                      <a:pt x="8" y="4"/>
                    </a:lnTo>
                    <a:lnTo>
                      <a:pt x="2" y="0"/>
                    </a:lnTo>
                    <a:lnTo>
                      <a:pt x="2" y="0"/>
                    </a:lnTo>
                    <a:lnTo>
                      <a:pt x="0" y="4"/>
                    </a:lnTo>
                    <a:lnTo>
                      <a:pt x="0" y="4"/>
                    </a:lnTo>
                    <a:lnTo>
                      <a:pt x="6" y="8"/>
                    </a:lnTo>
                    <a:lnTo>
                      <a:pt x="14" y="14"/>
                    </a:lnTo>
                    <a:lnTo>
                      <a:pt x="26" y="16"/>
                    </a:lnTo>
                    <a:lnTo>
                      <a:pt x="38" y="18"/>
                    </a:lnTo>
                    <a:lnTo>
                      <a:pt x="38" y="18"/>
                    </a:lnTo>
                    <a:lnTo>
                      <a:pt x="52" y="16"/>
                    </a:lnTo>
                    <a:lnTo>
                      <a:pt x="62" y="14"/>
                    </a:lnTo>
                    <a:lnTo>
                      <a:pt x="72" y="8"/>
                    </a:lnTo>
                    <a:lnTo>
                      <a:pt x="78" y="4"/>
                    </a:lnTo>
                    <a:lnTo>
                      <a:pt x="78" y="4"/>
                    </a:lnTo>
                    <a:lnTo>
                      <a:pt x="76" y="0"/>
                    </a:lnTo>
                    <a:lnTo>
                      <a:pt x="76" y="0"/>
                    </a:lnTo>
                    <a:lnTo>
                      <a:pt x="70" y="4"/>
                    </a:lnTo>
                    <a:lnTo>
                      <a:pt x="60" y="8"/>
                    </a:lnTo>
                    <a:lnTo>
                      <a:pt x="50" y="10"/>
                    </a:lnTo>
                    <a:lnTo>
                      <a:pt x="38" y="12"/>
                    </a:lnTo>
                    <a:lnTo>
                      <a:pt x="38" y="12"/>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945" name="Freeform 717"/>
              <p:cNvSpPr>
                <a:spLocks/>
              </p:cNvSpPr>
              <p:nvPr/>
            </p:nvSpPr>
            <p:spPr bwMode="auto">
              <a:xfrm>
                <a:off x="7259638" y="2225675"/>
                <a:ext cx="117475" cy="53975"/>
              </a:xfrm>
              <a:custGeom>
                <a:avLst/>
                <a:gdLst>
                  <a:gd name="T0" fmla="*/ 36 w 74"/>
                  <a:gd name="T1" fmla="*/ 34 h 34"/>
                  <a:gd name="T2" fmla="*/ 36 w 74"/>
                  <a:gd name="T3" fmla="*/ 34 h 34"/>
                  <a:gd name="T4" fmla="*/ 48 w 74"/>
                  <a:gd name="T5" fmla="*/ 32 h 34"/>
                  <a:gd name="T6" fmla="*/ 58 w 74"/>
                  <a:gd name="T7" fmla="*/ 30 h 34"/>
                  <a:gd name="T8" fmla="*/ 68 w 74"/>
                  <a:gd name="T9" fmla="*/ 26 h 34"/>
                  <a:gd name="T10" fmla="*/ 74 w 74"/>
                  <a:gd name="T11" fmla="*/ 22 h 34"/>
                  <a:gd name="T12" fmla="*/ 74 w 74"/>
                  <a:gd name="T13" fmla="*/ 22 h 34"/>
                  <a:gd name="T14" fmla="*/ 68 w 74"/>
                  <a:gd name="T15" fmla="*/ 12 h 34"/>
                  <a:gd name="T16" fmla="*/ 58 w 74"/>
                  <a:gd name="T17" fmla="*/ 6 h 34"/>
                  <a:gd name="T18" fmla="*/ 48 w 74"/>
                  <a:gd name="T19" fmla="*/ 0 h 34"/>
                  <a:gd name="T20" fmla="*/ 36 w 74"/>
                  <a:gd name="T21" fmla="*/ 0 h 34"/>
                  <a:gd name="T22" fmla="*/ 36 w 74"/>
                  <a:gd name="T23" fmla="*/ 0 h 34"/>
                  <a:gd name="T24" fmla="*/ 26 w 74"/>
                  <a:gd name="T25" fmla="*/ 0 h 34"/>
                  <a:gd name="T26" fmla="*/ 14 w 74"/>
                  <a:gd name="T27" fmla="*/ 6 h 34"/>
                  <a:gd name="T28" fmla="*/ 6 w 74"/>
                  <a:gd name="T29" fmla="*/ 12 h 34"/>
                  <a:gd name="T30" fmla="*/ 0 w 74"/>
                  <a:gd name="T31" fmla="*/ 22 h 34"/>
                  <a:gd name="T32" fmla="*/ 0 w 74"/>
                  <a:gd name="T33" fmla="*/ 22 h 34"/>
                  <a:gd name="T34" fmla="*/ 6 w 74"/>
                  <a:gd name="T35" fmla="*/ 26 h 34"/>
                  <a:gd name="T36" fmla="*/ 14 w 74"/>
                  <a:gd name="T37" fmla="*/ 30 h 34"/>
                  <a:gd name="T38" fmla="*/ 26 w 74"/>
                  <a:gd name="T39" fmla="*/ 32 h 34"/>
                  <a:gd name="T40" fmla="*/ 36 w 74"/>
                  <a:gd name="T41" fmla="*/ 34 h 34"/>
                  <a:gd name="T42" fmla="*/ 36 w 74"/>
                  <a:gd name="T43"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4" h="34">
                    <a:moveTo>
                      <a:pt x="36" y="34"/>
                    </a:moveTo>
                    <a:lnTo>
                      <a:pt x="36" y="34"/>
                    </a:lnTo>
                    <a:lnTo>
                      <a:pt x="48" y="32"/>
                    </a:lnTo>
                    <a:lnTo>
                      <a:pt x="58" y="30"/>
                    </a:lnTo>
                    <a:lnTo>
                      <a:pt x="68" y="26"/>
                    </a:lnTo>
                    <a:lnTo>
                      <a:pt x="74" y="22"/>
                    </a:lnTo>
                    <a:lnTo>
                      <a:pt x="74" y="22"/>
                    </a:lnTo>
                    <a:lnTo>
                      <a:pt x="68" y="12"/>
                    </a:lnTo>
                    <a:lnTo>
                      <a:pt x="58" y="6"/>
                    </a:lnTo>
                    <a:lnTo>
                      <a:pt x="48" y="0"/>
                    </a:lnTo>
                    <a:lnTo>
                      <a:pt x="36" y="0"/>
                    </a:lnTo>
                    <a:lnTo>
                      <a:pt x="36" y="0"/>
                    </a:lnTo>
                    <a:lnTo>
                      <a:pt x="26" y="0"/>
                    </a:lnTo>
                    <a:lnTo>
                      <a:pt x="14" y="6"/>
                    </a:lnTo>
                    <a:lnTo>
                      <a:pt x="6" y="12"/>
                    </a:lnTo>
                    <a:lnTo>
                      <a:pt x="0" y="22"/>
                    </a:lnTo>
                    <a:lnTo>
                      <a:pt x="0" y="22"/>
                    </a:lnTo>
                    <a:lnTo>
                      <a:pt x="6" y="26"/>
                    </a:lnTo>
                    <a:lnTo>
                      <a:pt x="14" y="30"/>
                    </a:lnTo>
                    <a:lnTo>
                      <a:pt x="26" y="32"/>
                    </a:lnTo>
                    <a:lnTo>
                      <a:pt x="36" y="34"/>
                    </a:lnTo>
                    <a:lnTo>
                      <a:pt x="36" y="34"/>
                    </a:lnTo>
                    <a:close/>
                  </a:path>
                </a:pathLst>
              </a:custGeom>
              <a:solidFill>
                <a:srgbClr val="C8C9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946" name="Freeform 718"/>
              <p:cNvSpPr>
                <a:spLocks/>
              </p:cNvSpPr>
              <p:nvPr/>
            </p:nvSpPr>
            <p:spPr bwMode="auto">
              <a:xfrm>
                <a:off x="7485063" y="2206625"/>
                <a:ext cx="168275" cy="168275"/>
              </a:xfrm>
              <a:custGeom>
                <a:avLst/>
                <a:gdLst>
                  <a:gd name="T0" fmla="*/ 102 w 106"/>
                  <a:gd name="T1" fmla="*/ 32 h 106"/>
                  <a:gd name="T2" fmla="*/ 102 w 106"/>
                  <a:gd name="T3" fmla="*/ 32 h 106"/>
                  <a:gd name="T4" fmla="*/ 100 w 106"/>
                  <a:gd name="T5" fmla="*/ 28 h 106"/>
                  <a:gd name="T6" fmla="*/ 100 w 106"/>
                  <a:gd name="T7" fmla="*/ 28 h 106"/>
                  <a:gd name="T8" fmla="*/ 92 w 106"/>
                  <a:gd name="T9" fmla="*/ 16 h 106"/>
                  <a:gd name="T10" fmla="*/ 80 w 106"/>
                  <a:gd name="T11" fmla="*/ 8 h 106"/>
                  <a:gd name="T12" fmla="*/ 68 w 106"/>
                  <a:gd name="T13" fmla="*/ 2 h 106"/>
                  <a:gd name="T14" fmla="*/ 52 w 106"/>
                  <a:gd name="T15" fmla="*/ 0 h 106"/>
                  <a:gd name="T16" fmla="*/ 52 w 106"/>
                  <a:gd name="T17" fmla="*/ 0 h 106"/>
                  <a:gd name="T18" fmla="*/ 38 w 106"/>
                  <a:gd name="T19" fmla="*/ 2 h 106"/>
                  <a:gd name="T20" fmla="*/ 24 w 106"/>
                  <a:gd name="T21" fmla="*/ 8 h 106"/>
                  <a:gd name="T22" fmla="*/ 14 w 106"/>
                  <a:gd name="T23" fmla="*/ 16 h 106"/>
                  <a:gd name="T24" fmla="*/ 6 w 106"/>
                  <a:gd name="T25" fmla="*/ 28 h 106"/>
                  <a:gd name="T26" fmla="*/ 6 w 106"/>
                  <a:gd name="T27" fmla="*/ 28 h 106"/>
                  <a:gd name="T28" fmla="*/ 4 w 106"/>
                  <a:gd name="T29" fmla="*/ 32 h 106"/>
                  <a:gd name="T30" fmla="*/ 4 w 106"/>
                  <a:gd name="T31" fmla="*/ 32 h 106"/>
                  <a:gd name="T32" fmla="*/ 0 w 106"/>
                  <a:gd name="T33" fmla="*/ 42 h 106"/>
                  <a:gd name="T34" fmla="*/ 0 w 106"/>
                  <a:gd name="T35" fmla="*/ 54 h 106"/>
                  <a:gd name="T36" fmla="*/ 0 w 106"/>
                  <a:gd name="T37" fmla="*/ 54 h 106"/>
                  <a:gd name="T38" fmla="*/ 0 w 106"/>
                  <a:gd name="T39" fmla="*/ 64 h 106"/>
                  <a:gd name="T40" fmla="*/ 4 w 106"/>
                  <a:gd name="T41" fmla="*/ 74 h 106"/>
                  <a:gd name="T42" fmla="*/ 8 w 106"/>
                  <a:gd name="T43" fmla="*/ 84 h 106"/>
                  <a:gd name="T44" fmla="*/ 14 w 106"/>
                  <a:gd name="T45" fmla="*/ 92 h 106"/>
                  <a:gd name="T46" fmla="*/ 22 w 106"/>
                  <a:gd name="T47" fmla="*/ 98 h 106"/>
                  <a:gd name="T48" fmla="*/ 32 w 106"/>
                  <a:gd name="T49" fmla="*/ 102 h 106"/>
                  <a:gd name="T50" fmla="*/ 42 w 106"/>
                  <a:gd name="T51" fmla="*/ 106 h 106"/>
                  <a:gd name="T52" fmla="*/ 52 w 106"/>
                  <a:gd name="T53" fmla="*/ 106 h 106"/>
                  <a:gd name="T54" fmla="*/ 52 w 106"/>
                  <a:gd name="T55" fmla="*/ 106 h 106"/>
                  <a:gd name="T56" fmla="*/ 64 w 106"/>
                  <a:gd name="T57" fmla="*/ 106 h 106"/>
                  <a:gd name="T58" fmla="*/ 74 w 106"/>
                  <a:gd name="T59" fmla="*/ 102 h 106"/>
                  <a:gd name="T60" fmla="*/ 82 w 106"/>
                  <a:gd name="T61" fmla="*/ 98 h 106"/>
                  <a:gd name="T62" fmla="*/ 90 w 106"/>
                  <a:gd name="T63" fmla="*/ 92 h 106"/>
                  <a:gd name="T64" fmla="*/ 96 w 106"/>
                  <a:gd name="T65" fmla="*/ 84 h 106"/>
                  <a:gd name="T66" fmla="*/ 102 w 106"/>
                  <a:gd name="T67" fmla="*/ 74 h 106"/>
                  <a:gd name="T68" fmla="*/ 104 w 106"/>
                  <a:gd name="T69" fmla="*/ 64 h 106"/>
                  <a:gd name="T70" fmla="*/ 106 w 106"/>
                  <a:gd name="T71" fmla="*/ 54 h 106"/>
                  <a:gd name="T72" fmla="*/ 106 w 106"/>
                  <a:gd name="T73" fmla="*/ 54 h 106"/>
                  <a:gd name="T74" fmla="*/ 104 w 106"/>
                  <a:gd name="T75" fmla="*/ 42 h 106"/>
                  <a:gd name="T76" fmla="*/ 102 w 106"/>
                  <a:gd name="T77" fmla="*/ 32 h 106"/>
                  <a:gd name="T78" fmla="*/ 102 w 106"/>
                  <a:gd name="T79" fmla="*/ 32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6" h="106">
                    <a:moveTo>
                      <a:pt x="102" y="32"/>
                    </a:moveTo>
                    <a:lnTo>
                      <a:pt x="102" y="32"/>
                    </a:lnTo>
                    <a:lnTo>
                      <a:pt x="100" y="28"/>
                    </a:lnTo>
                    <a:lnTo>
                      <a:pt x="100" y="28"/>
                    </a:lnTo>
                    <a:lnTo>
                      <a:pt x="92" y="16"/>
                    </a:lnTo>
                    <a:lnTo>
                      <a:pt x="80" y="8"/>
                    </a:lnTo>
                    <a:lnTo>
                      <a:pt x="68" y="2"/>
                    </a:lnTo>
                    <a:lnTo>
                      <a:pt x="52" y="0"/>
                    </a:lnTo>
                    <a:lnTo>
                      <a:pt x="52" y="0"/>
                    </a:lnTo>
                    <a:lnTo>
                      <a:pt x="38" y="2"/>
                    </a:lnTo>
                    <a:lnTo>
                      <a:pt x="24" y="8"/>
                    </a:lnTo>
                    <a:lnTo>
                      <a:pt x="14" y="16"/>
                    </a:lnTo>
                    <a:lnTo>
                      <a:pt x="6" y="28"/>
                    </a:lnTo>
                    <a:lnTo>
                      <a:pt x="6" y="28"/>
                    </a:lnTo>
                    <a:lnTo>
                      <a:pt x="4" y="32"/>
                    </a:lnTo>
                    <a:lnTo>
                      <a:pt x="4" y="32"/>
                    </a:lnTo>
                    <a:lnTo>
                      <a:pt x="0" y="42"/>
                    </a:lnTo>
                    <a:lnTo>
                      <a:pt x="0" y="54"/>
                    </a:lnTo>
                    <a:lnTo>
                      <a:pt x="0" y="54"/>
                    </a:lnTo>
                    <a:lnTo>
                      <a:pt x="0" y="64"/>
                    </a:lnTo>
                    <a:lnTo>
                      <a:pt x="4" y="74"/>
                    </a:lnTo>
                    <a:lnTo>
                      <a:pt x="8" y="84"/>
                    </a:lnTo>
                    <a:lnTo>
                      <a:pt x="14" y="92"/>
                    </a:lnTo>
                    <a:lnTo>
                      <a:pt x="22" y="98"/>
                    </a:lnTo>
                    <a:lnTo>
                      <a:pt x="32" y="102"/>
                    </a:lnTo>
                    <a:lnTo>
                      <a:pt x="42" y="106"/>
                    </a:lnTo>
                    <a:lnTo>
                      <a:pt x="52" y="106"/>
                    </a:lnTo>
                    <a:lnTo>
                      <a:pt x="52" y="106"/>
                    </a:lnTo>
                    <a:lnTo>
                      <a:pt x="64" y="106"/>
                    </a:lnTo>
                    <a:lnTo>
                      <a:pt x="74" y="102"/>
                    </a:lnTo>
                    <a:lnTo>
                      <a:pt x="82" y="98"/>
                    </a:lnTo>
                    <a:lnTo>
                      <a:pt x="90" y="92"/>
                    </a:lnTo>
                    <a:lnTo>
                      <a:pt x="96" y="84"/>
                    </a:lnTo>
                    <a:lnTo>
                      <a:pt x="102" y="74"/>
                    </a:lnTo>
                    <a:lnTo>
                      <a:pt x="104" y="64"/>
                    </a:lnTo>
                    <a:lnTo>
                      <a:pt x="106" y="54"/>
                    </a:lnTo>
                    <a:lnTo>
                      <a:pt x="106" y="54"/>
                    </a:lnTo>
                    <a:lnTo>
                      <a:pt x="104" y="42"/>
                    </a:lnTo>
                    <a:lnTo>
                      <a:pt x="102" y="32"/>
                    </a:lnTo>
                    <a:lnTo>
                      <a:pt x="102" y="3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947" name="Freeform 719"/>
              <p:cNvSpPr>
                <a:spLocks/>
              </p:cNvSpPr>
              <p:nvPr/>
            </p:nvSpPr>
            <p:spPr bwMode="auto">
              <a:xfrm>
                <a:off x="7491413" y="2216150"/>
                <a:ext cx="152400" cy="152400"/>
              </a:xfrm>
              <a:custGeom>
                <a:avLst/>
                <a:gdLst>
                  <a:gd name="T0" fmla="*/ 92 w 96"/>
                  <a:gd name="T1" fmla="*/ 28 h 96"/>
                  <a:gd name="T2" fmla="*/ 92 w 96"/>
                  <a:gd name="T3" fmla="*/ 28 h 96"/>
                  <a:gd name="T4" fmla="*/ 90 w 96"/>
                  <a:gd name="T5" fmla="*/ 24 h 96"/>
                  <a:gd name="T6" fmla="*/ 90 w 96"/>
                  <a:gd name="T7" fmla="*/ 24 h 96"/>
                  <a:gd name="T8" fmla="*/ 84 w 96"/>
                  <a:gd name="T9" fmla="*/ 14 h 96"/>
                  <a:gd name="T10" fmla="*/ 74 w 96"/>
                  <a:gd name="T11" fmla="*/ 6 h 96"/>
                  <a:gd name="T12" fmla="*/ 62 w 96"/>
                  <a:gd name="T13" fmla="*/ 2 h 96"/>
                  <a:gd name="T14" fmla="*/ 48 w 96"/>
                  <a:gd name="T15" fmla="*/ 0 h 96"/>
                  <a:gd name="T16" fmla="*/ 48 w 96"/>
                  <a:gd name="T17" fmla="*/ 0 h 96"/>
                  <a:gd name="T18" fmla="*/ 36 w 96"/>
                  <a:gd name="T19" fmla="*/ 2 h 96"/>
                  <a:gd name="T20" fmla="*/ 24 w 96"/>
                  <a:gd name="T21" fmla="*/ 6 h 96"/>
                  <a:gd name="T22" fmla="*/ 14 w 96"/>
                  <a:gd name="T23" fmla="*/ 14 h 96"/>
                  <a:gd name="T24" fmla="*/ 6 w 96"/>
                  <a:gd name="T25" fmla="*/ 24 h 96"/>
                  <a:gd name="T26" fmla="*/ 6 w 96"/>
                  <a:gd name="T27" fmla="*/ 24 h 96"/>
                  <a:gd name="T28" fmla="*/ 4 w 96"/>
                  <a:gd name="T29" fmla="*/ 28 h 96"/>
                  <a:gd name="T30" fmla="*/ 4 w 96"/>
                  <a:gd name="T31" fmla="*/ 28 h 96"/>
                  <a:gd name="T32" fmla="*/ 2 w 96"/>
                  <a:gd name="T33" fmla="*/ 38 h 96"/>
                  <a:gd name="T34" fmla="*/ 0 w 96"/>
                  <a:gd name="T35" fmla="*/ 48 h 96"/>
                  <a:gd name="T36" fmla="*/ 0 w 96"/>
                  <a:gd name="T37" fmla="*/ 48 h 96"/>
                  <a:gd name="T38" fmla="*/ 2 w 96"/>
                  <a:gd name="T39" fmla="*/ 58 h 96"/>
                  <a:gd name="T40" fmla="*/ 4 w 96"/>
                  <a:gd name="T41" fmla="*/ 66 h 96"/>
                  <a:gd name="T42" fmla="*/ 8 w 96"/>
                  <a:gd name="T43" fmla="*/ 74 h 96"/>
                  <a:gd name="T44" fmla="*/ 14 w 96"/>
                  <a:gd name="T45" fmla="*/ 82 h 96"/>
                  <a:gd name="T46" fmla="*/ 22 w 96"/>
                  <a:gd name="T47" fmla="*/ 88 h 96"/>
                  <a:gd name="T48" fmla="*/ 30 w 96"/>
                  <a:gd name="T49" fmla="*/ 92 h 96"/>
                  <a:gd name="T50" fmla="*/ 38 w 96"/>
                  <a:gd name="T51" fmla="*/ 94 h 96"/>
                  <a:gd name="T52" fmla="*/ 48 w 96"/>
                  <a:gd name="T53" fmla="*/ 96 h 96"/>
                  <a:gd name="T54" fmla="*/ 48 w 96"/>
                  <a:gd name="T55" fmla="*/ 96 h 96"/>
                  <a:gd name="T56" fmla="*/ 58 w 96"/>
                  <a:gd name="T57" fmla="*/ 94 h 96"/>
                  <a:gd name="T58" fmla="*/ 68 w 96"/>
                  <a:gd name="T59" fmla="*/ 92 h 96"/>
                  <a:gd name="T60" fmla="*/ 76 w 96"/>
                  <a:gd name="T61" fmla="*/ 88 h 96"/>
                  <a:gd name="T62" fmla="*/ 82 w 96"/>
                  <a:gd name="T63" fmla="*/ 82 h 96"/>
                  <a:gd name="T64" fmla="*/ 88 w 96"/>
                  <a:gd name="T65" fmla="*/ 74 h 96"/>
                  <a:gd name="T66" fmla="*/ 92 w 96"/>
                  <a:gd name="T67" fmla="*/ 66 h 96"/>
                  <a:gd name="T68" fmla="*/ 96 w 96"/>
                  <a:gd name="T69" fmla="*/ 58 h 96"/>
                  <a:gd name="T70" fmla="*/ 96 w 96"/>
                  <a:gd name="T71" fmla="*/ 48 h 96"/>
                  <a:gd name="T72" fmla="*/ 96 w 96"/>
                  <a:gd name="T73" fmla="*/ 48 h 96"/>
                  <a:gd name="T74" fmla="*/ 96 w 96"/>
                  <a:gd name="T75" fmla="*/ 38 h 96"/>
                  <a:gd name="T76" fmla="*/ 92 w 96"/>
                  <a:gd name="T77" fmla="*/ 28 h 96"/>
                  <a:gd name="T78" fmla="*/ 92 w 96"/>
                  <a:gd name="T79" fmla="*/ 28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6" h="96">
                    <a:moveTo>
                      <a:pt x="92" y="28"/>
                    </a:moveTo>
                    <a:lnTo>
                      <a:pt x="92" y="28"/>
                    </a:lnTo>
                    <a:lnTo>
                      <a:pt x="90" y="24"/>
                    </a:lnTo>
                    <a:lnTo>
                      <a:pt x="90" y="24"/>
                    </a:lnTo>
                    <a:lnTo>
                      <a:pt x="84" y="14"/>
                    </a:lnTo>
                    <a:lnTo>
                      <a:pt x="74" y="6"/>
                    </a:lnTo>
                    <a:lnTo>
                      <a:pt x="62" y="2"/>
                    </a:lnTo>
                    <a:lnTo>
                      <a:pt x="48" y="0"/>
                    </a:lnTo>
                    <a:lnTo>
                      <a:pt x="48" y="0"/>
                    </a:lnTo>
                    <a:lnTo>
                      <a:pt x="36" y="2"/>
                    </a:lnTo>
                    <a:lnTo>
                      <a:pt x="24" y="6"/>
                    </a:lnTo>
                    <a:lnTo>
                      <a:pt x="14" y="14"/>
                    </a:lnTo>
                    <a:lnTo>
                      <a:pt x="6" y="24"/>
                    </a:lnTo>
                    <a:lnTo>
                      <a:pt x="6" y="24"/>
                    </a:lnTo>
                    <a:lnTo>
                      <a:pt x="4" y="28"/>
                    </a:lnTo>
                    <a:lnTo>
                      <a:pt x="4" y="28"/>
                    </a:lnTo>
                    <a:lnTo>
                      <a:pt x="2" y="38"/>
                    </a:lnTo>
                    <a:lnTo>
                      <a:pt x="0" y="48"/>
                    </a:lnTo>
                    <a:lnTo>
                      <a:pt x="0" y="48"/>
                    </a:lnTo>
                    <a:lnTo>
                      <a:pt x="2" y="58"/>
                    </a:lnTo>
                    <a:lnTo>
                      <a:pt x="4" y="66"/>
                    </a:lnTo>
                    <a:lnTo>
                      <a:pt x="8" y="74"/>
                    </a:lnTo>
                    <a:lnTo>
                      <a:pt x="14" y="82"/>
                    </a:lnTo>
                    <a:lnTo>
                      <a:pt x="22" y="88"/>
                    </a:lnTo>
                    <a:lnTo>
                      <a:pt x="30" y="92"/>
                    </a:lnTo>
                    <a:lnTo>
                      <a:pt x="38" y="94"/>
                    </a:lnTo>
                    <a:lnTo>
                      <a:pt x="48" y="96"/>
                    </a:lnTo>
                    <a:lnTo>
                      <a:pt x="48" y="96"/>
                    </a:lnTo>
                    <a:lnTo>
                      <a:pt x="58" y="94"/>
                    </a:lnTo>
                    <a:lnTo>
                      <a:pt x="68" y="92"/>
                    </a:lnTo>
                    <a:lnTo>
                      <a:pt x="76" y="88"/>
                    </a:lnTo>
                    <a:lnTo>
                      <a:pt x="82" y="82"/>
                    </a:lnTo>
                    <a:lnTo>
                      <a:pt x="88" y="74"/>
                    </a:lnTo>
                    <a:lnTo>
                      <a:pt x="92" y="66"/>
                    </a:lnTo>
                    <a:lnTo>
                      <a:pt x="96" y="58"/>
                    </a:lnTo>
                    <a:lnTo>
                      <a:pt x="96" y="48"/>
                    </a:lnTo>
                    <a:lnTo>
                      <a:pt x="96" y="48"/>
                    </a:lnTo>
                    <a:lnTo>
                      <a:pt x="96" y="38"/>
                    </a:lnTo>
                    <a:lnTo>
                      <a:pt x="92" y="28"/>
                    </a:lnTo>
                    <a:lnTo>
                      <a:pt x="92"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948" name="Freeform 720"/>
              <p:cNvSpPr>
                <a:spLocks/>
              </p:cNvSpPr>
              <p:nvPr/>
            </p:nvSpPr>
            <p:spPr bwMode="auto">
              <a:xfrm>
                <a:off x="7497763" y="2219325"/>
                <a:ext cx="142875" cy="142875"/>
              </a:xfrm>
              <a:custGeom>
                <a:avLst/>
                <a:gdLst>
                  <a:gd name="T0" fmla="*/ 86 w 90"/>
                  <a:gd name="T1" fmla="*/ 28 h 90"/>
                  <a:gd name="T2" fmla="*/ 86 w 90"/>
                  <a:gd name="T3" fmla="*/ 28 h 90"/>
                  <a:gd name="T4" fmla="*/ 84 w 90"/>
                  <a:gd name="T5" fmla="*/ 24 h 90"/>
                  <a:gd name="T6" fmla="*/ 84 w 90"/>
                  <a:gd name="T7" fmla="*/ 24 h 90"/>
                  <a:gd name="T8" fmla="*/ 78 w 90"/>
                  <a:gd name="T9" fmla="*/ 14 h 90"/>
                  <a:gd name="T10" fmla="*/ 68 w 90"/>
                  <a:gd name="T11" fmla="*/ 6 h 90"/>
                  <a:gd name="T12" fmla="*/ 56 w 90"/>
                  <a:gd name="T13" fmla="*/ 2 h 90"/>
                  <a:gd name="T14" fmla="*/ 44 w 90"/>
                  <a:gd name="T15" fmla="*/ 0 h 90"/>
                  <a:gd name="T16" fmla="*/ 44 w 90"/>
                  <a:gd name="T17" fmla="*/ 0 h 90"/>
                  <a:gd name="T18" fmla="*/ 32 w 90"/>
                  <a:gd name="T19" fmla="*/ 2 h 90"/>
                  <a:gd name="T20" fmla="*/ 22 w 90"/>
                  <a:gd name="T21" fmla="*/ 6 h 90"/>
                  <a:gd name="T22" fmla="*/ 12 w 90"/>
                  <a:gd name="T23" fmla="*/ 14 h 90"/>
                  <a:gd name="T24" fmla="*/ 4 w 90"/>
                  <a:gd name="T25" fmla="*/ 24 h 90"/>
                  <a:gd name="T26" fmla="*/ 4 w 90"/>
                  <a:gd name="T27" fmla="*/ 24 h 90"/>
                  <a:gd name="T28" fmla="*/ 2 w 90"/>
                  <a:gd name="T29" fmla="*/ 28 h 90"/>
                  <a:gd name="T30" fmla="*/ 2 w 90"/>
                  <a:gd name="T31" fmla="*/ 28 h 90"/>
                  <a:gd name="T32" fmla="*/ 0 w 90"/>
                  <a:gd name="T33" fmla="*/ 36 h 90"/>
                  <a:gd name="T34" fmla="*/ 0 w 90"/>
                  <a:gd name="T35" fmla="*/ 46 h 90"/>
                  <a:gd name="T36" fmla="*/ 0 w 90"/>
                  <a:gd name="T37" fmla="*/ 46 h 90"/>
                  <a:gd name="T38" fmla="*/ 0 w 90"/>
                  <a:gd name="T39" fmla="*/ 54 h 90"/>
                  <a:gd name="T40" fmla="*/ 2 w 90"/>
                  <a:gd name="T41" fmla="*/ 64 h 90"/>
                  <a:gd name="T42" fmla="*/ 8 w 90"/>
                  <a:gd name="T43" fmla="*/ 70 h 90"/>
                  <a:gd name="T44" fmla="*/ 12 w 90"/>
                  <a:gd name="T45" fmla="*/ 78 h 90"/>
                  <a:gd name="T46" fmla="*/ 20 w 90"/>
                  <a:gd name="T47" fmla="*/ 82 h 90"/>
                  <a:gd name="T48" fmla="*/ 26 w 90"/>
                  <a:gd name="T49" fmla="*/ 88 h 90"/>
                  <a:gd name="T50" fmla="*/ 36 w 90"/>
                  <a:gd name="T51" fmla="*/ 90 h 90"/>
                  <a:gd name="T52" fmla="*/ 44 w 90"/>
                  <a:gd name="T53" fmla="*/ 90 h 90"/>
                  <a:gd name="T54" fmla="*/ 44 w 90"/>
                  <a:gd name="T55" fmla="*/ 90 h 90"/>
                  <a:gd name="T56" fmla="*/ 54 w 90"/>
                  <a:gd name="T57" fmla="*/ 90 h 90"/>
                  <a:gd name="T58" fmla="*/ 62 w 90"/>
                  <a:gd name="T59" fmla="*/ 88 h 90"/>
                  <a:gd name="T60" fmla="*/ 70 w 90"/>
                  <a:gd name="T61" fmla="*/ 82 h 90"/>
                  <a:gd name="T62" fmla="*/ 76 w 90"/>
                  <a:gd name="T63" fmla="*/ 78 h 90"/>
                  <a:gd name="T64" fmla="*/ 82 w 90"/>
                  <a:gd name="T65" fmla="*/ 70 h 90"/>
                  <a:gd name="T66" fmla="*/ 86 w 90"/>
                  <a:gd name="T67" fmla="*/ 64 h 90"/>
                  <a:gd name="T68" fmla="*/ 88 w 90"/>
                  <a:gd name="T69" fmla="*/ 54 h 90"/>
                  <a:gd name="T70" fmla="*/ 90 w 90"/>
                  <a:gd name="T71" fmla="*/ 46 h 90"/>
                  <a:gd name="T72" fmla="*/ 90 w 90"/>
                  <a:gd name="T73" fmla="*/ 46 h 90"/>
                  <a:gd name="T74" fmla="*/ 88 w 90"/>
                  <a:gd name="T75" fmla="*/ 36 h 90"/>
                  <a:gd name="T76" fmla="*/ 86 w 90"/>
                  <a:gd name="T77" fmla="*/ 28 h 90"/>
                  <a:gd name="T78" fmla="*/ 86 w 90"/>
                  <a:gd name="T79" fmla="*/ 28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0" h="90">
                    <a:moveTo>
                      <a:pt x="86" y="28"/>
                    </a:moveTo>
                    <a:lnTo>
                      <a:pt x="86" y="28"/>
                    </a:lnTo>
                    <a:lnTo>
                      <a:pt x="84" y="24"/>
                    </a:lnTo>
                    <a:lnTo>
                      <a:pt x="84" y="24"/>
                    </a:lnTo>
                    <a:lnTo>
                      <a:pt x="78" y="14"/>
                    </a:lnTo>
                    <a:lnTo>
                      <a:pt x="68" y="6"/>
                    </a:lnTo>
                    <a:lnTo>
                      <a:pt x="56" y="2"/>
                    </a:lnTo>
                    <a:lnTo>
                      <a:pt x="44" y="0"/>
                    </a:lnTo>
                    <a:lnTo>
                      <a:pt x="44" y="0"/>
                    </a:lnTo>
                    <a:lnTo>
                      <a:pt x="32" y="2"/>
                    </a:lnTo>
                    <a:lnTo>
                      <a:pt x="22" y="6"/>
                    </a:lnTo>
                    <a:lnTo>
                      <a:pt x="12" y="14"/>
                    </a:lnTo>
                    <a:lnTo>
                      <a:pt x="4" y="24"/>
                    </a:lnTo>
                    <a:lnTo>
                      <a:pt x="4" y="24"/>
                    </a:lnTo>
                    <a:lnTo>
                      <a:pt x="2" y="28"/>
                    </a:lnTo>
                    <a:lnTo>
                      <a:pt x="2" y="28"/>
                    </a:lnTo>
                    <a:lnTo>
                      <a:pt x="0" y="36"/>
                    </a:lnTo>
                    <a:lnTo>
                      <a:pt x="0" y="46"/>
                    </a:lnTo>
                    <a:lnTo>
                      <a:pt x="0" y="46"/>
                    </a:lnTo>
                    <a:lnTo>
                      <a:pt x="0" y="54"/>
                    </a:lnTo>
                    <a:lnTo>
                      <a:pt x="2" y="64"/>
                    </a:lnTo>
                    <a:lnTo>
                      <a:pt x="8" y="70"/>
                    </a:lnTo>
                    <a:lnTo>
                      <a:pt x="12" y="78"/>
                    </a:lnTo>
                    <a:lnTo>
                      <a:pt x="20" y="82"/>
                    </a:lnTo>
                    <a:lnTo>
                      <a:pt x="26" y="88"/>
                    </a:lnTo>
                    <a:lnTo>
                      <a:pt x="36" y="90"/>
                    </a:lnTo>
                    <a:lnTo>
                      <a:pt x="44" y="90"/>
                    </a:lnTo>
                    <a:lnTo>
                      <a:pt x="44" y="90"/>
                    </a:lnTo>
                    <a:lnTo>
                      <a:pt x="54" y="90"/>
                    </a:lnTo>
                    <a:lnTo>
                      <a:pt x="62" y="88"/>
                    </a:lnTo>
                    <a:lnTo>
                      <a:pt x="70" y="82"/>
                    </a:lnTo>
                    <a:lnTo>
                      <a:pt x="76" y="78"/>
                    </a:lnTo>
                    <a:lnTo>
                      <a:pt x="82" y="70"/>
                    </a:lnTo>
                    <a:lnTo>
                      <a:pt x="86" y="64"/>
                    </a:lnTo>
                    <a:lnTo>
                      <a:pt x="88" y="54"/>
                    </a:lnTo>
                    <a:lnTo>
                      <a:pt x="90" y="46"/>
                    </a:lnTo>
                    <a:lnTo>
                      <a:pt x="90" y="46"/>
                    </a:lnTo>
                    <a:lnTo>
                      <a:pt x="88" y="36"/>
                    </a:lnTo>
                    <a:lnTo>
                      <a:pt x="86" y="28"/>
                    </a:lnTo>
                    <a:lnTo>
                      <a:pt x="86"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949" name="Freeform 721"/>
              <p:cNvSpPr>
                <a:spLocks/>
              </p:cNvSpPr>
              <p:nvPr/>
            </p:nvSpPr>
            <p:spPr bwMode="auto">
              <a:xfrm>
                <a:off x="7500938" y="2266950"/>
                <a:ext cx="133350" cy="92075"/>
              </a:xfrm>
              <a:custGeom>
                <a:avLst/>
                <a:gdLst>
                  <a:gd name="T0" fmla="*/ 42 w 84"/>
                  <a:gd name="T1" fmla="*/ 14 h 58"/>
                  <a:gd name="T2" fmla="*/ 42 w 84"/>
                  <a:gd name="T3" fmla="*/ 14 h 58"/>
                  <a:gd name="T4" fmla="*/ 30 w 84"/>
                  <a:gd name="T5" fmla="*/ 12 h 58"/>
                  <a:gd name="T6" fmla="*/ 18 w 84"/>
                  <a:gd name="T7" fmla="*/ 10 h 58"/>
                  <a:gd name="T8" fmla="*/ 10 w 84"/>
                  <a:gd name="T9" fmla="*/ 4 h 58"/>
                  <a:gd name="T10" fmla="*/ 4 w 84"/>
                  <a:gd name="T11" fmla="*/ 0 h 58"/>
                  <a:gd name="T12" fmla="*/ 4 w 84"/>
                  <a:gd name="T13" fmla="*/ 0 h 58"/>
                  <a:gd name="T14" fmla="*/ 2 w 84"/>
                  <a:gd name="T15" fmla="*/ 8 h 58"/>
                  <a:gd name="T16" fmla="*/ 0 w 84"/>
                  <a:gd name="T17" fmla="*/ 16 h 58"/>
                  <a:gd name="T18" fmla="*/ 0 w 84"/>
                  <a:gd name="T19" fmla="*/ 16 h 58"/>
                  <a:gd name="T20" fmla="*/ 2 w 84"/>
                  <a:gd name="T21" fmla="*/ 24 h 58"/>
                  <a:gd name="T22" fmla="*/ 4 w 84"/>
                  <a:gd name="T23" fmla="*/ 32 h 58"/>
                  <a:gd name="T24" fmla="*/ 8 w 84"/>
                  <a:gd name="T25" fmla="*/ 40 h 58"/>
                  <a:gd name="T26" fmla="*/ 12 w 84"/>
                  <a:gd name="T27" fmla="*/ 46 h 58"/>
                  <a:gd name="T28" fmla="*/ 18 w 84"/>
                  <a:gd name="T29" fmla="*/ 50 h 58"/>
                  <a:gd name="T30" fmla="*/ 26 w 84"/>
                  <a:gd name="T31" fmla="*/ 54 h 58"/>
                  <a:gd name="T32" fmla="*/ 34 w 84"/>
                  <a:gd name="T33" fmla="*/ 58 h 58"/>
                  <a:gd name="T34" fmla="*/ 42 w 84"/>
                  <a:gd name="T35" fmla="*/ 58 h 58"/>
                  <a:gd name="T36" fmla="*/ 42 w 84"/>
                  <a:gd name="T37" fmla="*/ 58 h 58"/>
                  <a:gd name="T38" fmla="*/ 52 w 84"/>
                  <a:gd name="T39" fmla="*/ 58 h 58"/>
                  <a:gd name="T40" fmla="*/ 60 w 84"/>
                  <a:gd name="T41" fmla="*/ 54 h 58"/>
                  <a:gd name="T42" fmla="*/ 66 w 84"/>
                  <a:gd name="T43" fmla="*/ 50 h 58"/>
                  <a:gd name="T44" fmla="*/ 72 w 84"/>
                  <a:gd name="T45" fmla="*/ 46 h 58"/>
                  <a:gd name="T46" fmla="*/ 78 w 84"/>
                  <a:gd name="T47" fmla="*/ 40 h 58"/>
                  <a:gd name="T48" fmla="*/ 82 w 84"/>
                  <a:gd name="T49" fmla="*/ 32 h 58"/>
                  <a:gd name="T50" fmla="*/ 84 w 84"/>
                  <a:gd name="T51" fmla="*/ 24 h 58"/>
                  <a:gd name="T52" fmla="*/ 84 w 84"/>
                  <a:gd name="T53" fmla="*/ 16 h 58"/>
                  <a:gd name="T54" fmla="*/ 84 w 84"/>
                  <a:gd name="T55" fmla="*/ 16 h 58"/>
                  <a:gd name="T56" fmla="*/ 84 w 84"/>
                  <a:gd name="T57" fmla="*/ 8 h 58"/>
                  <a:gd name="T58" fmla="*/ 82 w 84"/>
                  <a:gd name="T59" fmla="*/ 0 h 58"/>
                  <a:gd name="T60" fmla="*/ 82 w 84"/>
                  <a:gd name="T61" fmla="*/ 0 h 58"/>
                  <a:gd name="T62" fmla="*/ 76 w 84"/>
                  <a:gd name="T63" fmla="*/ 4 h 58"/>
                  <a:gd name="T64" fmla="*/ 66 w 84"/>
                  <a:gd name="T65" fmla="*/ 10 h 58"/>
                  <a:gd name="T66" fmla="*/ 56 w 84"/>
                  <a:gd name="T67" fmla="*/ 12 h 58"/>
                  <a:gd name="T68" fmla="*/ 42 w 84"/>
                  <a:gd name="T69" fmla="*/ 14 h 58"/>
                  <a:gd name="T70" fmla="*/ 42 w 84"/>
                  <a:gd name="T71" fmla="*/ 14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4" h="58">
                    <a:moveTo>
                      <a:pt x="42" y="14"/>
                    </a:moveTo>
                    <a:lnTo>
                      <a:pt x="42" y="14"/>
                    </a:lnTo>
                    <a:lnTo>
                      <a:pt x="30" y="12"/>
                    </a:lnTo>
                    <a:lnTo>
                      <a:pt x="18" y="10"/>
                    </a:lnTo>
                    <a:lnTo>
                      <a:pt x="10" y="4"/>
                    </a:lnTo>
                    <a:lnTo>
                      <a:pt x="4" y="0"/>
                    </a:lnTo>
                    <a:lnTo>
                      <a:pt x="4" y="0"/>
                    </a:lnTo>
                    <a:lnTo>
                      <a:pt x="2" y="8"/>
                    </a:lnTo>
                    <a:lnTo>
                      <a:pt x="0" y="16"/>
                    </a:lnTo>
                    <a:lnTo>
                      <a:pt x="0" y="16"/>
                    </a:lnTo>
                    <a:lnTo>
                      <a:pt x="2" y="24"/>
                    </a:lnTo>
                    <a:lnTo>
                      <a:pt x="4" y="32"/>
                    </a:lnTo>
                    <a:lnTo>
                      <a:pt x="8" y="40"/>
                    </a:lnTo>
                    <a:lnTo>
                      <a:pt x="12" y="46"/>
                    </a:lnTo>
                    <a:lnTo>
                      <a:pt x="18" y="50"/>
                    </a:lnTo>
                    <a:lnTo>
                      <a:pt x="26" y="54"/>
                    </a:lnTo>
                    <a:lnTo>
                      <a:pt x="34" y="58"/>
                    </a:lnTo>
                    <a:lnTo>
                      <a:pt x="42" y="58"/>
                    </a:lnTo>
                    <a:lnTo>
                      <a:pt x="42" y="58"/>
                    </a:lnTo>
                    <a:lnTo>
                      <a:pt x="52" y="58"/>
                    </a:lnTo>
                    <a:lnTo>
                      <a:pt x="60" y="54"/>
                    </a:lnTo>
                    <a:lnTo>
                      <a:pt x="66" y="50"/>
                    </a:lnTo>
                    <a:lnTo>
                      <a:pt x="72" y="46"/>
                    </a:lnTo>
                    <a:lnTo>
                      <a:pt x="78" y="40"/>
                    </a:lnTo>
                    <a:lnTo>
                      <a:pt x="82" y="32"/>
                    </a:lnTo>
                    <a:lnTo>
                      <a:pt x="84" y="24"/>
                    </a:lnTo>
                    <a:lnTo>
                      <a:pt x="84" y="16"/>
                    </a:lnTo>
                    <a:lnTo>
                      <a:pt x="84" y="16"/>
                    </a:lnTo>
                    <a:lnTo>
                      <a:pt x="84" y="8"/>
                    </a:lnTo>
                    <a:lnTo>
                      <a:pt x="82" y="0"/>
                    </a:lnTo>
                    <a:lnTo>
                      <a:pt x="82" y="0"/>
                    </a:lnTo>
                    <a:lnTo>
                      <a:pt x="76" y="4"/>
                    </a:lnTo>
                    <a:lnTo>
                      <a:pt x="66" y="10"/>
                    </a:lnTo>
                    <a:lnTo>
                      <a:pt x="56" y="12"/>
                    </a:lnTo>
                    <a:lnTo>
                      <a:pt x="42" y="14"/>
                    </a:lnTo>
                    <a:lnTo>
                      <a:pt x="42"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950" name="Freeform 722"/>
              <p:cNvSpPr>
                <a:spLocks/>
              </p:cNvSpPr>
              <p:nvPr/>
            </p:nvSpPr>
            <p:spPr bwMode="auto">
              <a:xfrm>
                <a:off x="7507288" y="2260600"/>
                <a:ext cx="123825" cy="28575"/>
              </a:xfrm>
              <a:custGeom>
                <a:avLst/>
                <a:gdLst>
                  <a:gd name="T0" fmla="*/ 38 w 78"/>
                  <a:gd name="T1" fmla="*/ 12 h 18"/>
                  <a:gd name="T2" fmla="*/ 38 w 78"/>
                  <a:gd name="T3" fmla="*/ 12 h 18"/>
                  <a:gd name="T4" fmla="*/ 26 w 78"/>
                  <a:gd name="T5" fmla="*/ 10 h 18"/>
                  <a:gd name="T6" fmla="*/ 16 w 78"/>
                  <a:gd name="T7" fmla="*/ 8 h 18"/>
                  <a:gd name="T8" fmla="*/ 8 w 78"/>
                  <a:gd name="T9" fmla="*/ 4 h 18"/>
                  <a:gd name="T10" fmla="*/ 2 w 78"/>
                  <a:gd name="T11" fmla="*/ 0 h 18"/>
                  <a:gd name="T12" fmla="*/ 2 w 78"/>
                  <a:gd name="T13" fmla="*/ 0 h 18"/>
                  <a:gd name="T14" fmla="*/ 0 w 78"/>
                  <a:gd name="T15" fmla="*/ 4 h 18"/>
                  <a:gd name="T16" fmla="*/ 0 w 78"/>
                  <a:gd name="T17" fmla="*/ 4 h 18"/>
                  <a:gd name="T18" fmla="*/ 6 w 78"/>
                  <a:gd name="T19" fmla="*/ 8 h 18"/>
                  <a:gd name="T20" fmla="*/ 14 w 78"/>
                  <a:gd name="T21" fmla="*/ 14 h 18"/>
                  <a:gd name="T22" fmla="*/ 26 w 78"/>
                  <a:gd name="T23" fmla="*/ 16 h 18"/>
                  <a:gd name="T24" fmla="*/ 38 w 78"/>
                  <a:gd name="T25" fmla="*/ 18 h 18"/>
                  <a:gd name="T26" fmla="*/ 38 w 78"/>
                  <a:gd name="T27" fmla="*/ 18 h 18"/>
                  <a:gd name="T28" fmla="*/ 52 w 78"/>
                  <a:gd name="T29" fmla="*/ 16 h 18"/>
                  <a:gd name="T30" fmla="*/ 62 w 78"/>
                  <a:gd name="T31" fmla="*/ 14 h 18"/>
                  <a:gd name="T32" fmla="*/ 72 w 78"/>
                  <a:gd name="T33" fmla="*/ 8 h 18"/>
                  <a:gd name="T34" fmla="*/ 78 w 78"/>
                  <a:gd name="T35" fmla="*/ 4 h 18"/>
                  <a:gd name="T36" fmla="*/ 78 w 78"/>
                  <a:gd name="T37" fmla="*/ 4 h 18"/>
                  <a:gd name="T38" fmla="*/ 76 w 78"/>
                  <a:gd name="T39" fmla="*/ 0 h 18"/>
                  <a:gd name="T40" fmla="*/ 76 w 78"/>
                  <a:gd name="T41" fmla="*/ 0 h 18"/>
                  <a:gd name="T42" fmla="*/ 70 w 78"/>
                  <a:gd name="T43" fmla="*/ 4 h 18"/>
                  <a:gd name="T44" fmla="*/ 60 w 78"/>
                  <a:gd name="T45" fmla="*/ 8 h 18"/>
                  <a:gd name="T46" fmla="*/ 50 w 78"/>
                  <a:gd name="T47" fmla="*/ 10 h 18"/>
                  <a:gd name="T48" fmla="*/ 38 w 78"/>
                  <a:gd name="T49" fmla="*/ 12 h 18"/>
                  <a:gd name="T50" fmla="*/ 38 w 78"/>
                  <a:gd name="T51" fmla="*/ 1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8" h="18">
                    <a:moveTo>
                      <a:pt x="38" y="12"/>
                    </a:moveTo>
                    <a:lnTo>
                      <a:pt x="38" y="12"/>
                    </a:lnTo>
                    <a:lnTo>
                      <a:pt x="26" y="10"/>
                    </a:lnTo>
                    <a:lnTo>
                      <a:pt x="16" y="8"/>
                    </a:lnTo>
                    <a:lnTo>
                      <a:pt x="8" y="4"/>
                    </a:lnTo>
                    <a:lnTo>
                      <a:pt x="2" y="0"/>
                    </a:lnTo>
                    <a:lnTo>
                      <a:pt x="2" y="0"/>
                    </a:lnTo>
                    <a:lnTo>
                      <a:pt x="0" y="4"/>
                    </a:lnTo>
                    <a:lnTo>
                      <a:pt x="0" y="4"/>
                    </a:lnTo>
                    <a:lnTo>
                      <a:pt x="6" y="8"/>
                    </a:lnTo>
                    <a:lnTo>
                      <a:pt x="14" y="14"/>
                    </a:lnTo>
                    <a:lnTo>
                      <a:pt x="26" y="16"/>
                    </a:lnTo>
                    <a:lnTo>
                      <a:pt x="38" y="18"/>
                    </a:lnTo>
                    <a:lnTo>
                      <a:pt x="38" y="18"/>
                    </a:lnTo>
                    <a:lnTo>
                      <a:pt x="52" y="16"/>
                    </a:lnTo>
                    <a:lnTo>
                      <a:pt x="62" y="14"/>
                    </a:lnTo>
                    <a:lnTo>
                      <a:pt x="72" y="8"/>
                    </a:lnTo>
                    <a:lnTo>
                      <a:pt x="78" y="4"/>
                    </a:lnTo>
                    <a:lnTo>
                      <a:pt x="78" y="4"/>
                    </a:lnTo>
                    <a:lnTo>
                      <a:pt x="76" y="0"/>
                    </a:lnTo>
                    <a:lnTo>
                      <a:pt x="76" y="0"/>
                    </a:lnTo>
                    <a:lnTo>
                      <a:pt x="70" y="4"/>
                    </a:lnTo>
                    <a:lnTo>
                      <a:pt x="60" y="8"/>
                    </a:lnTo>
                    <a:lnTo>
                      <a:pt x="50" y="10"/>
                    </a:lnTo>
                    <a:lnTo>
                      <a:pt x="38" y="12"/>
                    </a:lnTo>
                    <a:lnTo>
                      <a:pt x="38" y="12"/>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951" name="Freeform 723"/>
              <p:cNvSpPr>
                <a:spLocks/>
              </p:cNvSpPr>
              <p:nvPr/>
            </p:nvSpPr>
            <p:spPr bwMode="auto">
              <a:xfrm>
                <a:off x="7510463" y="2225675"/>
                <a:ext cx="117475" cy="53975"/>
              </a:xfrm>
              <a:custGeom>
                <a:avLst/>
                <a:gdLst>
                  <a:gd name="T0" fmla="*/ 36 w 74"/>
                  <a:gd name="T1" fmla="*/ 34 h 34"/>
                  <a:gd name="T2" fmla="*/ 36 w 74"/>
                  <a:gd name="T3" fmla="*/ 34 h 34"/>
                  <a:gd name="T4" fmla="*/ 48 w 74"/>
                  <a:gd name="T5" fmla="*/ 32 h 34"/>
                  <a:gd name="T6" fmla="*/ 58 w 74"/>
                  <a:gd name="T7" fmla="*/ 30 h 34"/>
                  <a:gd name="T8" fmla="*/ 68 w 74"/>
                  <a:gd name="T9" fmla="*/ 26 h 34"/>
                  <a:gd name="T10" fmla="*/ 74 w 74"/>
                  <a:gd name="T11" fmla="*/ 22 h 34"/>
                  <a:gd name="T12" fmla="*/ 74 w 74"/>
                  <a:gd name="T13" fmla="*/ 22 h 34"/>
                  <a:gd name="T14" fmla="*/ 68 w 74"/>
                  <a:gd name="T15" fmla="*/ 12 h 34"/>
                  <a:gd name="T16" fmla="*/ 58 w 74"/>
                  <a:gd name="T17" fmla="*/ 6 h 34"/>
                  <a:gd name="T18" fmla="*/ 48 w 74"/>
                  <a:gd name="T19" fmla="*/ 0 h 34"/>
                  <a:gd name="T20" fmla="*/ 36 w 74"/>
                  <a:gd name="T21" fmla="*/ 0 h 34"/>
                  <a:gd name="T22" fmla="*/ 36 w 74"/>
                  <a:gd name="T23" fmla="*/ 0 h 34"/>
                  <a:gd name="T24" fmla="*/ 24 w 74"/>
                  <a:gd name="T25" fmla="*/ 0 h 34"/>
                  <a:gd name="T26" fmla="*/ 14 w 74"/>
                  <a:gd name="T27" fmla="*/ 6 h 34"/>
                  <a:gd name="T28" fmla="*/ 6 w 74"/>
                  <a:gd name="T29" fmla="*/ 12 h 34"/>
                  <a:gd name="T30" fmla="*/ 0 w 74"/>
                  <a:gd name="T31" fmla="*/ 22 h 34"/>
                  <a:gd name="T32" fmla="*/ 0 w 74"/>
                  <a:gd name="T33" fmla="*/ 22 h 34"/>
                  <a:gd name="T34" fmla="*/ 6 w 74"/>
                  <a:gd name="T35" fmla="*/ 26 h 34"/>
                  <a:gd name="T36" fmla="*/ 14 w 74"/>
                  <a:gd name="T37" fmla="*/ 30 h 34"/>
                  <a:gd name="T38" fmla="*/ 24 w 74"/>
                  <a:gd name="T39" fmla="*/ 32 h 34"/>
                  <a:gd name="T40" fmla="*/ 36 w 74"/>
                  <a:gd name="T41" fmla="*/ 34 h 34"/>
                  <a:gd name="T42" fmla="*/ 36 w 74"/>
                  <a:gd name="T43"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4" h="34">
                    <a:moveTo>
                      <a:pt x="36" y="34"/>
                    </a:moveTo>
                    <a:lnTo>
                      <a:pt x="36" y="34"/>
                    </a:lnTo>
                    <a:lnTo>
                      <a:pt x="48" y="32"/>
                    </a:lnTo>
                    <a:lnTo>
                      <a:pt x="58" y="30"/>
                    </a:lnTo>
                    <a:lnTo>
                      <a:pt x="68" y="26"/>
                    </a:lnTo>
                    <a:lnTo>
                      <a:pt x="74" y="22"/>
                    </a:lnTo>
                    <a:lnTo>
                      <a:pt x="74" y="22"/>
                    </a:lnTo>
                    <a:lnTo>
                      <a:pt x="68" y="12"/>
                    </a:lnTo>
                    <a:lnTo>
                      <a:pt x="58" y="6"/>
                    </a:lnTo>
                    <a:lnTo>
                      <a:pt x="48" y="0"/>
                    </a:lnTo>
                    <a:lnTo>
                      <a:pt x="36" y="0"/>
                    </a:lnTo>
                    <a:lnTo>
                      <a:pt x="36" y="0"/>
                    </a:lnTo>
                    <a:lnTo>
                      <a:pt x="24" y="0"/>
                    </a:lnTo>
                    <a:lnTo>
                      <a:pt x="14" y="6"/>
                    </a:lnTo>
                    <a:lnTo>
                      <a:pt x="6" y="12"/>
                    </a:lnTo>
                    <a:lnTo>
                      <a:pt x="0" y="22"/>
                    </a:lnTo>
                    <a:lnTo>
                      <a:pt x="0" y="22"/>
                    </a:lnTo>
                    <a:lnTo>
                      <a:pt x="6" y="26"/>
                    </a:lnTo>
                    <a:lnTo>
                      <a:pt x="14" y="30"/>
                    </a:lnTo>
                    <a:lnTo>
                      <a:pt x="24" y="32"/>
                    </a:lnTo>
                    <a:lnTo>
                      <a:pt x="36" y="34"/>
                    </a:lnTo>
                    <a:lnTo>
                      <a:pt x="36" y="34"/>
                    </a:lnTo>
                    <a:close/>
                  </a:path>
                </a:pathLst>
              </a:custGeom>
              <a:solidFill>
                <a:srgbClr val="C8C9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grpSp>
      </p:grpSp>
      <p:grpSp>
        <p:nvGrpSpPr>
          <p:cNvPr id="1952" name="グループ化 1951"/>
          <p:cNvGrpSpPr/>
          <p:nvPr/>
        </p:nvGrpSpPr>
        <p:grpSpPr>
          <a:xfrm>
            <a:off x="8839480" y="3898462"/>
            <a:ext cx="429165" cy="455088"/>
            <a:chOff x="2414588" y="5026025"/>
            <a:chExt cx="473075" cy="501650"/>
          </a:xfrm>
        </p:grpSpPr>
        <p:sp>
          <p:nvSpPr>
            <p:cNvPr id="1953" name="Freeform 724"/>
            <p:cNvSpPr>
              <a:spLocks/>
            </p:cNvSpPr>
            <p:nvPr/>
          </p:nvSpPr>
          <p:spPr bwMode="auto">
            <a:xfrm>
              <a:off x="2471738" y="5026025"/>
              <a:ext cx="355600" cy="387350"/>
            </a:xfrm>
            <a:custGeom>
              <a:avLst/>
              <a:gdLst>
                <a:gd name="T0" fmla="*/ 178 w 224"/>
                <a:gd name="T1" fmla="*/ 244 h 244"/>
                <a:gd name="T2" fmla="*/ 180 w 224"/>
                <a:gd name="T3" fmla="*/ 224 h 244"/>
                <a:gd name="T4" fmla="*/ 188 w 224"/>
                <a:gd name="T5" fmla="*/ 164 h 244"/>
                <a:gd name="T6" fmla="*/ 194 w 224"/>
                <a:gd name="T7" fmla="*/ 130 h 244"/>
                <a:gd name="T8" fmla="*/ 198 w 224"/>
                <a:gd name="T9" fmla="*/ 84 h 244"/>
                <a:gd name="T10" fmla="*/ 192 w 224"/>
                <a:gd name="T11" fmla="*/ 60 h 244"/>
                <a:gd name="T12" fmla="*/ 186 w 224"/>
                <a:gd name="T13" fmla="*/ 50 h 244"/>
                <a:gd name="T14" fmla="*/ 174 w 224"/>
                <a:gd name="T15" fmla="*/ 40 h 244"/>
                <a:gd name="T16" fmla="*/ 138 w 224"/>
                <a:gd name="T17" fmla="*/ 28 h 244"/>
                <a:gd name="T18" fmla="*/ 112 w 224"/>
                <a:gd name="T19" fmla="*/ 26 h 244"/>
                <a:gd name="T20" fmla="*/ 68 w 224"/>
                <a:gd name="T21" fmla="*/ 32 h 244"/>
                <a:gd name="T22" fmla="*/ 44 w 224"/>
                <a:gd name="T23" fmla="*/ 44 h 244"/>
                <a:gd name="T24" fmla="*/ 40 w 224"/>
                <a:gd name="T25" fmla="*/ 50 h 244"/>
                <a:gd name="T26" fmla="*/ 30 w 224"/>
                <a:gd name="T27" fmla="*/ 70 h 244"/>
                <a:gd name="T28" fmla="*/ 28 w 224"/>
                <a:gd name="T29" fmla="*/ 98 h 244"/>
                <a:gd name="T30" fmla="*/ 36 w 224"/>
                <a:gd name="T31" fmla="*/ 164 h 244"/>
                <a:gd name="T32" fmla="*/ 44 w 224"/>
                <a:gd name="T33" fmla="*/ 204 h 244"/>
                <a:gd name="T34" fmla="*/ 48 w 224"/>
                <a:gd name="T35" fmla="*/ 244 h 244"/>
                <a:gd name="T36" fmla="*/ 20 w 224"/>
                <a:gd name="T37" fmla="*/ 244 h 244"/>
                <a:gd name="T38" fmla="*/ 18 w 224"/>
                <a:gd name="T39" fmla="*/ 208 h 244"/>
                <a:gd name="T40" fmla="*/ 10 w 224"/>
                <a:gd name="T41" fmla="*/ 170 h 244"/>
                <a:gd name="T42" fmla="*/ 2 w 224"/>
                <a:gd name="T43" fmla="*/ 112 h 244"/>
                <a:gd name="T44" fmla="*/ 2 w 224"/>
                <a:gd name="T45" fmla="*/ 76 h 244"/>
                <a:gd name="T46" fmla="*/ 10 w 224"/>
                <a:gd name="T47" fmla="*/ 46 h 244"/>
                <a:gd name="T48" fmla="*/ 20 w 224"/>
                <a:gd name="T49" fmla="*/ 32 h 244"/>
                <a:gd name="T50" fmla="*/ 36 w 224"/>
                <a:gd name="T51" fmla="*/ 18 h 244"/>
                <a:gd name="T52" fmla="*/ 56 w 224"/>
                <a:gd name="T53" fmla="*/ 8 h 244"/>
                <a:gd name="T54" fmla="*/ 82 w 224"/>
                <a:gd name="T55" fmla="*/ 2 h 244"/>
                <a:gd name="T56" fmla="*/ 112 w 224"/>
                <a:gd name="T57" fmla="*/ 0 h 244"/>
                <a:gd name="T58" fmla="*/ 158 w 224"/>
                <a:gd name="T59" fmla="*/ 4 h 244"/>
                <a:gd name="T60" fmla="*/ 180 w 224"/>
                <a:gd name="T61" fmla="*/ 12 h 244"/>
                <a:gd name="T62" fmla="*/ 200 w 224"/>
                <a:gd name="T63" fmla="*/ 24 h 244"/>
                <a:gd name="T64" fmla="*/ 206 w 224"/>
                <a:gd name="T65" fmla="*/ 32 h 244"/>
                <a:gd name="T66" fmla="*/ 220 w 224"/>
                <a:gd name="T67" fmla="*/ 60 h 244"/>
                <a:gd name="T68" fmla="*/ 224 w 224"/>
                <a:gd name="T69" fmla="*/ 94 h 244"/>
                <a:gd name="T70" fmla="*/ 222 w 224"/>
                <a:gd name="T71" fmla="*/ 132 h 244"/>
                <a:gd name="T72" fmla="*/ 216 w 224"/>
                <a:gd name="T73" fmla="*/ 170 h 244"/>
                <a:gd name="T74" fmla="*/ 206 w 224"/>
                <a:gd name="T75" fmla="*/ 226 h 244"/>
                <a:gd name="T76" fmla="*/ 206 w 224"/>
                <a:gd name="T77" fmla="*/ 244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24" h="244">
                  <a:moveTo>
                    <a:pt x="206" y="244"/>
                  </a:moveTo>
                  <a:lnTo>
                    <a:pt x="178" y="244"/>
                  </a:lnTo>
                  <a:lnTo>
                    <a:pt x="178" y="244"/>
                  </a:lnTo>
                  <a:lnTo>
                    <a:pt x="180" y="224"/>
                  </a:lnTo>
                  <a:lnTo>
                    <a:pt x="182" y="204"/>
                  </a:lnTo>
                  <a:lnTo>
                    <a:pt x="188" y="164"/>
                  </a:lnTo>
                  <a:lnTo>
                    <a:pt x="188" y="164"/>
                  </a:lnTo>
                  <a:lnTo>
                    <a:pt x="194" y="130"/>
                  </a:lnTo>
                  <a:lnTo>
                    <a:pt x="198" y="98"/>
                  </a:lnTo>
                  <a:lnTo>
                    <a:pt x="198" y="84"/>
                  </a:lnTo>
                  <a:lnTo>
                    <a:pt x="196" y="70"/>
                  </a:lnTo>
                  <a:lnTo>
                    <a:pt x="192" y="60"/>
                  </a:lnTo>
                  <a:lnTo>
                    <a:pt x="186" y="50"/>
                  </a:lnTo>
                  <a:lnTo>
                    <a:pt x="186" y="50"/>
                  </a:lnTo>
                  <a:lnTo>
                    <a:pt x="180" y="44"/>
                  </a:lnTo>
                  <a:lnTo>
                    <a:pt x="174" y="40"/>
                  </a:lnTo>
                  <a:lnTo>
                    <a:pt x="158" y="32"/>
                  </a:lnTo>
                  <a:lnTo>
                    <a:pt x="138" y="28"/>
                  </a:lnTo>
                  <a:lnTo>
                    <a:pt x="112" y="26"/>
                  </a:lnTo>
                  <a:lnTo>
                    <a:pt x="112" y="26"/>
                  </a:lnTo>
                  <a:lnTo>
                    <a:pt x="88" y="28"/>
                  </a:lnTo>
                  <a:lnTo>
                    <a:pt x="68" y="32"/>
                  </a:lnTo>
                  <a:lnTo>
                    <a:pt x="52" y="40"/>
                  </a:lnTo>
                  <a:lnTo>
                    <a:pt x="44" y="44"/>
                  </a:lnTo>
                  <a:lnTo>
                    <a:pt x="40" y="50"/>
                  </a:lnTo>
                  <a:lnTo>
                    <a:pt x="40" y="50"/>
                  </a:lnTo>
                  <a:lnTo>
                    <a:pt x="34" y="60"/>
                  </a:lnTo>
                  <a:lnTo>
                    <a:pt x="30" y="70"/>
                  </a:lnTo>
                  <a:lnTo>
                    <a:pt x="28" y="84"/>
                  </a:lnTo>
                  <a:lnTo>
                    <a:pt x="28" y="98"/>
                  </a:lnTo>
                  <a:lnTo>
                    <a:pt x="30" y="130"/>
                  </a:lnTo>
                  <a:lnTo>
                    <a:pt x="36" y="164"/>
                  </a:lnTo>
                  <a:lnTo>
                    <a:pt x="36" y="164"/>
                  </a:lnTo>
                  <a:lnTo>
                    <a:pt x="44" y="204"/>
                  </a:lnTo>
                  <a:lnTo>
                    <a:pt x="46" y="224"/>
                  </a:lnTo>
                  <a:lnTo>
                    <a:pt x="48" y="244"/>
                  </a:lnTo>
                  <a:lnTo>
                    <a:pt x="20" y="244"/>
                  </a:lnTo>
                  <a:lnTo>
                    <a:pt x="20" y="244"/>
                  </a:lnTo>
                  <a:lnTo>
                    <a:pt x="20" y="226"/>
                  </a:lnTo>
                  <a:lnTo>
                    <a:pt x="18" y="208"/>
                  </a:lnTo>
                  <a:lnTo>
                    <a:pt x="10" y="170"/>
                  </a:lnTo>
                  <a:lnTo>
                    <a:pt x="10" y="170"/>
                  </a:lnTo>
                  <a:lnTo>
                    <a:pt x="4" y="132"/>
                  </a:lnTo>
                  <a:lnTo>
                    <a:pt x="2" y="112"/>
                  </a:lnTo>
                  <a:lnTo>
                    <a:pt x="0" y="94"/>
                  </a:lnTo>
                  <a:lnTo>
                    <a:pt x="2" y="76"/>
                  </a:lnTo>
                  <a:lnTo>
                    <a:pt x="4" y="60"/>
                  </a:lnTo>
                  <a:lnTo>
                    <a:pt x="10" y="46"/>
                  </a:lnTo>
                  <a:lnTo>
                    <a:pt x="20" y="32"/>
                  </a:lnTo>
                  <a:lnTo>
                    <a:pt x="20" y="32"/>
                  </a:lnTo>
                  <a:lnTo>
                    <a:pt x="26" y="24"/>
                  </a:lnTo>
                  <a:lnTo>
                    <a:pt x="36" y="18"/>
                  </a:lnTo>
                  <a:lnTo>
                    <a:pt x="44" y="12"/>
                  </a:lnTo>
                  <a:lnTo>
                    <a:pt x="56" y="8"/>
                  </a:lnTo>
                  <a:lnTo>
                    <a:pt x="68" y="4"/>
                  </a:lnTo>
                  <a:lnTo>
                    <a:pt x="82" y="2"/>
                  </a:lnTo>
                  <a:lnTo>
                    <a:pt x="112" y="0"/>
                  </a:lnTo>
                  <a:lnTo>
                    <a:pt x="112" y="0"/>
                  </a:lnTo>
                  <a:lnTo>
                    <a:pt x="144" y="2"/>
                  </a:lnTo>
                  <a:lnTo>
                    <a:pt x="158" y="4"/>
                  </a:lnTo>
                  <a:lnTo>
                    <a:pt x="170" y="8"/>
                  </a:lnTo>
                  <a:lnTo>
                    <a:pt x="180" y="12"/>
                  </a:lnTo>
                  <a:lnTo>
                    <a:pt x="190" y="18"/>
                  </a:lnTo>
                  <a:lnTo>
                    <a:pt x="200" y="24"/>
                  </a:lnTo>
                  <a:lnTo>
                    <a:pt x="206" y="32"/>
                  </a:lnTo>
                  <a:lnTo>
                    <a:pt x="206" y="32"/>
                  </a:lnTo>
                  <a:lnTo>
                    <a:pt x="216" y="46"/>
                  </a:lnTo>
                  <a:lnTo>
                    <a:pt x="220" y="60"/>
                  </a:lnTo>
                  <a:lnTo>
                    <a:pt x="224" y="76"/>
                  </a:lnTo>
                  <a:lnTo>
                    <a:pt x="224" y="94"/>
                  </a:lnTo>
                  <a:lnTo>
                    <a:pt x="224" y="112"/>
                  </a:lnTo>
                  <a:lnTo>
                    <a:pt x="222" y="132"/>
                  </a:lnTo>
                  <a:lnTo>
                    <a:pt x="216" y="170"/>
                  </a:lnTo>
                  <a:lnTo>
                    <a:pt x="216" y="170"/>
                  </a:lnTo>
                  <a:lnTo>
                    <a:pt x="208" y="208"/>
                  </a:lnTo>
                  <a:lnTo>
                    <a:pt x="206" y="226"/>
                  </a:lnTo>
                  <a:lnTo>
                    <a:pt x="206" y="244"/>
                  </a:lnTo>
                  <a:lnTo>
                    <a:pt x="206" y="244"/>
                  </a:lnTo>
                  <a:close/>
                </a:path>
              </a:pathLst>
            </a:custGeom>
            <a:solidFill>
              <a:srgbClr val="D2D2D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954" name="Freeform 725"/>
            <p:cNvSpPr>
              <a:spLocks noEditPoints="1"/>
            </p:cNvSpPr>
            <p:nvPr/>
          </p:nvSpPr>
          <p:spPr bwMode="auto">
            <a:xfrm>
              <a:off x="2471738" y="5026025"/>
              <a:ext cx="355600" cy="387350"/>
            </a:xfrm>
            <a:custGeom>
              <a:avLst/>
              <a:gdLst>
                <a:gd name="T0" fmla="*/ 20 w 224"/>
                <a:gd name="T1" fmla="*/ 224 h 244"/>
                <a:gd name="T2" fmla="*/ 48 w 224"/>
                <a:gd name="T3" fmla="*/ 244 h 244"/>
                <a:gd name="T4" fmla="*/ 178 w 224"/>
                <a:gd name="T5" fmla="*/ 244 h 244"/>
                <a:gd name="T6" fmla="*/ 206 w 224"/>
                <a:gd name="T7" fmla="*/ 220 h 244"/>
                <a:gd name="T8" fmla="*/ 206 w 224"/>
                <a:gd name="T9" fmla="*/ 244 h 244"/>
                <a:gd name="T10" fmla="*/ 14 w 224"/>
                <a:gd name="T11" fmla="*/ 192 h 244"/>
                <a:gd name="T12" fmla="*/ 46 w 224"/>
                <a:gd name="T13" fmla="*/ 214 h 244"/>
                <a:gd name="T14" fmla="*/ 182 w 224"/>
                <a:gd name="T15" fmla="*/ 210 h 244"/>
                <a:gd name="T16" fmla="*/ 212 w 224"/>
                <a:gd name="T17" fmla="*/ 186 h 244"/>
                <a:gd name="T18" fmla="*/ 208 w 224"/>
                <a:gd name="T19" fmla="*/ 212 h 244"/>
                <a:gd name="T20" fmla="*/ 34 w 224"/>
                <a:gd name="T21" fmla="*/ 154 h 244"/>
                <a:gd name="T22" fmla="*/ 214 w 224"/>
                <a:gd name="T23" fmla="*/ 180 h 244"/>
                <a:gd name="T24" fmla="*/ 218 w 224"/>
                <a:gd name="T25" fmla="*/ 154 h 244"/>
                <a:gd name="T26" fmla="*/ 8 w 224"/>
                <a:gd name="T27" fmla="*/ 152 h 244"/>
                <a:gd name="T28" fmla="*/ 30 w 224"/>
                <a:gd name="T29" fmla="*/ 120 h 244"/>
                <a:gd name="T30" fmla="*/ 220 w 224"/>
                <a:gd name="T31" fmla="*/ 146 h 244"/>
                <a:gd name="T32" fmla="*/ 196 w 224"/>
                <a:gd name="T33" fmla="*/ 116 h 244"/>
                <a:gd name="T34" fmla="*/ 220 w 224"/>
                <a:gd name="T35" fmla="*/ 146 h 244"/>
                <a:gd name="T36" fmla="*/ 2 w 224"/>
                <a:gd name="T37" fmla="*/ 116 h 244"/>
                <a:gd name="T38" fmla="*/ 28 w 224"/>
                <a:gd name="T39" fmla="*/ 88 h 244"/>
                <a:gd name="T40" fmla="*/ 28 w 224"/>
                <a:gd name="T41" fmla="*/ 114 h 244"/>
                <a:gd name="T42" fmla="*/ 198 w 224"/>
                <a:gd name="T43" fmla="*/ 110 h 244"/>
                <a:gd name="T44" fmla="*/ 198 w 224"/>
                <a:gd name="T45" fmla="*/ 92 h 244"/>
                <a:gd name="T46" fmla="*/ 224 w 224"/>
                <a:gd name="T47" fmla="*/ 82 h 244"/>
                <a:gd name="T48" fmla="*/ 224 w 224"/>
                <a:gd name="T49" fmla="*/ 112 h 244"/>
                <a:gd name="T50" fmla="*/ 2 w 224"/>
                <a:gd name="T51" fmla="*/ 80 h 244"/>
                <a:gd name="T52" fmla="*/ 8 w 224"/>
                <a:gd name="T53" fmla="*/ 50 h 244"/>
                <a:gd name="T54" fmla="*/ 30 w 224"/>
                <a:gd name="T55" fmla="*/ 70 h 244"/>
                <a:gd name="T56" fmla="*/ 198 w 224"/>
                <a:gd name="T57" fmla="*/ 78 h 244"/>
                <a:gd name="T58" fmla="*/ 192 w 224"/>
                <a:gd name="T59" fmla="*/ 58 h 244"/>
                <a:gd name="T60" fmla="*/ 220 w 224"/>
                <a:gd name="T61" fmla="*/ 58 h 244"/>
                <a:gd name="T62" fmla="*/ 36 w 224"/>
                <a:gd name="T63" fmla="*/ 56 h 244"/>
                <a:gd name="T64" fmla="*/ 22 w 224"/>
                <a:gd name="T65" fmla="*/ 30 h 244"/>
                <a:gd name="T66" fmla="*/ 50 w 224"/>
                <a:gd name="T67" fmla="*/ 40 h 244"/>
                <a:gd name="T68" fmla="*/ 36 w 224"/>
                <a:gd name="T69" fmla="*/ 56 h 244"/>
                <a:gd name="T70" fmla="*/ 182 w 224"/>
                <a:gd name="T71" fmla="*/ 44 h 244"/>
                <a:gd name="T72" fmla="*/ 186 w 224"/>
                <a:gd name="T73" fmla="*/ 16 h 244"/>
                <a:gd name="T74" fmla="*/ 188 w 224"/>
                <a:gd name="T75" fmla="*/ 52 h 244"/>
                <a:gd name="T76" fmla="*/ 42 w 224"/>
                <a:gd name="T77" fmla="*/ 14 h 244"/>
                <a:gd name="T78" fmla="*/ 76 w 224"/>
                <a:gd name="T79" fmla="*/ 30 h 244"/>
                <a:gd name="T80" fmla="*/ 54 w 224"/>
                <a:gd name="T81" fmla="*/ 38 h 244"/>
                <a:gd name="T82" fmla="*/ 168 w 224"/>
                <a:gd name="T83" fmla="*/ 36 h 244"/>
                <a:gd name="T84" fmla="*/ 150 w 224"/>
                <a:gd name="T85" fmla="*/ 2 h 244"/>
                <a:gd name="T86" fmla="*/ 178 w 224"/>
                <a:gd name="T87" fmla="*/ 12 h 244"/>
                <a:gd name="T88" fmla="*/ 78 w 224"/>
                <a:gd name="T89" fmla="*/ 2 h 244"/>
                <a:gd name="T90" fmla="*/ 108 w 224"/>
                <a:gd name="T91" fmla="*/ 26 h 244"/>
                <a:gd name="T92" fmla="*/ 82 w 224"/>
                <a:gd name="T93" fmla="*/ 28 h 244"/>
                <a:gd name="T94" fmla="*/ 114 w 224"/>
                <a:gd name="T95" fmla="*/ 26 h 244"/>
                <a:gd name="T96" fmla="*/ 142 w 224"/>
                <a:gd name="T97" fmla="*/ 2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24" h="244">
                  <a:moveTo>
                    <a:pt x="20" y="244"/>
                  </a:moveTo>
                  <a:lnTo>
                    <a:pt x="20" y="244"/>
                  </a:lnTo>
                  <a:lnTo>
                    <a:pt x="20" y="224"/>
                  </a:lnTo>
                  <a:lnTo>
                    <a:pt x="46" y="222"/>
                  </a:lnTo>
                  <a:lnTo>
                    <a:pt x="46" y="222"/>
                  </a:lnTo>
                  <a:lnTo>
                    <a:pt x="48" y="244"/>
                  </a:lnTo>
                  <a:lnTo>
                    <a:pt x="20" y="244"/>
                  </a:lnTo>
                  <a:close/>
                  <a:moveTo>
                    <a:pt x="206" y="244"/>
                  </a:moveTo>
                  <a:lnTo>
                    <a:pt x="178" y="244"/>
                  </a:lnTo>
                  <a:lnTo>
                    <a:pt x="178" y="244"/>
                  </a:lnTo>
                  <a:lnTo>
                    <a:pt x="180" y="216"/>
                  </a:lnTo>
                  <a:lnTo>
                    <a:pt x="206" y="220"/>
                  </a:lnTo>
                  <a:lnTo>
                    <a:pt x="206" y="220"/>
                  </a:lnTo>
                  <a:lnTo>
                    <a:pt x="206" y="244"/>
                  </a:lnTo>
                  <a:lnTo>
                    <a:pt x="206" y="244"/>
                  </a:lnTo>
                  <a:close/>
                  <a:moveTo>
                    <a:pt x="18" y="218"/>
                  </a:moveTo>
                  <a:lnTo>
                    <a:pt x="18" y="218"/>
                  </a:lnTo>
                  <a:lnTo>
                    <a:pt x="14" y="192"/>
                  </a:lnTo>
                  <a:lnTo>
                    <a:pt x="42" y="188"/>
                  </a:lnTo>
                  <a:lnTo>
                    <a:pt x="42" y="188"/>
                  </a:lnTo>
                  <a:lnTo>
                    <a:pt x="46" y="214"/>
                  </a:lnTo>
                  <a:lnTo>
                    <a:pt x="18" y="218"/>
                  </a:lnTo>
                  <a:close/>
                  <a:moveTo>
                    <a:pt x="208" y="212"/>
                  </a:moveTo>
                  <a:lnTo>
                    <a:pt x="182" y="210"/>
                  </a:lnTo>
                  <a:lnTo>
                    <a:pt x="182" y="210"/>
                  </a:lnTo>
                  <a:lnTo>
                    <a:pt x="186" y="182"/>
                  </a:lnTo>
                  <a:lnTo>
                    <a:pt x="212" y="186"/>
                  </a:lnTo>
                  <a:lnTo>
                    <a:pt x="212" y="186"/>
                  </a:lnTo>
                  <a:lnTo>
                    <a:pt x="208" y="212"/>
                  </a:lnTo>
                  <a:lnTo>
                    <a:pt x="208" y="212"/>
                  </a:lnTo>
                  <a:close/>
                  <a:moveTo>
                    <a:pt x="14" y="184"/>
                  </a:moveTo>
                  <a:lnTo>
                    <a:pt x="8" y="158"/>
                  </a:lnTo>
                  <a:lnTo>
                    <a:pt x="34" y="154"/>
                  </a:lnTo>
                  <a:lnTo>
                    <a:pt x="40" y="180"/>
                  </a:lnTo>
                  <a:lnTo>
                    <a:pt x="14" y="184"/>
                  </a:lnTo>
                  <a:close/>
                  <a:moveTo>
                    <a:pt x="214" y="180"/>
                  </a:moveTo>
                  <a:lnTo>
                    <a:pt x="186" y="174"/>
                  </a:lnTo>
                  <a:lnTo>
                    <a:pt x="192" y="148"/>
                  </a:lnTo>
                  <a:lnTo>
                    <a:pt x="218" y="154"/>
                  </a:lnTo>
                  <a:lnTo>
                    <a:pt x="214" y="180"/>
                  </a:lnTo>
                  <a:close/>
                  <a:moveTo>
                    <a:pt x="8" y="152"/>
                  </a:moveTo>
                  <a:lnTo>
                    <a:pt x="8" y="152"/>
                  </a:lnTo>
                  <a:lnTo>
                    <a:pt x="4" y="124"/>
                  </a:lnTo>
                  <a:lnTo>
                    <a:pt x="30" y="120"/>
                  </a:lnTo>
                  <a:lnTo>
                    <a:pt x="30" y="120"/>
                  </a:lnTo>
                  <a:lnTo>
                    <a:pt x="34" y="146"/>
                  </a:lnTo>
                  <a:lnTo>
                    <a:pt x="8" y="152"/>
                  </a:lnTo>
                  <a:close/>
                  <a:moveTo>
                    <a:pt x="220" y="146"/>
                  </a:moveTo>
                  <a:lnTo>
                    <a:pt x="192" y="142"/>
                  </a:lnTo>
                  <a:lnTo>
                    <a:pt x="192" y="142"/>
                  </a:lnTo>
                  <a:lnTo>
                    <a:pt x="196" y="116"/>
                  </a:lnTo>
                  <a:lnTo>
                    <a:pt x="224" y="120"/>
                  </a:lnTo>
                  <a:lnTo>
                    <a:pt x="224" y="120"/>
                  </a:lnTo>
                  <a:lnTo>
                    <a:pt x="220" y="146"/>
                  </a:lnTo>
                  <a:lnTo>
                    <a:pt x="220" y="146"/>
                  </a:lnTo>
                  <a:close/>
                  <a:moveTo>
                    <a:pt x="2" y="116"/>
                  </a:moveTo>
                  <a:lnTo>
                    <a:pt x="2" y="116"/>
                  </a:lnTo>
                  <a:lnTo>
                    <a:pt x="0" y="92"/>
                  </a:lnTo>
                  <a:lnTo>
                    <a:pt x="0" y="88"/>
                  </a:lnTo>
                  <a:lnTo>
                    <a:pt x="28" y="88"/>
                  </a:lnTo>
                  <a:lnTo>
                    <a:pt x="28" y="92"/>
                  </a:lnTo>
                  <a:lnTo>
                    <a:pt x="28" y="92"/>
                  </a:lnTo>
                  <a:lnTo>
                    <a:pt x="28" y="114"/>
                  </a:lnTo>
                  <a:lnTo>
                    <a:pt x="2" y="116"/>
                  </a:lnTo>
                  <a:close/>
                  <a:moveTo>
                    <a:pt x="224" y="112"/>
                  </a:moveTo>
                  <a:lnTo>
                    <a:pt x="198" y="110"/>
                  </a:lnTo>
                  <a:lnTo>
                    <a:pt x="198" y="110"/>
                  </a:lnTo>
                  <a:lnTo>
                    <a:pt x="198" y="92"/>
                  </a:lnTo>
                  <a:lnTo>
                    <a:pt x="198" y="92"/>
                  </a:lnTo>
                  <a:lnTo>
                    <a:pt x="198" y="84"/>
                  </a:lnTo>
                  <a:lnTo>
                    <a:pt x="224" y="82"/>
                  </a:lnTo>
                  <a:lnTo>
                    <a:pt x="224" y="82"/>
                  </a:lnTo>
                  <a:lnTo>
                    <a:pt x="224" y="92"/>
                  </a:lnTo>
                  <a:lnTo>
                    <a:pt x="224" y="92"/>
                  </a:lnTo>
                  <a:lnTo>
                    <a:pt x="224" y="112"/>
                  </a:lnTo>
                  <a:lnTo>
                    <a:pt x="224" y="112"/>
                  </a:lnTo>
                  <a:close/>
                  <a:moveTo>
                    <a:pt x="28" y="82"/>
                  </a:moveTo>
                  <a:lnTo>
                    <a:pt x="2" y="80"/>
                  </a:lnTo>
                  <a:lnTo>
                    <a:pt x="2" y="80"/>
                  </a:lnTo>
                  <a:lnTo>
                    <a:pt x="4" y="64"/>
                  </a:lnTo>
                  <a:lnTo>
                    <a:pt x="8" y="50"/>
                  </a:lnTo>
                  <a:lnTo>
                    <a:pt x="32" y="60"/>
                  </a:lnTo>
                  <a:lnTo>
                    <a:pt x="32" y="60"/>
                  </a:lnTo>
                  <a:lnTo>
                    <a:pt x="30" y="70"/>
                  </a:lnTo>
                  <a:lnTo>
                    <a:pt x="28" y="82"/>
                  </a:lnTo>
                  <a:lnTo>
                    <a:pt x="28" y="82"/>
                  </a:lnTo>
                  <a:close/>
                  <a:moveTo>
                    <a:pt x="198" y="78"/>
                  </a:moveTo>
                  <a:lnTo>
                    <a:pt x="198" y="78"/>
                  </a:lnTo>
                  <a:lnTo>
                    <a:pt x="196" y="66"/>
                  </a:lnTo>
                  <a:lnTo>
                    <a:pt x="192" y="58"/>
                  </a:lnTo>
                  <a:lnTo>
                    <a:pt x="214" y="44"/>
                  </a:lnTo>
                  <a:lnTo>
                    <a:pt x="214" y="44"/>
                  </a:lnTo>
                  <a:lnTo>
                    <a:pt x="220" y="58"/>
                  </a:lnTo>
                  <a:lnTo>
                    <a:pt x="224" y="74"/>
                  </a:lnTo>
                  <a:lnTo>
                    <a:pt x="198" y="78"/>
                  </a:lnTo>
                  <a:close/>
                  <a:moveTo>
                    <a:pt x="36" y="56"/>
                  </a:moveTo>
                  <a:lnTo>
                    <a:pt x="12" y="42"/>
                  </a:lnTo>
                  <a:lnTo>
                    <a:pt x="12" y="42"/>
                  </a:lnTo>
                  <a:lnTo>
                    <a:pt x="22" y="30"/>
                  </a:lnTo>
                  <a:lnTo>
                    <a:pt x="34" y="18"/>
                  </a:lnTo>
                  <a:lnTo>
                    <a:pt x="50" y="40"/>
                  </a:lnTo>
                  <a:lnTo>
                    <a:pt x="50" y="40"/>
                  </a:lnTo>
                  <a:lnTo>
                    <a:pt x="42" y="48"/>
                  </a:lnTo>
                  <a:lnTo>
                    <a:pt x="36" y="56"/>
                  </a:lnTo>
                  <a:lnTo>
                    <a:pt x="36" y="56"/>
                  </a:lnTo>
                  <a:close/>
                  <a:moveTo>
                    <a:pt x="188" y="52"/>
                  </a:moveTo>
                  <a:lnTo>
                    <a:pt x="188" y="52"/>
                  </a:lnTo>
                  <a:lnTo>
                    <a:pt x="182" y="44"/>
                  </a:lnTo>
                  <a:lnTo>
                    <a:pt x="174" y="38"/>
                  </a:lnTo>
                  <a:lnTo>
                    <a:pt x="186" y="16"/>
                  </a:lnTo>
                  <a:lnTo>
                    <a:pt x="186" y="16"/>
                  </a:lnTo>
                  <a:lnTo>
                    <a:pt x="200" y="26"/>
                  </a:lnTo>
                  <a:lnTo>
                    <a:pt x="210" y="38"/>
                  </a:lnTo>
                  <a:lnTo>
                    <a:pt x="188" y="52"/>
                  </a:lnTo>
                  <a:close/>
                  <a:moveTo>
                    <a:pt x="54" y="38"/>
                  </a:moveTo>
                  <a:lnTo>
                    <a:pt x="42" y="14"/>
                  </a:lnTo>
                  <a:lnTo>
                    <a:pt x="42" y="14"/>
                  </a:lnTo>
                  <a:lnTo>
                    <a:pt x="56" y="8"/>
                  </a:lnTo>
                  <a:lnTo>
                    <a:pt x="70" y="4"/>
                  </a:lnTo>
                  <a:lnTo>
                    <a:pt x="76" y="30"/>
                  </a:lnTo>
                  <a:lnTo>
                    <a:pt x="76" y="30"/>
                  </a:lnTo>
                  <a:lnTo>
                    <a:pt x="64" y="34"/>
                  </a:lnTo>
                  <a:lnTo>
                    <a:pt x="54" y="38"/>
                  </a:lnTo>
                  <a:lnTo>
                    <a:pt x="54" y="38"/>
                  </a:lnTo>
                  <a:close/>
                  <a:moveTo>
                    <a:pt x="168" y="36"/>
                  </a:moveTo>
                  <a:lnTo>
                    <a:pt x="168" y="36"/>
                  </a:lnTo>
                  <a:lnTo>
                    <a:pt x="158" y="32"/>
                  </a:lnTo>
                  <a:lnTo>
                    <a:pt x="146" y="30"/>
                  </a:lnTo>
                  <a:lnTo>
                    <a:pt x="150" y="2"/>
                  </a:lnTo>
                  <a:lnTo>
                    <a:pt x="150" y="2"/>
                  </a:lnTo>
                  <a:lnTo>
                    <a:pt x="166" y="6"/>
                  </a:lnTo>
                  <a:lnTo>
                    <a:pt x="178" y="12"/>
                  </a:lnTo>
                  <a:lnTo>
                    <a:pt x="168" y="36"/>
                  </a:lnTo>
                  <a:close/>
                  <a:moveTo>
                    <a:pt x="82" y="28"/>
                  </a:moveTo>
                  <a:lnTo>
                    <a:pt x="78" y="2"/>
                  </a:lnTo>
                  <a:lnTo>
                    <a:pt x="78" y="2"/>
                  </a:lnTo>
                  <a:lnTo>
                    <a:pt x="106" y="0"/>
                  </a:lnTo>
                  <a:lnTo>
                    <a:pt x="108" y="26"/>
                  </a:lnTo>
                  <a:lnTo>
                    <a:pt x="108" y="26"/>
                  </a:lnTo>
                  <a:lnTo>
                    <a:pt x="82" y="28"/>
                  </a:lnTo>
                  <a:lnTo>
                    <a:pt x="82" y="28"/>
                  </a:lnTo>
                  <a:close/>
                  <a:moveTo>
                    <a:pt x="138" y="28"/>
                  </a:moveTo>
                  <a:lnTo>
                    <a:pt x="138" y="28"/>
                  </a:lnTo>
                  <a:lnTo>
                    <a:pt x="114" y="26"/>
                  </a:lnTo>
                  <a:lnTo>
                    <a:pt x="114" y="0"/>
                  </a:lnTo>
                  <a:lnTo>
                    <a:pt x="114" y="0"/>
                  </a:lnTo>
                  <a:lnTo>
                    <a:pt x="142" y="2"/>
                  </a:lnTo>
                  <a:lnTo>
                    <a:pt x="138"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955" name="Freeform 726"/>
            <p:cNvSpPr>
              <a:spLocks/>
            </p:cNvSpPr>
            <p:nvPr/>
          </p:nvSpPr>
          <p:spPr bwMode="auto">
            <a:xfrm>
              <a:off x="2414588" y="5251450"/>
              <a:ext cx="139700" cy="276225"/>
            </a:xfrm>
            <a:custGeom>
              <a:avLst/>
              <a:gdLst>
                <a:gd name="T0" fmla="*/ 82 w 88"/>
                <a:gd name="T1" fmla="*/ 6 h 174"/>
                <a:gd name="T2" fmla="*/ 82 w 88"/>
                <a:gd name="T3" fmla="*/ 6 h 174"/>
                <a:gd name="T4" fmla="*/ 76 w 88"/>
                <a:gd name="T5" fmla="*/ 2 h 174"/>
                <a:gd name="T6" fmla="*/ 70 w 88"/>
                <a:gd name="T7" fmla="*/ 0 h 174"/>
                <a:gd name="T8" fmla="*/ 70 w 88"/>
                <a:gd name="T9" fmla="*/ 0 h 174"/>
                <a:gd name="T10" fmla="*/ 58 w 88"/>
                <a:gd name="T11" fmla="*/ 0 h 174"/>
                <a:gd name="T12" fmla="*/ 58 w 88"/>
                <a:gd name="T13" fmla="*/ 0 h 174"/>
                <a:gd name="T14" fmla="*/ 48 w 88"/>
                <a:gd name="T15" fmla="*/ 0 h 174"/>
                <a:gd name="T16" fmla="*/ 48 w 88"/>
                <a:gd name="T17" fmla="*/ 0 h 174"/>
                <a:gd name="T18" fmla="*/ 40 w 88"/>
                <a:gd name="T19" fmla="*/ 2 h 174"/>
                <a:gd name="T20" fmla="*/ 36 w 88"/>
                <a:gd name="T21" fmla="*/ 6 h 174"/>
                <a:gd name="T22" fmla="*/ 36 w 88"/>
                <a:gd name="T23" fmla="*/ 6 h 174"/>
                <a:gd name="T24" fmla="*/ 32 w 88"/>
                <a:gd name="T25" fmla="*/ 12 h 174"/>
                <a:gd name="T26" fmla="*/ 30 w 88"/>
                <a:gd name="T27" fmla="*/ 18 h 174"/>
                <a:gd name="T28" fmla="*/ 28 w 88"/>
                <a:gd name="T29" fmla="*/ 34 h 174"/>
                <a:gd name="T30" fmla="*/ 28 w 88"/>
                <a:gd name="T31" fmla="*/ 34 h 174"/>
                <a:gd name="T32" fmla="*/ 18 w 88"/>
                <a:gd name="T33" fmla="*/ 34 h 174"/>
                <a:gd name="T34" fmla="*/ 18 w 88"/>
                <a:gd name="T35" fmla="*/ 34 h 174"/>
                <a:gd name="T36" fmla="*/ 10 w 88"/>
                <a:gd name="T37" fmla="*/ 34 h 174"/>
                <a:gd name="T38" fmla="*/ 4 w 88"/>
                <a:gd name="T39" fmla="*/ 38 h 174"/>
                <a:gd name="T40" fmla="*/ 0 w 88"/>
                <a:gd name="T41" fmla="*/ 42 h 174"/>
                <a:gd name="T42" fmla="*/ 0 w 88"/>
                <a:gd name="T43" fmla="*/ 46 h 174"/>
                <a:gd name="T44" fmla="*/ 0 w 88"/>
                <a:gd name="T45" fmla="*/ 46 h 174"/>
                <a:gd name="T46" fmla="*/ 0 w 88"/>
                <a:gd name="T47" fmla="*/ 58 h 174"/>
                <a:gd name="T48" fmla="*/ 0 w 88"/>
                <a:gd name="T49" fmla="*/ 58 h 174"/>
                <a:gd name="T50" fmla="*/ 0 w 88"/>
                <a:gd name="T51" fmla="*/ 126 h 174"/>
                <a:gd name="T52" fmla="*/ 0 w 88"/>
                <a:gd name="T53" fmla="*/ 126 h 174"/>
                <a:gd name="T54" fmla="*/ 0 w 88"/>
                <a:gd name="T55" fmla="*/ 132 h 174"/>
                <a:gd name="T56" fmla="*/ 4 w 88"/>
                <a:gd name="T57" fmla="*/ 136 h 174"/>
                <a:gd name="T58" fmla="*/ 10 w 88"/>
                <a:gd name="T59" fmla="*/ 138 h 174"/>
                <a:gd name="T60" fmla="*/ 18 w 88"/>
                <a:gd name="T61" fmla="*/ 140 h 174"/>
                <a:gd name="T62" fmla="*/ 18 w 88"/>
                <a:gd name="T63" fmla="*/ 140 h 174"/>
                <a:gd name="T64" fmla="*/ 28 w 88"/>
                <a:gd name="T65" fmla="*/ 140 h 174"/>
                <a:gd name="T66" fmla="*/ 28 w 88"/>
                <a:gd name="T67" fmla="*/ 140 h 174"/>
                <a:gd name="T68" fmla="*/ 28 w 88"/>
                <a:gd name="T69" fmla="*/ 152 h 174"/>
                <a:gd name="T70" fmla="*/ 28 w 88"/>
                <a:gd name="T71" fmla="*/ 152 h 174"/>
                <a:gd name="T72" fmla="*/ 30 w 88"/>
                <a:gd name="T73" fmla="*/ 160 h 174"/>
                <a:gd name="T74" fmla="*/ 36 w 88"/>
                <a:gd name="T75" fmla="*/ 166 h 174"/>
                <a:gd name="T76" fmla="*/ 36 w 88"/>
                <a:gd name="T77" fmla="*/ 166 h 174"/>
                <a:gd name="T78" fmla="*/ 40 w 88"/>
                <a:gd name="T79" fmla="*/ 170 h 174"/>
                <a:gd name="T80" fmla="*/ 48 w 88"/>
                <a:gd name="T81" fmla="*/ 172 h 174"/>
                <a:gd name="T82" fmla="*/ 48 w 88"/>
                <a:gd name="T83" fmla="*/ 172 h 174"/>
                <a:gd name="T84" fmla="*/ 58 w 88"/>
                <a:gd name="T85" fmla="*/ 174 h 174"/>
                <a:gd name="T86" fmla="*/ 58 w 88"/>
                <a:gd name="T87" fmla="*/ 174 h 174"/>
                <a:gd name="T88" fmla="*/ 70 w 88"/>
                <a:gd name="T89" fmla="*/ 172 h 174"/>
                <a:gd name="T90" fmla="*/ 70 w 88"/>
                <a:gd name="T91" fmla="*/ 172 h 174"/>
                <a:gd name="T92" fmla="*/ 76 w 88"/>
                <a:gd name="T93" fmla="*/ 170 h 174"/>
                <a:gd name="T94" fmla="*/ 82 w 88"/>
                <a:gd name="T95" fmla="*/ 166 h 174"/>
                <a:gd name="T96" fmla="*/ 82 w 88"/>
                <a:gd name="T97" fmla="*/ 166 h 174"/>
                <a:gd name="T98" fmla="*/ 86 w 88"/>
                <a:gd name="T99" fmla="*/ 160 h 174"/>
                <a:gd name="T100" fmla="*/ 88 w 88"/>
                <a:gd name="T101" fmla="*/ 152 h 174"/>
                <a:gd name="T102" fmla="*/ 88 w 88"/>
                <a:gd name="T103" fmla="*/ 152 h 174"/>
                <a:gd name="T104" fmla="*/ 88 w 88"/>
                <a:gd name="T105" fmla="*/ 42 h 174"/>
                <a:gd name="T106" fmla="*/ 88 w 88"/>
                <a:gd name="T107" fmla="*/ 42 h 174"/>
                <a:gd name="T108" fmla="*/ 88 w 88"/>
                <a:gd name="T109" fmla="*/ 24 h 174"/>
                <a:gd name="T110" fmla="*/ 86 w 88"/>
                <a:gd name="T111" fmla="*/ 14 h 174"/>
                <a:gd name="T112" fmla="*/ 82 w 88"/>
                <a:gd name="T113" fmla="*/ 6 h 174"/>
                <a:gd name="T114" fmla="*/ 82 w 88"/>
                <a:gd name="T115" fmla="*/ 6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8" h="174">
                  <a:moveTo>
                    <a:pt x="82" y="6"/>
                  </a:moveTo>
                  <a:lnTo>
                    <a:pt x="82" y="6"/>
                  </a:lnTo>
                  <a:lnTo>
                    <a:pt x="76" y="2"/>
                  </a:lnTo>
                  <a:lnTo>
                    <a:pt x="70" y="0"/>
                  </a:lnTo>
                  <a:lnTo>
                    <a:pt x="70" y="0"/>
                  </a:lnTo>
                  <a:lnTo>
                    <a:pt x="58" y="0"/>
                  </a:lnTo>
                  <a:lnTo>
                    <a:pt x="58" y="0"/>
                  </a:lnTo>
                  <a:lnTo>
                    <a:pt x="48" y="0"/>
                  </a:lnTo>
                  <a:lnTo>
                    <a:pt x="48" y="0"/>
                  </a:lnTo>
                  <a:lnTo>
                    <a:pt x="40" y="2"/>
                  </a:lnTo>
                  <a:lnTo>
                    <a:pt x="36" y="6"/>
                  </a:lnTo>
                  <a:lnTo>
                    <a:pt x="36" y="6"/>
                  </a:lnTo>
                  <a:lnTo>
                    <a:pt x="32" y="12"/>
                  </a:lnTo>
                  <a:lnTo>
                    <a:pt x="30" y="18"/>
                  </a:lnTo>
                  <a:lnTo>
                    <a:pt x="28" y="34"/>
                  </a:lnTo>
                  <a:lnTo>
                    <a:pt x="28" y="34"/>
                  </a:lnTo>
                  <a:lnTo>
                    <a:pt x="18" y="34"/>
                  </a:lnTo>
                  <a:lnTo>
                    <a:pt x="18" y="34"/>
                  </a:lnTo>
                  <a:lnTo>
                    <a:pt x="10" y="34"/>
                  </a:lnTo>
                  <a:lnTo>
                    <a:pt x="4" y="38"/>
                  </a:lnTo>
                  <a:lnTo>
                    <a:pt x="0" y="42"/>
                  </a:lnTo>
                  <a:lnTo>
                    <a:pt x="0" y="46"/>
                  </a:lnTo>
                  <a:lnTo>
                    <a:pt x="0" y="46"/>
                  </a:lnTo>
                  <a:lnTo>
                    <a:pt x="0" y="58"/>
                  </a:lnTo>
                  <a:lnTo>
                    <a:pt x="0" y="58"/>
                  </a:lnTo>
                  <a:lnTo>
                    <a:pt x="0" y="126"/>
                  </a:lnTo>
                  <a:lnTo>
                    <a:pt x="0" y="126"/>
                  </a:lnTo>
                  <a:lnTo>
                    <a:pt x="0" y="132"/>
                  </a:lnTo>
                  <a:lnTo>
                    <a:pt x="4" y="136"/>
                  </a:lnTo>
                  <a:lnTo>
                    <a:pt x="10" y="138"/>
                  </a:lnTo>
                  <a:lnTo>
                    <a:pt x="18" y="140"/>
                  </a:lnTo>
                  <a:lnTo>
                    <a:pt x="18" y="140"/>
                  </a:lnTo>
                  <a:lnTo>
                    <a:pt x="28" y="140"/>
                  </a:lnTo>
                  <a:lnTo>
                    <a:pt x="28" y="140"/>
                  </a:lnTo>
                  <a:lnTo>
                    <a:pt x="28" y="152"/>
                  </a:lnTo>
                  <a:lnTo>
                    <a:pt x="28" y="152"/>
                  </a:lnTo>
                  <a:lnTo>
                    <a:pt x="30" y="160"/>
                  </a:lnTo>
                  <a:lnTo>
                    <a:pt x="36" y="166"/>
                  </a:lnTo>
                  <a:lnTo>
                    <a:pt x="36" y="166"/>
                  </a:lnTo>
                  <a:lnTo>
                    <a:pt x="40" y="170"/>
                  </a:lnTo>
                  <a:lnTo>
                    <a:pt x="48" y="172"/>
                  </a:lnTo>
                  <a:lnTo>
                    <a:pt x="48" y="172"/>
                  </a:lnTo>
                  <a:lnTo>
                    <a:pt x="58" y="174"/>
                  </a:lnTo>
                  <a:lnTo>
                    <a:pt x="58" y="174"/>
                  </a:lnTo>
                  <a:lnTo>
                    <a:pt x="70" y="172"/>
                  </a:lnTo>
                  <a:lnTo>
                    <a:pt x="70" y="172"/>
                  </a:lnTo>
                  <a:lnTo>
                    <a:pt x="76" y="170"/>
                  </a:lnTo>
                  <a:lnTo>
                    <a:pt x="82" y="166"/>
                  </a:lnTo>
                  <a:lnTo>
                    <a:pt x="82" y="166"/>
                  </a:lnTo>
                  <a:lnTo>
                    <a:pt x="86" y="160"/>
                  </a:lnTo>
                  <a:lnTo>
                    <a:pt x="88" y="152"/>
                  </a:lnTo>
                  <a:lnTo>
                    <a:pt x="88" y="152"/>
                  </a:lnTo>
                  <a:lnTo>
                    <a:pt x="88" y="42"/>
                  </a:lnTo>
                  <a:lnTo>
                    <a:pt x="88" y="42"/>
                  </a:lnTo>
                  <a:lnTo>
                    <a:pt x="88" y="24"/>
                  </a:lnTo>
                  <a:lnTo>
                    <a:pt x="86" y="14"/>
                  </a:lnTo>
                  <a:lnTo>
                    <a:pt x="82" y="6"/>
                  </a:lnTo>
                  <a:lnTo>
                    <a:pt x="82"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956" name="Freeform 727"/>
            <p:cNvSpPr>
              <a:spLocks/>
            </p:cNvSpPr>
            <p:nvPr/>
          </p:nvSpPr>
          <p:spPr bwMode="auto">
            <a:xfrm>
              <a:off x="2747963" y="5251450"/>
              <a:ext cx="139700" cy="276225"/>
            </a:xfrm>
            <a:custGeom>
              <a:avLst/>
              <a:gdLst>
                <a:gd name="T0" fmla="*/ 70 w 88"/>
                <a:gd name="T1" fmla="*/ 34 h 174"/>
                <a:gd name="T2" fmla="*/ 70 w 88"/>
                <a:gd name="T3" fmla="*/ 34 h 174"/>
                <a:gd name="T4" fmla="*/ 60 w 88"/>
                <a:gd name="T5" fmla="*/ 34 h 174"/>
                <a:gd name="T6" fmla="*/ 60 w 88"/>
                <a:gd name="T7" fmla="*/ 34 h 174"/>
                <a:gd name="T8" fmla="*/ 58 w 88"/>
                <a:gd name="T9" fmla="*/ 18 h 174"/>
                <a:gd name="T10" fmla="*/ 56 w 88"/>
                <a:gd name="T11" fmla="*/ 12 h 174"/>
                <a:gd name="T12" fmla="*/ 52 w 88"/>
                <a:gd name="T13" fmla="*/ 6 h 174"/>
                <a:gd name="T14" fmla="*/ 52 w 88"/>
                <a:gd name="T15" fmla="*/ 6 h 174"/>
                <a:gd name="T16" fmla="*/ 46 w 88"/>
                <a:gd name="T17" fmla="*/ 2 h 174"/>
                <a:gd name="T18" fmla="*/ 40 w 88"/>
                <a:gd name="T19" fmla="*/ 0 h 174"/>
                <a:gd name="T20" fmla="*/ 40 w 88"/>
                <a:gd name="T21" fmla="*/ 0 h 174"/>
                <a:gd name="T22" fmla="*/ 30 w 88"/>
                <a:gd name="T23" fmla="*/ 0 h 174"/>
                <a:gd name="T24" fmla="*/ 30 w 88"/>
                <a:gd name="T25" fmla="*/ 0 h 174"/>
                <a:gd name="T26" fmla="*/ 16 w 88"/>
                <a:gd name="T27" fmla="*/ 0 h 174"/>
                <a:gd name="T28" fmla="*/ 16 w 88"/>
                <a:gd name="T29" fmla="*/ 0 h 174"/>
                <a:gd name="T30" fmla="*/ 12 w 88"/>
                <a:gd name="T31" fmla="*/ 2 h 174"/>
                <a:gd name="T32" fmla="*/ 6 w 88"/>
                <a:gd name="T33" fmla="*/ 6 h 174"/>
                <a:gd name="T34" fmla="*/ 6 w 88"/>
                <a:gd name="T35" fmla="*/ 6 h 174"/>
                <a:gd name="T36" fmla="*/ 2 w 88"/>
                <a:gd name="T37" fmla="*/ 14 h 174"/>
                <a:gd name="T38" fmla="*/ 0 w 88"/>
                <a:gd name="T39" fmla="*/ 24 h 174"/>
                <a:gd name="T40" fmla="*/ 0 w 88"/>
                <a:gd name="T41" fmla="*/ 42 h 174"/>
                <a:gd name="T42" fmla="*/ 0 w 88"/>
                <a:gd name="T43" fmla="*/ 42 h 174"/>
                <a:gd name="T44" fmla="*/ 0 w 88"/>
                <a:gd name="T45" fmla="*/ 152 h 174"/>
                <a:gd name="T46" fmla="*/ 0 w 88"/>
                <a:gd name="T47" fmla="*/ 152 h 174"/>
                <a:gd name="T48" fmla="*/ 2 w 88"/>
                <a:gd name="T49" fmla="*/ 160 h 174"/>
                <a:gd name="T50" fmla="*/ 6 w 88"/>
                <a:gd name="T51" fmla="*/ 166 h 174"/>
                <a:gd name="T52" fmla="*/ 6 w 88"/>
                <a:gd name="T53" fmla="*/ 166 h 174"/>
                <a:gd name="T54" fmla="*/ 12 w 88"/>
                <a:gd name="T55" fmla="*/ 170 h 174"/>
                <a:gd name="T56" fmla="*/ 16 w 88"/>
                <a:gd name="T57" fmla="*/ 172 h 174"/>
                <a:gd name="T58" fmla="*/ 16 w 88"/>
                <a:gd name="T59" fmla="*/ 172 h 174"/>
                <a:gd name="T60" fmla="*/ 30 w 88"/>
                <a:gd name="T61" fmla="*/ 174 h 174"/>
                <a:gd name="T62" fmla="*/ 30 w 88"/>
                <a:gd name="T63" fmla="*/ 174 h 174"/>
                <a:gd name="T64" fmla="*/ 40 w 88"/>
                <a:gd name="T65" fmla="*/ 172 h 174"/>
                <a:gd name="T66" fmla="*/ 40 w 88"/>
                <a:gd name="T67" fmla="*/ 172 h 174"/>
                <a:gd name="T68" fmla="*/ 46 w 88"/>
                <a:gd name="T69" fmla="*/ 170 h 174"/>
                <a:gd name="T70" fmla="*/ 52 w 88"/>
                <a:gd name="T71" fmla="*/ 166 h 174"/>
                <a:gd name="T72" fmla="*/ 52 w 88"/>
                <a:gd name="T73" fmla="*/ 166 h 174"/>
                <a:gd name="T74" fmla="*/ 58 w 88"/>
                <a:gd name="T75" fmla="*/ 160 h 174"/>
                <a:gd name="T76" fmla="*/ 58 w 88"/>
                <a:gd name="T77" fmla="*/ 152 h 174"/>
                <a:gd name="T78" fmla="*/ 58 w 88"/>
                <a:gd name="T79" fmla="*/ 152 h 174"/>
                <a:gd name="T80" fmla="*/ 58 w 88"/>
                <a:gd name="T81" fmla="*/ 140 h 174"/>
                <a:gd name="T82" fmla="*/ 58 w 88"/>
                <a:gd name="T83" fmla="*/ 140 h 174"/>
                <a:gd name="T84" fmla="*/ 70 w 88"/>
                <a:gd name="T85" fmla="*/ 140 h 174"/>
                <a:gd name="T86" fmla="*/ 70 w 88"/>
                <a:gd name="T87" fmla="*/ 140 h 174"/>
                <a:gd name="T88" fmla="*/ 76 w 88"/>
                <a:gd name="T89" fmla="*/ 138 h 174"/>
                <a:gd name="T90" fmla="*/ 82 w 88"/>
                <a:gd name="T91" fmla="*/ 136 h 174"/>
                <a:gd name="T92" fmla="*/ 88 w 88"/>
                <a:gd name="T93" fmla="*/ 132 h 174"/>
                <a:gd name="T94" fmla="*/ 88 w 88"/>
                <a:gd name="T95" fmla="*/ 126 h 174"/>
                <a:gd name="T96" fmla="*/ 88 w 88"/>
                <a:gd name="T97" fmla="*/ 126 h 174"/>
                <a:gd name="T98" fmla="*/ 88 w 88"/>
                <a:gd name="T99" fmla="*/ 58 h 174"/>
                <a:gd name="T100" fmla="*/ 88 w 88"/>
                <a:gd name="T101" fmla="*/ 58 h 174"/>
                <a:gd name="T102" fmla="*/ 88 w 88"/>
                <a:gd name="T103" fmla="*/ 46 h 174"/>
                <a:gd name="T104" fmla="*/ 88 w 88"/>
                <a:gd name="T105" fmla="*/ 46 h 174"/>
                <a:gd name="T106" fmla="*/ 88 w 88"/>
                <a:gd name="T107" fmla="*/ 42 h 174"/>
                <a:gd name="T108" fmla="*/ 82 w 88"/>
                <a:gd name="T109" fmla="*/ 38 h 174"/>
                <a:gd name="T110" fmla="*/ 76 w 88"/>
                <a:gd name="T111" fmla="*/ 34 h 174"/>
                <a:gd name="T112" fmla="*/ 70 w 88"/>
                <a:gd name="T113" fmla="*/ 34 h 174"/>
                <a:gd name="T114" fmla="*/ 70 w 88"/>
                <a:gd name="T115" fmla="*/ 3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8" h="174">
                  <a:moveTo>
                    <a:pt x="70" y="34"/>
                  </a:moveTo>
                  <a:lnTo>
                    <a:pt x="70" y="34"/>
                  </a:lnTo>
                  <a:lnTo>
                    <a:pt x="60" y="34"/>
                  </a:lnTo>
                  <a:lnTo>
                    <a:pt x="60" y="34"/>
                  </a:lnTo>
                  <a:lnTo>
                    <a:pt x="58" y="18"/>
                  </a:lnTo>
                  <a:lnTo>
                    <a:pt x="56" y="12"/>
                  </a:lnTo>
                  <a:lnTo>
                    <a:pt x="52" y="6"/>
                  </a:lnTo>
                  <a:lnTo>
                    <a:pt x="52" y="6"/>
                  </a:lnTo>
                  <a:lnTo>
                    <a:pt x="46" y="2"/>
                  </a:lnTo>
                  <a:lnTo>
                    <a:pt x="40" y="0"/>
                  </a:lnTo>
                  <a:lnTo>
                    <a:pt x="40" y="0"/>
                  </a:lnTo>
                  <a:lnTo>
                    <a:pt x="30" y="0"/>
                  </a:lnTo>
                  <a:lnTo>
                    <a:pt x="30" y="0"/>
                  </a:lnTo>
                  <a:lnTo>
                    <a:pt x="16" y="0"/>
                  </a:lnTo>
                  <a:lnTo>
                    <a:pt x="16" y="0"/>
                  </a:lnTo>
                  <a:lnTo>
                    <a:pt x="12" y="2"/>
                  </a:lnTo>
                  <a:lnTo>
                    <a:pt x="6" y="6"/>
                  </a:lnTo>
                  <a:lnTo>
                    <a:pt x="6" y="6"/>
                  </a:lnTo>
                  <a:lnTo>
                    <a:pt x="2" y="14"/>
                  </a:lnTo>
                  <a:lnTo>
                    <a:pt x="0" y="24"/>
                  </a:lnTo>
                  <a:lnTo>
                    <a:pt x="0" y="42"/>
                  </a:lnTo>
                  <a:lnTo>
                    <a:pt x="0" y="42"/>
                  </a:lnTo>
                  <a:lnTo>
                    <a:pt x="0" y="152"/>
                  </a:lnTo>
                  <a:lnTo>
                    <a:pt x="0" y="152"/>
                  </a:lnTo>
                  <a:lnTo>
                    <a:pt x="2" y="160"/>
                  </a:lnTo>
                  <a:lnTo>
                    <a:pt x="6" y="166"/>
                  </a:lnTo>
                  <a:lnTo>
                    <a:pt x="6" y="166"/>
                  </a:lnTo>
                  <a:lnTo>
                    <a:pt x="12" y="170"/>
                  </a:lnTo>
                  <a:lnTo>
                    <a:pt x="16" y="172"/>
                  </a:lnTo>
                  <a:lnTo>
                    <a:pt x="16" y="172"/>
                  </a:lnTo>
                  <a:lnTo>
                    <a:pt x="30" y="174"/>
                  </a:lnTo>
                  <a:lnTo>
                    <a:pt x="30" y="174"/>
                  </a:lnTo>
                  <a:lnTo>
                    <a:pt x="40" y="172"/>
                  </a:lnTo>
                  <a:lnTo>
                    <a:pt x="40" y="172"/>
                  </a:lnTo>
                  <a:lnTo>
                    <a:pt x="46" y="170"/>
                  </a:lnTo>
                  <a:lnTo>
                    <a:pt x="52" y="166"/>
                  </a:lnTo>
                  <a:lnTo>
                    <a:pt x="52" y="166"/>
                  </a:lnTo>
                  <a:lnTo>
                    <a:pt x="58" y="160"/>
                  </a:lnTo>
                  <a:lnTo>
                    <a:pt x="58" y="152"/>
                  </a:lnTo>
                  <a:lnTo>
                    <a:pt x="58" y="152"/>
                  </a:lnTo>
                  <a:lnTo>
                    <a:pt x="58" y="140"/>
                  </a:lnTo>
                  <a:lnTo>
                    <a:pt x="58" y="140"/>
                  </a:lnTo>
                  <a:lnTo>
                    <a:pt x="70" y="140"/>
                  </a:lnTo>
                  <a:lnTo>
                    <a:pt x="70" y="140"/>
                  </a:lnTo>
                  <a:lnTo>
                    <a:pt x="76" y="138"/>
                  </a:lnTo>
                  <a:lnTo>
                    <a:pt x="82" y="136"/>
                  </a:lnTo>
                  <a:lnTo>
                    <a:pt x="88" y="132"/>
                  </a:lnTo>
                  <a:lnTo>
                    <a:pt x="88" y="126"/>
                  </a:lnTo>
                  <a:lnTo>
                    <a:pt x="88" y="126"/>
                  </a:lnTo>
                  <a:lnTo>
                    <a:pt x="88" y="58"/>
                  </a:lnTo>
                  <a:lnTo>
                    <a:pt x="88" y="58"/>
                  </a:lnTo>
                  <a:lnTo>
                    <a:pt x="88" y="46"/>
                  </a:lnTo>
                  <a:lnTo>
                    <a:pt x="88" y="46"/>
                  </a:lnTo>
                  <a:lnTo>
                    <a:pt x="88" y="42"/>
                  </a:lnTo>
                  <a:lnTo>
                    <a:pt x="82" y="38"/>
                  </a:lnTo>
                  <a:lnTo>
                    <a:pt x="76" y="34"/>
                  </a:lnTo>
                  <a:lnTo>
                    <a:pt x="70" y="34"/>
                  </a:lnTo>
                  <a:lnTo>
                    <a:pt x="70" y="3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grpSp>
      <p:grpSp>
        <p:nvGrpSpPr>
          <p:cNvPr id="1957" name="グループ化 1956"/>
          <p:cNvGrpSpPr/>
          <p:nvPr/>
        </p:nvGrpSpPr>
        <p:grpSpPr>
          <a:xfrm>
            <a:off x="6366533" y="3927266"/>
            <a:ext cx="434926" cy="403242"/>
            <a:chOff x="5405438" y="4467225"/>
            <a:chExt cx="479425" cy="444500"/>
          </a:xfrm>
        </p:grpSpPr>
        <p:sp>
          <p:nvSpPr>
            <p:cNvPr id="1958" name="Rectangle 728"/>
            <p:cNvSpPr>
              <a:spLocks noChangeArrowheads="1"/>
            </p:cNvSpPr>
            <p:nvPr/>
          </p:nvSpPr>
          <p:spPr bwMode="auto">
            <a:xfrm>
              <a:off x="5405438" y="4613275"/>
              <a:ext cx="479425" cy="1238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959" name="Rectangle 729"/>
            <p:cNvSpPr>
              <a:spLocks noChangeArrowheads="1"/>
            </p:cNvSpPr>
            <p:nvPr/>
          </p:nvSpPr>
          <p:spPr bwMode="auto">
            <a:xfrm>
              <a:off x="5405438" y="4762500"/>
              <a:ext cx="479425" cy="1206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960" name="Rectangle 730"/>
            <p:cNvSpPr>
              <a:spLocks noChangeArrowheads="1"/>
            </p:cNvSpPr>
            <p:nvPr/>
          </p:nvSpPr>
          <p:spPr bwMode="auto">
            <a:xfrm>
              <a:off x="5421313" y="4883150"/>
              <a:ext cx="450850" cy="28575"/>
            </a:xfrm>
            <a:prstGeom prst="rect">
              <a:avLst/>
            </a:prstGeom>
            <a:solidFill>
              <a:srgbClr val="7170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961" name="Rectangle 731"/>
            <p:cNvSpPr>
              <a:spLocks noChangeArrowheads="1"/>
            </p:cNvSpPr>
            <p:nvPr/>
          </p:nvSpPr>
          <p:spPr bwMode="auto">
            <a:xfrm>
              <a:off x="5421313" y="4737100"/>
              <a:ext cx="450850" cy="25400"/>
            </a:xfrm>
            <a:prstGeom prst="rect">
              <a:avLst/>
            </a:prstGeom>
            <a:solidFill>
              <a:srgbClr val="7170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962" name="Rectangle 732"/>
            <p:cNvSpPr>
              <a:spLocks noChangeArrowheads="1"/>
            </p:cNvSpPr>
            <p:nvPr/>
          </p:nvSpPr>
          <p:spPr bwMode="auto">
            <a:xfrm>
              <a:off x="5405438" y="4467225"/>
              <a:ext cx="479425" cy="1206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963" name="Rectangle 733"/>
            <p:cNvSpPr>
              <a:spLocks noChangeArrowheads="1"/>
            </p:cNvSpPr>
            <p:nvPr/>
          </p:nvSpPr>
          <p:spPr bwMode="auto">
            <a:xfrm>
              <a:off x="5421313" y="4587875"/>
              <a:ext cx="450850" cy="25400"/>
            </a:xfrm>
            <a:prstGeom prst="rect">
              <a:avLst/>
            </a:prstGeom>
            <a:solidFill>
              <a:srgbClr val="71707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grpSp>
      <p:grpSp>
        <p:nvGrpSpPr>
          <p:cNvPr id="1964" name="グループ化 1963"/>
          <p:cNvGrpSpPr/>
          <p:nvPr/>
        </p:nvGrpSpPr>
        <p:grpSpPr>
          <a:xfrm>
            <a:off x="9352702" y="4603645"/>
            <a:ext cx="325474" cy="434926"/>
            <a:chOff x="5465763" y="5645150"/>
            <a:chExt cx="358775" cy="479425"/>
          </a:xfrm>
        </p:grpSpPr>
        <p:sp>
          <p:nvSpPr>
            <p:cNvPr id="1965" name="Freeform 734"/>
            <p:cNvSpPr>
              <a:spLocks/>
            </p:cNvSpPr>
            <p:nvPr/>
          </p:nvSpPr>
          <p:spPr bwMode="auto">
            <a:xfrm>
              <a:off x="5481638" y="5664200"/>
              <a:ext cx="165100" cy="444500"/>
            </a:xfrm>
            <a:custGeom>
              <a:avLst/>
              <a:gdLst>
                <a:gd name="T0" fmla="*/ 18 w 104"/>
                <a:gd name="T1" fmla="*/ 6 h 280"/>
                <a:gd name="T2" fmla="*/ 18 w 104"/>
                <a:gd name="T3" fmla="*/ 6 h 280"/>
                <a:gd name="T4" fmla="*/ 12 w 104"/>
                <a:gd name="T5" fmla="*/ 0 h 280"/>
                <a:gd name="T6" fmla="*/ 6 w 104"/>
                <a:gd name="T7" fmla="*/ 0 h 280"/>
                <a:gd name="T8" fmla="*/ 2 w 104"/>
                <a:gd name="T9" fmla="*/ 4 h 280"/>
                <a:gd name="T10" fmla="*/ 0 w 104"/>
                <a:gd name="T11" fmla="*/ 14 h 280"/>
                <a:gd name="T12" fmla="*/ 0 w 104"/>
                <a:gd name="T13" fmla="*/ 176 h 280"/>
                <a:gd name="T14" fmla="*/ 104 w 104"/>
                <a:gd name="T15" fmla="*/ 280 h 280"/>
                <a:gd name="T16" fmla="*/ 104 w 104"/>
                <a:gd name="T17" fmla="*/ 90 h 280"/>
                <a:gd name="T18" fmla="*/ 18 w 104"/>
                <a:gd name="T19" fmla="*/ 6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280">
                  <a:moveTo>
                    <a:pt x="18" y="6"/>
                  </a:moveTo>
                  <a:lnTo>
                    <a:pt x="18" y="6"/>
                  </a:lnTo>
                  <a:lnTo>
                    <a:pt x="12" y="0"/>
                  </a:lnTo>
                  <a:lnTo>
                    <a:pt x="6" y="0"/>
                  </a:lnTo>
                  <a:lnTo>
                    <a:pt x="2" y="4"/>
                  </a:lnTo>
                  <a:lnTo>
                    <a:pt x="0" y="14"/>
                  </a:lnTo>
                  <a:lnTo>
                    <a:pt x="0" y="176"/>
                  </a:lnTo>
                  <a:lnTo>
                    <a:pt x="104" y="280"/>
                  </a:lnTo>
                  <a:lnTo>
                    <a:pt x="104" y="90"/>
                  </a:lnTo>
                  <a:lnTo>
                    <a:pt x="18" y="6"/>
                  </a:lnTo>
                  <a:close/>
                </a:path>
              </a:pathLst>
            </a:custGeom>
            <a:solidFill>
              <a:srgbClr val="FFF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966" name="Freeform 735"/>
            <p:cNvSpPr>
              <a:spLocks noEditPoints="1"/>
            </p:cNvSpPr>
            <p:nvPr/>
          </p:nvSpPr>
          <p:spPr bwMode="auto">
            <a:xfrm>
              <a:off x="5465763" y="5645150"/>
              <a:ext cx="196850" cy="479425"/>
            </a:xfrm>
            <a:custGeom>
              <a:avLst/>
              <a:gdLst>
                <a:gd name="T0" fmla="*/ 12 w 124"/>
                <a:gd name="T1" fmla="*/ 2 h 302"/>
                <a:gd name="T2" fmla="*/ 12 w 124"/>
                <a:gd name="T3" fmla="*/ 2 h 302"/>
                <a:gd name="T4" fmla="*/ 8 w 124"/>
                <a:gd name="T5" fmla="*/ 4 h 302"/>
                <a:gd name="T6" fmla="*/ 4 w 124"/>
                <a:gd name="T7" fmla="*/ 8 h 302"/>
                <a:gd name="T8" fmla="*/ 0 w 124"/>
                <a:gd name="T9" fmla="*/ 16 h 302"/>
                <a:gd name="T10" fmla="*/ 0 w 124"/>
                <a:gd name="T11" fmla="*/ 26 h 302"/>
                <a:gd name="T12" fmla="*/ 0 w 124"/>
                <a:gd name="T13" fmla="*/ 188 h 302"/>
                <a:gd name="T14" fmla="*/ 0 w 124"/>
                <a:gd name="T15" fmla="*/ 188 h 302"/>
                <a:gd name="T16" fmla="*/ 0 w 124"/>
                <a:gd name="T17" fmla="*/ 194 h 302"/>
                <a:gd name="T18" fmla="*/ 2 w 124"/>
                <a:gd name="T19" fmla="*/ 196 h 302"/>
                <a:gd name="T20" fmla="*/ 106 w 124"/>
                <a:gd name="T21" fmla="*/ 300 h 302"/>
                <a:gd name="T22" fmla="*/ 106 w 124"/>
                <a:gd name="T23" fmla="*/ 300 h 302"/>
                <a:gd name="T24" fmla="*/ 110 w 124"/>
                <a:gd name="T25" fmla="*/ 302 h 302"/>
                <a:gd name="T26" fmla="*/ 118 w 124"/>
                <a:gd name="T27" fmla="*/ 302 h 302"/>
                <a:gd name="T28" fmla="*/ 118 w 124"/>
                <a:gd name="T29" fmla="*/ 302 h 302"/>
                <a:gd name="T30" fmla="*/ 122 w 124"/>
                <a:gd name="T31" fmla="*/ 298 h 302"/>
                <a:gd name="T32" fmla="*/ 124 w 124"/>
                <a:gd name="T33" fmla="*/ 292 h 302"/>
                <a:gd name="T34" fmla="*/ 124 w 124"/>
                <a:gd name="T35" fmla="*/ 102 h 302"/>
                <a:gd name="T36" fmla="*/ 124 w 124"/>
                <a:gd name="T37" fmla="*/ 102 h 302"/>
                <a:gd name="T38" fmla="*/ 124 w 124"/>
                <a:gd name="T39" fmla="*/ 98 h 302"/>
                <a:gd name="T40" fmla="*/ 122 w 124"/>
                <a:gd name="T41" fmla="*/ 94 h 302"/>
                <a:gd name="T42" fmla="*/ 36 w 124"/>
                <a:gd name="T43" fmla="*/ 10 h 302"/>
                <a:gd name="T44" fmla="*/ 36 w 124"/>
                <a:gd name="T45" fmla="*/ 10 h 302"/>
                <a:gd name="T46" fmla="*/ 28 w 124"/>
                <a:gd name="T47" fmla="*/ 4 h 302"/>
                <a:gd name="T48" fmla="*/ 22 w 124"/>
                <a:gd name="T49" fmla="*/ 0 h 302"/>
                <a:gd name="T50" fmla="*/ 16 w 124"/>
                <a:gd name="T51" fmla="*/ 0 h 302"/>
                <a:gd name="T52" fmla="*/ 12 w 124"/>
                <a:gd name="T53" fmla="*/ 2 h 302"/>
                <a:gd name="T54" fmla="*/ 12 w 124"/>
                <a:gd name="T55" fmla="*/ 2 h 302"/>
                <a:gd name="T56" fmla="*/ 22 w 124"/>
                <a:gd name="T57" fmla="*/ 26 h 302"/>
                <a:gd name="T58" fmla="*/ 22 w 124"/>
                <a:gd name="T59" fmla="*/ 26 h 302"/>
                <a:gd name="T60" fmla="*/ 102 w 124"/>
                <a:gd name="T61" fmla="*/ 106 h 302"/>
                <a:gd name="T62" fmla="*/ 102 w 124"/>
                <a:gd name="T63" fmla="*/ 106 h 302"/>
                <a:gd name="T64" fmla="*/ 102 w 124"/>
                <a:gd name="T65" fmla="*/ 264 h 302"/>
                <a:gd name="T66" fmla="*/ 102 w 124"/>
                <a:gd name="T67" fmla="*/ 264 h 302"/>
                <a:gd name="T68" fmla="*/ 22 w 124"/>
                <a:gd name="T69" fmla="*/ 184 h 302"/>
                <a:gd name="T70" fmla="*/ 22 w 124"/>
                <a:gd name="T71" fmla="*/ 184 h 302"/>
                <a:gd name="T72" fmla="*/ 22 w 124"/>
                <a:gd name="T73" fmla="*/ 26 h 302"/>
                <a:gd name="T74" fmla="*/ 22 w 124"/>
                <a:gd name="T75" fmla="*/ 26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4" h="302">
                  <a:moveTo>
                    <a:pt x="12" y="2"/>
                  </a:moveTo>
                  <a:lnTo>
                    <a:pt x="12" y="2"/>
                  </a:lnTo>
                  <a:lnTo>
                    <a:pt x="8" y="4"/>
                  </a:lnTo>
                  <a:lnTo>
                    <a:pt x="4" y="8"/>
                  </a:lnTo>
                  <a:lnTo>
                    <a:pt x="0" y="16"/>
                  </a:lnTo>
                  <a:lnTo>
                    <a:pt x="0" y="26"/>
                  </a:lnTo>
                  <a:lnTo>
                    <a:pt x="0" y="188"/>
                  </a:lnTo>
                  <a:lnTo>
                    <a:pt x="0" y="188"/>
                  </a:lnTo>
                  <a:lnTo>
                    <a:pt x="0" y="194"/>
                  </a:lnTo>
                  <a:lnTo>
                    <a:pt x="2" y="196"/>
                  </a:lnTo>
                  <a:lnTo>
                    <a:pt x="106" y="300"/>
                  </a:lnTo>
                  <a:lnTo>
                    <a:pt x="106" y="300"/>
                  </a:lnTo>
                  <a:lnTo>
                    <a:pt x="110" y="302"/>
                  </a:lnTo>
                  <a:lnTo>
                    <a:pt x="118" y="302"/>
                  </a:lnTo>
                  <a:lnTo>
                    <a:pt x="118" y="302"/>
                  </a:lnTo>
                  <a:lnTo>
                    <a:pt x="122" y="298"/>
                  </a:lnTo>
                  <a:lnTo>
                    <a:pt x="124" y="292"/>
                  </a:lnTo>
                  <a:lnTo>
                    <a:pt x="124" y="102"/>
                  </a:lnTo>
                  <a:lnTo>
                    <a:pt x="124" y="102"/>
                  </a:lnTo>
                  <a:lnTo>
                    <a:pt x="124" y="98"/>
                  </a:lnTo>
                  <a:lnTo>
                    <a:pt x="122" y="94"/>
                  </a:lnTo>
                  <a:lnTo>
                    <a:pt x="36" y="10"/>
                  </a:lnTo>
                  <a:lnTo>
                    <a:pt x="36" y="10"/>
                  </a:lnTo>
                  <a:lnTo>
                    <a:pt x="28" y="4"/>
                  </a:lnTo>
                  <a:lnTo>
                    <a:pt x="22" y="0"/>
                  </a:lnTo>
                  <a:lnTo>
                    <a:pt x="16" y="0"/>
                  </a:lnTo>
                  <a:lnTo>
                    <a:pt x="12" y="2"/>
                  </a:lnTo>
                  <a:lnTo>
                    <a:pt x="12" y="2"/>
                  </a:lnTo>
                  <a:close/>
                  <a:moveTo>
                    <a:pt x="22" y="26"/>
                  </a:moveTo>
                  <a:lnTo>
                    <a:pt x="22" y="26"/>
                  </a:lnTo>
                  <a:lnTo>
                    <a:pt x="102" y="106"/>
                  </a:lnTo>
                  <a:lnTo>
                    <a:pt x="102" y="106"/>
                  </a:lnTo>
                  <a:lnTo>
                    <a:pt x="102" y="264"/>
                  </a:lnTo>
                  <a:lnTo>
                    <a:pt x="102" y="264"/>
                  </a:lnTo>
                  <a:lnTo>
                    <a:pt x="22" y="184"/>
                  </a:lnTo>
                  <a:lnTo>
                    <a:pt x="22" y="184"/>
                  </a:lnTo>
                  <a:lnTo>
                    <a:pt x="22" y="26"/>
                  </a:lnTo>
                  <a:lnTo>
                    <a:pt x="22" y="2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967" name="Freeform 736"/>
            <p:cNvSpPr>
              <a:spLocks/>
            </p:cNvSpPr>
            <p:nvPr/>
          </p:nvSpPr>
          <p:spPr bwMode="auto">
            <a:xfrm>
              <a:off x="5646738" y="5664200"/>
              <a:ext cx="161925" cy="444500"/>
            </a:xfrm>
            <a:custGeom>
              <a:avLst/>
              <a:gdLst>
                <a:gd name="T0" fmla="*/ 84 w 102"/>
                <a:gd name="T1" fmla="*/ 6 h 280"/>
                <a:gd name="T2" fmla="*/ 0 w 102"/>
                <a:gd name="T3" fmla="*/ 90 h 280"/>
                <a:gd name="T4" fmla="*/ 0 w 102"/>
                <a:gd name="T5" fmla="*/ 280 h 280"/>
                <a:gd name="T6" fmla="*/ 102 w 102"/>
                <a:gd name="T7" fmla="*/ 176 h 280"/>
                <a:gd name="T8" fmla="*/ 102 w 102"/>
                <a:gd name="T9" fmla="*/ 14 h 280"/>
                <a:gd name="T10" fmla="*/ 102 w 102"/>
                <a:gd name="T11" fmla="*/ 14 h 280"/>
                <a:gd name="T12" fmla="*/ 100 w 102"/>
                <a:gd name="T13" fmla="*/ 4 h 280"/>
                <a:gd name="T14" fmla="*/ 96 w 102"/>
                <a:gd name="T15" fmla="*/ 0 h 280"/>
                <a:gd name="T16" fmla="*/ 90 w 102"/>
                <a:gd name="T17" fmla="*/ 0 h 280"/>
                <a:gd name="T18" fmla="*/ 84 w 102"/>
                <a:gd name="T19" fmla="*/ 6 h 280"/>
                <a:gd name="T20" fmla="*/ 84 w 102"/>
                <a:gd name="T21" fmla="*/ 6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2" h="280">
                  <a:moveTo>
                    <a:pt x="84" y="6"/>
                  </a:moveTo>
                  <a:lnTo>
                    <a:pt x="0" y="90"/>
                  </a:lnTo>
                  <a:lnTo>
                    <a:pt x="0" y="280"/>
                  </a:lnTo>
                  <a:lnTo>
                    <a:pt x="102" y="176"/>
                  </a:lnTo>
                  <a:lnTo>
                    <a:pt x="102" y="14"/>
                  </a:lnTo>
                  <a:lnTo>
                    <a:pt x="102" y="14"/>
                  </a:lnTo>
                  <a:lnTo>
                    <a:pt x="100" y="4"/>
                  </a:lnTo>
                  <a:lnTo>
                    <a:pt x="96" y="0"/>
                  </a:lnTo>
                  <a:lnTo>
                    <a:pt x="90" y="0"/>
                  </a:lnTo>
                  <a:lnTo>
                    <a:pt x="84" y="6"/>
                  </a:lnTo>
                  <a:lnTo>
                    <a:pt x="84" y="6"/>
                  </a:lnTo>
                  <a:close/>
                </a:path>
              </a:pathLst>
            </a:custGeom>
            <a:solidFill>
              <a:srgbClr val="0098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968" name="Freeform 737"/>
            <p:cNvSpPr>
              <a:spLocks noEditPoints="1"/>
            </p:cNvSpPr>
            <p:nvPr/>
          </p:nvSpPr>
          <p:spPr bwMode="auto">
            <a:xfrm>
              <a:off x="5627688" y="5645150"/>
              <a:ext cx="196850" cy="479425"/>
            </a:xfrm>
            <a:custGeom>
              <a:avLst/>
              <a:gdLst>
                <a:gd name="T0" fmla="*/ 88 w 124"/>
                <a:gd name="T1" fmla="*/ 10 h 302"/>
                <a:gd name="T2" fmla="*/ 4 w 124"/>
                <a:gd name="T3" fmla="*/ 94 h 302"/>
                <a:gd name="T4" fmla="*/ 4 w 124"/>
                <a:gd name="T5" fmla="*/ 94 h 302"/>
                <a:gd name="T6" fmla="*/ 0 w 124"/>
                <a:gd name="T7" fmla="*/ 98 h 302"/>
                <a:gd name="T8" fmla="*/ 0 w 124"/>
                <a:gd name="T9" fmla="*/ 102 h 302"/>
                <a:gd name="T10" fmla="*/ 0 w 124"/>
                <a:gd name="T11" fmla="*/ 292 h 302"/>
                <a:gd name="T12" fmla="*/ 0 w 124"/>
                <a:gd name="T13" fmla="*/ 292 h 302"/>
                <a:gd name="T14" fmla="*/ 2 w 124"/>
                <a:gd name="T15" fmla="*/ 298 h 302"/>
                <a:gd name="T16" fmla="*/ 6 w 124"/>
                <a:gd name="T17" fmla="*/ 302 h 302"/>
                <a:gd name="T18" fmla="*/ 6 w 124"/>
                <a:gd name="T19" fmla="*/ 302 h 302"/>
                <a:gd name="T20" fmla="*/ 14 w 124"/>
                <a:gd name="T21" fmla="*/ 302 h 302"/>
                <a:gd name="T22" fmla="*/ 20 w 124"/>
                <a:gd name="T23" fmla="*/ 300 h 302"/>
                <a:gd name="T24" fmla="*/ 122 w 124"/>
                <a:gd name="T25" fmla="*/ 196 h 302"/>
                <a:gd name="T26" fmla="*/ 122 w 124"/>
                <a:gd name="T27" fmla="*/ 196 h 302"/>
                <a:gd name="T28" fmla="*/ 124 w 124"/>
                <a:gd name="T29" fmla="*/ 194 h 302"/>
                <a:gd name="T30" fmla="*/ 124 w 124"/>
                <a:gd name="T31" fmla="*/ 188 h 302"/>
                <a:gd name="T32" fmla="*/ 124 w 124"/>
                <a:gd name="T33" fmla="*/ 26 h 302"/>
                <a:gd name="T34" fmla="*/ 124 w 124"/>
                <a:gd name="T35" fmla="*/ 26 h 302"/>
                <a:gd name="T36" fmla="*/ 124 w 124"/>
                <a:gd name="T37" fmla="*/ 16 h 302"/>
                <a:gd name="T38" fmla="*/ 120 w 124"/>
                <a:gd name="T39" fmla="*/ 8 h 302"/>
                <a:gd name="T40" fmla="*/ 116 w 124"/>
                <a:gd name="T41" fmla="*/ 4 h 302"/>
                <a:gd name="T42" fmla="*/ 112 w 124"/>
                <a:gd name="T43" fmla="*/ 2 h 302"/>
                <a:gd name="T44" fmla="*/ 112 w 124"/>
                <a:gd name="T45" fmla="*/ 2 h 302"/>
                <a:gd name="T46" fmla="*/ 108 w 124"/>
                <a:gd name="T47" fmla="*/ 0 h 302"/>
                <a:gd name="T48" fmla="*/ 102 w 124"/>
                <a:gd name="T49" fmla="*/ 0 h 302"/>
                <a:gd name="T50" fmla="*/ 96 w 124"/>
                <a:gd name="T51" fmla="*/ 4 h 302"/>
                <a:gd name="T52" fmla="*/ 88 w 124"/>
                <a:gd name="T53" fmla="*/ 10 h 302"/>
                <a:gd name="T54" fmla="*/ 88 w 124"/>
                <a:gd name="T55" fmla="*/ 10 h 302"/>
                <a:gd name="T56" fmla="*/ 102 w 124"/>
                <a:gd name="T57" fmla="*/ 26 h 302"/>
                <a:gd name="T58" fmla="*/ 102 w 124"/>
                <a:gd name="T59" fmla="*/ 26 h 302"/>
                <a:gd name="T60" fmla="*/ 102 w 124"/>
                <a:gd name="T61" fmla="*/ 184 h 302"/>
                <a:gd name="T62" fmla="*/ 102 w 124"/>
                <a:gd name="T63" fmla="*/ 184 h 302"/>
                <a:gd name="T64" fmla="*/ 22 w 124"/>
                <a:gd name="T65" fmla="*/ 264 h 302"/>
                <a:gd name="T66" fmla="*/ 22 w 124"/>
                <a:gd name="T67" fmla="*/ 264 h 302"/>
                <a:gd name="T68" fmla="*/ 22 w 124"/>
                <a:gd name="T69" fmla="*/ 106 h 302"/>
                <a:gd name="T70" fmla="*/ 22 w 124"/>
                <a:gd name="T71" fmla="*/ 106 h 302"/>
                <a:gd name="T72" fmla="*/ 102 w 124"/>
                <a:gd name="T73" fmla="*/ 26 h 302"/>
                <a:gd name="T74" fmla="*/ 102 w 124"/>
                <a:gd name="T75" fmla="*/ 26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4" h="302">
                  <a:moveTo>
                    <a:pt x="88" y="10"/>
                  </a:moveTo>
                  <a:lnTo>
                    <a:pt x="4" y="94"/>
                  </a:lnTo>
                  <a:lnTo>
                    <a:pt x="4" y="94"/>
                  </a:lnTo>
                  <a:lnTo>
                    <a:pt x="0" y="98"/>
                  </a:lnTo>
                  <a:lnTo>
                    <a:pt x="0" y="102"/>
                  </a:lnTo>
                  <a:lnTo>
                    <a:pt x="0" y="292"/>
                  </a:lnTo>
                  <a:lnTo>
                    <a:pt x="0" y="292"/>
                  </a:lnTo>
                  <a:lnTo>
                    <a:pt x="2" y="298"/>
                  </a:lnTo>
                  <a:lnTo>
                    <a:pt x="6" y="302"/>
                  </a:lnTo>
                  <a:lnTo>
                    <a:pt x="6" y="302"/>
                  </a:lnTo>
                  <a:lnTo>
                    <a:pt x="14" y="302"/>
                  </a:lnTo>
                  <a:lnTo>
                    <a:pt x="20" y="300"/>
                  </a:lnTo>
                  <a:lnTo>
                    <a:pt x="122" y="196"/>
                  </a:lnTo>
                  <a:lnTo>
                    <a:pt x="122" y="196"/>
                  </a:lnTo>
                  <a:lnTo>
                    <a:pt x="124" y="194"/>
                  </a:lnTo>
                  <a:lnTo>
                    <a:pt x="124" y="188"/>
                  </a:lnTo>
                  <a:lnTo>
                    <a:pt x="124" y="26"/>
                  </a:lnTo>
                  <a:lnTo>
                    <a:pt x="124" y="26"/>
                  </a:lnTo>
                  <a:lnTo>
                    <a:pt x="124" y="16"/>
                  </a:lnTo>
                  <a:lnTo>
                    <a:pt x="120" y="8"/>
                  </a:lnTo>
                  <a:lnTo>
                    <a:pt x="116" y="4"/>
                  </a:lnTo>
                  <a:lnTo>
                    <a:pt x="112" y="2"/>
                  </a:lnTo>
                  <a:lnTo>
                    <a:pt x="112" y="2"/>
                  </a:lnTo>
                  <a:lnTo>
                    <a:pt x="108" y="0"/>
                  </a:lnTo>
                  <a:lnTo>
                    <a:pt x="102" y="0"/>
                  </a:lnTo>
                  <a:lnTo>
                    <a:pt x="96" y="4"/>
                  </a:lnTo>
                  <a:lnTo>
                    <a:pt x="88" y="10"/>
                  </a:lnTo>
                  <a:lnTo>
                    <a:pt x="88" y="10"/>
                  </a:lnTo>
                  <a:close/>
                  <a:moveTo>
                    <a:pt x="102" y="26"/>
                  </a:moveTo>
                  <a:lnTo>
                    <a:pt x="102" y="26"/>
                  </a:lnTo>
                  <a:lnTo>
                    <a:pt x="102" y="184"/>
                  </a:lnTo>
                  <a:lnTo>
                    <a:pt x="102" y="184"/>
                  </a:lnTo>
                  <a:lnTo>
                    <a:pt x="22" y="264"/>
                  </a:lnTo>
                  <a:lnTo>
                    <a:pt x="22" y="264"/>
                  </a:lnTo>
                  <a:lnTo>
                    <a:pt x="22" y="106"/>
                  </a:lnTo>
                  <a:lnTo>
                    <a:pt x="22" y="106"/>
                  </a:lnTo>
                  <a:lnTo>
                    <a:pt x="102" y="26"/>
                  </a:lnTo>
                  <a:lnTo>
                    <a:pt x="102" y="2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969" name="Freeform 738"/>
            <p:cNvSpPr>
              <a:spLocks/>
            </p:cNvSpPr>
            <p:nvPr/>
          </p:nvSpPr>
          <p:spPr bwMode="auto">
            <a:xfrm>
              <a:off x="5481638" y="5664200"/>
              <a:ext cx="165100" cy="444500"/>
            </a:xfrm>
            <a:custGeom>
              <a:avLst/>
              <a:gdLst>
                <a:gd name="T0" fmla="*/ 18 w 104"/>
                <a:gd name="T1" fmla="*/ 6 h 280"/>
                <a:gd name="T2" fmla="*/ 18 w 104"/>
                <a:gd name="T3" fmla="*/ 6 h 280"/>
                <a:gd name="T4" fmla="*/ 12 w 104"/>
                <a:gd name="T5" fmla="*/ 0 h 280"/>
                <a:gd name="T6" fmla="*/ 6 w 104"/>
                <a:gd name="T7" fmla="*/ 0 h 280"/>
                <a:gd name="T8" fmla="*/ 2 w 104"/>
                <a:gd name="T9" fmla="*/ 4 h 280"/>
                <a:gd name="T10" fmla="*/ 0 w 104"/>
                <a:gd name="T11" fmla="*/ 14 h 280"/>
                <a:gd name="T12" fmla="*/ 0 w 104"/>
                <a:gd name="T13" fmla="*/ 176 h 280"/>
                <a:gd name="T14" fmla="*/ 104 w 104"/>
                <a:gd name="T15" fmla="*/ 280 h 280"/>
                <a:gd name="T16" fmla="*/ 104 w 104"/>
                <a:gd name="T17" fmla="*/ 90 h 280"/>
                <a:gd name="T18" fmla="*/ 18 w 104"/>
                <a:gd name="T19" fmla="*/ 6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280">
                  <a:moveTo>
                    <a:pt x="18" y="6"/>
                  </a:moveTo>
                  <a:lnTo>
                    <a:pt x="18" y="6"/>
                  </a:lnTo>
                  <a:lnTo>
                    <a:pt x="12" y="0"/>
                  </a:lnTo>
                  <a:lnTo>
                    <a:pt x="6" y="0"/>
                  </a:lnTo>
                  <a:lnTo>
                    <a:pt x="2" y="4"/>
                  </a:lnTo>
                  <a:lnTo>
                    <a:pt x="0" y="14"/>
                  </a:lnTo>
                  <a:lnTo>
                    <a:pt x="0" y="176"/>
                  </a:lnTo>
                  <a:lnTo>
                    <a:pt x="104" y="280"/>
                  </a:lnTo>
                  <a:lnTo>
                    <a:pt x="104" y="90"/>
                  </a:lnTo>
                  <a:lnTo>
                    <a:pt x="18" y="6"/>
                  </a:lnTo>
                  <a:close/>
                </a:path>
              </a:pathLst>
            </a:custGeom>
            <a:solidFill>
              <a:srgbClr val="FFF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970" name="Freeform 739"/>
            <p:cNvSpPr>
              <a:spLocks/>
            </p:cNvSpPr>
            <p:nvPr/>
          </p:nvSpPr>
          <p:spPr bwMode="auto">
            <a:xfrm>
              <a:off x="5646738" y="5664200"/>
              <a:ext cx="161925" cy="444500"/>
            </a:xfrm>
            <a:custGeom>
              <a:avLst/>
              <a:gdLst>
                <a:gd name="T0" fmla="*/ 84 w 102"/>
                <a:gd name="T1" fmla="*/ 6 h 280"/>
                <a:gd name="T2" fmla="*/ 0 w 102"/>
                <a:gd name="T3" fmla="*/ 90 h 280"/>
                <a:gd name="T4" fmla="*/ 0 w 102"/>
                <a:gd name="T5" fmla="*/ 280 h 280"/>
                <a:gd name="T6" fmla="*/ 102 w 102"/>
                <a:gd name="T7" fmla="*/ 176 h 280"/>
                <a:gd name="T8" fmla="*/ 102 w 102"/>
                <a:gd name="T9" fmla="*/ 14 h 280"/>
                <a:gd name="T10" fmla="*/ 102 w 102"/>
                <a:gd name="T11" fmla="*/ 14 h 280"/>
                <a:gd name="T12" fmla="*/ 100 w 102"/>
                <a:gd name="T13" fmla="*/ 4 h 280"/>
                <a:gd name="T14" fmla="*/ 96 w 102"/>
                <a:gd name="T15" fmla="*/ 0 h 280"/>
                <a:gd name="T16" fmla="*/ 90 w 102"/>
                <a:gd name="T17" fmla="*/ 0 h 280"/>
                <a:gd name="T18" fmla="*/ 84 w 102"/>
                <a:gd name="T19" fmla="*/ 6 h 280"/>
                <a:gd name="T20" fmla="*/ 84 w 102"/>
                <a:gd name="T21" fmla="*/ 6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2" h="280">
                  <a:moveTo>
                    <a:pt x="84" y="6"/>
                  </a:moveTo>
                  <a:lnTo>
                    <a:pt x="0" y="90"/>
                  </a:lnTo>
                  <a:lnTo>
                    <a:pt x="0" y="280"/>
                  </a:lnTo>
                  <a:lnTo>
                    <a:pt x="102" y="176"/>
                  </a:lnTo>
                  <a:lnTo>
                    <a:pt x="102" y="14"/>
                  </a:lnTo>
                  <a:lnTo>
                    <a:pt x="102" y="14"/>
                  </a:lnTo>
                  <a:lnTo>
                    <a:pt x="100" y="4"/>
                  </a:lnTo>
                  <a:lnTo>
                    <a:pt x="96" y="0"/>
                  </a:lnTo>
                  <a:lnTo>
                    <a:pt x="90" y="0"/>
                  </a:lnTo>
                  <a:lnTo>
                    <a:pt x="84" y="6"/>
                  </a:lnTo>
                  <a:lnTo>
                    <a:pt x="84" y="6"/>
                  </a:lnTo>
                  <a:close/>
                </a:path>
              </a:pathLst>
            </a:custGeom>
            <a:solidFill>
              <a:srgbClr val="0098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971" name="Freeform 740"/>
            <p:cNvSpPr>
              <a:spLocks/>
            </p:cNvSpPr>
            <p:nvPr/>
          </p:nvSpPr>
          <p:spPr bwMode="auto">
            <a:xfrm>
              <a:off x="5481638" y="5664200"/>
              <a:ext cx="165100" cy="444500"/>
            </a:xfrm>
            <a:custGeom>
              <a:avLst/>
              <a:gdLst>
                <a:gd name="T0" fmla="*/ 18 w 104"/>
                <a:gd name="T1" fmla="*/ 6 h 280"/>
                <a:gd name="T2" fmla="*/ 18 w 104"/>
                <a:gd name="T3" fmla="*/ 6 h 280"/>
                <a:gd name="T4" fmla="*/ 12 w 104"/>
                <a:gd name="T5" fmla="*/ 0 h 280"/>
                <a:gd name="T6" fmla="*/ 6 w 104"/>
                <a:gd name="T7" fmla="*/ 0 h 280"/>
                <a:gd name="T8" fmla="*/ 2 w 104"/>
                <a:gd name="T9" fmla="*/ 4 h 280"/>
                <a:gd name="T10" fmla="*/ 0 w 104"/>
                <a:gd name="T11" fmla="*/ 14 h 280"/>
                <a:gd name="T12" fmla="*/ 0 w 104"/>
                <a:gd name="T13" fmla="*/ 176 h 280"/>
                <a:gd name="T14" fmla="*/ 104 w 104"/>
                <a:gd name="T15" fmla="*/ 280 h 280"/>
                <a:gd name="T16" fmla="*/ 104 w 104"/>
                <a:gd name="T17" fmla="*/ 90 h 280"/>
                <a:gd name="T18" fmla="*/ 18 w 104"/>
                <a:gd name="T19" fmla="*/ 6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280">
                  <a:moveTo>
                    <a:pt x="18" y="6"/>
                  </a:moveTo>
                  <a:lnTo>
                    <a:pt x="18" y="6"/>
                  </a:lnTo>
                  <a:lnTo>
                    <a:pt x="12" y="0"/>
                  </a:lnTo>
                  <a:lnTo>
                    <a:pt x="6" y="0"/>
                  </a:lnTo>
                  <a:lnTo>
                    <a:pt x="2" y="4"/>
                  </a:lnTo>
                  <a:lnTo>
                    <a:pt x="0" y="14"/>
                  </a:lnTo>
                  <a:lnTo>
                    <a:pt x="0" y="176"/>
                  </a:lnTo>
                  <a:lnTo>
                    <a:pt x="104" y="280"/>
                  </a:lnTo>
                  <a:lnTo>
                    <a:pt x="104" y="90"/>
                  </a:lnTo>
                  <a:lnTo>
                    <a:pt x="18" y="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972" name="Freeform 741"/>
            <p:cNvSpPr>
              <a:spLocks/>
            </p:cNvSpPr>
            <p:nvPr/>
          </p:nvSpPr>
          <p:spPr bwMode="auto">
            <a:xfrm>
              <a:off x="5646738" y="5664200"/>
              <a:ext cx="161925" cy="444500"/>
            </a:xfrm>
            <a:custGeom>
              <a:avLst/>
              <a:gdLst>
                <a:gd name="T0" fmla="*/ 84 w 102"/>
                <a:gd name="T1" fmla="*/ 6 h 280"/>
                <a:gd name="T2" fmla="*/ 0 w 102"/>
                <a:gd name="T3" fmla="*/ 90 h 280"/>
                <a:gd name="T4" fmla="*/ 0 w 102"/>
                <a:gd name="T5" fmla="*/ 280 h 280"/>
                <a:gd name="T6" fmla="*/ 102 w 102"/>
                <a:gd name="T7" fmla="*/ 176 h 280"/>
                <a:gd name="T8" fmla="*/ 102 w 102"/>
                <a:gd name="T9" fmla="*/ 14 h 280"/>
                <a:gd name="T10" fmla="*/ 102 w 102"/>
                <a:gd name="T11" fmla="*/ 14 h 280"/>
                <a:gd name="T12" fmla="*/ 100 w 102"/>
                <a:gd name="T13" fmla="*/ 4 h 280"/>
                <a:gd name="T14" fmla="*/ 96 w 102"/>
                <a:gd name="T15" fmla="*/ 0 h 280"/>
                <a:gd name="T16" fmla="*/ 90 w 102"/>
                <a:gd name="T17" fmla="*/ 0 h 280"/>
                <a:gd name="T18" fmla="*/ 84 w 102"/>
                <a:gd name="T19" fmla="*/ 6 h 280"/>
                <a:gd name="T20" fmla="*/ 84 w 102"/>
                <a:gd name="T21" fmla="*/ 6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2" h="280">
                  <a:moveTo>
                    <a:pt x="84" y="6"/>
                  </a:moveTo>
                  <a:lnTo>
                    <a:pt x="0" y="90"/>
                  </a:lnTo>
                  <a:lnTo>
                    <a:pt x="0" y="280"/>
                  </a:lnTo>
                  <a:lnTo>
                    <a:pt x="102" y="176"/>
                  </a:lnTo>
                  <a:lnTo>
                    <a:pt x="102" y="14"/>
                  </a:lnTo>
                  <a:lnTo>
                    <a:pt x="102" y="14"/>
                  </a:lnTo>
                  <a:lnTo>
                    <a:pt x="100" y="4"/>
                  </a:lnTo>
                  <a:lnTo>
                    <a:pt x="96" y="0"/>
                  </a:lnTo>
                  <a:lnTo>
                    <a:pt x="90" y="0"/>
                  </a:lnTo>
                  <a:lnTo>
                    <a:pt x="84" y="6"/>
                  </a:lnTo>
                  <a:lnTo>
                    <a:pt x="84" y="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973" name="Freeform 742"/>
            <p:cNvSpPr>
              <a:spLocks noEditPoints="1"/>
            </p:cNvSpPr>
            <p:nvPr/>
          </p:nvSpPr>
          <p:spPr bwMode="auto">
            <a:xfrm>
              <a:off x="5472113" y="5654675"/>
              <a:ext cx="184150" cy="463550"/>
            </a:xfrm>
            <a:custGeom>
              <a:avLst/>
              <a:gdLst>
                <a:gd name="T0" fmla="*/ 10 w 116"/>
                <a:gd name="T1" fmla="*/ 0 h 292"/>
                <a:gd name="T2" fmla="*/ 10 w 116"/>
                <a:gd name="T3" fmla="*/ 0 h 292"/>
                <a:gd name="T4" fmla="*/ 6 w 116"/>
                <a:gd name="T5" fmla="*/ 2 h 292"/>
                <a:gd name="T6" fmla="*/ 4 w 116"/>
                <a:gd name="T7" fmla="*/ 6 h 292"/>
                <a:gd name="T8" fmla="*/ 0 w 116"/>
                <a:gd name="T9" fmla="*/ 10 h 292"/>
                <a:gd name="T10" fmla="*/ 0 w 116"/>
                <a:gd name="T11" fmla="*/ 20 h 292"/>
                <a:gd name="T12" fmla="*/ 0 w 116"/>
                <a:gd name="T13" fmla="*/ 182 h 292"/>
                <a:gd name="T14" fmla="*/ 0 w 116"/>
                <a:gd name="T15" fmla="*/ 182 h 292"/>
                <a:gd name="T16" fmla="*/ 2 w 116"/>
                <a:gd name="T17" fmla="*/ 188 h 292"/>
                <a:gd name="T18" fmla="*/ 104 w 116"/>
                <a:gd name="T19" fmla="*/ 290 h 292"/>
                <a:gd name="T20" fmla="*/ 104 w 116"/>
                <a:gd name="T21" fmla="*/ 290 h 292"/>
                <a:gd name="T22" fmla="*/ 108 w 116"/>
                <a:gd name="T23" fmla="*/ 292 h 292"/>
                <a:gd name="T24" fmla="*/ 112 w 116"/>
                <a:gd name="T25" fmla="*/ 292 h 292"/>
                <a:gd name="T26" fmla="*/ 112 w 116"/>
                <a:gd name="T27" fmla="*/ 292 h 292"/>
                <a:gd name="T28" fmla="*/ 114 w 116"/>
                <a:gd name="T29" fmla="*/ 290 h 292"/>
                <a:gd name="T30" fmla="*/ 116 w 116"/>
                <a:gd name="T31" fmla="*/ 286 h 292"/>
                <a:gd name="T32" fmla="*/ 116 w 116"/>
                <a:gd name="T33" fmla="*/ 96 h 292"/>
                <a:gd name="T34" fmla="*/ 116 w 116"/>
                <a:gd name="T35" fmla="*/ 96 h 292"/>
                <a:gd name="T36" fmla="*/ 114 w 116"/>
                <a:gd name="T37" fmla="*/ 92 h 292"/>
                <a:gd name="T38" fmla="*/ 30 w 116"/>
                <a:gd name="T39" fmla="*/ 6 h 292"/>
                <a:gd name="T40" fmla="*/ 30 w 116"/>
                <a:gd name="T41" fmla="*/ 6 h 292"/>
                <a:gd name="T42" fmla="*/ 22 w 116"/>
                <a:gd name="T43" fmla="*/ 2 h 292"/>
                <a:gd name="T44" fmla="*/ 18 w 116"/>
                <a:gd name="T45" fmla="*/ 0 h 292"/>
                <a:gd name="T46" fmla="*/ 12 w 116"/>
                <a:gd name="T47" fmla="*/ 0 h 292"/>
                <a:gd name="T48" fmla="*/ 10 w 116"/>
                <a:gd name="T49" fmla="*/ 0 h 292"/>
                <a:gd name="T50" fmla="*/ 10 w 116"/>
                <a:gd name="T51" fmla="*/ 0 h 292"/>
                <a:gd name="T52" fmla="*/ 14 w 116"/>
                <a:gd name="T53" fmla="*/ 20 h 292"/>
                <a:gd name="T54" fmla="*/ 14 w 116"/>
                <a:gd name="T55" fmla="*/ 20 h 292"/>
                <a:gd name="T56" fmla="*/ 14 w 116"/>
                <a:gd name="T57" fmla="*/ 14 h 292"/>
                <a:gd name="T58" fmla="*/ 14 w 116"/>
                <a:gd name="T59" fmla="*/ 12 h 292"/>
                <a:gd name="T60" fmla="*/ 14 w 116"/>
                <a:gd name="T61" fmla="*/ 12 h 292"/>
                <a:gd name="T62" fmla="*/ 20 w 116"/>
                <a:gd name="T63" fmla="*/ 16 h 292"/>
                <a:gd name="T64" fmla="*/ 20 w 116"/>
                <a:gd name="T65" fmla="*/ 16 h 292"/>
                <a:gd name="T66" fmla="*/ 102 w 116"/>
                <a:gd name="T67" fmla="*/ 98 h 292"/>
                <a:gd name="T68" fmla="*/ 102 w 116"/>
                <a:gd name="T69" fmla="*/ 98 h 292"/>
                <a:gd name="T70" fmla="*/ 102 w 116"/>
                <a:gd name="T71" fmla="*/ 270 h 292"/>
                <a:gd name="T72" fmla="*/ 102 w 116"/>
                <a:gd name="T73" fmla="*/ 270 h 292"/>
                <a:gd name="T74" fmla="*/ 14 w 116"/>
                <a:gd name="T75" fmla="*/ 180 h 292"/>
                <a:gd name="T76" fmla="*/ 14 w 116"/>
                <a:gd name="T77" fmla="*/ 180 h 292"/>
                <a:gd name="T78" fmla="*/ 14 w 116"/>
                <a:gd name="T79" fmla="*/ 20 h 292"/>
                <a:gd name="T80" fmla="*/ 14 w 116"/>
                <a:gd name="T81" fmla="*/ 20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6" h="292">
                  <a:moveTo>
                    <a:pt x="10" y="0"/>
                  </a:moveTo>
                  <a:lnTo>
                    <a:pt x="10" y="0"/>
                  </a:lnTo>
                  <a:lnTo>
                    <a:pt x="6" y="2"/>
                  </a:lnTo>
                  <a:lnTo>
                    <a:pt x="4" y="6"/>
                  </a:lnTo>
                  <a:lnTo>
                    <a:pt x="0" y="10"/>
                  </a:lnTo>
                  <a:lnTo>
                    <a:pt x="0" y="20"/>
                  </a:lnTo>
                  <a:lnTo>
                    <a:pt x="0" y="182"/>
                  </a:lnTo>
                  <a:lnTo>
                    <a:pt x="0" y="182"/>
                  </a:lnTo>
                  <a:lnTo>
                    <a:pt x="2" y="188"/>
                  </a:lnTo>
                  <a:lnTo>
                    <a:pt x="104" y="290"/>
                  </a:lnTo>
                  <a:lnTo>
                    <a:pt x="104" y="290"/>
                  </a:lnTo>
                  <a:lnTo>
                    <a:pt x="108" y="292"/>
                  </a:lnTo>
                  <a:lnTo>
                    <a:pt x="112" y="292"/>
                  </a:lnTo>
                  <a:lnTo>
                    <a:pt x="112" y="292"/>
                  </a:lnTo>
                  <a:lnTo>
                    <a:pt x="114" y="290"/>
                  </a:lnTo>
                  <a:lnTo>
                    <a:pt x="116" y="286"/>
                  </a:lnTo>
                  <a:lnTo>
                    <a:pt x="116" y="96"/>
                  </a:lnTo>
                  <a:lnTo>
                    <a:pt x="116" y="96"/>
                  </a:lnTo>
                  <a:lnTo>
                    <a:pt x="114" y="92"/>
                  </a:lnTo>
                  <a:lnTo>
                    <a:pt x="30" y="6"/>
                  </a:lnTo>
                  <a:lnTo>
                    <a:pt x="30" y="6"/>
                  </a:lnTo>
                  <a:lnTo>
                    <a:pt x="22" y="2"/>
                  </a:lnTo>
                  <a:lnTo>
                    <a:pt x="18" y="0"/>
                  </a:lnTo>
                  <a:lnTo>
                    <a:pt x="12" y="0"/>
                  </a:lnTo>
                  <a:lnTo>
                    <a:pt x="10" y="0"/>
                  </a:lnTo>
                  <a:lnTo>
                    <a:pt x="10" y="0"/>
                  </a:lnTo>
                  <a:close/>
                  <a:moveTo>
                    <a:pt x="14" y="20"/>
                  </a:moveTo>
                  <a:lnTo>
                    <a:pt x="14" y="20"/>
                  </a:lnTo>
                  <a:lnTo>
                    <a:pt x="14" y="14"/>
                  </a:lnTo>
                  <a:lnTo>
                    <a:pt x="14" y="12"/>
                  </a:lnTo>
                  <a:lnTo>
                    <a:pt x="14" y="12"/>
                  </a:lnTo>
                  <a:lnTo>
                    <a:pt x="20" y="16"/>
                  </a:lnTo>
                  <a:lnTo>
                    <a:pt x="20" y="16"/>
                  </a:lnTo>
                  <a:lnTo>
                    <a:pt x="102" y="98"/>
                  </a:lnTo>
                  <a:lnTo>
                    <a:pt x="102" y="98"/>
                  </a:lnTo>
                  <a:lnTo>
                    <a:pt x="102" y="270"/>
                  </a:lnTo>
                  <a:lnTo>
                    <a:pt x="102" y="270"/>
                  </a:lnTo>
                  <a:lnTo>
                    <a:pt x="14" y="180"/>
                  </a:lnTo>
                  <a:lnTo>
                    <a:pt x="14" y="180"/>
                  </a:lnTo>
                  <a:lnTo>
                    <a:pt x="14" y="20"/>
                  </a:lnTo>
                  <a:lnTo>
                    <a:pt x="14" y="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974" name="Freeform 743"/>
            <p:cNvSpPr>
              <a:spLocks noEditPoints="1"/>
            </p:cNvSpPr>
            <p:nvPr/>
          </p:nvSpPr>
          <p:spPr bwMode="auto">
            <a:xfrm>
              <a:off x="5634038" y="5654675"/>
              <a:ext cx="184150" cy="463550"/>
            </a:xfrm>
            <a:custGeom>
              <a:avLst/>
              <a:gdLst>
                <a:gd name="T0" fmla="*/ 86 w 116"/>
                <a:gd name="T1" fmla="*/ 6 h 292"/>
                <a:gd name="T2" fmla="*/ 2 w 116"/>
                <a:gd name="T3" fmla="*/ 92 h 292"/>
                <a:gd name="T4" fmla="*/ 2 w 116"/>
                <a:gd name="T5" fmla="*/ 92 h 292"/>
                <a:gd name="T6" fmla="*/ 0 w 116"/>
                <a:gd name="T7" fmla="*/ 96 h 292"/>
                <a:gd name="T8" fmla="*/ 0 w 116"/>
                <a:gd name="T9" fmla="*/ 286 h 292"/>
                <a:gd name="T10" fmla="*/ 0 w 116"/>
                <a:gd name="T11" fmla="*/ 286 h 292"/>
                <a:gd name="T12" fmla="*/ 2 w 116"/>
                <a:gd name="T13" fmla="*/ 290 h 292"/>
                <a:gd name="T14" fmla="*/ 4 w 116"/>
                <a:gd name="T15" fmla="*/ 292 h 292"/>
                <a:gd name="T16" fmla="*/ 4 w 116"/>
                <a:gd name="T17" fmla="*/ 292 h 292"/>
                <a:gd name="T18" fmla="*/ 8 w 116"/>
                <a:gd name="T19" fmla="*/ 292 h 292"/>
                <a:gd name="T20" fmla="*/ 12 w 116"/>
                <a:gd name="T21" fmla="*/ 290 h 292"/>
                <a:gd name="T22" fmla="*/ 114 w 116"/>
                <a:gd name="T23" fmla="*/ 188 h 292"/>
                <a:gd name="T24" fmla="*/ 114 w 116"/>
                <a:gd name="T25" fmla="*/ 188 h 292"/>
                <a:gd name="T26" fmla="*/ 116 w 116"/>
                <a:gd name="T27" fmla="*/ 182 h 292"/>
                <a:gd name="T28" fmla="*/ 116 w 116"/>
                <a:gd name="T29" fmla="*/ 20 h 292"/>
                <a:gd name="T30" fmla="*/ 116 w 116"/>
                <a:gd name="T31" fmla="*/ 20 h 292"/>
                <a:gd name="T32" fmla="*/ 116 w 116"/>
                <a:gd name="T33" fmla="*/ 10 h 292"/>
                <a:gd name="T34" fmla="*/ 112 w 116"/>
                <a:gd name="T35" fmla="*/ 6 h 292"/>
                <a:gd name="T36" fmla="*/ 110 w 116"/>
                <a:gd name="T37" fmla="*/ 2 h 292"/>
                <a:gd name="T38" fmla="*/ 106 w 116"/>
                <a:gd name="T39" fmla="*/ 0 h 292"/>
                <a:gd name="T40" fmla="*/ 106 w 116"/>
                <a:gd name="T41" fmla="*/ 0 h 292"/>
                <a:gd name="T42" fmla="*/ 104 w 116"/>
                <a:gd name="T43" fmla="*/ 0 h 292"/>
                <a:gd name="T44" fmla="*/ 100 w 116"/>
                <a:gd name="T45" fmla="*/ 0 h 292"/>
                <a:gd name="T46" fmla="*/ 94 w 116"/>
                <a:gd name="T47" fmla="*/ 2 h 292"/>
                <a:gd name="T48" fmla="*/ 86 w 116"/>
                <a:gd name="T49" fmla="*/ 6 h 292"/>
                <a:gd name="T50" fmla="*/ 86 w 116"/>
                <a:gd name="T51" fmla="*/ 6 h 292"/>
                <a:gd name="T52" fmla="*/ 102 w 116"/>
                <a:gd name="T53" fmla="*/ 12 h 292"/>
                <a:gd name="T54" fmla="*/ 102 w 116"/>
                <a:gd name="T55" fmla="*/ 12 h 292"/>
                <a:gd name="T56" fmla="*/ 102 w 116"/>
                <a:gd name="T57" fmla="*/ 12 h 292"/>
                <a:gd name="T58" fmla="*/ 102 w 116"/>
                <a:gd name="T59" fmla="*/ 20 h 292"/>
                <a:gd name="T60" fmla="*/ 102 w 116"/>
                <a:gd name="T61" fmla="*/ 20 h 292"/>
                <a:gd name="T62" fmla="*/ 102 w 116"/>
                <a:gd name="T63" fmla="*/ 180 h 292"/>
                <a:gd name="T64" fmla="*/ 102 w 116"/>
                <a:gd name="T65" fmla="*/ 180 h 292"/>
                <a:gd name="T66" fmla="*/ 14 w 116"/>
                <a:gd name="T67" fmla="*/ 270 h 292"/>
                <a:gd name="T68" fmla="*/ 14 w 116"/>
                <a:gd name="T69" fmla="*/ 270 h 292"/>
                <a:gd name="T70" fmla="*/ 14 w 116"/>
                <a:gd name="T71" fmla="*/ 98 h 292"/>
                <a:gd name="T72" fmla="*/ 14 w 116"/>
                <a:gd name="T73" fmla="*/ 98 h 292"/>
                <a:gd name="T74" fmla="*/ 96 w 116"/>
                <a:gd name="T75" fmla="*/ 16 h 292"/>
                <a:gd name="T76" fmla="*/ 96 w 116"/>
                <a:gd name="T77" fmla="*/ 16 h 292"/>
                <a:gd name="T78" fmla="*/ 100 w 116"/>
                <a:gd name="T79" fmla="*/ 14 h 292"/>
                <a:gd name="T80" fmla="*/ 102 w 116"/>
                <a:gd name="T81" fmla="*/ 12 h 292"/>
                <a:gd name="T82" fmla="*/ 102 w 116"/>
                <a:gd name="T83" fmla="*/ 12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6" h="292">
                  <a:moveTo>
                    <a:pt x="86" y="6"/>
                  </a:moveTo>
                  <a:lnTo>
                    <a:pt x="2" y="92"/>
                  </a:lnTo>
                  <a:lnTo>
                    <a:pt x="2" y="92"/>
                  </a:lnTo>
                  <a:lnTo>
                    <a:pt x="0" y="96"/>
                  </a:lnTo>
                  <a:lnTo>
                    <a:pt x="0" y="286"/>
                  </a:lnTo>
                  <a:lnTo>
                    <a:pt x="0" y="286"/>
                  </a:lnTo>
                  <a:lnTo>
                    <a:pt x="2" y="290"/>
                  </a:lnTo>
                  <a:lnTo>
                    <a:pt x="4" y="292"/>
                  </a:lnTo>
                  <a:lnTo>
                    <a:pt x="4" y="292"/>
                  </a:lnTo>
                  <a:lnTo>
                    <a:pt x="8" y="292"/>
                  </a:lnTo>
                  <a:lnTo>
                    <a:pt x="12" y="290"/>
                  </a:lnTo>
                  <a:lnTo>
                    <a:pt x="114" y="188"/>
                  </a:lnTo>
                  <a:lnTo>
                    <a:pt x="114" y="188"/>
                  </a:lnTo>
                  <a:lnTo>
                    <a:pt x="116" y="182"/>
                  </a:lnTo>
                  <a:lnTo>
                    <a:pt x="116" y="20"/>
                  </a:lnTo>
                  <a:lnTo>
                    <a:pt x="116" y="20"/>
                  </a:lnTo>
                  <a:lnTo>
                    <a:pt x="116" y="10"/>
                  </a:lnTo>
                  <a:lnTo>
                    <a:pt x="112" y="6"/>
                  </a:lnTo>
                  <a:lnTo>
                    <a:pt x="110" y="2"/>
                  </a:lnTo>
                  <a:lnTo>
                    <a:pt x="106" y="0"/>
                  </a:lnTo>
                  <a:lnTo>
                    <a:pt x="106" y="0"/>
                  </a:lnTo>
                  <a:lnTo>
                    <a:pt x="104" y="0"/>
                  </a:lnTo>
                  <a:lnTo>
                    <a:pt x="100" y="0"/>
                  </a:lnTo>
                  <a:lnTo>
                    <a:pt x="94" y="2"/>
                  </a:lnTo>
                  <a:lnTo>
                    <a:pt x="86" y="6"/>
                  </a:lnTo>
                  <a:lnTo>
                    <a:pt x="86" y="6"/>
                  </a:lnTo>
                  <a:close/>
                  <a:moveTo>
                    <a:pt x="102" y="12"/>
                  </a:moveTo>
                  <a:lnTo>
                    <a:pt x="102" y="12"/>
                  </a:lnTo>
                  <a:lnTo>
                    <a:pt x="102" y="12"/>
                  </a:lnTo>
                  <a:lnTo>
                    <a:pt x="102" y="20"/>
                  </a:lnTo>
                  <a:lnTo>
                    <a:pt x="102" y="20"/>
                  </a:lnTo>
                  <a:lnTo>
                    <a:pt x="102" y="180"/>
                  </a:lnTo>
                  <a:lnTo>
                    <a:pt x="102" y="180"/>
                  </a:lnTo>
                  <a:lnTo>
                    <a:pt x="14" y="270"/>
                  </a:lnTo>
                  <a:lnTo>
                    <a:pt x="14" y="270"/>
                  </a:lnTo>
                  <a:lnTo>
                    <a:pt x="14" y="98"/>
                  </a:lnTo>
                  <a:lnTo>
                    <a:pt x="14" y="98"/>
                  </a:lnTo>
                  <a:lnTo>
                    <a:pt x="96" y="16"/>
                  </a:lnTo>
                  <a:lnTo>
                    <a:pt x="96" y="16"/>
                  </a:lnTo>
                  <a:lnTo>
                    <a:pt x="100" y="14"/>
                  </a:lnTo>
                  <a:lnTo>
                    <a:pt x="102" y="12"/>
                  </a:lnTo>
                  <a:lnTo>
                    <a:pt x="102" y="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grpSp>
      <p:grpSp>
        <p:nvGrpSpPr>
          <p:cNvPr id="1975" name="グループ化 1974"/>
          <p:cNvGrpSpPr/>
          <p:nvPr/>
        </p:nvGrpSpPr>
        <p:grpSpPr>
          <a:xfrm>
            <a:off x="4723511" y="3313416"/>
            <a:ext cx="434926" cy="270748"/>
            <a:chOff x="6605588" y="3340100"/>
            <a:chExt cx="479425" cy="298450"/>
          </a:xfrm>
        </p:grpSpPr>
        <p:sp>
          <p:nvSpPr>
            <p:cNvPr id="1976" name="Freeform 744"/>
            <p:cNvSpPr>
              <a:spLocks noEditPoints="1"/>
            </p:cNvSpPr>
            <p:nvPr/>
          </p:nvSpPr>
          <p:spPr bwMode="auto">
            <a:xfrm>
              <a:off x="6605588" y="3384550"/>
              <a:ext cx="200025" cy="165100"/>
            </a:xfrm>
            <a:custGeom>
              <a:avLst/>
              <a:gdLst>
                <a:gd name="T0" fmla="*/ 120 w 126"/>
                <a:gd name="T1" fmla="*/ 104 h 104"/>
                <a:gd name="T2" fmla="*/ 120 w 126"/>
                <a:gd name="T3" fmla="*/ 104 h 104"/>
                <a:gd name="T4" fmla="*/ 120 w 126"/>
                <a:gd name="T5" fmla="*/ 104 h 104"/>
                <a:gd name="T6" fmla="*/ 6 w 126"/>
                <a:gd name="T7" fmla="*/ 104 h 104"/>
                <a:gd name="T8" fmla="*/ 6 w 126"/>
                <a:gd name="T9" fmla="*/ 104 h 104"/>
                <a:gd name="T10" fmla="*/ 2 w 126"/>
                <a:gd name="T11" fmla="*/ 102 h 104"/>
                <a:gd name="T12" fmla="*/ 0 w 126"/>
                <a:gd name="T13" fmla="*/ 100 h 104"/>
                <a:gd name="T14" fmla="*/ 0 w 126"/>
                <a:gd name="T15" fmla="*/ 100 h 104"/>
                <a:gd name="T16" fmla="*/ 0 w 126"/>
                <a:gd name="T17" fmla="*/ 96 h 104"/>
                <a:gd name="T18" fmla="*/ 0 w 126"/>
                <a:gd name="T19" fmla="*/ 92 h 104"/>
                <a:gd name="T20" fmla="*/ 56 w 126"/>
                <a:gd name="T21" fmla="*/ 2 h 104"/>
                <a:gd name="T22" fmla="*/ 56 w 126"/>
                <a:gd name="T23" fmla="*/ 2 h 104"/>
                <a:gd name="T24" fmla="*/ 60 w 126"/>
                <a:gd name="T25" fmla="*/ 0 h 104"/>
                <a:gd name="T26" fmla="*/ 62 w 126"/>
                <a:gd name="T27" fmla="*/ 0 h 104"/>
                <a:gd name="T28" fmla="*/ 66 w 126"/>
                <a:gd name="T29" fmla="*/ 0 h 104"/>
                <a:gd name="T30" fmla="*/ 68 w 126"/>
                <a:gd name="T31" fmla="*/ 2 h 104"/>
                <a:gd name="T32" fmla="*/ 124 w 126"/>
                <a:gd name="T33" fmla="*/ 92 h 104"/>
                <a:gd name="T34" fmla="*/ 124 w 126"/>
                <a:gd name="T35" fmla="*/ 92 h 104"/>
                <a:gd name="T36" fmla="*/ 126 w 126"/>
                <a:gd name="T37" fmla="*/ 96 h 104"/>
                <a:gd name="T38" fmla="*/ 126 w 126"/>
                <a:gd name="T39" fmla="*/ 96 h 104"/>
                <a:gd name="T40" fmla="*/ 124 w 126"/>
                <a:gd name="T41" fmla="*/ 102 h 104"/>
                <a:gd name="T42" fmla="*/ 120 w 126"/>
                <a:gd name="T43" fmla="*/ 104 h 104"/>
                <a:gd name="T44" fmla="*/ 120 w 126"/>
                <a:gd name="T45" fmla="*/ 104 h 104"/>
                <a:gd name="T46" fmla="*/ 18 w 126"/>
                <a:gd name="T47" fmla="*/ 90 h 104"/>
                <a:gd name="T48" fmla="*/ 108 w 126"/>
                <a:gd name="T49" fmla="*/ 90 h 104"/>
                <a:gd name="T50" fmla="*/ 62 w 126"/>
                <a:gd name="T51" fmla="*/ 18 h 104"/>
                <a:gd name="T52" fmla="*/ 18 w 126"/>
                <a:gd name="T53" fmla="*/ 9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6" h="104">
                  <a:moveTo>
                    <a:pt x="120" y="104"/>
                  </a:moveTo>
                  <a:lnTo>
                    <a:pt x="120" y="104"/>
                  </a:lnTo>
                  <a:lnTo>
                    <a:pt x="120" y="104"/>
                  </a:lnTo>
                  <a:lnTo>
                    <a:pt x="6" y="104"/>
                  </a:lnTo>
                  <a:lnTo>
                    <a:pt x="6" y="104"/>
                  </a:lnTo>
                  <a:lnTo>
                    <a:pt x="2" y="102"/>
                  </a:lnTo>
                  <a:lnTo>
                    <a:pt x="0" y="100"/>
                  </a:lnTo>
                  <a:lnTo>
                    <a:pt x="0" y="100"/>
                  </a:lnTo>
                  <a:lnTo>
                    <a:pt x="0" y="96"/>
                  </a:lnTo>
                  <a:lnTo>
                    <a:pt x="0" y="92"/>
                  </a:lnTo>
                  <a:lnTo>
                    <a:pt x="56" y="2"/>
                  </a:lnTo>
                  <a:lnTo>
                    <a:pt x="56" y="2"/>
                  </a:lnTo>
                  <a:lnTo>
                    <a:pt x="60" y="0"/>
                  </a:lnTo>
                  <a:lnTo>
                    <a:pt x="62" y="0"/>
                  </a:lnTo>
                  <a:lnTo>
                    <a:pt x="66" y="0"/>
                  </a:lnTo>
                  <a:lnTo>
                    <a:pt x="68" y="2"/>
                  </a:lnTo>
                  <a:lnTo>
                    <a:pt x="124" y="92"/>
                  </a:lnTo>
                  <a:lnTo>
                    <a:pt x="124" y="92"/>
                  </a:lnTo>
                  <a:lnTo>
                    <a:pt x="126" y="96"/>
                  </a:lnTo>
                  <a:lnTo>
                    <a:pt x="126" y="96"/>
                  </a:lnTo>
                  <a:lnTo>
                    <a:pt x="124" y="102"/>
                  </a:lnTo>
                  <a:lnTo>
                    <a:pt x="120" y="104"/>
                  </a:lnTo>
                  <a:lnTo>
                    <a:pt x="120" y="104"/>
                  </a:lnTo>
                  <a:close/>
                  <a:moveTo>
                    <a:pt x="18" y="90"/>
                  </a:moveTo>
                  <a:lnTo>
                    <a:pt x="108" y="90"/>
                  </a:lnTo>
                  <a:lnTo>
                    <a:pt x="62" y="18"/>
                  </a:lnTo>
                  <a:lnTo>
                    <a:pt x="18" y="9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977" name="Freeform 745"/>
            <p:cNvSpPr>
              <a:spLocks noEditPoints="1"/>
            </p:cNvSpPr>
            <p:nvPr/>
          </p:nvSpPr>
          <p:spPr bwMode="auto">
            <a:xfrm>
              <a:off x="6881813" y="3384550"/>
              <a:ext cx="203200" cy="165100"/>
            </a:xfrm>
            <a:custGeom>
              <a:avLst/>
              <a:gdLst>
                <a:gd name="T0" fmla="*/ 120 w 128"/>
                <a:gd name="T1" fmla="*/ 104 h 104"/>
                <a:gd name="T2" fmla="*/ 8 w 128"/>
                <a:gd name="T3" fmla="*/ 104 h 104"/>
                <a:gd name="T4" fmla="*/ 8 w 128"/>
                <a:gd name="T5" fmla="*/ 104 h 104"/>
                <a:gd name="T6" fmla="*/ 4 w 128"/>
                <a:gd name="T7" fmla="*/ 102 h 104"/>
                <a:gd name="T8" fmla="*/ 2 w 128"/>
                <a:gd name="T9" fmla="*/ 100 h 104"/>
                <a:gd name="T10" fmla="*/ 2 w 128"/>
                <a:gd name="T11" fmla="*/ 100 h 104"/>
                <a:gd name="T12" fmla="*/ 0 w 128"/>
                <a:gd name="T13" fmla="*/ 96 h 104"/>
                <a:gd name="T14" fmla="*/ 2 w 128"/>
                <a:gd name="T15" fmla="*/ 92 h 104"/>
                <a:gd name="T16" fmla="*/ 58 w 128"/>
                <a:gd name="T17" fmla="*/ 2 h 104"/>
                <a:gd name="T18" fmla="*/ 58 w 128"/>
                <a:gd name="T19" fmla="*/ 2 h 104"/>
                <a:gd name="T20" fmla="*/ 60 w 128"/>
                <a:gd name="T21" fmla="*/ 0 h 104"/>
                <a:gd name="T22" fmla="*/ 64 w 128"/>
                <a:gd name="T23" fmla="*/ 0 h 104"/>
                <a:gd name="T24" fmla="*/ 68 w 128"/>
                <a:gd name="T25" fmla="*/ 0 h 104"/>
                <a:gd name="T26" fmla="*/ 70 w 128"/>
                <a:gd name="T27" fmla="*/ 2 h 104"/>
                <a:gd name="T28" fmla="*/ 126 w 128"/>
                <a:gd name="T29" fmla="*/ 92 h 104"/>
                <a:gd name="T30" fmla="*/ 126 w 128"/>
                <a:gd name="T31" fmla="*/ 92 h 104"/>
                <a:gd name="T32" fmla="*/ 128 w 128"/>
                <a:gd name="T33" fmla="*/ 96 h 104"/>
                <a:gd name="T34" fmla="*/ 126 w 128"/>
                <a:gd name="T35" fmla="*/ 100 h 104"/>
                <a:gd name="T36" fmla="*/ 126 w 128"/>
                <a:gd name="T37" fmla="*/ 100 h 104"/>
                <a:gd name="T38" fmla="*/ 124 w 128"/>
                <a:gd name="T39" fmla="*/ 102 h 104"/>
                <a:gd name="T40" fmla="*/ 120 w 128"/>
                <a:gd name="T41" fmla="*/ 104 h 104"/>
                <a:gd name="T42" fmla="*/ 120 w 128"/>
                <a:gd name="T43" fmla="*/ 104 h 104"/>
                <a:gd name="T44" fmla="*/ 20 w 128"/>
                <a:gd name="T45" fmla="*/ 90 h 104"/>
                <a:gd name="T46" fmla="*/ 108 w 128"/>
                <a:gd name="T47" fmla="*/ 90 h 104"/>
                <a:gd name="T48" fmla="*/ 64 w 128"/>
                <a:gd name="T49" fmla="*/ 18 h 104"/>
                <a:gd name="T50" fmla="*/ 20 w 128"/>
                <a:gd name="T51" fmla="*/ 9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8" h="104">
                  <a:moveTo>
                    <a:pt x="120" y="104"/>
                  </a:moveTo>
                  <a:lnTo>
                    <a:pt x="8" y="104"/>
                  </a:lnTo>
                  <a:lnTo>
                    <a:pt x="8" y="104"/>
                  </a:lnTo>
                  <a:lnTo>
                    <a:pt x="4" y="102"/>
                  </a:lnTo>
                  <a:lnTo>
                    <a:pt x="2" y="100"/>
                  </a:lnTo>
                  <a:lnTo>
                    <a:pt x="2" y="100"/>
                  </a:lnTo>
                  <a:lnTo>
                    <a:pt x="0" y="96"/>
                  </a:lnTo>
                  <a:lnTo>
                    <a:pt x="2" y="92"/>
                  </a:lnTo>
                  <a:lnTo>
                    <a:pt x="58" y="2"/>
                  </a:lnTo>
                  <a:lnTo>
                    <a:pt x="58" y="2"/>
                  </a:lnTo>
                  <a:lnTo>
                    <a:pt x="60" y="0"/>
                  </a:lnTo>
                  <a:lnTo>
                    <a:pt x="64" y="0"/>
                  </a:lnTo>
                  <a:lnTo>
                    <a:pt x="68" y="0"/>
                  </a:lnTo>
                  <a:lnTo>
                    <a:pt x="70" y="2"/>
                  </a:lnTo>
                  <a:lnTo>
                    <a:pt x="126" y="92"/>
                  </a:lnTo>
                  <a:lnTo>
                    <a:pt x="126" y="92"/>
                  </a:lnTo>
                  <a:lnTo>
                    <a:pt x="128" y="96"/>
                  </a:lnTo>
                  <a:lnTo>
                    <a:pt x="126" y="100"/>
                  </a:lnTo>
                  <a:lnTo>
                    <a:pt x="126" y="100"/>
                  </a:lnTo>
                  <a:lnTo>
                    <a:pt x="124" y="102"/>
                  </a:lnTo>
                  <a:lnTo>
                    <a:pt x="120" y="104"/>
                  </a:lnTo>
                  <a:lnTo>
                    <a:pt x="120" y="104"/>
                  </a:lnTo>
                  <a:close/>
                  <a:moveTo>
                    <a:pt x="20" y="90"/>
                  </a:moveTo>
                  <a:lnTo>
                    <a:pt x="108" y="90"/>
                  </a:lnTo>
                  <a:lnTo>
                    <a:pt x="64" y="18"/>
                  </a:lnTo>
                  <a:lnTo>
                    <a:pt x="20" y="9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978" name="Freeform 746"/>
            <p:cNvSpPr>
              <a:spLocks/>
            </p:cNvSpPr>
            <p:nvPr/>
          </p:nvSpPr>
          <p:spPr bwMode="auto">
            <a:xfrm>
              <a:off x="6615113" y="3536950"/>
              <a:ext cx="180975" cy="92075"/>
            </a:xfrm>
            <a:custGeom>
              <a:avLst/>
              <a:gdLst>
                <a:gd name="T0" fmla="*/ 114 w 114"/>
                <a:gd name="T1" fmla="*/ 0 h 58"/>
                <a:gd name="T2" fmla="*/ 114 w 114"/>
                <a:gd name="T3" fmla="*/ 0 h 58"/>
                <a:gd name="T4" fmla="*/ 112 w 114"/>
                <a:gd name="T5" fmla="*/ 12 h 58"/>
                <a:gd name="T6" fmla="*/ 108 w 114"/>
                <a:gd name="T7" fmla="*/ 22 h 58"/>
                <a:gd name="T8" fmla="*/ 104 w 114"/>
                <a:gd name="T9" fmla="*/ 32 h 58"/>
                <a:gd name="T10" fmla="*/ 96 w 114"/>
                <a:gd name="T11" fmla="*/ 40 h 58"/>
                <a:gd name="T12" fmla="*/ 88 w 114"/>
                <a:gd name="T13" fmla="*/ 48 h 58"/>
                <a:gd name="T14" fmla="*/ 78 w 114"/>
                <a:gd name="T15" fmla="*/ 52 h 58"/>
                <a:gd name="T16" fmla="*/ 68 w 114"/>
                <a:gd name="T17" fmla="*/ 56 h 58"/>
                <a:gd name="T18" fmla="*/ 56 w 114"/>
                <a:gd name="T19" fmla="*/ 58 h 58"/>
                <a:gd name="T20" fmla="*/ 56 w 114"/>
                <a:gd name="T21" fmla="*/ 58 h 58"/>
                <a:gd name="T22" fmla="*/ 46 w 114"/>
                <a:gd name="T23" fmla="*/ 56 h 58"/>
                <a:gd name="T24" fmla="*/ 34 w 114"/>
                <a:gd name="T25" fmla="*/ 52 h 58"/>
                <a:gd name="T26" fmla="*/ 24 w 114"/>
                <a:gd name="T27" fmla="*/ 48 h 58"/>
                <a:gd name="T28" fmla="*/ 16 w 114"/>
                <a:gd name="T29" fmla="*/ 40 h 58"/>
                <a:gd name="T30" fmla="*/ 10 w 114"/>
                <a:gd name="T31" fmla="*/ 32 h 58"/>
                <a:gd name="T32" fmla="*/ 4 w 114"/>
                <a:gd name="T33" fmla="*/ 22 h 58"/>
                <a:gd name="T34" fmla="*/ 2 w 114"/>
                <a:gd name="T35" fmla="*/ 12 h 58"/>
                <a:gd name="T36" fmla="*/ 0 w 114"/>
                <a:gd name="T37" fmla="*/ 0 h 58"/>
                <a:gd name="T38" fmla="*/ 114 w 114"/>
                <a:gd name="T39" fmla="*/ 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4" h="58">
                  <a:moveTo>
                    <a:pt x="114" y="0"/>
                  </a:moveTo>
                  <a:lnTo>
                    <a:pt x="114" y="0"/>
                  </a:lnTo>
                  <a:lnTo>
                    <a:pt x="112" y="12"/>
                  </a:lnTo>
                  <a:lnTo>
                    <a:pt x="108" y="22"/>
                  </a:lnTo>
                  <a:lnTo>
                    <a:pt x="104" y="32"/>
                  </a:lnTo>
                  <a:lnTo>
                    <a:pt x="96" y="40"/>
                  </a:lnTo>
                  <a:lnTo>
                    <a:pt x="88" y="48"/>
                  </a:lnTo>
                  <a:lnTo>
                    <a:pt x="78" y="52"/>
                  </a:lnTo>
                  <a:lnTo>
                    <a:pt x="68" y="56"/>
                  </a:lnTo>
                  <a:lnTo>
                    <a:pt x="56" y="58"/>
                  </a:lnTo>
                  <a:lnTo>
                    <a:pt x="56" y="58"/>
                  </a:lnTo>
                  <a:lnTo>
                    <a:pt x="46" y="56"/>
                  </a:lnTo>
                  <a:lnTo>
                    <a:pt x="34" y="52"/>
                  </a:lnTo>
                  <a:lnTo>
                    <a:pt x="24" y="48"/>
                  </a:lnTo>
                  <a:lnTo>
                    <a:pt x="16" y="40"/>
                  </a:lnTo>
                  <a:lnTo>
                    <a:pt x="10" y="32"/>
                  </a:lnTo>
                  <a:lnTo>
                    <a:pt x="4" y="22"/>
                  </a:lnTo>
                  <a:lnTo>
                    <a:pt x="2" y="12"/>
                  </a:lnTo>
                  <a:lnTo>
                    <a:pt x="0" y="0"/>
                  </a:lnTo>
                  <a:lnTo>
                    <a:pt x="11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979" name="Freeform 747"/>
            <p:cNvSpPr>
              <a:spLocks noEditPoints="1"/>
            </p:cNvSpPr>
            <p:nvPr/>
          </p:nvSpPr>
          <p:spPr bwMode="auto">
            <a:xfrm>
              <a:off x="6605588" y="3527425"/>
              <a:ext cx="200025" cy="111125"/>
            </a:xfrm>
            <a:custGeom>
              <a:avLst/>
              <a:gdLst>
                <a:gd name="T0" fmla="*/ 62 w 126"/>
                <a:gd name="T1" fmla="*/ 70 h 70"/>
                <a:gd name="T2" fmla="*/ 62 w 126"/>
                <a:gd name="T3" fmla="*/ 70 h 70"/>
                <a:gd name="T4" fmla="*/ 50 w 126"/>
                <a:gd name="T5" fmla="*/ 68 h 70"/>
                <a:gd name="T6" fmla="*/ 38 w 126"/>
                <a:gd name="T7" fmla="*/ 64 h 70"/>
                <a:gd name="T8" fmla="*/ 28 w 126"/>
                <a:gd name="T9" fmla="*/ 58 h 70"/>
                <a:gd name="T10" fmla="*/ 18 w 126"/>
                <a:gd name="T11" fmla="*/ 52 h 70"/>
                <a:gd name="T12" fmla="*/ 10 w 126"/>
                <a:gd name="T13" fmla="*/ 42 h 70"/>
                <a:gd name="T14" fmla="*/ 4 w 126"/>
                <a:gd name="T15" fmla="*/ 32 h 70"/>
                <a:gd name="T16" fmla="*/ 0 w 126"/>
                <a:gd name="T17" fmla="*/ 20 h 70"/>
                <a:gd name="T18" fmla="*/ 0 w 126"/>
                <a:gd name="T19" fmla="*/ 6 h 70"/>
                <a:gd name="T20" fmla="*/ 0 w 126"/>
                <a:gd name="T21" fmla="*/ 6 h 70"/>
                <a:gd name="T22" fmla="*/ 2 w 126"/>
                <a:gd name="T23" fmla="*/ 2 h 70"/>
                <a:gd name="T24" fmla="*/ 6 w 126"/>
                <a:gd name="T25" fmla="*/ 0 h 70"/>
                <a:gd name="T26" fmla="*/ 120 w 126"/>
                <a:gd name="T27" fmla="*/ 0 h 70"/>
                <a:gd name="T28" fmla="*/ 120 w 126"/>
                <a:gd name="T29" fmla="*/ 0 h 70"/>
                <a:gd name="T30" fmla="*/ 124 w 126"/>
                <a:gd name="T31" fmla="*/ 2 h 70"/>
                <a:gd name="T32" fmla="*/ 126 w 126"/>
                <a:gd name="T33" fmla="*/ 6 h 70"/>
                <a:gd name="T34" fmla="*/ 126 w 126"/>
                <a:gd name="T35" fmla="*/ 6 h 70"/>
                <a:gd name="T36" fmla="*/ 124 w 126"/>
                <a:gd name="T37" fmla="*/ 20 h 70"/>
                <a:gd name="T38" fmla="*/ 120 w 126"/>
                <a:gd name="T39" fmla="*/ 32 h 70"/>
                <a:gd name="T40" fmla="*/ 116 w 126"/>
                <a:gd name="T41" fmla="*/ 42 h 70"/>
                <a:gd name="T42" fmla="*/ 108 w 126"/>
                <a:gd name="T43" fmla="*/ 52 h 70"/>
                <a:gd name="T44" fmla="*/ 98 w 126"/>
                <a:gd name="T45" fmla="*/ 58 h 70"/>
                <a:gd name="T46" fmla="*/ 88 w 126"/>
                <a:gd name="T47" fmla="*/ 64 h 70"/>
                <a:gd name="T48" fmla="*/ 76 w 126"/>
                <a:gd name="T49" fmla="*/ 68 h 70"/>
                <a:gd name="T50" fmla="*/ 62 w 126"/>
                <a:gd name="T51" fmla="*/ 70 h 70"/>
                <a:gd name="T52" fmla="*/ 62 w 126"/>
                <a:gd name="T53" fmla="*/ 70 h 70"/>
                <a:gd name="T54" fmla="*/ 14 w 126"/>
                <a:gd name="T55" fmla="*/ 14 h 70"/>
                <a:gd name="T56" fmla="*/ 14 w 126"/>
                <a:gd name="T57" fmla="*/ 14 h 70"/>
                <a:gd name="T58" fmla="*/ 16 w 126"/>
                <a:gd name="T59" fmla="*/ 22 h 70"/>
                <a:gd name="T60" fmla="*/ 18 w 126"/>
                <a:gd name="T61" fmla="*/ 30 h 70"/>
                <a:gd name="T62" fmla="*/ 24 w 126"/>
                <a:gd name="T63" fmla="*/ 38 h 70"/>
                <a:gd name="T64" fmla="*/ 30 w 126"/>
                <a:gd name="T65" fmla="*/ 44 h 70"/>
                <a:gd name="T66" fmla="*/ 36 w 126"/>
                <a:gd name="T67" fmla="*/ 50 h 70"/>
                <a:gd name="T68" fmla="*/ 44 w 126"/>
                <a:gd name="T69" fmla="*/ 54 h 70"/>
                <a:gd name="T70" fmla="*/ 54 w 126"/>
                <a:gd name="T71" fmla="*/ 56 h 70"/>
                <a:gd name="T72" fmla="*/ 62 w 126"/>
                <a:gd name="T73" fmla="*/ 56 h 70"/>
                <a:gd name="T74" fmla="*/ 62 w 126"/>
                <a:gd name="T75" fmla="*/ 56 h 70"/>
                <a:gd name="T76" fmla="*/ 72 w 126"/>
                <a:gd name="T77" fmla="*/ 56 h 70"/>
                <a:gd name="T78" fmla="*/ 80 w 126"/>
                <a:gd name="T79" fmla="*/ 54 h 70"/>
                <a:gd name="T80" fmla="*/ 88 w 126"/>
                <a:gd name="T81" fmla="*/ 50 h 70"/>
                <a:gd name="T82" fmla="*/ 96 w 126"/>
                <a:gd name="T83" fmla="*/ 44 h 70"/>
                <a:gd name="T84" fmla="*/ 102 w 126"/>
                <a:gd name="T85" fmla="*/ 38 h 70"/>
                <a:gd name="T86" fmla="*/ 106 w 126"/>
                <a:gd name="T87" fmla="*/ 30 h 70"/>
                <a:gd name="T88" fmla="*/ 110 w 126"/>
                <a:gd name="T89" fmla="*/ 22 h 70"/>
                <a:gd name="T90" fmla="*/ 112 w 126"/>
                <a:gd name="T91" fmla="*/ 14 h 70"/>
                <a:gd name="T92" fmla="*/ 14 w 126"/>
                <a:gd name="T93" fmla="*/ 14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26" h="70">
                  <a:moveTo>
                    <a:pt x="62" y="70"/>
                  </a:moveTo>
                  <a:lnTo>
                    <a:pt x="62" y="70"/>
                  </a:lnTo>
                  <a:lnTo>
                    <a:pt x="50" y="68"/>
                  </a:lnTo>
                  <a:lnTo>
                    <a:pt x="38" y="64"/>
                  </a:lnTo>
                  <a:lnTo>
                    <a:pt x="28" y="58"/>
                  </a:lnTo>
                  <a:lnTo>
                    <a:pt x="18" y="52"/>
                  </a:lnTo>
                  <a:lnTo>
                    <a:pt x="10" y="42"/>
                  </a:lnTo>
                  <a:lnTo>
                    <a:pt x="4" y="32"/>
                  </a:lnTo>
                  <a:lnTo>
                    <a:pt x="0" y="20"/>
                  </a:lnTo>
                  <a:lnTo>
                    <a:pt x="0" y="6"/>
                  </a:lnTo>
                  <a:lnTo>
                    <a:pt x="0" y="6"/>
                  </a:lnTo>
                  <a:lnTo>
                    <a:pt x="2" y="2"/>
                  </a:lnTo>
                  <a:lnTo>
                    <a:pt x="6" y="0"/>
                  </a:lnTo>
                  <a:lnTo>
                    <a:pt x="120" y="0"/>
                  </a:lnTo>
                  <a:lnTo>
                    <a:pt x="120" y="0"/>
                  </a:lnTo>
                  <a:lnTo>
                    <a:pt x="124" y="2"/>
                  </a:lnTo>
                  <a:lnTo>
                    <a:pt x="126" y="6"/>
                  </a:lnTo>
                  <a:lnTo>
                    <a:pt x="126" y="6"/>
                  </a:lnTo>
                  <a:lnTo>
                    <a:pt x="124" y="20"/>
                  </a:lnTo>
                  <a:lnTo>
                    <a:pt x="120" y="32"/>
                  </a:lnTo>
                  <a:lnTo>
                    <a:pt x="116" y="42"/>
                  </a:lnTo>
                  <a:lnTo>
                    <a:pt x="108" y="52"/>
                  </a:lnTo>
                  <a:lnTo>
                    <a:pt x="98" y="58"/>
                  </a:lnTo>
                  <a:lnTo>
                    <a:pt x="88" y="64"/>
                  </a:lnTo>
                  <a:lnTo>
                    <a:pt x="76" y="68"/>
                  </a:lnTo>
                  <a:lnTo>
                    <a:pt x="62" y="70"/>
                  </a:lnTo>
                  <a:lnTo>
                    <a:pt x="62" y="70"/>
                  </a:lnTo>
                  <a:close/>
                  <a:moveTo>
                    <a:pt x="14" y="14"/>
                  </a:moveTo>
                  <a:lnTo>
                    <a:pt x="14" y="14"/>
                  </a:lnTo>
                  <a:lnTo>
                    <a:pt x="16" y="22"/>
                  </a:lnTo>
                  <a:lnTo>
                    <a:pt x="18" y="30"/>
                  </a:lnTo>
                  <a:lnTo>
                    <a:pt x="24" y="38"/>
                  </a:lnTo>
                  <a:lnTo>
                    <a:pt x="30" y="44"/>
                  </a:lnTo>
                  <a:lnTo>
                    <a:pt x="36" y="50"/>
                  </a:lnTo>
                  <a:lnTo>
                    <a:pt x="44" y="54"/>
                  </a:lnTo>
                  <a:lnTo>
                    <a:pt x="54" y="56"/>
                  </a:lnTo>
                  <a:lnTo>
                    <a:pt x="62" y="56"/>
                  </a:lnTo>
                  <a:lnTo>
                    <a:pt x="62" y="56"/>
                  </a:lnTo>
                  <a:lnTo>
                    <a:pt x="72" y="56"/>
                  </a:lnTo>
                  <a:lnTo>
                    <a:pt x="80" y="54"/>
                  </a:lnTo>
                  <a:lnTo>
                    <a:pt x="88" y="50"/>
                  </a:lnTo>
                  <a:lnTo>
                    <a:pt x="96" y="44"/>
                  </a:lnTo>
                  <a:lnTo>
                    <a:pt x="102" y="38"/>
                  </a:lnTo>
                  <a:lnTo>
                    <a:pt x="106" y="30"/>
                  </a:lnTo>
                  <a:lnTo>
                    <a:pt x="110" y="22"/>
                  </a:lnTo>
                  <a:lnTo>
                    <a:pt x="112" y="14"/>
                  </a:lnTo>
                  <a:lnTo>
                    <a:pt x="14"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980" name="Freeform 748"/>
            <p:cNvSpPr>
              <a:spLocks/>
            </p:cNvSpPr>
            <p:nvPr/>
          </p:nvSpPr>
          <p:spPr bwMode="auto">
            <a:xfrm>
              <a:off x="6894513" y="3536950"/>
              <a:ext cx="177800" cy="92075"/>
            </a:xfrm>
            <a:custGeom>
              <a:avLst/>
              <a:gdLst>
                <a:gd name="T0" fmla="*/ 0 w 112"/>
                <a:gd name="T1" fmla="*/ 0 h 58"/>
                <a:gd name="T2" fmla="*/ 0 w 112"/>
                <a:gd name="T3" fmla="*/ 0 h 58"/>
                <a:gd name="T4" fmla="*/ 0 w 112"/>
                <a:gd name="T5" fmla="*/ 12 h 58"/>
                <a:gd name="T6" fmla="*/ 4 w 112"/>
                <a:gd name="T7" fmla="*/ 22 h 58"/>
                <a:gd name="T8" fmla="*/ 8 w 112"/>
                <a:gd name="T9" fmla="*/ 32 h 58"/>
                <a:gd name="T10" fmla="*/ 16 w 112"/>
                <a:gd name="T11" fmla="*/ 40 h 58"/>
                <a:gd name="T12" fmla="*/ 24 w 112"/>
                <a:gd name="T13" fmla="*/ 48 h 58"/>
                <a:gd name="T14" fmla="*/ 34 w 112"/>
                <a:gd name="T15" fmla="*/ 52 h 58"/>
                <a:gd name="T16" fmla="*/ 44 w 112"/>
                <a:gd name="T17" fmla="*/ 56 h 58"/>
                <a:gd name="T18" fmla="*/ 56 w 112"/>
                <a:gd name="T19" fmla="*/ 58 h 58"/>
                <a:gd name="T20" fmla="*/ 56 w 112"/>
                <a:gd name="T21" fmla="*/ 58 h 58"/>
                <a:gd name="T22" fmla="*/ 68 w 112"/>
                <a:gd name="T23" fmla="*/ 56 h 58"/>
                <a:gd name="T24" fmla="*/ 78 w 112"/>
                <a:gd name="T25" fmla="*/ 52 h 58"/>
                <a:gd name="T26" fmla="*/ 88 w 112"/>
                <a:gd name="T27" fmla="*/ 48 h 58"/>
                <a:gd name="T28" fmla="*/ 96 w 112"/>
                <a:gd name="T29" fmla="*/ 40 h 58"/>
                <a:gd name="T30" fmla="*/ 102 w 112"/>
                <a:gd name="T31" fmla="*/ 32 h 58"/>
                <a:gd name="T32" fmla="*/ 108 w 112"/>
                <a:gd name="T33" fmla="*/ 22 h 58"/>
                <a:gd name="T34" fmla="*/ 112 w 112"/>
                <a:gd name="T35" fmla="*/ 12 h 58"/>
                <a:gd name="T36" fmla="*/ 112 w 112"/>
                <a:gd name="T37" fmla="*/ 0 h 58"/>
                <a:gd name="T38" fmla="*/ 0 w 112"/>
                <a:gd name="T39" fmla="*/ 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2" h="58">
                  <a:moveTo>
                    <a:pt x="0" y="0"/>
                  </a:moveTo>
                  <a:lnTo>
                    <a:pt x="0" y="0"/>
                  </a:lnTo>
                  <a:lnTo>
                    <a:pt x="0" y="12"/>
                  </a:lnTo>
                  <a:lnTo>
                    <a:pt x="4" y="22"/>
                  </a:lnTo>
                  <a:lnTo>
                    <a:pt x="8" y="32"/>
                  </a:lnTo>
                  <a:lnTo>
                    <a:pt x="16" y="40"/>
                  </a:lnTo>
                  <a:lnTo>
                    <a:pt x="24" y="48"/>
                  </a:lnTo>
                  <a:lnTo>
                    <a:pt x="34" y="52"/>
                  </a:lnTo>
                  <a:lnTo>
                    <a:pt x="44" y="56"/>
                  </a:lnTo>
                  <a:lnTo>
                    <a:pt x="56" y="58"/>
                  </a:lnTo>
                  <a:lnTo>
                    <a:pt x="56" y="58"/>
                  </a:lnTo>
                  <a:lnTo>
                    <a:pt x="68" y="56"/>
                  </a:lnTo>
                  <a:lnTo>
                    <a:pt x="78" y="52"/>
                  </a:lnTo>
                  <a:lnTo>
                    <a:pt x="88" y="48"/>
                  </a:lnTo>
                  <a:lnTo>
                    <a:pt x="96" y="40"/>
                  </a:lnTo>
                  <a:lnTo>
                    <a:pt x="102" y="32"/>
                  </a:lnTo>
                  <a:lnTo>
                    <a:pt x="108" y="22"/>
                  </a:lnTo>
                  <a:lnTo>
                    <a:pt x="112" y="12"/>
                  </a:lnTo>
                  <a:lnTo>
                    <a:pt x="112"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981" name="Freeform 749"/>
            <p:cNvSpPr>
              <a:spLocks noEditPoints="1"/>
            </p:cNvSpPr>
            <p:nvPr/>
          </p:nvSpPr>
          <p:spPr bwMode="auto">
            <a:xfrm>
              <a:off x="6881813" y="3527425"/>
              <a:ext cx="203200" cy="111125"/>
            </a:xfrm>
            <a:custGeom>
              <a:avLst/>
              <a:gdLst>
                <a:gd name="T0" fmla="*/ 64 w 128"/>
                <a:gd name="T1" fmla="*/ 70 h 70"/>
                <a:gd name="T2" fmla="*/ 64 w 128"/>
                <a:gd name="T3" fmla="*/ 70 h 70"/>
                <a:gd name="T4" fmla="*/ 52 w 128"/>
                <a:gd name="T5" fmla="*/ 68 h 70"/>
                <a:gd name="T6" fmla="*/ 40 w 128"/>
                <a:gd name="T7" fmla="*/ 64 h 70"/>
                <a:gd name="T8" fmla="*/ 28 w 128"/>
                <a:gd name="T9" fmla="*/ 58 h 70"/>
                <a:gd name="T10" fmla="*/ 20 w 128"/>
                <a:gd name="T11" fmla="*/ 52 h 70"/>
                <a:gd name="T12" fmla="*/ 12 w 128"/>
                <a:gd name="T13" fmla="*/ 42 h 70"/>
                <a:gd name="T14" fmla="*/ 6 w 128"/>
                <a:gd name="T15" fmla="*/ 32 h 70"/>
                <a:gd name="T16" fmla="*/ 2 w 128"/>
                <a:gd name="T17" fmla="*/ 20 h 70"/>
                <a:gd name="T18" fmla="*/ 0 w 128"/>
                <a:gd name="T19" fmla="*/ 6 h 70"/>
                <a:gd name="T20" fmla="*/ 0 w 128"/>
                <a:gd name="T21" fmla="*/ 6 h 70"/>
                <a:gd name="T22" fmla="*/ 2 w 128"/>
                <a:gd name="T23" fmla="*/ 2 h 70"/>
                <a:gd name="T24" fmla="*/ 8 w 128"/>
                <a:gd name="T25" fmla="*/ 0 h 70"/>
                <a:gd name="T26" fmla="*/ 120 w 128"/>
                <a:gd name="T27" fmla="*/ 0 h 70"/>
                <a:gd name="T28" fmla="*/ 120 w 128"/>
                <a:gd name="T29" fmla="*/ 0 h 70"/>
                <a:gd name="T30" fmla="*/ 126 w 128"/>
                <a:gd name="T31" fmla="*/ 2 h 70"/>
                <a:gd name="T32" fmla="*/ 128 w 128"/>
                <a:gd name="T33" fmla="*/ 6 h 70"/>
                <a:gd name="T34" fmla="*/ 128 w 128"/>
                <a:gd name="T35" fmla="*/ 6 h 70"/>
                <a:gd name="T36" fmla="*/ 126 w 128"/>
                <a:gd name="T37" fmla="*/ 20 h 70"/>
                <a:gd name="T38" fmla="*/ 122 w 128"/>
                <a:gd name="T39" fmla="*/ 32 h 70"/>
                <a:gd name="T40" fmla="*/ 116 w 128"/>
                <a:gd name="T41" fmla="*/ 42 h 70"/>
                <a:gd name="T42" fmla="*/ 108 w 128"/>
                <a:gd name="T43" fmla="*/ 52 h 70"/>
                <a:gd name="T44" fmla="*/ 100 w 128"/>
                <a:gd name="T45" fmla="*/ 58 h 70"/>
                <a:gd name="T46" fmla="*/ 88 w 128"/>
                <a:gd name="T47" fmla="*/ 64 h 70"/>
                <a:gd name="T48" fmla="*/ 76 w 128"/>
                <a:gd name="T49" fmla="*/ 68 h 70"/>
                <a:gd name="T50" fmla="*/ 64 w 128"/>
                <a:gd name="T51" fmla="*/ 70 h 70"/>
                <a:gd name="T52" fmla="*/ 64 w 128"/>
                <a:gd name="T53" fmla="*/ 70 h 70"/>
                <a:gd name="T54" fmla="*/ 14 w 128"/>
                <a:gd name="T55" fmla="*/ 14 h 70"/>
                <a:gd name="T56" fmla="*/ 14 w 128"/>
                <a:gd name="T57" fmla="*/ 14 h 70"/>
                <a:gd name="T58" fmla="*/ 16 w 128"/>
                <a:gd name="T59" fmla="*/ 22 h 70"/>
                <a:gd name="T60" fmla="*/ 20 w 128"/>
                <a:gd name="T61" fmla="*/ 30 h 70"/>
                <a:gd name="T62" fmla="*/ 24 w 128"/>
                <a:gd name="T63" fmla="*/ 38 h 70"/>
                <a:gd name="T64" fmla="*/ 30 w 128"/>
                <a:gd name="T65" fmla="*/ 44 h 70"/>
                <a:gd name="T66" fmla="*/ 38 w 128"/>
                <a:gd name="T67" fmla="*/ 50 h 70"/>
                <a:gd name="T68" fmla="*/ 46 w 128"/>
                <a:gd name="T69" fmla="*/ 54 h 70"/>
                <a:gd name="T70" fmla="*/ 54 w 128"/>
                <a:gd name="T71" fmla="*/ 56 h 70"/>
                <a:gd name="T72" fmla="*/ 64 w 128"/>
                <a:gd name="T73" fmla="*/ 56 h 70"/>
                <a:gd name="T74" fmla="*/ 64 w 128"/>
                <a:gd name="T75" fmla="*/ 56 h 70"/>
                <a:gd name="T76" fmla="*/ 74 w 128"/>
                <a:gd name="T77" fmla="*/ 56 h 70"/>
                <a:gd name="T78" fmla="*/ 82 w 128"/>
                <a:gd name="T79" fmla="*/ 54 h 70"/>
                <a:gd name="T80" fmla="*/ 90 w 128"/>
                <a:gd name="T81" fmla="*/ 50 h 70"/>
                <a:gd name="T82" fmla="*/ 96 w 128"/>
                <a:gd name="T83" fmla="*/ 44 h 70"/>
                <a:gd name="T84" fmla="*/ 102 w 128"/>
                <a:gd name="T85" fmla="*/ 38 h 70"/>
                <a:gd name="T86" fmla="*/ 108 w 128"/>
                <a:gd name="T87" fmla="*/ 30 h 70"/>
                <a:gd name="T88" fmla="*/ 112 w 128"/>
                <a:gd name="T89" fmla="*/ 22 h 70"/>
                <a:gd name="T90" fmla="*/ 114 w 128"/>
                <a:gd name="T91" fmla="*/ 14 h 70"/>
                <a:gd name="T92" fmla="*/ 14 w 128"/>
                <a:gd name="T93" fmla="*/ 14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28" h="70">
                  <a:moveTo>
                    <a:pt x="64" y="70"/>
                  </a:moveTo>
                  <a:lnTo>
                    <a:pt x="64" y="70"/>
                  </a:lnTo>
                  <a:lnTo>
                    <a:pt x="52" y="68"/>
                  </a:lnTo>
                  <a:lnTo>
                    <a:pt x="40" y="64"/>
                  </a:lnTo>
                  <a:lnTo>
                    <a:pt x="28" y="58"/>
                  </a:lnTo>
                  <a:lnTo>
                    <a:pt x="20" y="52"/>
                  </a:lnTo>
                  <a:lnTo>
                    <a:pt x="12" y="42"/>
                  </a:lnTo>
                  <a:lnTo>
                    <a:pt x="6" y="32"/>
                  </a:lnTo>
                  <a:lnTo>
                    <a:pt x="2" y="20"/>
                  </a:lnTo>
                  <a:lnTo>
                    <a:pt x="0" y="6"/>
                  </a:lnTo>
                  <a:lnTo>
                    <a:pt x="0" y="6"/>
                  </a:lnTo>
                  <a:lnTo>
                    <a:pt x="2" y="2"/>
                  </a:lnTo>
                  <a:lnTo>
                    <a:pt x="8" y="0"/>
                  </a:lnTo>
                  <a:lnTo>
                    <a:pt x="120" y="0"/>
                  </a:lnTo>
                  <a:lnTo>
                    <a:pt x="120" y="0"/>
                  </a:lnTo>
                  <a:lnTo>
                    <a:pt x="126" y="2"/>
                  </a:lnTo>
                  <a:lnTo>
                    <a:pt x="128" y="6"/>
                  </a:lnTo>
                  <a:lnTo>
                    <a:pt x="128" y="6"/>
                  </a:lnTo>
                  <a:lnTo>
                    <a:pt x="126" y="20"/>
                  </a:lnTo>
                  <a:lnTo>
                    <a:pt x="122" y="32"/>
                  </a:lnTo>
                  <a:lnTo>
                    <a:pt x="116" y="42"/>
                  </a:lnTo>
                  <a:lnTo>
                    <a:pt x="108" y="52"/>
                  </a:lnTo>
                  <a:lnTo>
                    <a:pt x="100" y="58"/>
                  </a:lnTo>
                  <a:lnTo>
                    <a:pt x="88" y="64"/>
                  </a:lnTo>
                  <a:lnTo>
                    <a:pt x="76" y="68"/>
                  </a:lnTo>
                  <a:lnTo>
                    <a:pt x="64" y="70"/>
                  </a:lnTo>
                  <a:lnTo>
                    <a:pt x="64" y="70"/>
                  </a:lnTo>
                  <a:close/>
                  <a:moveTo>
                    <a:pt x="14" y="14"/>
                  </a:moveTo>
                  <a:lnTo>
                    <a:pt x="14" y="14"/>
                  </a:lnTo>
                  <a:lnTo>
                    <a:pt x="16" y="22"/>
                  </a:lnTo>
                  <a:lnTo>
                    <a:pt x="20" y="30"/>
                  </a:lnTo>
                  <a:lnTo>
                    <a:pt x="24" y="38"/>
                  </a:lnTo>
                  <a:lnTo>
                    <a:pt x="30" y="44"/>
                  </a:lnTo>
                  <a:lnTo>
                    <a:pt x="38" y="50"/>
                  </a:lnTo>
                  <a:lnTo>
                    <a:pt x="46" y="54"/>
                  </a:lnTo>
                  <a:lnTo>
                    <a:pt x="54" y="56"/>
                  </a:lnTo>
                  <a:lnTo>
                    <a:pt x="64" y="56"/>
                  </a:lnTo>
                  <a:lnTo>
                    <a:pt x="64" y="56"/>
                  </a:lnTo>
                  <a:lnTo>
                    <a:pt x="74" y="56"/>
                  </a:lnTo>
                  <a:lnTo>
                    <a:pt x="82" y="54"/>
                  </a:lnTo>
                  <a:lnTo>
                    <a:pt x="90" y="50"/>
                  </a:lnTo>
                  <a:lnTo>
                    <a:pt x="96" y="44"/>
                  </a:lnTo>
                  <a:lnTo>
                    <a:pt x="102" y="38"/>
                  </a:lnTo>
                  <a:lnTo>
                    <a:pt x="108" y="30"/>
                  </a:lnTo>
                  <a:lnTo>
                    <a:pt x="112" y="22"/>
                  </a:lnTo>
                  <a:lnTo>
                    <a:pt x="114" y="14"/>
                  </a:lnTo>
                  <a:lnTo>
                    <a:pt x="14"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982" name="Freeform 750"/>
            <p:cNvSpPr>
              <a:spLocks/>
            </p:cNvSpPr>
            <p:nvPr/>
          </p:nvSpPr>
          <p:spPr bwMode="auto">
            <a:xfrm>
              <a:off x="6799263" y="3349625"/>
              <a:ext cx="88900" cy="88900"/>
            </a:xfrm>
            <a:custGeom>
              <a:avLst/>
              <a:gdLst>
                <a:gd name="T0" fmla="*/ 56 w 56"/>
                <a:gd name="T1" fmla="*/ 28 h 56"/>
                <a:gd name="T2" fmla="*/ 56 w 56"/>
                <a:gd name="T3" fmla="*/ 28 h 56"/>
                <a:gd name="T4" fmla="*/ 54 w 56"/>
                <a:gd name="T5" fmla="*/ 40 h 56"/>
                <a:gd name="T6" fmla="*/ 48 w 56"/>
                <a:gd name="T7" fmla="*/ 48 h 56"/>
                <a:gd name="T8" fmla="*/ 40 w 56"/>
                <a:gd name="T9" fmla="*/ 54 h 56"/>
                <a:gd name="T10" fmla="*/ 28 w 56"/>
                <a:gd name="T11" fmla="*/ 56 h 56"/>
                <a:gd name="T12" fmla="*/ 28 w 56"/>
                <a:gd name="T13" fmla="*/ 56 h 56"/>
                <a:gd name="T14" fmla="*/ 18 w 56"/>
                <a:gd name="T15" fmla="*/ 54 h 56"/>
                <a:gd name="T16" fmla="*/ 8 w 56"/>
                <a:gd name="T17" fmla="*/ 48 h 56"/>
                <a:gd name="T18" fmla="*/ 2 w 56"/>
                <a:gd name="T19" fmla="*/ 40 h 56"/>
                <a:gd name="T20" fmla="*/ 0 w 56"/>
                <a:gd name="T21" fmla="*/ 28 h 56"/>
                <a:gd name="T22" fmla="*/ 0 w 56"/>
                <a:gd name="T23" fmla="*/ 28 h 56"/>
                <a:gd name="T24" fmla="*/ 2 w 56"/>
                <a:gd name="T25" fmla="*/ 18 h 56"/>
                <a:gd name="T26" fmla="*/ 8 w 56"/>
                <a:gd name="T27" fmla="*/ 8 h 56"/>
                <a:gd name="T28" fmla="*/ 18 w 56"/>
                <a:gd name="T29" fmla="*/ 2 h 56"/>
                <a:gd name="T30" fmla="*/ 28 w 56"/>
                <a:gd name="T31" fmla="*/ 0 h 56"/>
                <a:gd name="T32" fmla="*/ 28 w 56"/>
                <a:gd name="T33" fmla="*/ 0 h 56"/>
                <a:gd name="T34" fmla="*/ 40 w 56"/>
                <a:gd name="T35" fmla="*/ 2 h 56"/>
                <a:gd name="T36" fmla="*/ 48 w 56"/>
                <a:gd name="T37" fmla="*/ 8 h 56"/>
                <a:gd name="T38" fmla="*/ 54 w 56"/>
                <a:gd name="T39" fmla="*/ 18 h 56"/>
                <a:gd name="T40" fmla="*/ 56 w 56"/>
                <a:gd name="T41" fmla="*/ 28 h 56"/>
                <a:gd name="T42" fmla="*/ 56 w 56"/>
                <a:gd name="T43" fmla="*/ 28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6" h="56">
                  <a:moveTo>
                    <a:pt x="56" y="28"/>
                  </a:moveTo>
                  <a:lnTo>
                    <a:pt x="56" y="28"/>
                  </a:lnTo>
                  <a:lnTo>
                    <a:pt x="54" y="40"/>
                  </a:lnTo>
                  <a:lnTo>
                    <a:pt x="48" y="48"/>
                  </a:lnTo>
                  <a:lnTo>
                    <a:pt x="40" y="54"/>
                  </a:lnTo>
                  <a:lnTo>
                    <a:pt x="28" y="56"/>
                  </a:lnTo>
                  <a:lnTo>
                    <a:pt x="28" y="56"/>
                  </a:lnTo>
                  <a:lnTo>
                    <a:pt x="18" y="54"/>
                  </a:lnTo>
                  <a:lnTo>
                    <a:pt x="8" y="48"/>
                  </a:lnTo>
                  <a:lnTo>
                    <a:pt x="2" y="40"/>
                  </a:lnTo>
                  <a:lnTo>
                    <a:pt x="0" y="28"/>
                  </a:lnTo>
                  <a:lnTo>
                    <a:pt x="0" y="28"/>
                  </a:lnTo>
                  <a:lnTo>
                    <a:pt x="2" y="18"/>
                  </a:lnTo>
                  <a:lnTo>
                    <a:pt x="8" y="8"/>
                  </a:lnTo>
                  <a:lnTo>
                    <a:pt x="18" y="2"/>
                  </a:lnTo>
                  <a:lnTo>
                    <a:pt x="28" y="0"/>
                  </a:lnTo>
                  <a:lnTo>
                    <a:pt x="28" y="0"/>
                  </a:lnTo>
                  <a:lnTo>
                    <a:pt x="40" y="2"/>
                  </a:lnTo>
                  <a:lnTo>
                    <a:pt x="48" y="8"/>
                  </a:lnTo>
                  <a:lnTo>
                    <a:pt x="54" y="18"/>
                  </a:lnTo>
                  <a:lnTo>
                    <a:pt x="56" y="28"/>
                  </a:lnTo>
                  <a:lnTo>
                    <a:pt x="56"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983" name="Freeform 751"/>
            <p:cNvSpPr>
              <a:spLocks noEditPoints="1"/>
            </p:cNvSpPr>
            <p:nvPr/>
          </p:nvSpPr>
          <p:spPr bwMode="auto">
            <a:xfrm>
              <a:off x="6789738" y="3340100"/>
              <a:ext cx="111125" cy="111125"/>
            </a:xfrm>
            <a:custGeom>
              <a:avLst/>
              <a:gdLst>
                <a:gd name="T0" fmla="*/ 34 w 70"/>
                <a:gd name="T1" fmla="*/ 70 h 70"/>
                <a:gd name="T2" fmla="*/ 34 w 70"/>
                <a:gd name="T3" fmla="*/ 70 h 70"/>
                <a:gd name="T4" fmla="*/ 28 w 70"/>
                <a:gd name="T5" fmla="*/ 68 h 70"/>
                <a:gd name="T6" fmla="*/ 20 w 70"/>
                <a:gd name="T7" fmla="*/ 66 h 70"/>
                <a:gd name="T8" fmla="*/ 14 w 70"/>
                <a:gd name="T9" fmla="*/ 64 h 70"/>
                <a:gd name="T10" fmla="*/ 10 w 70"/>
                <a:gd name="T11" fmla="*/ 60 h 70"/>
                <a:gd name="T12" fmla="*/ 6 w 70"/>
                <a:gd name="T13" fmla="*/ 54 h 70"/>
                <a:gd name="T14" fmla="*/ 2 w 70"/>
                <a:gd name="T15" fmla="*/ 48 h 70"/>
                <a:gd name="T16" fmla="*/ 0 w 70"/>
                <a:gd name="T17" fmla="*/ 42 h 70"/>
                <a:gd name="T18" fmla="*/ 0 w 70"/>
                <a:gd name="T19" fmla="*/ 34 h 70"/>
                <a:gd name="T20" fmla="*/ 0 w 70"/>
                <a:gd name="T21" fmla="*/ 34 h 70"/>
                <a:gd name="T22" fmla="*/ 0 w 70"/>
                <a:gd name="T23" fmla="*/ 28 h 70"/>
                <a:gd name="T24" fmla="*/ 2 w 70"/>
                <a:gd name="T25" fmla="*/ 20 h 70"/>
                <a:gd name="T26" fmla="*/ 6 w 70"/>
                <a:gd name="T27" fmla="*/ 14 h 70"/>
                <a:gd name="T28" fmla="*/ 10 w 70"/>
                <a:gd name="T29" fmla="*/ 10 h 70"/>
                <a:gd name="T30" fmla="*/ 14 w 70"/>
                <a:gd name="T31" fmla="*/ 6 h 70"/>
                <a:gd name="T32" fmla="*/ 20 w 70"/>
                <a:gd name="T33" fmla="*/ 2 h 70"/>
                <a:gd name="T34" fmla="*/ 28 w 70"/>
                <a:gd name="T35" fmla="*/ 0 h 70"/>
                <a:gd name="T36" fmla="*/ 34 w 70"/>
                <a:gd name="T37" fmla="*/ 0 h 70"/>
                <a:gd name="T38" fmla="*/ 34 w 70"/>
                <a:gd name="T39" fmla="*/ 0 h 70"/>
                <a:gd name="T40" fmla="*/ 42 w 70"/>
                <a:gd name="T41" fmla="*/ 0 h 70"/>
                <a:gd name="T42" fmla="*/ 48 w 70"/>
                <a:gd name="T43" fmla="*/ 2 h 70"/>
                <a:gd name="T44" fmla="*/ 54 w 70"/>
                <a:gd name="T45" fmla="*/ 6 h 70"/>
                <a:gd name="T46" fmla="*/ 58 w 70"/>
                <a:gd name="T47" fmla="*/ 10 h 70"/>
                <a:gd name="T48" fmla="*/ 64 w 70"/>
                <a:gd name="T49" fmla="*/ 14 h 70"/>
                <a:gd name="T50" fmla="*/ 66 w 70"/>
                <a:gd name="T51" fmla="*/ 20 h 70"/>
                <a:gd name="T52" fmla="*/ 68 w 70"/>
                <a:gd name="T53" fmla="*/ 28 h 70"/>
                <a:gd name="T54" fmla="*/ 70 w 70"/>
                <a:gd name="T55" fmla="*/ 34 h 70"/>
                <a:gd name="T56" fmla="*/ 70 w 70"/>
                <a:gd name="T57" fmla="*/ 34 h 70"/>
                <a:gd name="T58" fmla="*/ 68 w 70"/>
                <a:gd name="T59" fmla="*/ 42 h 70"/>
                <a:gd name="T60" fmla="*/ 66 w 70"/>
                <a:gd name="T61" fmla="*/ 48 h 70"/>
                <a:gd name="T62" fmla="*/ 64 w 70"/>
                <a:gd name="T63" fmla="*/ 54 h 70"/>
                <a:gd name="T64" fmla="*/ 58 w 70"/>
                <a:gd name="T65" fmla="*/ 60 h 70"/>
                <a:gd name="T66" fmla="*/ 54 w 70"/>
                <a:gd name="T67" fmla="*/ 64 h 70"/>
                <a:gd name="T68" fmla="*/ 48 w 70"/>
                <a:gd name="T69" fmla="*/ 66 h 70"/>
                <a:gd name="T70" fmla="*/ 42 w 70"/>
                <a:gd name="T71" fmla="*/ 68 h 70"/>
                <a:gd name="T72" fmla="*/ 34 w 70"/>
                <a:gd name="T73" fmla="*/ 70 h 70"/>
                <a:gd name="T74" fmla="*/ 34 w 70"/>
                <a:gd name="T75" fmla="*/ 70 h 70"/>
                <a:gd name="T76" fmla="*/ 34 w 70"/>
                <a:gd name="T77" fmla="*/ 12 h 70"/>
                <a:gd name="T78" fmla="*/ 34 w 70"/>
                <a:gd name="T79" fmla="*/ 12 h 70"/>
                <a:gd name="T80" fmla="*/ 26 w 70"/>
                <a:gd name="T81" fmla="*/ 14 h 70"/>
                <a:gd name="T82" fmla="*/ 18 w 70"/>
                <a:gd name="T83" fmla="*/ 20 h 70"/>
                <a:gd name="T84" fmla="*/ 14 w 70"/>
                <a:gd name="T85" fmla="*/ 26 h 70"/>
                <a:gd name="T86" fmla="*/ 12 w 70"/>
                <a:gd name="T87" fmla="*/ 34 h 70"/>
                <a:gd name="T88" fmla="*/ 12 w 70"/>
                <a:gd name="T89" fmla="*/ 34 h 70"/>
                <a:gd name="T90" fmla="*/ 14 w 70"/>
                <a:gd name="T91" fmla="*/ 42 h 70"/>
                <a:gd name="T92" fmla="*/ 18 w 70"/>
                <a:gd name="T93" fmla="*/ 50 h 70"/>
                <a:gd name="T94" fmla="*/ 26 w 70"/>
                <a:gd name="T95" fmla="*/ 54 h 70"/>
                <a:gd name="T96" fmla="*/ 34 w 70"/>
                <a:gd name="T97" fmla="*/ 56 h 70"/>
                <a:gd name="T98" fmla="*/ 34 w 70"/>
                <a:gd name="T99" fmla="*/ 56 h 70"/>
                <a:gd name="T100" fmla="*/ 42 w 70"/>
                <a:gd name="T101" fmla="*/ 54 h 70"/>
                <a:gd name="T102" fmla="*/ 50 w 70"/>
                <a:gd name="T103" fmla="*/ 50 h 70"/>
                <a:gd name="T104" fmla="*/ 54 w 70"/>
                <a:gd name="T105" fmla="*/ 42 h 70"/>
                <a:gd name="T106" fmla="*/ 56 w 70"/>
                <a:gd name="T107" fmla="*/ 34 h 70"/>
                <a:gd name="T108" fmla="*/ 56 w 70"/>
                <a:gd name="T109" fmla="*/ 34 h 70"/>
                <a:gd name="T110" fmla="*/ 54 w 70"/>
                <a:gd name="T111" fmla="*/ 26 h 70"/>
                <a:gd name="T112" fmla="*/ 50 w 70"/>
                <a:gd name="T113" fmla="*/ 20 h 70"/>
                <a:gd name="T114" fmla="*/ 42 w 70"/>
                <a:gd name="T115" fmla="*/ 14 h 70"/>
                <a:gd name="T116" fmla="*/ 34 w 70"/>
                <a:gd name="T117" fmla="*/ 12 h 70"/>
                <a:gd name="T118" fmla="*/ 34 w 70"/>
                <a:gd name="T119" fmla="*/ 1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0" h="70">
                  <a:moveTo>
                    <a:pt x="34" y="70"/>
                  </a:moveTo>
                  <a:lnTo>
                    <a:pt x="34" y="70"/>
                  </a:lnTo>
                  <a:lnTo>
                    <a:pt x="28" y="68"/>
                  </a:lnTo>
                  <a:lnTo>
                    <a:pt x="20" y="66"/>
                  </a:lnTo>
                  <a:lnTo>
                    <a:pt x="14" y="64"/>
                  </a:lnTo>
                  <a:lnTo>
                    <a:pt x="10" y="60"/>
                  </a:lnTo>
                  <a:lnTo>
                    <a:pt x="6" y="54"/>
                  </a:lnTo>
                  <a:lnTo>
                    <a:pt x="2" y="48"/>
                  </a:lnTo>
                  <a:lnTo>
                    <a:pt x="0" y="42"/>
                  </a:lnTo>
                  <a:lnTo>
                    <a:pt x="0" y="34"/>
                  </a:lnTo>
                  <a:lnTo>
                    <a:pt x="0" y="34"/>
                  </a:lnTo>
                  <a:lnTo>
                    <a:pt x="0" y="28"/>
                  </a:lnTo>
                  <a:lnTo>
                    <a:pt x="2" y="20"/>
                  </a:lnTo>
                  <a:lnTo>
                    <a:pt x="6" y="14"/>
                  </a:lnTo>
                  <a:lnTo>
                    <a:pt x="10" y="10"/>
                  </a:lnTo>
                  <a:lnTo>
                    <a:pt x="14" y="6"/>
                  </a:lnTo>
                  <a:lnTo>
                    <a:pt x="20" y="2"/>
                  </a:lnTo>
                  <a:lnTo>
                    <a:pt x="28" y="0"/>
                  </a:lnTo>
                  <a:lnTo>
                    <a:pt x="34" y="0"/>
                  </a:lnTo>
                  <a:lnTo>
                    <a:pt x="34" y="0"/>
                  </a:lnTo>
                  <a:lnTo>
                    <a:pt x="42" y="0"/>
                  </a:lnTo>
                  <a:lnTo>
                    <a:pt x="48" y="2"/>
                  </a:lnTo>
                  <a:lnTo>
                    <a:pt x="54" y="6"/>
                  </a:lnTo>
                  <a:lnTo>
                    <a:pt x="58" y="10"/>
                  </a:lnTo>
                  <a:lnTo>
                    <a:pt x="64" y="14"/>
                  </a:lnTo>
                  <a:lnTo>
                    <a:pt x="66" y="20"/>
                  </a:lnTo>
                  <a:lnTo>
                    <a:pt x="68" y="28"/>
                  </a:lnTo>
                  <a:lnTo>
                    <a:pt x="70" y="34"/>
                  </a:lnTo>
                  <a:lnTo>
                    <a:pt x="70" y="34"/>
                  </a:lnTo>
                  <a:lnTo>
                    <a:pt x="68" y="42"/>
                  </a:lnTo>
                  <a:lnTo>
                    <a:pt x="66" y="48"/>
                  </a:lnTo>
                  <a:lnTo>
                    <a:pt x="64" y="54"/>
                  </a:lnTo>
                  <a:lnTo>
                    <a:pt x="58" y="60"/>
                  </a:lnTo>
                  <a:lnTo>
                    <a:pt x="54" y="64"/>
                  </a:lnTo>
                  <a:lnTo>
                    <a:pt x="48" y="66"/>
                  </a:lnTo>
                  <a:lnTo>
                    <a:pt x="42" y="68"/>
                  </a:lnTo>
                  <a:lnTo>
                    <a:pt x="34" y="70"/>
                  </a:lnTo>
                  <a:lnTo>
                    <a:pt x="34" y="70"/>
                  </a:lnTo>
                  <a:close/>
                  <a:moveTo>
                    <a:pt x="34" y="12"/>
                  </a:moveTo>
                  <a:lnTo>
                    <a:pt x="34" y="12"/>
                  </a:lnTo>
                  <a:lnTo>
                    <a:pt x="26" y="14"/>
                  </a:lnTo>
                  <a:lnTo>
                    <a:pt x="18" y="20"/>
                  </a:lnTo>
                  <a:lnTo>
                    <a:pt x="14" y="26"/>
                  </a:lnTo>
                  <a:lnTo>
                    <a:pt x="12" y="34"/>
                  </a:lnTo>
                  <a:lnTo>
                    <a:pt x="12" y="34"/>
                  </a:lnTo>
                  <a:lnTo>
                    <a:pt x="14" y="42"/>
                  </a:lnTo>
                  <a:lnTo>
                    <a:pt x="18" y="50"/>
                  </a:lnTo>
                  <a:lnTo>
                    <a:pt x="26" y="54"/>
                  </a:lnTo>
                  <a:lnTo>
                    <a:pt x="34" y="56"/>
                  </a:lnTo>
                  <a:lnTo>
                    <a:pt x="34" y="56"/>
                  </a:lnTo>
                  <a:lnTo>
                    <a:pt x="42" y="54"/>
                  </a:lnTo>
                  <a:lnTo>
                    <a:pt x="50" y="50"/>
                  </a:lnTo>
                  <a:lnTo>
                    <a:pt x="54" y="42"/>
                  </a:lnTo>
                  <a:lnTo>
                    <a:pt x="56" y="34"/>
                  </a:lnTo>
                  <a:lnTo>
                    <a:pt x="56" y="34"/>
                  </a:lnTo>
                  <a:lnTo>
                    <a:pt x="54" y="26"/>
                  </a:lnTo>
                  <a:lnTo>
                    <a:pt x="50" y="20"/>
                  </a:lnTo>
                  <a:lnTo>
                    <a:pt x="42" y="14"/>
                  </a:lnTo>
                  <a:lnTo>
                    <a:pt x="34" y="12"/>
                  </a:lnTo>
                  <a:lnTo>
                    <a:pt x="34" y="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984" name="Freeform 752"/>
            <p:cNvSpPr>
              <a:spLocks/>
            </p:cNvSpPr>
            <p:nvPr/>
          </p:nvSpPr>
          <p:spPr bwMode="auto">
            <a:xfrm>
              <a:off x="6684963" y="3375025"/>
              <a:ext cx="320675" cy="41275"/>
            </a:xfrm>
            <a:custGeom>
              <a:avLst/>
              <a:gdLst>
                <a:gd name="T0" fmla="*/ 188 w 202"/>
                <a:gd name="T1" fmla="*/ 26 h 26"/>
                <a:gd name="T2" fmla="*/ 12 w 202"/>
                <a:gd name="T3" fmla="*/ 26 h 26"/>
                <a:gd name="T4" fmla="*/ 12 w 202"/>
                <a:gd name="T5" fmla="*/ 26 h 26"/>
                <a:gd name="T6" fmla="*/ 8 w 202"/>
                <a:gd name="T7" fmla="*/ 24 h 26"/>
                <a:gd name="T8" fmla="*/ 4 w 202"/>
                <a:gd name="T9" fmla="*/ 22 h 26"/>
                <a:gd name="T10" fmla="*/ 0 w 202"/>
                <a:gd name="T11" fmla="*/ 18 h 26"/>
                <a:gd name="T12" fmla="*/ 0 w 202"/>
                <a:gd name="T13" fmla="*/ 12 h 26"/>
                <a:gd name="T14" fmla="*/ 0 w 202"/>
                <a:gd name="T15" fmla="*/ 12 h 26"/>
                <a:gd name="T16" fmla="*/ 0 w 202"/>
                <a:gd name="T17" fmla="*/ 8 h 26"/>
                <a:gd name="T18" fmla="*/ 4 w 202"/>
                <a:gd name="T19" fmla="*/ 2 h 26"/>
                <a:gd name="T20" fmla="*/ 8 w 202"/>
                <a:gd name="T21" fmla="*/ 0 h 26"/>
                <a:gd name="T22" fmla="*/ 12 w 202"/>
                <a:gd name="T23" fmla="*/ 0 h 26"/>
                <a:gd name="T24" fmla="*/ 188 w 202"/>
                <a:gd name="T25" fmla="*/ 0 h 26"/>
                <a:gd name="T26" fmla="*/ 188 w 202"/>
                <a:gd name="T27" fmla="*/ 0 h 26"/>
                <a:gd name="T28" fmla="*/ 194 w 202"/>
                <a:gd name="T29" fmla="*/ 0 h 26"/>
                <a:gd name="T30" fmla="*/ 198 w 202"/>
                <a:gd name="T31" fmla="*/ 2 h 26"/>
                <a:gd name="T32" fmla="*/ 200 w 202"/>
                <a:gd name="T33" fmla="*/ 8 h 26"/>
                <a:gd name="T34" fmla="*/ 202 w 202"/>
                <a:gd name="T35" fmla="*/ 12 h 26"/>
                <a:gd name="T36" fmla="*/ 202 w 202"/>
                <a:gd name="T37" fmla="*/ 12 h 26"/>
                <a:gd name="T38" fmla="*/ 200 w 202"/>
                <a:gd name="T39" fmla="*/ 18 h 26"/>
                <a:gd name="T40" fmla="*/ 198 w 202"/>
                <a:gd name="T41" fmla="*/ 22 h 26"/>
                <a:gd name="T42" fmla="*/ 194 w 202"/>
                <a:gd name="T43" fmla="*/ 24 h 26"/>
                <a:gd name="T44" fmla="*/ 188 w 202"/>
                <a:gd name="T45" fmla="*/ 26 h 26"/>
                <a:gd name="T46" fmla="*/ 188 w 202"/>
                <a:gd name="T47"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02" h="26">
                  <a:moveTo>
                    <a:pt x="188" y="26"/>
                  </a:moveTo>
                  <a:lnTo>
                    <a:pt x="12" y="26"/>
                  </a:lnTo>
                  <a:lnTo>
                    <a:pt x="12" y="26"/>
                  </a:lnTo>
                  <a:lnTo>
                    <a:pt x="8" y="24"/>
                  </a:lnTo>
                  <a:lnTo>
                    <a:pt x="4" y="22"/>
                  </a:lnTo>
                  <a:lnTo>
                    <a:pt x="0" y="18"/>
                  </a:lnTo>
                  <a:lnTo>
                    <a:pt x="0" y="12"/>
                  </a:lnTo>
                  <a:lnTo>
                    <a:pt x="0" y="12"/>
                  </a:lnTo>
                  <a:lnTo>
                    <a:pt x="0" y="8"/>
                  </a:lnTo>
                  <a:lnTo>
                    <a:pt x="4" y="2"/>
                  </a:lnTo>
                  <a:lnTo>
                    <a:pt x="8" y="0"/>
                  </a:lnTo>
                  <a:lnTo>
                    <a:pt x="12" y="0"/>
                  </a:lnTo>
                  <a:lnTo>
                    <a:pt x="188" y="0"/>
                  </a:lnTo>
                  <a:lnTo>
                    <a:pt x="188" y="0"/>
                  </a:lnTo>
                  <a:lnTo>
                    <a:pt x="194" y="0"/>
                  </a:lnTo>
                  <a:lnTo>
                    <a:pt x="198" y="2"/>
                  </a:lnTo>
                  <a:lnTo>
                    <a:pt x="200" y="8"/>
                  </a:lnTo>
                  <a:lnTo>
                    <a:pt x="202" y="12"/>
                  </a:lnTo>
                  <a:lnTo>
                    <a:pt x="202" y="12"/>
                  </a:lnTo>
                  <a:lnTo>
                    <a:pt x="200" y="18"/>
                  </a:lnTo>
                  <a:lnTo>
                    <a:pt x="198" y="22"/>
                  </a:lnTo>
                  <a:lnTo>
                    <a:pt x="194" y="24"/>
                  </a:lnTo>
                  <a:lnTo>
                    <a:pt x="188" y="26"/>
                  </a:lnTo>
                  <a:lnTo>
                    <a:pt x="188" y="2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grpSp>
      <p:grpSp>
        <p:nvGrpSpPr>
          <p:cNvPr id="1985" name="グループ化 1984"/>
          <p:cNvGrpSpPr/>
          <p:nvPr/>
        </p:nvGrpSpPr>
        <p:grpSpPr>
          <a:xfrm>
            <a:off x="4292951" y="3250048"/>
            <a:ext cx="345890" cy="345890"/>
            <a:chOff x="6005513" y="3251200"/>
            <a:chExt cx="479425" cy="479425"/>
          </a:xfrm>
        </p:grpSpPr>
        <p:sp>
          <p:nvSpPr>
            <p:cNvPr id="1986" name="Rectangle 753"/>
            <p:cNvSpPr>
              <a:spLocks noChangeArrowheads="1"/>
            </p:cNvSpPr>
            <p:nvPr/>
          </p:nvSpPr>
          <p:spPr bwMode="auto">
            <a:xfrm>
              <a:off x="6243638" y="3489325"/>
              <a:ext cx="1588"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987" name="Freeform 754"/>
            <p:cNvSpPr>
              <a:spLocks/>
            </p:cNvSpPr>
            <p:nvPr/>
          </p:nvSpPr>
          <p:spPr bwMode="auto">
            <a:xfrm>
              <a:off x="6046788" y="3251200"/>
              <a:ext cx="396875" cy="219075"/>
            </a:xfrm>
            <a:custGeom>
              <a:avLst/>
              <a:gdLst>
                <a:gd name="T0" fmla="*/ 250 w 250"/>
                <a:gd name="T1" fmla="*/ 66 h 138"/>
                <a:gd name="T2" fmla="*/ 250 w 250"/>
                <a:gd name="T3" fmla="*/ 66 h 138"/>
                <a:gd name="T4" fmla="*/ 240 w 250"/>
                <a:gd name="T5" fmla="*/ 52 h 138"/>
                <a:gd name="T6" fmla="*/ 226 w 250"/>
                <a:gd name="T7" fmla="*/ 38 h 138"/>
                <a:gd name="T8" fmla="*/ 212 w 250"/>
                <a:gd name="T9" fmla="*/ 28 h 138"/>
                <a:gd name="T10" fmla="*/ 198 w 250"/>
                <a:gd name="T11" fmla="*/ 18 h 138"/>
                <a:gd name="T12" fmla="*/ 180 w 250"/>
                <a:gd name="T13" fmla="*/ 10 h 138"/>
                <a:gd name="T14" fmla="*/ 162 w 250"/>
                <a:gd name="T15" fmla="*/ 4 h 138"/>
                <a:gd name="T16" fmla="*/ 144 w 250"/>
                <a:gd name="T17" fmla="*/ 0 h 138"/>
                <a:gd name="T18" fmla="*/ 124 w 250"/>
                <a:gd name="T19" fmla="*/ 0 h 138"/>
                <a:gd name="T20" fmla="*/ 124 w 250"/>
                <a:gd name="T21" fmla="*/ 0 h 138"/>
                <a:gd name="T22" fmla="*/ 106 w 250"/>
                <a:gd name="T23" fmla="*/ 0 h 138"/>
                <a:gd name="T24" fmla="*/ 88 w 250"/>
                <a:gd name="T25" fmla="*/ 4 h 138"/>
                <a:gd name="T26" fmla="*/ 70 w 250"/>
                <a:gd name="T27" fmla="*/ 10 h 138"/>
                <a:gd name="T28" fmla="*/ 52 w 250"/>
                <a:gd name="T29" fmla="*/ 18 h 138"/>
                <a:gd name="T30" fmla="*/ 38 w 250"/>
                <a:gd name="T31" fmla="*/ 28 h 138"/>
                <a:gd name="T32" fmla="*/ 24 w 250"/>
                <a:gd name="T33" fmla="*/ 38 h 138"/>
                <a:gd name="T34" fmla="*/ 10 w 250"/>
                <a:gd name="T35" fmla="*/ 52 h 138"/>
                <a:gd name="T36" fmla="*/ 0 w 250"/>
                <a:gd name="T37" fmla="*/ 66 h 138"/>
                <a:gd name="T38" fmla="*/ 124 w 250"/>
                <a:gd name="T39" fmla="*/ 138 h 138"/>
                <a:gd name="T40" fmla="*/ 250 w 250"/>
                <a:gd name="T41" fmla="*/ 66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50" h="138">
                  <a:moveTo>
                    <a:pt x="250" y="66"/>
                  </a:moveTo>
                  <a:lnTo>
                    <a:pt x="250" y="66"/>
                  </a:lnTo>
                  <a:lnTo>
                    <a:pt x="240" y="52"/>
                  </a:lnTo>
                  <a:lnTo>
                    <a:pt x="226" y="38"/>
                  </a:lnTo>
                  <a:lnTo>
                    <a:pt x="212" y="28"/>
                  </a:lnTo>
                  <a:lnTo>
                    <a:pt x="198" y="18"/>
                  </a:lnTo>
                  <a:lnTo>
                    <a:pt x="180" y="10"/>
                  </a:lnTo>
                  <a:lnTo>
                    <a:pt x="162" y="4"/>
                  </a:lnTo>
                  <a:lnTo>
                    <a:pt x="144" y="0"/>
                  </a:lnTo>
                  <a:lnTo>
                    <a:pt x="124" y="0"/>
                  </a:lnTo>
                  <a:lnTo>
                    <a:pt x="124" y="0"/>
                  </a:lnTo>
                  <a:lnTo>
                    <a:pt x="106" y="0"/>
                  </a:lnTo>
                  <a:lnTo>
                    <a:pt x="88" y="4"/>
                  </a:lnTo>
                  <a:lnTo>
                    <a:pt x="70" y="10"/>
                  </a:lnTo>
                  <a:lnTo>
                    <a:pt x="52" y="18"/>
                  </a:lnTo>
                  <a:lnTo>
                    <a:pt x="38" y="28"/>
                  </a:lnTo>
                  <a:lnTo>
                    <a:pt x="24" y="38"/>
                  </a:lnTo>
                  <a:lnTo>
                    <a:pt x="10" y="52"/>
                  </a:lnTo>
                  <a:lnTo>
                    <a:pt x="0" y="66"/>
                  </a:lnTo>
                  <a:lnTo>
                    <a:pt x="124" y="138"/>
                  </a:lnTo>
                  <a:lnTo>
                    <a:pt x="250" y="66"/>
                  </a:lnTo>
                  <a:close/>
                </a:path>
              </a:pathLst>
            </a:custGeom>
            <a:solidFill>
              <a:srgbClr val="5957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988" name="Freeform 755"/>
            <p:cNvSpPr>
              <a:spLocks/>
            </p:cNvSpPr>
            <p:nvPr/>
          </p:nvSpPr>
          <p:spPr bwMode="auto">
            <a:xfrm>
              <a:off x="6005513" y="3384550"/>
              <a:ext cx="222250" cy="342900"/>
            </a:xfrm>
            <a:custGeom>
              <a:avLst/>
              <a:gdLst>
                <a:gd name="T0" fmla="*/ 16 w 140"/>
                <a:gd name="T1" fmla="*/ 0 h 216"/>
                <a:gd name="T2" fmla="*/ 16 w 140"/>
                <a:gd name="T3" fmla="*/ 0 h 216"/>
                <a:gd name="T4" fmla="*/ 8 w 140"/>
                <a:gd name="T5" fmla="*/ 16 h 216"/>
                <a:gd name="T6" fmla="*/ 4 w 140"/>
                <a:gd name="T7" fmla="*/ 32 h 216"/>
                <a:gd name="T8" fmla="*/ 2 w 140"/>
                <a:gd name="T9" fmla="*/ 48 h 216"/>
                <a:gd name="T10" fmla="*/ 0 w 140"/>
                <a:gd name="T11" fmla="*/ 66 h 216"/>
                <a:gd name="T12" fmla="*/ 0 w 140"/>
                <a:gd name="T13" fmla="*/ 66 h 216"/>
                <a:gd name="T14" fmla="*/ 0 w 140"/>
                <a:gd name="T15" fmla="*/ 82 h 216"/>
                <a:gd name="T16" fmla="*/ 2 w 140"/>
                <a:gd name="T17" fmla="*/ 96 h 216"/>
                <a:gd name="T18" fmla="*/ 6 w 140"/>
                <a:gd name="T19" fmla="*/ 110 h 216"/>
                <a:gd name="T20" fmla="*/ 10 w 140"/>
                <a:gd name="T21" fmla="*/ 122 h 216"/>
                <a:gd name="T22" fmla="*/ 16 w 140"/>
                <a:gd name="T23" fmla="*/ 136 h 216"/>
                <a:gd name="T24" fmla="*/ 24 w 140"/>
                <a:gd name="T25" fmla="*/ 148 h 216"/>
                <a:gd name="T26" fmla="*/ 32 w 140"/>
                <a:gd name="T27" fmla="*/ 158 h 216"/>
                <a:gd name="T28" fmla="*/ 40 w 140"/>
                <a:gd name="T29" fmla="*/ 170 h 216"/>
                <a:gd name="T30" fmla="*/ 50 w 140"/>
                <a:gd name="T31" fmla="*/ 180 h 216"/>
                <a:gd name="T32" fmla="*/ 62 w 140"/>
                <a:gd name="T33" fmla="*/ 188 h 216"/>
                <a:gd name="T34" fmla="*/ 74 w 140"/>
                <a:gd name="T35" fmla="*/ 196 h 216"/>
                <a:gd name="T36" fmla="*/ 86 w 140"/>
                <a:gd name="T37" fmla="*/ 202 h 216"/>
                <a:gd name="T38" fmla="*/ 98 w 140"/>
                <a:gd name="T39" fmla="*/ 208 h 216"/>
                <a:gd name="T40" fmla="*/ 112 w 140"/>
                <a:gd name="T41" fmla="*/ 212 h 216"/>
                <a:gd name="T42" fmla="*/ 126 w 140"/>
                <a:gd name="T43" fmla="*/ 216 h 216"/>
                <a:gd name="T44" fmla="*/ 140 w 140"/>
                <a:gd name="T45" fmla="*/ 216 h 216"/>
                <a:gd name="T46" fmla="*/ 140 w 140"/>
                <a:gd name="T47" fmla="*/ 72 h 216"/>
                <a:gd name="T48" fmla="*/ 16 w 140"/>
                <a:gd name="T49"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0" h="216">
                  <a:moveTo>
                    <a:pt x="16" y="0"/>
                  </a:moveTo>
                  <a:lnTo>
                    <a:pt x="16" y="0"/>
                  </a:lnTo>
                  <a:lnTo>
                    <a:pt x="8" y="16"/>
                  </a:lnTo>
                  <a:lnTo>
                    <a:pt x="4" y="32"/>
                  </a:lnTo>
                  <a:lnTo>
                    <a:pt x="2" y="48"/>
                  </a:lnTo>
                  <a:lnTo>
                    <a:pt x="0" y="66"/>
                  </a:lnTo>
                  <a:lnTo>
                    <a:pt x="0" y="66"/>
                  </a:lnTo>
                  <a:lnTo>
                    <a:pt x="0" y="82"/>
                  </a:lnTo>
                  <a:lnTo>
                    <a:pt x="2" y="96"/>
                  </a:lnTo>
                  <a:lnTo>
                    <a:pt x="6" y="110"/>
                  </a:lnTo>
                  <a:lnTo>
                    <a:pt x="10" y="122"/>
                  </a:lnTo>
                  <a:lnTo>
                    <a:pt x="16" y="136"/>
                  </a:lnTo>
                  <a:lnTo>
                    <a:pt x="24" y="148"/>
                  </a:lnTo>
                  <a:lnTo>
                    <a:pt x="32" y="158"/>
                  </a:lnTo>
                  <a:lnTo>
                    <a:pt x="40" y="170"/>
                  </a:lnTo>
                  <a:lnTo>
                    <a:pt x="50" y="180"/>
                  </a:lnTo>
                  <a:lnTo>
                    <a:pt x="62" y="188"/>
                  </a:lnTo>
                  <a:lnTo>
                    <a:pt x="74" y="196"/>
                  </a:lnTo>
                  <a:lnTo>
                    <a:pt x="86" y="202"/>
                  </a:lnTo>
                  <a:lnTo>
                    <a:pt x="98" y="208"/>
                  </a:lnTo>
                  <a:lnTo>
                    <a:pt x="112" y="212"/>
                  </a:lnTo>
                  <a:lnTo>
                    <a:pt x="126" y="216"/>
                  </a:lnTo>
                  <a:lnTo>
                    <a:pt x="140" y="216"/>
                  </a:lnTo>
                  <a:lnTo>
                    <a:pt x="140" y="72"/>
                  </a:lnTo>
                  <a:lnTo>
                    <a:pt x="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989" name="Freeform 756"/>
            <p:cNvSpPr>
              <a:spLocks/>
            </p:cNvSpPr>
            <p:nvPr/>
          </p:nvSpPr>
          <p:spPr bwMode="auto">
            <a:xfrm>
              <a:off x="6259513" y="3384550"/>
              <a:ext cx="225425" cy="342900"/>
            </a:xfrm>
            <a:custGeom>
              <a:avLst/>
              <a:gdLst>
                <a:gd name="T0" fmla="*/ 0 w 142"/>
                <a:gd name="T1" fmla="*/ 72 h 216"/>
                <a:gd name="T2" fmla="*/ 0 w 142"/>
                <a:gd name="T3" fmla="*/ 216 h 216"/>
                <a:gd name="T4" fmla="*/ 0 w 142"/>
                <a:gd name="T5" fmla="*/ 216 h 216"/>
                <a:gd name="T6" fmla="*/ 16 w 142"/>
                <a:gd name="T7" fmla="*/ 216 h 216"/>
                <a:gd name="T8" fmla="*/ 30 w 142"/>
                <a:gd name="T9" fmla="*/ 212 h 216"/>
                <a:gd name="T10" fmla="*/ 44 w 142"/>
                <a:gd name="T11" fmla="*/ 208 h 216"/>
                <a:gd name="T12" fmla="*/ 56 w 142"/>
                <a:gd name="T13" fmla="*/ 202 h 216"/>
                <a:gd name="T14" fmla="*/ 68 w 142"/>
                <a:gd name="T15" fmla="*/ 196 h 216"/>
                <a:gd name="T16" fmla="*/ 80 w 142"/>
                <a:gd name="T17" fmla="*/ 188 h 216"/>
                <a:gd name="T18" fmla="*/ 90 w 142"/>
                <a:gd name="T19" fmla="*/ 180 h 216"/>
                <a:gd name="T20" fmla="*/ 100 w 142"/>
                <a:gd name="T21" fmla="*/ 170 h 216"/>
                <a:gd name="T22" fmla="*/ 110 w 142"/>
                <a:gd name="T23" fmla="*/ 158 h 216"/>
                <a:gd name="T24" fmla="*/ 118 w 142"/>
                <a:gd name="T25" fmla="*/ 148 h 216"/>
                <a:gd name="T26" fmla="*/ 124 w 142"/>
                <a:gd name="T27" fmla="*/ 136 h 216"/>
                <a:gd name="T28" fmla="*/ 130 w 142"/>
                <a:gd name="T29" fmla="*/ 122 h 216"/>
                <a:gd name="T30" fmla="*/ 136 w 142"/>
                <a:gd name="T31" fmla="*/ 110 h 216"/>
                <a:gd name="T32" fmla="*/ 140 w 142"/>
                <a:gd name="T33" fmla="*/ 96 h 216"/>
                <a:gd name="T34" fmla="*/ 142 w 142"/>
                <a:gd name="T35" fmla="*/ 82 h 216"/>
                <a:gd name="T36" fmla="*/ 142 w 142"/>
                <a:gd name="T37" fmla="*/ 66 h 216"/>
                <a:gd name="T38" fmla="*/ 142 w 142"/>
                <a:gd name="T39" fmla="*/ 66 h 216"/>
                <a:gd name="T40" fmla="*/ 140 w 142"/>
                <a:gd name="T41" fmla="*/ 48 h 216"/>
                <a:gd name="T42" fmla="*/ 138 w 142"/>
                <a:gd name="T43" fmla="*/ 32 h 216"/>
                <a:gd name="T44" fmla="*/ 132 w 142"/>
                <a:gd name="T45" fmla="*/ 16 h 216"/>
                <a:gd name="T46" fmla="*/ 126 w 142"/>
                <a:gd name="T47" fmla="*/ 0 h 216"/>
                <a:gd name="T48" fmla="*/ 0 w 142"/>
                <a:gd name="T49" fmla="*/ 72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2" h="216">
                  <a:moveTo>
                    <a:pt x="0" y="72"/>
                  </a:moveTo>
                  <a:lnTo>
                    <a:pt x="0" y="216"/>
                  </a:lnTo>
                  <a:lnTo>
                    <a:pt x="0" y="216"/>
                  </a:lnTo>
                  <a:lnTo>
                    <a:pt x="16" y="216"/>
                  </a:lnTo>
                  <a:lnTo>
                    <a:pt x="30" y="212"/>
                  </a:lnTo>
                  <a:lnTo>
                    <a:pt x="44" y="208"/>
                  </a:lnTo>
                  <a:lnTo>
                    <a:pt x="56" y="202"/>
                  </a:lnTo>
                  <a:lnTo>
                    <a:pt x="68" y="196"/>
                  </a:lnTo>
                  <a:lnTo>
                    <a:pt x="80" y="188"/>
                  </a:lnTo>
                  <a:lnTo>
                    <a:pt x="90" y="180"/>
                  </a:lnTo>
                  <a:lnTo>
                    <a:pt x="100" y="170"/>
                  </a:lnTo>
                  <a:lnTo>
                    <a:pt x="110" y="158"/>
                  </a:lnTo>
                  <a:lnTo>
                    <a:pt x="118" y="148"/>
                  </a:lnTo>
                  <a:lnTo>
                    <a:pt x="124" y="136"/>
                  </a:lnTo>
                  <a:lnTo>
                    <a:pt x="130" y="122"/>
                  </a:lnTo>
                  <a:lnTo>
                    <a:pt x="136" y="110"/>
                  </a:lnTo>
                  <a:lnTo>
                    <a:pt x="140" y="96"/>
                  </a:lnTo>
                  <a:lnTo>
                    <a:pt x="142" y="82"/>
                  </a:lnTo>
                  <a:lnTo>
                    <a:pt x="142" y="66"/>
                  </a:lnTo>
                  <a:lnTo>
                    <a:pt x="142" y="66"/>
                  </a:lnTo>
                  <a:lnTo>
                    <a:pt x="140" y="48"/>
                  </a:lnTo>
                  <a:lnTo>
                    <a:pt x="138" y="32"/>
                  </a:lnTo>
                  <a:lnTo>
                    <a:pt x="132" y="16"/>
                  </a:lnTo>
                  <a:lnTo>
                    <a:pt x="126" y="0"/>
                  </a:lnTo>
                  <a:lnTo>
                    <a:pt x="0" y="72"/>
                  </a:lnTo>
                  <a:close/>
                </a:path>
              </a:pathLst>
            </a:custGeom>
            <a:solidFill>
              <a:srgbClr val="9E9E9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990" name="Freeform 757"/>
            <p:cNvSpPr>
              <a:spLocks noEditPoints="1"/>
            </p:cNvSpPr>
            <p:nvPr/>
          </p:nvSpPr>
          <p:spPr bwMode="auto">
            <a:xfrm>
              <a:off x="6030913" y="3355975"/>
              <a:ext cx="428625" cy="374650"/>
            </a:xfrm>
            <a:custGeom>
              <a:avLst/>
              <a:gdLst>
                <a:gd name="T0" fmla="*/ 270 w 270"/>
                <a:gd name="T1" fmla="*/ 18 h 236"/>
                <a:gd name="T2" fmla="*/ 270 w 270"/>
                <a:gd name="T3" fmla="*/ 18 h 236"/>
                <a:gd name="T4" fmla="*/ 260 w 270"/>
                <a:gd name="T5" fmla="*/ 0 h 236"/>
                <a:gd name="T6" fmla="*/ 134 w 270"/>
                <a:gd name="T7" fmla="*/ 72 h 236"/>
                <a:gd name="T8" fmla="*/ 10 w 270"/>
                <a:gd name="T9" fmla="*/ 0 h 236"/>
                <a:gd name="T10" fmla="*/ 10 w 270"/>
                <a:gd name="T11" fmla="*/ 0 h 236"/>
                <a:gd name="T12" fmla="*/ 0 w 270"/>
                <a:gd name="T13" fmla="*/ 18 h 236"/>
                <a:gd name="T14" fmla="*/ 124 w 270"/>
                <a:gd name="T15" fmla="*/ 90 h 236"/>
                <a:gd name="T16" fmla="*/ 124 w 270"/>
                <a:gd name="T17" fmla="*/ 234 h 236"/>
                <a:gd name="T18" fmla="*/ 124 w 270"/>
                <a:gd name="T19" fmla="*/ 234 h 236"/>
                <a:gd name="T20" fmla="*/ 134 w 270"/>
                <a:gd name="T21" fmla="*/ 236 h 236"/>
                <a:gd name="T22" fmla="*/ 134 w 270"/>
                <a:gd name="T23" fmla="*/ 236 h 236"/>
                <a:gd name="T24" fmla="*/ 144 w 270"/>
                <a:gd name="T25" fmla="*/ 234 h 236"/>
                <a:gd name="T26" fmla="*/ 144 w 270"/>
                <a:gd name="T27" fmla="*/ 90 h 236"/>
                <a:gd name="T28" fmla="*/ 270 w 270"/>
                <a:gd name="T29" fmla="*/ 18 h 236"/>
                <a:gd name="T30" fmla="*/ 134 w 270"/>
                <a:gd name="T31" fmla="*/ 84 h 236"/>
                <a:gd name="T32" fmla="*/ 134 w 270"/>
                <a:gd name="T33" fmla="*/ 84 h 236"/>
                <a:gd name="T34" fmla="*/ 134 w 270"/>
                <a:gd name="T35" fmla="*/ 84 h 236"/>
                <a:gd name="T36" fmla="*/ 134 w 270"/>
                <a:gd name="T37" fmla="*/ 8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0" h="236">
                  <a:moveTo>
                    <a:pt x="270" y="18"/>
                  </a:moveTo>
                  <a:lnTo>
                    <a:pt x="270" y="18"/>
                  </a:lnTo>
                  <a:lnTo>
                    <a:pt x="260" y="0"/>
                  </a:lnTo>
                  <a:lnTo>
                    <a:pt x="134" y="72"/>
                  </a:lnTo>
                  <a:lnTo>
                    <a:pt x="10" y="0"/>
                  </a:lnTo>
                  <a:lnTo>
                    <a:pt x="10" y="0"/>
                  </a:lnTo>
                  <a:lnTo>
                    <a:pt x="0" y="18"/>
                  </a:lnTo>
                  <a:lnTo>
                    <a:pt x="124" y="90"/>
                  </a:lnTo>
                  <a:lnTo>
                    <a:pt x="124" y="234"/>
                  </a:lnTo>
                  <a:lnTo>
                    <a:pt x="124" y="234"/>
                  </a:lnTo>
                  <a:lnTo>
                    <a:pt x="134" y="236"/>
                  </a:lnTo>
                  <a:lnTo>
                    <a:pt x="134" y="236"/>
                  </a:lnTo>
                  <a:lnTo>
                    <a:pt x="144" y="234"/>
                  </a:lnTo>
                  <a:lnTo>
                    <a:pt x="144" y="90"/>
                  </a:lnTo>
                  <a:lnTo>
                    <a:pt x="270" y="18"/>
                  </a:lnTo>
                  <a:close/>
                  <a:moveTo>
                    <a:pt x="134" y="84"/>
                  </a:moveTo>
                  <a:lnTo>
                    <a:pt x="134" y="84"/>
                  </a:lnTo>
                  <a:lnTo>
                    <a:pt x="134" y="84"/>
                  </a:lnTo>
                  <a:lnTo>
                    <a:pt x="134" y="8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grpSp>
      <p:sp>
        <p:nvSpPr>
          <p:cNvPr id="1991" name="Freeform 758"/>
          <p:cNvSpPr>
            <a:spLocks noEditPoints="1"/>
          </p:cNvSpPr>
          <p:nvPr/>
        </p:nvSpPr>
        <p:spPr bwMode="auto">
          <a:xfrm>
            <a:off x="3201786" y="3909984"/>
            <a:ext cx="434926" cy="434926"/>
          </a:xfrm>
          <a:custGeom>
            <a:avLst/>
            <a:gdLst>
              <a:gd name="T0" fmla="*/ 296 w 302"/>
              <a:gd name="T1" fmla="*/ 164 h 302"/>
              <a:gd name="T2" fmla="*/ 230 w 302"/>
              <a:gd name="T3" fmla="*/ 98 h 302"/>
              <a:gd name="T4" fmla="*/ 230 w 302"/>
              <a:gd name="T5" fmla="*/ 98 h 302"/>
              <a:gd name="T6" fmla="*/ 204 w 302"/>
              <a:gd name="T7" fmla="*/ 72 h 302"/>
              <a:gd name="T8" fmla="*/ 146 w 302"/>
              <a:gd name="T9" fmla="*/ 14 h 302"/>
              <a:gd name="T10" fmla="*/ 146 w 302"/>
              <a:gd name="T11" fmla="*/ 14 h 302"/>
              <a:gd name="T12" fmla="*/ 138 w 302"/>
              <a:gd name="T13" fmla="*/ 8 h 302"/>
              <a:gd name="T14" fmla="*/ 130 w 302"/>
              <a:gd name="T15" fmla="*/ 4 h 302"/>
              <a:gd name="T16" fmla="*/ 122 w 302"/>
              <a:gd name="T17" fmla="*/ 2 h 302"/>
              <a:gd name="T18" fmla="*/ 114 w 302"/>
              <a:gd name="T19" fmla="*/ 0 h 302"/>
              <a:gd name="T20" fmla="*/ 20 w 302"/>
              <a:gd name="T21" fmla="*/ 2 h 302"/>
              <a:gd name="T22" fmla="*/ 20 w 302"/>
              <a:gd name="T23" fmla="*/ 2 h 302"/>
              <a:gd name="T24" fmla="*/ 12 w 302"/>
              <a:gd name="T25" fmla="*/ 4 h 302"/>
              <a:gd name="T26" fmla="*/ 6 w 302"/>
              <a:gd name="T27" fmla="*/ 8 h 302"/>
              <a:gd name="T28" fmla="*/ 2 w 302"/>
              <a:gd name="T29" fmla="*/ 14 h 302"/>
              <a:gd name="T30" fmla="*/ 2 w 302"/>
              <a:gd name="T31" fmla="*/ 20 h 302"/>
              <a:gd name="T32" fmla="*/ 0 w 302"/>
              <a:gd name="T33" fmla="*/ 114 h 302"/>
              <a:gd name="T34" fmla="*/ 0 w 302"/>
              <a:gd name="T35" fmla="*/ 114 h 302"/>
              <a:gd name="T36" fmla="*/ 0 w 302"/>
              <a:gd name="T37" fmla="*/ 122 h 302"/>
              <a:gd name="T38" fmla="*/ 4 w 302"/>
              <a:gd name="T39" fmla="*/ 132 h 302"/>
              <a:gd name="T40" fmla="*/ 8 w 302"/>
              <a:gd name="T41" fmla="*/ 140 h 302"/>
              <a:gd name="T42" fmla="*/ 14 w 302"/>
              <a:gd name="T43" fmla="*/ 146 h 302"/>
              <a:gd name="T44" fmla="*/ 72 w 302"/>
              <a:gd name="T45" fmla="*/ 204 h 302"/>
              <a:gd name="T46" fmla="*/ 72 w 302"/>
              <a:gd name="T47" fmla="*/ 204 h 302"/>
              <a:gd name="T48" fmla="*/ 98 w 302"/>
              <a:gd name="T49" fmla="*/ 230 h 302"/>
              <a:gd name="T50" fmla="*/ 164 w 302"/>
              <a:gd name="T51" fmla="*/ 296 h 302"/>
              <a:gd name="T52" fmla="*/ 164 w 302"/>
              <a:gd name="T53" fmla="*/ 296 h 302"/>
              <a:gd name="T54" fmla="*/ 170 w 302"/>
              <a:gd name="T55" fmla="*/ 300 h 302"/>
              <a:gd name="T56" fmla="*/ 178 w 302"/>
              <a:gd name="T57" fmla="*/ 302 h 302"/>
              <a:gd name="T58" fmla="*/ 184 w 302"/>
              <a:gd name="T59" fmla="*/ 300 h 302"/>
              <a:gd name="T60" fmla="*/ 190 w 302"/>
              <a:gd name="T61" fmla="*/ 296 h 302"/>
              <a:gd name="T62" fmla="*/ 230 w 302"/>
              <a:gd name="T63" fmla="*/ 258 h 302"/>
              <a:gd name="T64" fmla="*/ 230 w 302"/>
              <a:gd name="T65" fmla="*/ 258 h 302"/>
              <a:gd name="T66" fmla="*/ 256 w 302"/>
              <a:gd name="T67" fmla="*/ 230 h 302"/>
              <a:gd name="T68" fmla="*/ 296 w 302"/>
              <a:gd name="T69" fmla="*/ 192 h 302"/>
              <a:gd name="T70" fmla="*/ 296 w 302"/>
              <a:gd name="T71" fmla="*/ 192 h 302"/>
              <a:gd name="T72" fmla="*/ 300 w 302"/>
              <a:gd name="T73" fmla="*/ 184 h 302"/>
              <a:gd name="T74" fmla="*/ 302 w 302"/>
              <a:gd name="T75" fmla="*/ 178 h 302"/>
              <a:gd name="T76" fmla="*/ 300 w 302"/>
              <a:gd name="T77" fmla="*/ 170 h 302"/>
              <a:gd name="T78" fmla="*/ 296 w 302"/>
              <a:gd name="T79" fmla="*/ 164 h 302"/>
              <a:gd name="T80" fmla="*/ 296 w 302"/>
              <a:gd name="T81" fmla="*/ 164 h 302"/>
              <a:gd name="T82" fmla="*/ 62 w 302"/>
              <a:gd name="T83" fmla="*/ 64 h 302"/>
              <a:gd name="T84" fmla="*/ 62 w 302"/>
              <a:gd name="T85" fmla="*/ 64 h 302"/>
              <a:gd name="T86" fmla="*/ 56 w 302"/>
              <a:gd name="T87" fmla="*/ 68 h 302"/>
              <a:gd name="T88" fmla="*/ 50 w 302"/>
              <a:gd name="T89" fmla="*/ 68 h 302"/>
              <a:gd name="T90" fmla="*/ 42 w 302"/>
              <a:gd name="T91" fmla="*/ 68 h 302"/>
              <a:gd name="T92" fmla="*/ 36 w 302"/>
              <a:gd name="T93" fmla="*/ 64 h 302"/>
              <a:gd name="T94" fmla="*/ 36 w 302"/>
              <a:gd name="T95" fmla="*/ 64 h 302"/>
              <a:gd name="T96" fmla="*/ 32 w 302"/>
              <a:gd name="T97" fmla="*/ 58 h 302"/>
              <a:gd name="T98" fmla="*/ 30 w 302"/>
              <a:gd name="T99" fmla="*/ 50 h 302"/>
              <a:gd name="T100" fmla="*/ 32 w 302"/>
              <a:gd name="T101" fmla="*/ 42 h 302"/>
              <a:gd name="T102" fmla="*/ 36 w 302"/>
              <a:gd name="T103" fmla="*/ 36 h 302"/>
              <a:gd name="T104" fmla="*/ 36 w 302"/>
              <a:gd name="T105" fmla="*/ 36 h 302"/>
              <a:gd name="T106" fmla="*/ 42 w 302"/>
              <a:gd name="T107" fmla="*/ 32 h 302"/>
              <a:gd name="T108" fmla="*/ 50 w 302"/>
              <a:gd name="T109" fmla="*/ 32 h 302"/>
              <a:gd name="T110" fmla="*/ 56 w 302"/>
              <a:gd name="T111" fmla="*/ 32 h 302"/>
              <a:gd name="T112" fmla="*/ 62 w 302"/>
              <a:gd name="T113" fmla="*/ 36 h 302"/>
              <a:gd name="T114" fmla="*/ 62 w 302"/>
              <a:gd name="T115" fmla="*/ 36 h 302"/>
              <a:gd name="T116" fmla="*/ 66 w 302"/>
              <a:gd name="T117" fmla="*/ 42 h 302"/>
              <a:gd name="T118" fmla="*/ 68 w 302"/>
              <a:gd name="T119" fmla="*/ 50 h 302"/>
              <a:gd name="T120" fmla="*/ 66 w 302"/>
              <a:gd name="T121" fmla="*/ 56 h 302"/>
              <a:gd name="T122" fmla="*/ 62 w 302"/>
              <a:gd name="T123" fmla="*/ 64 h 302"/>
              <a:gd name="T124" fmla="*/ 62 w 302"/>
              <a:gd name="T125" fmla="*/ 64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02" h="302">
                <a:moveTo>
                  <a:pt x="296" y="164"/>
                </a:moveTo>
                <a:lnTo>
                  <a:pt x="230" y="98"/>
                </a:lnTo>
                <a:lnTo>
                  <a:pt x="230" y="98"/>
                </a:lnTo>
                <a:lnTo>
                  <a:pt x="204" y="72"/>
                </a:lnTo>
                <a:lnTo>
                  <a:pt x="146" y="14"/>
                </a:lnTo>
                <a:lnTo>
                  <a:pt x="146" y="14"/>
                </a:lnTo>
                <a:lnTo>
                  <a:pt x="138" y="8"/>
                </a:lnTo>
                <a:lnTo>
                  <a:pt x="130" y="4"/>
                </a:lnTo>
                <a:lnTo>
                  <a:pt x="122" y="2"/>
                </a:lnTo>
                <a:lnTo>
                  <a:pt x="114" y="0"/>
                </a:lnTo>
                <a:lnTo>
                  <a:pt x="20" y="2"/>
                </a:lnTo>
                <a:lnTo>
                  <a:pt x="20" y="2"/>
                </a:lnTo>
                <a:lnTo>
                  <a:pt x="12" y="4"/>
                </a:lnTo>
                <a:lnTo>
                  <a:pt x="6" y="8"/>
                </a:lnTo>
                <a:lnTo>
                  <a:pt x="2" y="14"/>
                </a:lnTo>
                <a:lnTo>
                  <a:pt x="2" y="20"/>
                </a:lnTo>
                <a:lnTo>
                  <a:pt x="0" y="114"/>
                </a:lnTo>
                <a:lnTo>
                  <a:pt x="0" y="114"/>
                </a:lnTo>
                <a:lnTo>
                  <a:pt x="0" y="122"/>
                </a:lnTo>
                <a:lnTo>
                  <a:pt x="4" y="132"/>
                </a:lnTo>
                <a:lnTo>
                  <a:pt x="8" y="140"/>
                </a:lnTo>
                <a:lnTo>
                  <a:pt x="14" y="146"/>
                </a:lnTo>
                <a:lnTo>
                  <a:pt x="72" y="204"/>
                </a:lnTo>
                <a:lnTo>
                  <a:pt x="72" y="204"/>
                </a:lnTo>
                <a:lnTo>
                  <a:pt x="98" y="230"/>
                </a:lnTo>
                <a:lnTo>
                  <a:pt x="164" y="296"/>
                </a:lnTo>
                <a:lnTo>
                  <a:pt x="164" y="296"/>
                </a:lnTo>
                <a:lnTo>
                  <a:pt x="170" y="300"/>
                </a:lnTo>
                <a:lnTo>
                  <a:pt x="178" y="302"/>
                </a:lnTo>
                <a:lnTo>
                  <a:pt x="184" y="300"/>
                </a:lnTo>
                <a:lnTo>
                  <a:pt x="190" y="296"/>
                </a:lnTo>
                <a:lnTo>
                  <a:pt x="230" y="258"/>
                </a:lnTo>
                <a:lnTo>
                  <a:pt x="230" y="258"/>
                </a:lnTo>
                <a:lnTo>
                  <a:pt x="256" y="230"/>
                </a:lnTo>
                <a:lnTo>
                  <a:pt x="296" y="192"/>
                </a:lnTo>
                <a:lnTo>
                  <a:pt x="296" y="192"/>
                </a:lnTo>
                <a:lnTo>
                  <a:pt x="300" y="184"/>
                </a:lnTo>
                <a:lnTo>
                  <a:pt x="302" y="178"/>
                </a:lnTo>
                <a:lnTo>
                  <a:pt x="300" y="170"/>
                </a:lnTo>
                <a:lnTo>
                  <a:pt x="296" y="164"/>
                </a:lnTo>
                <a:lnTo>
                  <a:pt x="296" y="164"/>
                </a:lnTo>
                <a:close/>
                <a:moveTo>
                  <a:pt x="62" y="64"/>
                </a:moveTo>
                <a:lnTo>
                  <a:pt x="62" y="64"/>
                </a:lnTo>
                <a:lnTo>
                  <a:pt x="56" y="68"/>
                </a:lnTo>
                <a:lnTo>
                  <a:pt x="50" y="68"/>
                </a:lnTo>
                <a:lnTo>
                  <a:pt x="42" y="68"/>
                </a:lnTo>
                <a:lnTo>
                  <a:pt x="36" y="64"/>
                </a:lnTo>
                <a:lnTo>
                  <a:pt x="36" y="64"/>
                </a:lnTo>
                <a:lnTo>
                  <a:pt x="32" y="58"/>
                </a:lnTo>
                <a:lnTo>
                  <a:pt x="30" y="50"/>
                </a:lnTo>
                <a:lnTo>
                  <a:pt x="32" y="42"/>
                </a:lnTo>
                <a:lnTo>
                  <a:pt x="36" y="36"/>
                </a:lnTo>
                <a:lnTo>
                  <a:pt x="36" y="36"/>
                </a:lnTo>
                <a:lnTo>
                  <a:pt x="42" y="32"/>
                </a:lnTo>
                <a:lnTo>
                  <a:pt x="50" y="32"/>
                </a:lnTo>
                <a:lnTo>
                  <a:pt x="56" y="32"/>
                </a:lnTo>
                <a:lnTo>
                  <a:pt x="62" y="36"/>
                </a:lnTo>
                <a:lnTo>
                  <a:pt x="62" y="36"/>
                </a:lnTo>
                <a:lnTo>
                  <a:pt x="66" y="42"/>
                </a:lnTo>
                <a:lnTo>
                  <a:pt x="68" y="50"/>
                </a:lnTo>
                <a:lnTo>
                  <a:pt x="66" y="56"/>
                </a:lnTo>
                <a:lnTo>
                  <a:pt x="62" y="64"/>
                </a:lnTo>
                <a:lnTo>
                  <a:pt x="62" y="6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992" name="Freeform 759"/>
          <p:cNvSpPr>
            <a:spLocks/>
          </p:cNvSpPr>
          <p:nvPr/>
        </p:nvSpPr>
        <p:spPr bwMode="auto">
          <a:xfrm>
            <a:off x="6504007" y="4589244"/>
            <a:ext cx="434926" cy="434926"/>
          </a:xfrm>
          <a:custGeom>
            <a:avLst/>
            <a:gdLst>
              <a:gd name="T0" fmla="*/ 302 w 302"/>
              <a:gd name="T1" fmla="*/ 128 h 302"/>
              <a:gd name="T2" fmla="*/ 300 w 302"/>
              <a:gd name="T3" fmla="*/ 124 h 302"/>
              <a:gd name="T4" fmla="*/ 298 w 302"/>
              <a:gd name="T5" fmla="*/ 122 h 302"/>
              <a:gd name="T6" fmla="*/ 296 w 302"/>
              <a:gd name="T7" fmla="*/ 118 h 302"/>
              <a:gd name="T8" fmla="*/ 294 w 302"/>
              <a:gd name="T9" fmla="*/ 116 h 302"/>
              <a:gd name="T10" fmla="*/ 290 w 302"/>
              <a:gd name="T11" fmla="*/ 114 h 302"/>
              <a:gd name="T12" fmla="*/ 286 w 302"/>
              <a:gd name="T13" fmla="*/ 114 h 302"/>
              <a:gd name="T14" fmla="*/ 262 w 302"/>
              <a:gd name="T15" fmla="*/ 114 h 302"/>
              <a:gd name="T16" fmla="*/ 220 w 302"/>
              <a:gd name="T17" fmla="*/ 114 h 302"/>
              <a:gd name="T18" fmla="*/ 184 w 302"/>
              <a:gd name="T19" fmla="*/ 114 h 302"/>
              <a:gd name="T20" fmla="*/ 184 w 302"/>
              <a:gd name="T21" fmla="*/ 110 h 302"/>
              <a:gd name="T22" fmla="*/ 184 w 302"/>
              <a:gd name="T23" fmla="*/ 20 h 302"/>
              <a:gd name="T24" fmla="*/ 180 w 302"/>
              <a:gd name="T25" fmla="*/ 6 h 302"/>
              <a:gd name="T26" fmla="*/ 166 w 302"/>
              <a:gd name="T27" fmla="*/ 0 h 302"/>
              <a:gd name="T28" fmla="*/ 148 w 302"/>
              <a:gd name="T29" fmla="*/ 0 h 302"/>
              <a:gd name="T30" fmla="*/ 134 w 302"/>
              <a:gd name="T31" fmla="*/ 6 h 302"/>
              <a:gd name="T32" fmla="*/ 126 w 302"/>
              <a:gd name="T33" fmla="*/ 20 h 302"/>
              <a:gd name="T34" fmla="*/ 94 w 302"/>
              <a:gd name="T35" fmla="*/ 132 h 302"/>
              <a:gd name="T36" fmla="*/ 56 w 302"/>
              <a:gd name="T37" fmla="*/ 170 h 302"/>
              <a:gd name="T38" fmla="*/ 0 w 302"/>
              <a:gd name="T39" fmla="*/ 152 h 302"/>
              <a:gd name="T40" fmla="*/ 56 w 302"/>
              <a:gd name="T41" fmla="*/ 302 h 302"/>
              <a:gd name="T42" fmla="*/ 76 w 302"/>
              <a:gd name="T43" fmla="*/ 284 h 302"/>
              <a:gd name="T44" fmla="*/ 94 w 302"/>
              <a:gd name="T45" fmla="*/ 284 h 302"/>
              <a:gd name="T46" fmla="*/ 94 w 302"/>
              <a:gd name="T47" fmla="*/ 286 h 302"/>
              <a:gd name="T48" fmla="*/ 96 w 302"/>
              <a:gd name="T49" fmla="*/ 290 h 302"/>
              <a:gd name="T50" fmla="*/ 98 w 302"/>
              <a:gd name="T51" fmla="*/ 294 h 302"/>
              <a:gd name="T52" fmla="*/ 100 w 302"/>
              <a:gd name="T53" fmla="*/ 296 h 302"/>
              <a:gd name="T54" fmla="*/ 102 w 302"/>
              <a:gd name="T55" fmla="*/ 298 h 302"/>
              <a:gd name="T56" fmla="*/ 106 w 302"/>
              <a:gd name="T57" fmla="*/ 300 h 302"/>
              <a:gd name="T58" fmla="*/ 110 w 302"/>
              <a:gd name="T59" fmla="*/ 302 h 302"/>
              <a:gd name="T60" fmla="*/ 134 w 302"/>
              <a:gd name="T61" fmla="*/ 302 h 302"/>
              <a:gd name="T62" fmla="*/ 176 w 302"/>
              <a:gd name="T63" fmla="*/ 302 h 302"/>
              <a:gd name="T64" fmla="*/ 220 w 302"/>
              <a:gd name="T65" fmla="*/ 302 h 302"/>
              <a:gd name="T66" fmla="*/ 262 w 302"/>
              <a:gd name="T67" fmla="*/ 302 h 302"/>
              <a:gd name="T68" fmla="*/ 282 w 302"/>
              <a:gd name="T69" fmla="*/ 302 h 302"/>
              <a:gd name="T70" fmla="*/ 286 w 302"/>
              <a:gd name="T71" fmla="*/ 302 h 302"/>
              <a:gd name="T72" fmla="*/ 290 w 302"/>
              <a:gd name="T73" fmla="*/ 300 h 302"/>
              <a:gd name="T74" fmla="*/ 294 w 302"/>
              <a:gd name="T75" fmla="*/ 298 h 302"/>
              <a:gd name="T76" fmla="*/ 296 w 302"/>
              <a:gd name="T77" fmla="*/ 296 h 302"/>
              <a:gd name="T78" fmla="*/ 298 w 302"/>
              <a:gd name="T79" fmla="*/ 294 h 302"/>
              <a:gd name="T80" fmla="*/ 300 w 302"/>
              <a:gd name="T81" fmla="*/ 290 h 302"/>
              <a:gd name="T82" fmla="*/ 302 w 302"/>
              <a:gd name="T83" fmla="*/ 286 h 302"/>
              <a:gd name="T84" fmla="*/ 302 w 302"/>
              <a:gd name="T85" fmla="*/ 264 h 302"/>
              <a:gd name="T86" fmla="*/ 302 w 302"/>
              <a:gd name="T87" fmla="*/ 226 h 302"/>
              <a:gd name="T88" fmla="*/ 302 w 302"/>
              <a:gd name="T89" fmla="*/ 188 h 302"/>
              <a:gd name="T90" fmla="*/ 302 w 302"/>
              <a:gd name="T91" fmla="*/ 152 h 302"/>
              <a:gd name="T92" fmla="*/ 302 w 302"/>
              <a:gd name="T93" fmla="*/ 132 h 302"/>
              <a:gd name="T94" fmla="*/ 302 w 302"/>
              <a:gd name="T95" fmla="*/ 128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02" h="302">
                <a:moveTo>
                  <a:pt x="302" y="128"/>
                </a:moveTo>
                <a:lnTo>
                  <a:pt x="302" y="128"/>
                </a:lnTo>
                <a:lnTo>
                  <a:pt x="300" y="124"/>
                </a:lnTo>
                <a:lnTo>
                  <a:pt x="300" y="124"/>
                </a:lnTo>
                <a:lnTo>
                  <a:pt x="298" y="122"/>
                </a:lnTo>
                <a:lnTo>
                  <a:pt x="298" y="122"/>
                </a:lnTo>
                <a:lnTo>
                  <a:pt x="296" y="118"/>
                </a:lnTo>
                <a:lnTo>
                  <a:pt x="296" y="118"/>
                </a:lnTo>
                <a:lnTo>
                  <a:pt x="294" y="116"/>
                </a:lnTo>
                <a:lnTo>
                  <a:pt x="294" y="116"/>
                </a:lnTo>
                <a:lnTo>
                  <a:pt x="290" y="114"/>
                </a:lnTo>
                <a:lnTo>
                  <a:pt x="290" y="114"/>
                </a:lnTo>
                <a:lnTo>
                  <a:pt x="286" y="114"/>
                </a:lnTo>
                <a:lnTo>
                  <a:pt x="286" y="114"/>
                </a:lnTo>
                <a:lnTo>
                  <a:pt x="282" y="114"/>
                </a:lnTo>
                <a:lnTo>
                  <a:pt x="262" y="114"/>
                </a:lnTo>
                <a:lnTo>
                  <a:pt x="240" y="114"/>
                </a:lnTo>
                <a:lnTo>
                  <a:pt x="220" y="114"/>
                </a:lnTo>
                <a:lnTo>
                  <a:pt x="198" y="114"/>
                </a:lnTo>
                <a:lnTo>
                  <a:pt x="184" y="114"/>
                </a:lnTo>
                <a:lnTo>
                  <a:pt x="184" y="114"/>
                </a:lnTo>
                <a:lnTo>
                  <a:pt x="184" y="110"/>
                </a:lnTo>
                <a:lnTo>
                  <a:pt x="184" y="20"/>
                </a:lnTo>
                <a:lnTo>
                  <a:pt x="184" y="20"/>
                </a:lnTo>
                <a:lnTo>
                  <a:pt x="184" y="12"/>
                </a:lnTo>
                <a:lnTo>
                  <a:pt x="180" y="6"/>
                </a:lnTo>
                <a:lnTo>
                  <a:pt x="174" y="2"/>
                </a:lnTo>
                <a:lnTo>
                  <a:pt x="166" y="0"/>
                </a:lnTo>
                <a:lnTo>
                  <a:pt x="148" y="0"/>
                </a:lnTo>
                <a:lnTo>
                  <a:pt x="148" y="0"/>
                </a:lnTo>
                <a:lnTo>
                  <a:pt x="140" y="2"/>
                </a:lnTo>
                <a:lnTo>
                  <a:pt x="134" y="6"/>
                </a:lnTo>
                <a:lnTo>
                  <a:pt x="128" y="12"/>
                </a:lnTo>
                <a:lnTo>
                  <a:pt x="126" y="20"/>
                </a:lnTo>
                <a:lnTo>
                  <a:pt x="98" y="122"/>
                </a:lnTo>
                <a:lnTo>
                  <a:pt x="94" y="132"/>
                </a:lnTo>
                <a:lnTo>
                  <a:pt x="76" y="170"/>
                </a:lnTo>
                <a:lnTo>
                  <a:pt x="56" y="170"/>
                </a:lnTo>
                <a:lnTo>
                  <a:pt x="56" y="152"/>
                </a:lnTo>
                <a:lnTo>
                  <a:pt x="0" y="152"/>
                </a:lnTo>
                <a:lnTo>
                  <a:pt x="0" y="302"/>
                </a:lnTo>
                <a:lnTo>
                  <a:pt x="56" y="302"/>
                </a:lnTo>
                <a:lnTo>
                  <a:pt x="56" y="284"/>
                </a:lnTo>
                <a:lnTo>
                  <a:pt x="76" y="284"/>
                </a:lnTo>
                <a:lnTo>
                  <a:pt x="94" y="284"/>
                </a:lnTo>
                <a:lnTo>
                  <a:pt x="94" y="284"/>
                </a:lnTo>
                <a:lnTo>
                  <a:pt x="94" y="286"/>
                </a:lnTo>
                <a:lnTo>
                  <a:pt x="94" y="286"/>
                </a:lnTo>
                <a:lnTo>
                  <a:pt x="96" y="290"/>
                </a:lnTo>
                <a:lnTo>
                  <a:pt x="96" y="290"/>
                </a:lnTo>
                <a:lnTo>
                  <a:pt x="98" y="294"/>
                </a:lnTo>
                <a:lnTo>
                  <a:pt x="98" y="294"/>
                </a:lnTo>
                <a:lnTo>
                  <a:pt x="100" y="296"/>
                </a:lnTo>
                <a:lnTo>
                  <a:pt x="100" y="296"/>
                </a:lnTo>
                <a:lnTo>
                  <a:pt x="102" y="298"/>
                </a:lnTo>
                <a:lnTo>
                  <a:pt x="102" y="298"/>
                </a:lnTo>
                <a:lnTo>
                  <a:pt x="106" y="300"/>
                </a:lnTo>
                <a:lnTo>
                  <a:pt x="106" y="300"/>
                </a:lnTo>
                <a:lnTo>
                  <a:pt x="110" y="302"/>
                </a:lnTo>
                <a:lnTo>
                  <a:pt x="110" y="302"/>
                </a:lnTo>
                <a:lnTo>
                  <a:pt x="114" y="302"/>
                </a:lnTo>
                <a:lnTo>
                  <a:pt x="134" y="302"/>
                </a:lnTo>
                <a:lnTo>
                  <a:pt x="156" y="302"/>
                </a:lnTo>
                <a:lnTo>
                  <a:pt x="176" y="302"/>
                </a:lnTo>
                <a:lnTo>
                  <a:pt x="198" y="302"/>
                </a:lnTo>
                <a:lnTo>
                  <a:pt x="220" y="302"/>
                </a:lnTo>
                <a:lnTo>
                  <a:pt x="240" y="302"/>
                </a:lnTo>
                <a:lnTo>
                  <a:pt x="262" y="302"/>
                </a:lnTo>
                <a:lnTo>
                  <a:pt x="282" y="302"/>
                </a:lnTo>
                <a:lnTo>
                  <a:pt x="282" y="302"/>
                </a:lnTo>
                <a:lnTo>
                  <a:pt x="286" y="302"/>
                </a:lnTo>
                <a:lnTo>
                  <a:pt x="286" y="302"/>
                </a:lnTo>
                <a:lnTo>
                  <a:pt x="290" y="300"/>
                </a:lnTo>
                <a:lnTo>
                  <a:pt x="290" y="300"/>
                </a:lnTo>
                <a:lnTo>
                  <a:pt x="294" y="298"/>
                </a:lnTo>
                <a:lnTo>
                  <a:pt x="294" y="298"/>
                </a:lnTo>
                <a:lnTo>
                  <a:pt x="296" y="296"/>
                </a:lnTo>
                <a:lnTo>
                  <a:pt x="296" y="296"/>
                </a:lnTo>
                <a:lnTo>
                  <a:pt x="298" y="294"/>
                </a:lnTo>
                <a:lnTo>
                  <a:pt x="298" y="294"/>
                </a:lnTo>
                <a:lnTo>
                  <a:pt x="300" y="290"/>
                </a:lnTo>
                <a:lnTo>
                  <a:pt x="300" y="290"/>
                </a:lnTo>
                <a:lnTo>
                  <a:pt x="302" y="286"/>
                </a:lnTo>
                <a:lnTo>
                  <a:pt x="302" y="286"/>
                </a:lnTo>
                <a:lnTo>
                  <a:pt x="302" y="284"/>
                </a:lnTo>
                <a:lnTo>
                  <a:pt x="302" y="264"/>
                </a:lnTo>
                <a:lnTo>
                  <a:pt x="302" y="246"/>
                </a:lnTo>
                <a:lnTo>
                  <a:pt x="302" y="226"/>
                </a:lnTo>
                <a:lnTo>
                  <a:pt x="302" y="208"/>
                </a:lnTo>
                <a:lnTo>
                  <a:pt x="302" y="188"/>
                </a:lnTo>
                <a:lnTo>
                  <a:pt x="302" y="170"/>
                </a:lnTo>
                <a:lnTo>
                  <a:pt x="302" y="152"/>
                </a:lnTo>
                <a:lnTo>
                  <a:pt x="302" y="132"/>
                </a:lnTo>
                <a:lnTo>
                  <a:pt x="302" y="132"/>
                </a:lnTo>
                <a:lnTo>
                  <a:pt x="302" y="128"/>
                </a:lnTo>
                <a:lnTo>
                  <a:pt x="302" y="1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grpSp>
        <p:nvGrpSpPr>
          <p:cNvPr id="1993" name="グループ化 1992"/>
          <p:cNvGrpSpPr/>
          <p:nvPr/>
        </p:nvGrpSpPr>
        <p:grpSpPr>
          <a:xfrm>
            <a:off x="7856016" y="4065521"/>
            <a:ext cx="434926" cy="146895"/>
            <a:chOff x="7202488" y="4610100"/>
            <a:chExt cx="479425" cy="161925"/>
          </a:xfrm>
        </p:grpSpPr>
        <p:sp>
          <p:nvSpPr>
            <p:cNvPr id="1994" name="Freeform 760"/>
            <p:cNvSpPr>
              <a:spLocks/>
            </p:cNvSpPr>
            <p:nvPr/>
          </p:nvSpPr>
          <p:spPr bwMode="auto">
            <a:xfrm>
              <a:off x="7224713" y="4632325"/>
              <a:ext cx="180975" cy="120650"/>
            </a:xfrm>
            <a:custGeom>
              <a:avLst/>
              <a:gdLst>
                <a:gd name="T0" fmla="*/ 114 w 114"/>
                <a:gd name="T1" fmla="*/ 56 h 76"/>
                <a:gd name="T2" fmla="*/ 114 w 114"/>
                <a:gd name="T3" fmla="*/ 56 h 76"/>
                <a:gd name="T4" fmla="*/ 112 w 114"/>
                <a:gd name="T5" fmla="*/ 64 h 76"/>
                <a:gd name="T6" fmla="*/ 108 w 114"/>
                <a:gd name="T7" fmla="*/ 70 h 76"/>
                <a:gd name="T8" fmla="*/ 102 w 114"/>
                <a:gd name="T9" fmla="*/ 74 h 76"/>
                <a:gd name="T10" fmla="*/ 94 w 114"/>
                <a:gd name="T11" fmla="*/ 76 h 76"/>
                <a:gd name="T12" fmla="*/ 18 w 114"/>
                <a:gd name="T13" fmla="*/ 76 h 76"/>
                <a:gd name="T14" fmla="*/ 18 w 114"/>
                <a:gd name="T15" fmla="*/ 76 h 76"/>
                <a:gd name="T16" fmla="*/ 12 w 114"/>
                <a:gd name="T17" fmla="*/ 74 h 76"/>
                <a:gd name="T18" fmla="*/ 6 w 114"/>
                <a:gd name="T19" fmla="*/ 70 h 76"/>
                <a:gd name="T20" fmla="*/ 2 w 114"/>
                <a:gd name="T21" fmla="*/ 64 h 76"/>
                <a:gd name="T22" fmla="*/ 0 w 114"/>
                <a:gd name="T23" fmla="*/ 56 h 76"/>
                <a:gd name="T24" fmla="*/ 0 w 114"/>
                <a:gd name="T25" fmla="*/ 20 h 76"/>
                <a:gd name="T26" fmla="*/ 0 w 114"/>
                <a:gd name="T27" fmla="*/ 20 h 76"/>
                <a:gd name="T28" fmla="*/ 2 w 114"/>
                <a:gd name="T29" fmla="*/ 12 h 76"/>
                <a:gd name="T30" fmla="*/ 6 w 114"/>
                <a:gd name="T31" fmla="*/ 6 h 76"/>
                <a:gd name="T32" fmla="*/ 12 w 114"/>
                <a:gd name="T33" fmla="*/ 2 h 76"/>
                <a:gd name="T34" fmla="*/ 18 w 114"/>
                <a:gd name="T35" fmla="*/ 0 h 76"/>
                <a:gd name="T36" fmla="*/ 94 w 114"/>
                <a:gd name="T37" fmla="*/ 0 h 76"/>
                <a:gd name="T38" fmla="*/ 94 w 114"/>
                <a:gd name="T39" fmla="*/ 0 h 76"/>
                <a:gd name="T40" fmla="*/ 102 w 114"/>
                <a:gd name="T41" fmla="*/ 2 h 76"/>
                <a:gd name="T42" fmla="*/ 108 w 114"/>
                <a:gd name="T43" fmla="*/ 6 h 76"/>
                <a:gd name="T44" fmla="*/ 112 w 114"/>
                <a:gd name="T45" fmla="*/ 12 h 76"/>
                <a:gd name="T46" fmla="*/ 114 w 114"/>
                <a:gd name="T47" fmla="*/ 20 h 76"/>
                <a:gd name="T48" fmla="*/ 114 w 114"/>
                <a:gd name="T49" fmla="*/ 5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4" h="76">
                  <a:moveTo>
                    <a:pt x="114" y="56"/>
                  </a:moveTo>
                  <a:lnTo>
                    <a:pt x="114" y="56"/>
                  </a:lnTo>
                  <a:lnTo>
                    <a:pt x="112" y="64"/>
                  </a:lnTo>
                  <a:lnTo>
                    <a:pt x="108" y="70"/>
                  </a:lnTo>
                  <a:lnTo>
                    <a:pt x="102" y="74"/>
                  </a:lnTo>
                  <a:lnTo>
                    <a:pt x="94" y="76"/>
                  </a:lnTo>
                  <a:lnTo>
                    <a:pt x="18" y="76"/>
                  </a:lnTo>
                  <a:lnTo>
                    <a:pt x="18" y="76"/>
                  </a:lnTo>
                  <a:lnTo>
                    <a:pt x="12" y="74"/>
                  </a:lnTo>
                  <a:lnTo>
                    <a:pt x="6" y="70"/>
                  </a:lnTo>
                  <a:lnTo>
                    <a:pt x="2" y="64"/>
                  </a:lnTo>
                  <a:lnTo>
                    <a:pt x="0" y="56"/>
                  </a:lnTo>
                  <a:lnTo>
                    <a:pt x="0" y="20"/>
                  </a:lnTo>
                  <a:lnTo>
                    <a:pt x="0" y="20"/>
                  </a:lnTo>
                  <a:lnTo>
                    <a:pt x="2" y="12"/>
                  </a:lnTo>
                  <a:lnTo>
                    <a:pt x="6" y="6"/>
                  </a:lnTo>
                  <a:lnTo>
                    <a:pt x="12" y="2"/>
                  </a:lnTo>
                  <a:lnTo>
                    <a:pt x="18" y="0"/>
                  </a:lnTo>
                  <a:lnTo>
                    <a:pt x="94" y="0"/>
                  </a:lnTo>
                  <a:lnTo>
                    <a:pt x="94" y="0"/>
                  </a:lnTo>
                  <a:lnTo>
                    <a:pt x="102" y="2"/>
                  </a:lnTo>
                  <a:lnTo>
                    <a:pt x="108" y="6"/>
                  </a:lnTo>
                  <a:lnTo>
                    <a:pt x="112" y="12"/>
                  </a:lnTo>
                  <a:lnTo>
                    <a:pt x="114" y="20"/>
                  </a:lnTo>
                  <a:lnTo>
                    <a:pt x="114" y="5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995" name="Freeform 761"/>
            <p:cNvSpPr>
              <a:spLocks noEditPoints="1"/>
            </p:cNvSpPr>
            <p:nvPr/>
          </p:nvSpPr>
          <p:spPr bwMode="auto">
            <a:xfrm>
              <a:off x="7202488" y="4610100"/>
              <a:ext cx="222250" cy="161925"/>
            </a:xfrm>
            <a:custGeom>
              <a:avLst/>
              <a:gdLst>
                <a:gd name="T0" fmla="*/ 108 w 140"/>
                <a:gd name="T1" fmla="*/ 102 h 102"/>
                <a:gd name="T2" fmla="*/ 32 w 140"/>
                <a:gd name="T3" fmla="*/ 102 h 102"/>
                <a:gd name="T4" fmla="*/ 32 w 140"/>
                <a:gd name="T5" fmla="*/ 102 h 102"/>
                <a:gd name="T6" fmla="*/ 26 w 140"/>
                <a:gd name="T7" fmla="*/ 102 h 102"/>
                <a:gd name="T8" fmla="*/ 20 w 140"/>
                <a:gd name="T9" fmla="*/ 100 h 102"/>
                <a:gd name="T10" fmla="*/ 14 w 140"/>
                <a:gd name="T11" fmla="*/ 98 h 102"/>
                <a:gd name="T12" fmla="*/ 10 w 140"/>
                <a:gd name="T13" fmla="*/ 94 h 102"/>
                <a:gd name="T14" fmla="*/ 6 w 140"/>
                <a:gd name="T15" fmla="*/ 88 h 102"/>
                <a:gd name="T16" fmla="*/ 4 w 140"/>
                <a:gd name="T17" fmla="*/ 84 h 102"/>
                <a:gd name="T18" fmla="*/ 2 w 140"/>
                <a:gd name="T19" fmla="*/ 78 h 102"/>
                <a:gd name="T20" fmla="*/ 0 w 140"/>
                <a:gd name="T21" fmla="*/ 70 h 102"/>
                <a:gd name="T22" fmla="*/ 0 w 140"/>
                <a:gd name="T23" fmla="*/ 34 h 102"/>
                <a:gd name="T24" fmla="*/ 0 w 140"/>
                <a:gd name="T25" fmla="*/ 34 h 102"/>
                <a:gd name="T26" fmla="*/ 2 w 140"/>
                <a:gd name="T27" fmla="*/ 26 h 102"/>
                <a:gd name="T28" fmla="*/ 4 w 140"/>
                <a:gd name="T29" fmla="*/ 20 h 102"/>
                <a:gd name="T30" fmla="*/ 6 w 140"/>
                <a:gd name="T31" fmla="*/ 16 h 102"/>
                <a:gd name="T32" fmla="*/ 10 w 140"/>
                <a:gd name="T33" fmla="*/ 10 h 102"/>
                <a:gd name="T34" fmla="*/ 14 w 140"/>
                <a:gd name="T35" fmla="*/ 6 h 102"/>
                <a:gd name="T36" fmla="*/ 20 w 140"/>
                <a:gd name="T37" fmla="*/ 4 h 102"/>
                <a:gd name="T38" fmla="*/ 26 w 140"/>
                <a:gd name="T39" fmla="*/ 2 h 102"/>
                <a:gd name="T40" fmla="*/ 32 w 140"/>
                <a:gd name="T41" fmla="*/ 0 h 102"/>
                <a:gd name="T42" fmla="*/ 108 w 140"/>
                <a:gd name="T43" fmla="*/ 0 h 102"/>
                <a:gd name="T44" fmla="*/ 108 w 140"/>
                <a:gd name="T45" fmla="*/ 0 h 102"/>
                <a:gd name="T46" fmla="*/ 114 w 140"/>
                <a:gd name="T47" fmla="*/ 2 h 102"/>
                <a:gd name="T48" fmla="*/ 120 w 140"/>
                <a:gd name="T49" fmla="*/ 4 h 102"/>
                <a:gd name="T50" fmla="*/ 126 w 140"/>
                <a:gd name="T51" fmla="*/ 6 h 102"/>
                <a:gd name="T52" fmla="*/ 132 w 140"/>
                <a:gd name="T53" fmla="*/ 10 h 102"/>
                <a:gd name="T54" fmla="*/ 136 w 140"/>
                <a:gd name="T55" fmla="*/ 16 h 102"/>
                <a:gd name="T56" fmla="*/ 138 w 140"/>
                <a:gd name="T57" fmla="*/ 20 h 102"/>
                <a:gd name="T58" fmla="*/ 140 w 140"/>
                <a:gd name="T59" fmla="*/ 26 h 102"/>
                <a:gd name="T60" fmla="*/ 140 w 140"/>
                <a:gd name="T61" fmla="*/ 34 h 102"/>
                <a:gd name="T62" fmla="*/ 140 w 140"/>
                <a:gd name="T63" fmla="*/ 70 h 102"/>
                <a:gd name="T64" fmla="*/ 140 w 140"/>
                <a:gd name="T65" fmla="*/ 70 h 102"/>
                <a:gd name="T66" fmla="*/ 140 w 140"/>
                <a:gd name="T67" fmla="*/ 78 h 102"/>
                <a:gd name="T68" fmla="*/ 138 w 140"/>
                <a:gd name="T69" fmla="*/ 84 h 102"/>
                <a:gd name="T70" fmla="*/ 136 w 140"/>
                <a:gd name="T71" fmla="*/ 88 h 102"/>
                <a:gd name="T72" fmla="*/ 132 w 140"/>
                <a:gd name="T73" fmla="*/ 94 h 102"/>
                <a:gd name="T74" fmla="*/ 126 w 140"/>
                <a:gd name="T75" fmla="*/ 98 h 102"/>
                <a:gd name="T76" fmla="*/ 120 w 140"/>
                <a:gd name="T77" fmla="*/ 100 h 102"/>
                <a:gd name="T78" fmla="*/ 114 w 140"/>
                <a:gd name="T79" fmla="*/ 102 h 102"/>
                <a:gd name="T80" fmla="*/ 108 w 140"/>
                <a:gd name="T81" fmla="*/ 102 h 102"/>
                <a:gd name="T82" fmla="*/ 108 w 140"/>
                <a:gd name="T83" fmla="*/ 102 h 102"/>
                <a:gd name="T84" fmla="*/ 32 w 140"/>
                <a:gd name="T85" fmla="*/ 28 h 102"/>
                <a:gd name="T86" fmla="*/ 32 w 140"/>
                <a:gd name="T87" fmla="*/ 28 h 102"/>
                <a:gd name="T88" fmla="*/ 28 w 140"/>
                <a:gd name="T89" fmla="*/ 30 h 102"/>
                <a:gd name="T90" fmla="*/ 28 w 140"/>
                <a:gd name="T91" fmla="*/ 34 h 102"/>
                <a:gd name="T92" fmla="*/ 28 w 140"/>
                <a:gd name="T93" fmla="*/ 70 h 102"/>
                <a:gd name="T94" fmla="*/ 28 w 140"/>
                <a:gd name="T95" fmla="*/ 70 h 102"/>
                <a:gd name="T96" fmla="*/ 28 w 140"/>
                <a:gd name="T97" fmla="*/ 74 h 102"/>
                <a:gd name="T98" fmla="*/ 32 w 140"/>
                <a:gd name="T99" fmla="*/ 76 h 102"/>
                <a:gd name="T100" fmla="*/ 108 w 140"/>
                <a:gd name="T101" fmla="*/ 76 h 102"/>
                <a:gd name="T102" fmla="*/ 108 w 140"/>
                <a:gd name="T103" fmla="*/ 76 h 102"/>
                <a:gd name="T104" fmla="*/ 112 w 140"/>
                <a:gd name="T105" fmla="*/ 74 h 102"/>
                <a:gd name="T106" fmla="*/ 114 w 140"/>
                <a:gd name="T107" fmla="*/ 70 h 102"/>
                <a:gd name="T108" fmla="*/ 114 w 140"/>
                <a:gd name="T109" fmla="*/ 34 h 102"/>
                <a:gd name="T110" fmla="*/ 114 w 140"/>
                <a:gd name="T111" fmla="*/ 34 h 102"/>
                <a:gd name="T112" fmla="*/ 112 w 140"/>
                <a:gd name="T113" fmla="*/ 30 h 102"/>
                <a:gd name="T114" fmla="*/ 108 w 140"/>
                <a:gd name="T115" fmla="*/ 28 h 102"/>
                <a:gd name="T116" fmla="*/ 32 w 140"/>
                <a:gd name="T117" fmla="*/ 28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40" h="102">
                  <a:moveTo>
                    <a:pt x="108" y="102"/>
                  </a:moveTo>
                  <a:lnTo>
                    <a:pt x="32" y="102"/>
                  </a:lnTo>
                  <a:lnTo>
                    <a:pt x="32" y="102"/>
                  </a:lnTo>
                  <a:lnTo>
                    <a:pt x="26" y="102"/>
                  </a:lnTo>
                  <a:lnTo>
                    <a:pt x="20" y="100"/>
                  </a:lnTo>
                  <a:lnTo>
                    <a:pt x="14" y="98"/>
                  </a:lnTo>
                  <a:lnTo>
                    <a:pt x="10" y="94"/>
                  </a:lnTo>
                  <a:lnTo>
                    <a:pt x="6" y="88"/>
                  </a:lnTo>
                  <a:lnTo>
                    <a:pt x="4" y="84"/>
                  </a:lnTo>
                  <a:lnTo>
                    <a:pt x="2" y="78"/>
                  </a:lnTo>
                  <a:lnTo>
                    <a:pt x="0" y="70"/>
                  </a:lnTo>
                  <a:lnTo>
                    <a:pt x="0" y="34"/>
                  </a:lnTo>
                  <a:lnTo>
                    <a:pt x="0" y="34"/>
                  </a:lnTo>
                  <a:lnTo>
                    <a:pt x="2" y="26"/>
                  </a:lnTo>
                  <a:lnTo>
                    <a:pt x="4" y="20"/>
                  </a:lnTo>
                  <a:lnTo>
                    <a:pt x="6" y="16"/>
                  </a:lnTo>
                  <a:lnTo>
                    <a:pt x="10" y="10"/>
                  </a:lnTo>
                  <a:lnTo>
                    <a:pt x="14" y="6"/>
                  </a:lnTo>
                  <a:lnTo>
                    <a:pt x="20" y="4"/>
                  </a:lnTo>
                  <a:lnTo>
                    <a:pt x="26" y="2"/>
                  </a:lnTo>
                  <a:lnTo>
                    <a:pt x="32" y="0"/>
                  </a:lnTo>
                  <a:lnTo>
                    <a:pt x="108" y="0"/>
                  </a:lnTo>
                  <a:lnTo>
                    <a:pt x="108" y="0"/>
                  </a:lnTo>
                  <a:lnTo>
                    <a:pt x="114" y="2"/>
                  </a:lnTo>
                  <a:lnTo>
                    <a:pt x="120" y="4"/>
                  </a:lnTo>
                  <a:lnTo>
                    <a:pt x="126" y="6"/>
                  </a:lnTo>
                  <a:lnTo>
                    <a:pt x="132" y="10"/>
                  </a:lnTo>
                  <a:lnTo>
                    <a:pt x="136" y="16"/>
                  </a:lnTo>
                  <a:lnTo>
                    <a:pt x="138" y="20"/>
                  </a:lnTo>
                  <a:lnTo>
                    <a:pt x="140" y="26"/>
                  </a:lnTo>
                  <a:lnTo>
                    <a:pt x="140" y="34"/>
                  </a:lnTo>
                  <a:lnTo>
                    <a:pt x="140" y="70"/>
                  </a:lnTo>
                  <a:lnTo>
                    <a:pt x="140" y="70"/>
                  </a:lnTo>
                  <a:lnTo>
                    <a:pt x="140" y="78"/>
                  </a:lnTo>
                  <a:lnTo>
                    <a:pt x="138" y="84"/>
                  </a:lnTo>
                  <a:lnTo>
                    <a:pt x="136" y="88"/>
                  </a:lnTo>
                  <a:lnTo>
                    <a:pt x="132" y="94"/>
                  </a:lnTo>
                  <a:lnTo>
                    <a:pt x="126" y="98"/>
                  </a:lnTo>
                  <a:lnTo>
                    <a:pt x="120" y="100"/>
                  </a:lnTo>
                  <a:lnTo>
                    <a:pt x="114" y="102"/>
                  </a:lnTo>
                  <a:lnTo>
                    <a:pt x="108" y="102"/>
                  </a:lnTo>
                  <a:lnTo>
                    <a:pt x="108" y="102"/>
                  </a:lnTo>
                  <a:close/>
                  <a:moveTo>
                    <a:pt x="32" y="28"/>
                  </a:moveTo>
                  <a:lnTo>
                    <a:pt x="32" y="28"/>
                  </a:lnTo>
                  <a:lnTo>
                    <a:pt x="28" y="30"/>
                  </a:lnTo>
                  <a:lnTo>
                    <a:pt x="28" y="34"/>
                  </a:lnTo>
                  <a:lnTo>
                    <a:pt x="28" y="70"/>
                  </a:lnTo>
                  <a:lnTo>
                    <a:pt x="28" y="70"/>
                  </a:lnTo>
                  <a:lnTo>
                    <a:pt x="28" y="74"/>
                  </a:lnTo>
                  <a:lnTo>
                    <a:pt x="32" y="76"/>
                  </a:lnTo>
                  <a:lnTo>
                    <a:pt x="108" y="76"/>
                  </a:lnTo>
                  <a:lnTo>
                    <a:pt x="108" y="76"/>
                  </a:lnTo>
                  <a:lnTo>
                    <a:pt x="112" y="74"/>
                  </a:lnTo>
                  <a:lnTo>
                    <a:pt x="114" y="70"/>
                  </a:lnTo>
                  <a:lnTo>
                    <a:pt x="114" y="34"/>
                  </a:lnTo>
                  <a:lnTo>
                    <a:pt x="114" y="34"/>
                  </a:lnTo>
                  <a:lnTo>
                    <a:pt x="112" y="30"/>
                  </a:lnTo>
                  <a:lnTo>
                    <a:pt x="108" y="28"/>
                  </a:lnTo>
                  <a:lnTo>
                    <a:pt x="32"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996" name="Freeform 762"/>
            <p:cNvSpPr>
              <a:spLocks/>
            </p:cNvSpPr>
            <p:nvPr/>
          </p:nvSpPr>
          <p:spPr bwMode="auto">
            <a:xfrm>
              <a:off x="7481888" y="4632325"/>
              <a:ext cx="180975" cy="120650"/>
            </a:xfrm>
            <a:custGeom>
              <a:avLst/>
              <a:gdLst>
                <a:gd name="T0" fmla="*/ 0 w 114"/>
                <a:gd name="T1" fmla="*/ 56 h 76"/>
                <a:gd name="T2" fmla="*/ 0 w 114"/>
                <a:gd name="T3" fmla="*/ 56 h 76"/>
                <a:gd name="T4" fmla="*/ 2 w 114"/>
                <a:gd name="T5" fmla="*/ 64 h 76"/>
                <a:gd name="T6" fmla="*/ 6 w 114"/>
                <a:gd name="T7" fmla="*/ 70 h 76"/>
                <a:gd name="T8" fmla="*/ 12 w 114"/>
                <a:gd name="T9" fmla="*/ 74 h 76"/>
                <a:gd name="T10" fmla="*/ 18 w 114"/>
                <a:gd name="T11" fmla="*/ 76 h 76"/>
                <a:gd name="T12" fmla="*/ 94 w 114"/>
                <a:gd name="T13" fmla="*/ 76 h 76"/>
                <a:gd name="T14" fmla="*/ 94 w 114"/>
                <a:gd name="T15" fmla="*/ 76 h 76"/>
                <a:gd name="T16" fmla="*/ 102 w 114"/>
                <a:gd name="T17" fmla="*/ 74 h 76"/>
                <a:gd name="T18" fmla="*/ 108 w 114"/>
                <a:gd name="T19" fmla="*/ 70 h 76"/>
                <a:gd name="T20" fmla="*/ 112 w 114"/>
                <a:gd name="T21" fmla="*/ 64 h 76"/>
                <a:gd name="T22" fmla="*/ 114 w 114"/>
                <a:gd name="T23" fmla="*/ 56 h 76"/>
                <a:gd name="T24" fmla="*/ 114 w 114"/>
                <a:gd name="T25" fmla="*/ 20 h 76"/>
                <a:gd name="T26" fmla="*/ 114 w 114"/>
                <a:gd name="T27" fmla="*/ 20 h 76"/>
                <a:gd name="T28" fmla="*/ 112 w 114"/>
                <a:gd name="T29" fmla="*/ 12 h 76"/>
                <a:gd name="T30" fmla="*/ 108 w 114"/>
                <a:gd name="T31" fmla="*/ 6 h 76"/>
                <a:gd name="T32" fmla="*/ 102 w 114"/>
                <a:gd name="T33" fmla="*/ 2 h 76"/>
                <a:gd name="T34" fmla="*/ 94 w 114"/>
                <a:gd name="T35" fmla="*/ 0 h 76"/>
                <a:gd name="T36" fmla="*/ 18 w 114"/>
                <a:gd name="T37" fmla="*/ 0 h 76"/>
                <a:gd name="T38" fmla="*/ 18 w 114"/>
                <a:gd name="T39" fmla="*/ 0 h 76"/>
                <a:gd name="T40" fmla="*/ 12 w 114"/>
                <a:gd name="T41" fmla="*/ 2 h 76"/>
                <a:gd name="T42" fmla="*/ 6 w 114"/>
                <a:gd name="T43" fmla="*/ 6 h 76"/>
                <a:gd name="T44" fmla="*/ 2 w 114"/>
                <a:gd name="T45" fmla="*/ 12 h 76"/>
                <a:gd name="T46" fmla="*/ 0 w 114"/>
                <a:gd name="T47" fmla="*/ 20 h 76"/>
                <a:gd name="T48" fmla="*/ 0 w 114"/>
                <a:gd name="T49" fmla="*/ 5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4" h="76">
                  <a:moveTo>
                    <a:pt x="0" y="56"/>
                  </a:moveTo>
                  <a:lnTo>
                    <a:pt x="0" y="56"/>
                  </a:lnTo>
                  <a:lnTo>
                    <a:pt x="2" y="64"/>
                  </a:lnTo>
                  <a:lnTo>
                    <a:pt x="6" y="70"/>
                  </a:lnTo>
                  <a:lnTo>
                    <a:pt x="12" y="74"/>
                  </a:lnTo>
                  <a:lnTo>
                    <a:pt x="18" y="76"/>
                  </a:lnTo>
                  <a:lnTo>
                    <a:pt x="94" y="76"/>
                  </a:lnTo>
                  <a:lnTo>
                    <a:pt x="94" y="76"/>
                  </a:lnTo>
                  <a:lnTo>
                    <a:pt x="102" y="74"/>
                  </a:lnTo>
                  <a:lnTo>
                    <a:pt x="108" y="70"/>
                  </a:lnTo>
                  <a:lnTo>
                    <a:pt x="112" y="64"/>
                  </a:lnTo>
                  <a:lnTo>
                    <a:pt x="114" y="56"/>
                  </a:lnTo>
                  <a:lnTo>
                    <a:pt x="114" y="20"/>
                  </a:lnTo>
                  <a:lnTo>
                    <a:pt x="114" y="20"/>
                  </a:lnTo>
                  <a:lnTo>
                    <a:pt x="112" y="12"/>
                  </a:lnTo>
                  <a:lnTo>
                    <a:pt x="108" y="6"/>
                  </a:lnTo>
                  <a:lnTo>
                    <a:pt x="102" y="2"/>
                  </a:lnTo>
                  <a:lnTo>
                    <a:pt x="94" y="0"/>
                  </a:lnTo>
                  <a:lnTo>
                    <a:pt x="18" y="0"/>
                  </a:lnTo>
                  <a:lnTo>
                    <a:pt x="18" y="0"/>
                  </a:lnTo>
                  <a:lnTo>
                    <a:pt x="12" y="2"/>
                  </a:lnTo>
                  <a:lnTo>
                    <a:pt x="6" y="6"/>
                  </a:lnTo>
                  <a:lnTo>
                    <a:pt x="2" y="12"/>
                  </a:lnTo>
                  <a:lnTo>
                    <a:pt x="0" y="20"/>
                  </a:lnTo>
                  <a:lnTo>
                    <a:pt x="0" y="5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997" name="Freeform 763"/>
            <p:cNvSpPr>
              <a:spLocks noEditPoints="1"/>
            </p:cNvSpPr>
            <p:nvPr/>
          </p:nvSpPr>
          <p:spPr bwMode="auto">
            <a:xfrm>
              <a:off x="7459663" y="4610100"/>
              <a:ext cx="222250" cy="161925"/>
            </a:xfrm>
            <a:custGeom>
              <a:avLst/>
              <a:gdLst>
                <a:gd name="T0" fmla="*/ 108 w 140"/>
                <a:gd name="T1" fmla="*/ 102 h 102"/>
                <a:gd name="T2" fmla="*/ 32 w 140"/>
                <a:gd name="T3" fmla="*/ 102 h 102"/>
                <a:gd name="T4" fmla="*/ 32 w 140"/>
                <a:gd name="T5" fmla="*/ 102 h 102"/>
                <a:gd name="T6" fmla="*/ 26 w 140"/>
                <a:gd name="T7" fmla="*/ 102 h 102"/>
                <a:gd name="T8" fmla="*/ 20 w 140"/>
                <a:gd name="T9" fmla="*/ 100 h 102"/>
                <a:gd name="T10" fmla="*/ 14 w 140"/>
                <a:gd name="T11" fmla="*/ 98 h 102"/>
                <a:gd name="T12" fmla="*/ 10 w 140"/>
                <a:gd name="T13" fmla="*/ 94 h 102"/>
                <a:gd name="T14" fmla="*/ 6 w 140"/>
                <a:gd name="T15" fmla="*/ 88 h 102"/>
                <a:gd name="T16" fmla="*/ 4 w 140"/>
                <a:gd name="T17" fmla="*/ 84 h 102"/>
                <a:gd name="T18" fmla="*/ 2 w 140"/>
                <a:gd name="T19" fmla="*/ 78 h 102"/>
                <a:gd name="T20" fmla="*/ 0 w 140"/>
                <a:gd name="T21" fmla="*/ 70 h 102"/>
                <a:gd name="T22" fmla="*/ 0 w 140"/>
                <a:gd name="T23" fmla="*/ 34 h 102"/>
                <a:gd name="T24" fmla="*/ 0 w 140"/>
                <a:gd name="T25" fmla="*/ 34 h 102"/>
                <a:gd name="T26" fmla="*/ 2 w 140"/>
                <a:gd name="T27" fmla="*/ 26 h 102"/>
                <a:gd name="T28" fmla="*/ 4 w 140"/>
                <a:gd name="T29" fmla="*/ 20 h 102"/>
                <a:gd name="T30" fmla="*/ 6 w 140"/>
                <a:gd name="T31" fmla="*/ 16 h 102"/>
                <a:gd name="T32" fmla="*/ 10 w 140"/>
                <a:gd name="T33" fmla="*/ 10 h 102"/>
                <a:gd name="T34" fmla="*/ 14 w 140"/>
                <a:gd name="T35" fmla="*/ 6 h 102"/>
                <a:gd name="T36" fmla="*/ 20 w 140"/>
                <a:gd name="T37" fmla="*/ 4 h 102"/>
                <a:gd name="T38" fmla="*/ 26 w 140"/>
                <a:gd name="T39" fmla="*/ 2 h 102"/>
                <a:gd name="T40" fmla="*/ 32 w 140"/>
                <a:gd name="T41" fmla="*/ 0 h 102"/>
                <a:gd name="T42" fmla="*/ 108 w 140"/>
                <a:gd name="T43" fmla="*/ 0 h 102"/>
                <a:gd name="T44" fmla="*/ 108 w 140"/>
                <a:gd name="T45" fmla="*/ 0 h 102"/>
                <a:gd name="T46" fmla="*/ 114 w 140"/>
                <a:gd name="T47" fmla="*/ 2 h 102"/>
                <a:gd name="T48" fmla="*/ 120 w 140"/>
                <a:gd name="T49" fmla="*/ 4 h 102"/>
                <a:gd name="T50" fmla="*/ 126 w 140"/>
                <a:gd name="T51" fmla="*/ 6 h 102"/>
                <a:gd name="T52" fmla="*/ 132 w 140"/>
                <a:gd name="T53" fmla="*/ 10 h 102"/>
                <a:gd name="T54" fmla="*/ 136 w 140"/>
                <a:gd name="T55" fmla="*/ 16 h 102"/>
                <a:gd name="T56" fmla="*/ 138 w 140"/>
                <a:gd name="T57" fmla="*/ 20 h 102"/>
                <a:gd name="T58" fmla="*/ 140 w 140"/>
                <a:gd name="T59" fmla="*/ 26 h 102"/>
                <a:gd name="T60" fmla="*/ 140 w 140"/>
                <a:gd name="T61" fmla="*/ 34 h 102"/>
                <a:gd name="T62" fmla="*/ 140 w 140"/>
                <a:gd name="T63" fmla="*/ 70 h 102"/>
                <a:gd name="T64" fmla="*/ 140 w 140"/>
                <a:gd name="T65" fmla="*/ 70 h 102"/>
                <a:gd name="T66" fmla="*/ 140 w 140"/>
                <a:gd name="T67" fmla="*/ 78 h 102"/>
                <a:gd name="T68" fmla="*/ 138 w 140"/>
                <a:gd name="T69" fmla="*/ 84 h 102"/>
                <a:gd name="T70" fmla="*/ 136 w 140"/>
                <a:gd name="T71" fmla="*/ 88 h 102"/>
                <a:gd name="T72" fmla="*/ 132 w 140"/>
                <a:gd name="T73" fmla="*/ 94 h 102"/>
                <a:gd name="T74" fmla="*/ 126 w 140"/>
                <a:gd name="T75" fmla="*/ 98 h 102"/>
                <a:gd name="T76" fmla="*/ 120 w 140"/>
                <a:gd name="T77" fmla="*/ 100 h 102"/>
                <a:gd name="T78" fmla="*/ 114 w 140"/>
                <a:gd name="T79" fmla="*/ 102 h 102"/>
                <a:gd name="T80" fmla="*/ 108 w 140"/>
                <a:gd name="T81" fmla="*/ 102 h 102"/>
                <a:gd name="T82" fmla="*/ 108 w 140"/>
                <a:gd name="T83" fmla="*/ 102 h 102"/>
                <a:gd name="T84" fmla="*/ 32 w 140"/>
                <a:gd name="T85" fmla="*/ 28 h 102"/>
                <a:gd name="T86" fmla="*/ 32 w 140"/>
                <a:gd name="T87" fmla="*/ 28 h 102"/>
                <a:gd name="T88" fmla="*/ 28 w 140"/>
                <a:gd name="T89" fmla="*/ 30 h 102"/>
                <a:gd name="T90" fmla="*/ 28 w 140"/>
                <a:gd name="T91" fmla="*/ 34 h 102"/>
                <a:gd name="T92" fmla="*/ 28 w 140"/>
                <a:gd name="T93" fmla="*/ 70 h 102"/>
                <a:gd name="T94" fmla="*/ 28 w 140"/>
                <a:gd name="T95" fmla="*/ 70 h 102"/>
                <a:gd name="T96" fmla="*/ 28 w 140"/>
                <a:gd name="T97" fmla="*/ 74 h 102"/>
                <a:gd name="T98" fmla="*/ 32 w 140"/>
                <a:gd name="T99" fmla="*/ 76 h 102"/>
                <a:gd name="T100" fmla="*/ 108 w 140"/>
                <a:gd name="T101" fmla="*/ 76 h 102"/>
                <a:gd name="T102" fmla="*/ 108 w 140"/>
                <a:gd name="T103" fmla="*/ 76 h 102"/>
                <a:gd name="T104" fmla="*/ 112 w 140"/>
                <a:gd name="T105" fmla="*/ 74 h 102"/>
                <a:gd name="T106" fmla="*/ 114 w 140"/>
                <a:gd name="T107" fmla="*/ 70 h 102"/>
                <a:gd name="T108" fmla="*/ 114 w 140"/>
                <a:gd name="T109" fmla="*/ 34 h 102"/>
                <a:gd name="T110" fmla="*/ 114 w 140"/>
                <a:gd name="T111" fmla="*/ 34 h 102"/>
                <a:gd name="T112" fmla="*/ 112 w 140"/>
                <a:gd name="T113" fmla="*/ 30 h 102"/>
                <a:gd name="T114" fmla="*/ 108 w 140"/>
                <a:gd name="T115" fmla="*/ 28 h 102"/>
                <a:gd name="T116" fmla="*/ 32 w 140"/>
                <a:gd name="T117" fmla="*/ 28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40" h="102">
                  <a:moveTo>
                    <a:pt x="108" y="102"/>
                  </a:moveTo>
                  <a:lnTo>
                    <a:pt x="32" y="102"/>
                  </a:lnTo>
                  <a:lnTo>
                    <a:pt x="32" y="102"/>
                  </a:lnTo>
                  <a:lnTo>
                    <a:pt x="26" y="102"/>
                  </a:lnTo>
                  <a:lnTo>
                    <a:pt x="20" y="100"/>
                  </a:lnTo>
                  <a:lnTo>
                    <a:pt x="14" y="98"/>
                  </a:lnTo>
                  <a:lnTo>
                    <a:pt x="10" y="94"/>
                  </a:lnTo>
                  <a:lnTo>
                    <a:pt x="6" y="88"/>
                  </a:lnTo>
                  <a:lnTo>
                    <a:pt x="4" y="84"/>
                  </a:lnTo>
                  <a:lnTo>
                    <a:pt x="2" y="78"/>
                  </a:lnTo>
                  <a:lnTo>
                    <a:pt x="0" y="70"/>
                  </a:lnTo>
                  <a:lnTo>
                    <a:pt x="0" y="34"/>
                  </a:lnTo>
                  <a:lnTo>
                    <a:pt x="0" y="34"/>
                  </a:lnTo>
                  <a:lnTo>
                    <a:pt x="2" y="26"/>
                  </a:lnTo>
                  <a:lnTo>
                    <a:pt x="4" y="20"/>
                  </a:lnTo>
                  <a:lnTo>
                    <a:pt x="6" y="16"/>
                  </a:lnTo>
                  <a:lnTo>
                    <a:pt x="10" y="10"/>
                  </a:lnTo>
                  <a:lnTo>
                    <a:pt x="14" y="6"/>
                  </a:lnTo>
                  <a:lnTo>
                    <a:pt x="20" y="4"/>
                  </a:lnTo>
                  <a:lnTo>
                    <a:pt x="26" y="2"/>
                  </a:lnTo>
                  <a:lnTo>
                    <a:pt x="32" y="0"/>
                  </a:lnTo>
                  <a:lnTo>
                    <a:pt x="108" y="0"/>
                  </a:lnTo>
                  <a:lnTo>
                    <a:pt x="108" y="0"/>
                  </a:lnTo>
                  <a:lnTo>
                    <a:pt x="114" y="2"/>
                  </a:lnTo>
                  <a:lnTo>
                    <a:pt x="120" y="4"/>
                  </a:lnTo>
                  <a:lnTo>
                    <a:pt x="126" y="6"/>
                  </a:lnTo>
                  <a:lnTo>
                    <a:pt x="132" y="10"/>
                  </a:lnTo>
                  <a:lnTo>
                    <a:pt x="136" y="16"/>
                  </a:lnTo>
                  <a:lnTo>
                    <a:pt x="138" y="20"/>
                  </a:lnTo>
                  <a:lnTo>
                    <a:pt x="140" y="26"/>
                  </a:lnTo>
                  <a:lnTo>
                    <a:pt x="140" y="34"/>
                  </a:lnTo>
                  <a:lnTo>
                    <a:pt x="140" y="70"/>
                  </a:lnTo>
                  <a:lnTo>
                    <a:pt x="140" y="70"/>
                  </a:lnTo>
                  <a:lnTo>
                    <a:pt x="140" y="78"/>
                  </a:lnTo>
                  <a:lnTo>
                    <a:pt x="138" y="84"/>
                  </a:lnTo>
                  <a:lnTo>
                    <a:pt x="136" y="88"/>
                  </a:lnTo>
                  <a:lnTo>
                    <a:pt x="132" y="94"/>
                  </a:lnTo>
                  <a:lnTo>
                    <a:pt x="126" y="98"/>
                  </a:lnTo>
                  <a:lnTo>
                    <a:pt x="120" y="100"/>
                  </a:lnTo>
                  <a:lnTo>
                    <a:pt x="114" y="102"/>
                  </a:lnTo>
                  <a:lnTo>
                    <a:pt x="108" y="102"/>
                  </a:lnTo>
                  <a:lnTo>
                    <a:pt x="108" y="102"/>
                  </a:lnTo>
                  <a:close/>
                  <a:moveTo>
                    <a:pt x="32" y="28"/>
                  </a:moveTo>
                  <a:lnTo>
                    <a:pt x="32" y="28"/>
                  </a:lnTo>
                  <a:lnTo>
                    <a:pt x="28" y="30"/>
                  </a:lnTo>
                  <a:lnTo>
                    <a:pt x="28" y="34"/>
                  </a:lnTo>
                  <a:lnTo>
                    <a:pt x="28" y="70"/>
                  </a:lnTo>
                  <a:lnTo>
                    <a:pt x="28" y="70"/>
                  </a:lnTo>
                  <a:lnTo>
                    <a:pt x="28" y="74"/>
                  </a:lnTo>
                  <a:lnTo>
                    <a:pt x="32" y="76"/>
                  </a:lnTo>
                  <a:lnTo>
                    <a:pt x="108" y="76"/>
                  </a:lnTo>
                  <a:lnTo>
                    <a:pt x="108" y="76"/>
                  </a:lnTo>
                  <a:lnTo>
                    <a:pt x="112" y="74"/>
                  </a:lnTo>
                  <a:lnTo>
                    <a:pt x="114" y="70"/>
                  </a:lnTo>
                  <a:lnTo>
                    <a:pt x="114" y="34"/>
                  </a:lnTo>
                  <a:lnTo>
                    <a:pt x="114" y="34"/>
                  </a:lnTo>
                  <a:lnTo>
                    <a:pt x="112" y="30"/>
                  </a:lnTo>
                  <a:lnTo>
                    <a:pt x="108" y="28"/>
                  </a:lnTo>
                  <a:lnTo>
                    <a:pt x="32"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998" name="Freeform 764"/>
            <p:cNvSpPr>
              <a:spLocks/>
            </p:cNvSpPr>
            <p:nvPr/>
          </p:nvSpPr>
          <p:spPr bwMode="auto">
            <a:xfrm>
              <a:off x="7342188" y="4660900"/>
              <a:ext cx="200025" cy="63500"/>
            </a:xfrm>
            <a:custGeom>
              <a:avLst/>
              <a:gdLst>
                <a:gd name="T0" fmla="*/ 102 w 126"/>
                <a:gd name="T1" fmla="*/ 40 h 40"/>
                <a:gd name="T2" fmla="*/ 26 w 126"/>
                <a:gd name="T3" fmla="*/ 40 h 40"/>
                <a:gd name="T4" fmla="*/ 26 w 126"/>
                <a:gd name="T5" fmla="*/ 40 h 40"/>
                <a:gd name="T6" fmla="*/ 16 w 126"/>
                <a:gd name="T7" fmla="*/ 38 h 40"/>
                <a:gd name="T8" fmla="*/ 8 w 126"/>
                <a:gd name="T9" fmla="*/ 34 h 40"/>
                <a:gd name="T10" fmla="*/ 2 w 126"/>
                <a:gd name="T11" fmla="*/ 28 h 40"/>
                <a:gd name="T12" fmla="*/ 0 w 126"/>
                <a:gd name="T13" fmla="*/ 20 h 40"/>
                <a:gd name="T14" fmla="*/ 0 w 126"/>
                <a:gd name="T15" fmla="*/ 20 h 40"/>
                <a:gd name="T16" fmla="*/ 2 w 126"/>
                <a:gd name="T17" fmla="*/ 12 h 40"/>
                <a:gd name="T18" fmla="*/ 8 w 126"/>
                <a:gd name="T19" fmla="*/ 6 h 40"/>
                <a:gd name="T20" fmla="*/ 16 w 126"/>
                <a:gd name="T21" fmla="*/ 2 h 40"/>
                <a:gd name="T22" fmla="*/ 26 w 126"/>
                <a:gd name="T23" fmla="*/ 0 h 40"/>
                <a:gd name="T24" fmla="*/ 102 w 126"/>
                <a:gd name="T25" fmla="*/ 0 h 40"/>
                <a:gd name="T26" fmla="*/ 102 w 126"/>
                <a:gd name="T27" fmla="*/ 0 h 40"/>
                <a:gd name="T28" fmla="*/ 112 w 126"/>
                <a:gd name="T29" fmla="*/ 2 h 40"/>
                <a:gd name="T30" fmla="*/ 120 w 126"/>
                <a:gd name="T31" fmla="*/ 6 h 40"/>
                <a:gd name="T32" fmla="*/ 124 w 126"/>
                <a:gd name="T33" fmla="*/ 12 h 40"/>
                <a:gd name="T34" fmla="*/ 126 w 126"/>
                <a:gd name="T35" fmla="*/ 20 h 40"/>
                <a:gd name="T36" fmla="*/ 126 w 126"/>
                <a:gd name="T37" fmla="*/ 20 h 40"/>
                <a:gd name="T38" fmla="*/ 124 w 126"/>
                <a:gd name="T39" fmla="*/ 28 h 40"/>
                <a:gd name="T40" fmla="*/ 120 w 126"/>
                <a:gd name="T41" fmla="*/ 34 h 40"/>
                <a:gd name="T42" fmla="*/ 112 w 126"/>
                <a:gd name="T43" fmla="*/ 38 h 40"/>
                <a:gd name="T44" fmla="*/ 102 w 126"/>
                <a:gd name="T45" fmla="*/ 40 h 40"/>
                <a:gd name="T46" fmla="*/ 102 w 126"/>
                <a:gd name="T4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6" h="40">
                  <a:moveTo>
                    <a:pt x="102" y="40"/>
                  </a:moveTo>
                  <a:lnTo>
                    <a:pt x="26" y="40"/>
                  </a:lnTo>
                  <a:lnTo>
                    <a:pt x="26" y="40"/>
                  </a:lnTo>
                  <a:lnTo>
                    <a:pt x="16" y="38"/>
                  </a:lnTo>
                  <a:lnTo>
                    <a:pt x="8" y="34"/>
                  </a:lnTo>
                  <a:lnTo>
                    <a:pt x="2" y="28"/>
                  </a:lnTo>
                  <a:lnTo>
                    <a:pt x="0" y="20"/>
                  </a:lnTo>
                  <a:lnTo>
                    <a:pt x="0" y="20"/>
                  </a:lnTo>
                  <a:lnTo>
                    <a:pt x="2" y="12"/>
                  </a:lnTo>
                  <a:lnTo>
                    <a:pt x="8" y="6"/>
                  </a:lnTo>
                  <a:lnTo>
                    <a:pt x="16" y="2"/>
                  </a:lnTo>
                  <a:lnTo>
                    <a:pt x="26" y="0"/>
                  </a:lnTo>
                  <a:lnTo>
                    <a:pt x="102" y="0"/>
                  </a:lnTo>
                  <a:lnTo>
                    <a:pt x="102" y="0"/>
                  </a:lnTo>
                  <a:lnTo>
                    <a:pt x="112" y="2"/>
                  </a:lnTo>
                  <a:lnTo>
                    <a:pt x="120" y="6"/>
                  </a:lnTo>
                  <a:lnTo>
                    <a:pt x="124" y="12"/>
                  </a:lnTo>
                  <a:lnTo>
                    <a:pt x="126" y="20"/>
                  </a:lnTo>
                  <a:lnTo>
                    <a:pt x="126" y="20"/>
                  </a:lnTo>
                  <a:lnTo>
                    <a:pt x="124" y="28"/>
                  </a:lnTo>
                  <a:lnTo>
                    <a:pt x="120" y="34"/>
                  </a:lnTo>
                  <a:lnTo>
                    <a:pt x="112" y="38"/>
                  </a:lnTo>
                  <a:lnTo>
                    <a:pt x="102" y="40"/>
                  </a:lnTo>
                  <a:lnTo>
                    <a:pt x="102" y="4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1999" name="Freeform 765"/>
            <p:cNvSpPr>
              <a:spLocks/>
            </p:cNvSpPr>
            <p:nvPr/>
          </p:nvSpPr>
          <p:spPr bwMode="auto">
            <a:xfrm>
              <a:off x="7354888" y="4670425"/>
              <a:ext cx="177800" cy="44450"/>
            </a:xfrm>
            <a:custGeom>
              <a:avLst/>
              <a:gdLst>
                <a:gd name="T0" fmla="*/ 112 w 112"/>
                <a:gd name="T1" fmla="*/ 14 h 28"/>
                <a:gd name="T2" fmla="*/ 112 w 112"/>
                <a:gd name="T3" fmla="*/ 14 h 28"/>
                <a:gd name="T4" fmla="*/ 110 w 112"/>
                <a:gd name="T5" fmla="*/ 20 h 28"/>
                <a:gd name="T6" fmla="*/ 106 w 112"/>
                <a:gd name="T7" fmla="*/ 24 h 28"/>
                <a:gd name="T8" fmla="*/ 100 w 112"/>
                <a:gd name="T9" fmla="*/ 26 h 28"/>
                <a:gd name="T10" fmla="*/ 94 w 112"/>
                <a:gd name="T11" fmla="*/ 28 h 28"/>
                <a:gd name="T12" fmla="*/ 18 w 112"/>
                <a:gd name="T13" fmla="*/ 28 h 28"/>
                <a:gd name="T14" fmla="*/ 18 w 112"/>
                <a:gd name="T15" fmla="*/ 28 h 28"/>
                <a:gd name="T16" fmla="*/ 10 w 112"/>
                <a:gd name="T17" fmla="*/ 26 h 28"/>
                <a:gd name="T18" fmla="*/ 4 w 112"/>
                <a:gd name="T19" fmla="*/ 24 h 28"/>
                <a:gd name="T20" fmla="*/ 0 w 112"/>
                <a:gd name="T21" fmla="*/ 20 h 28"/>
                <a:gd name="T22" fmla="*/ 0 w 112"/>
                <a:gd name="T23" fmla="*/ 14 h 28"/>
                <a:gd name="T24" fmla="*/ 0 w 112"/>
                <a:gd name="T25" fmla="*/ 14 h 28"/>
                <a:gd name="T26" fmla="*/ 0 w 112"/>
                <a:gd name="T27" fmla="*/ 8 h 28"/>
                <a:gd name="T28" fmla="*/ 4 w 112"/>
                <a:gd name="T29" fmla="*/ 4 h 28"/>
                <a:gd name="T30" fmla="*/ 10 w 112"/>
                <a:gd name="T31" fmla="*/ 2 h 28"/>
                <a:gd name="T32" fmla="*/ 18 w 112"/>
                <a:gd name="T33" fmla="*/ 0 h 28"/>
                <a:gd name="T34" fmla="*/ 94 w 112"/>
                <a:gd name="T35" fmla="*/ 0 h 28"/>
                <a:gd name="T36" fmla="*/ 94 w 112"/>
                <a:gd name="T37" fmla="*/ 0 h 28"/>
                <a:gd name="T38" fmla="*/ 100 w 112"/>
                <a:gd name="T39" fmla="*/ 2 h 28"/>
                <a:gd name="T40" fmla="*/ 106 w 112"/>
                <a:gd name="T41" fmla="*/ 4 h 28"/>
                <a:gd name="T42" fmla="*/ 110 w 112"/>
                <a:gd name="T43" fmla="*/ 8 h 28"/>
                <a:gd name="T44" fmla="*/ 112 w 112"/>
                <a:gd name="T45" fmla="*/ 14 h 28"/>
                <a:gd name="T46" fmla="*/ 112 w 112"/>
                <a:gd name="T47" fmla="*/ 1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2" h="28">
                  <a:moveTo>
                    <a:pt x="112" y="14"/>
                  </a:moveTo>
                  <a:lnTo>
                    <a:pt x="112" y="14"/>
                  </a:lnTo>
                  <a:lnTo>
                    <a:pt x="110" y="20"/>
                  </a:lnTo>
                  <a:lnTo>
                    <a:pt x="106" y="24"/>
                  </a:lnTo>
                  <a:lnTo>
                    <a:pt x="100" y="26"/>
                  </a:lnTo>
                  <a:lnTo>
                    <a:pt x="94" y="28"/>
                  </a:lnTo>
                  <a:lnTo>
                    <a:pt x="18" y="28"/>
                  </a:lnTo>
                  <a:lnTo>
                    <a:pt x="18" y="28"/>
                  </a:lnTo>
                  <a:lnTo>
                    <a:pt x="10" y="26"/>
                  </a:lnTo>
                  <a:lnTo>
                    <a:pt x="4" y="24"/>
                  </a:lnTo>
                  <a:lnTo>
                    <a:pt x="0" y="20"/>
                  </a:lnTo>
                  <a:lnTo>
                    <a:pt x="0" y="14"/>
                  </a:lnTo>
                  <a:lnTo>
                    <a:pt x="0" y="14"/>
                  </a:lnTo>
                  <a:lnTo>
                    <a:pt x="0" y="8"/>
                  </a:lnTo>
                  <a:lnTo>
                    <a:pt x="4" y="4"/>
                  </a:lnTo>
                  <a:lnTo>
                    <a:pt x="10" y="2"/>
                  </a:lnTo>
                  <a:lnTo>
                    <a:pt x="18" y="0"/>
                  </a:lnTo>
                  <a:lnTo>
                    <a:pt x="94" y="0"/>
                  </a:lnTo>
                  <a:lnTo>
                    <a:pt x="94" y="0"/>
                  </a:lnTo>
                  <a:lnTo>
                    <a:pt x="100" y="2"/>
                  </a:lnTo>
                  <a:lnTo>
                    <a:pt x="106" y="4"/>
                  </a:lnTo>
                  <a:lnTo>
                    <a:pt x="110" y="8"/>
                  </a:lnTo>
                  <a:lnTo>
                    <a:pt x="112" y="14"/>
                  </a:lnTo>
                  <a:lnTo>
                    <a:pt x="112"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grpSp>
      <p:grpSp>
        <p:nvGrpSpPr>
          <p:cNvPr id="2000" name="グループ化 1999"/>
          <p:cNvGrpSpPr/>
          <p:nvPr/>
        </p:nvGrpSpPr>
        <p:grpSpPr>
          <a:xfrm>
            <a:off x="2657409" y="3909984"/>
            <a:ext cx="434926" cy="434926"/>
            <a:chOff x="7202488" y="3848100"/>
            <a:chExt cx="479425" cy="479425"/>
          </a:xfrm>
        </p:grpSpPr>
        <p:sp>
          <p:nvSpPr>
            <p:cNvPr id="2001" name="Rectangle 766"/>
            <p:cNvSpPr>
              <a:spLocks noChangeArrowheads="1"/>
            </p:cNvSpPr>
            <p:nvPr/>
          </p:nvSpPr>
          <p:spPr bwMode="auto">
            <a:xfrm>
              <a:off x="7202488" y="3848100"/>
              <a:ext cx="149225" cy="4191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002" name="Rectangle 767"/>
            <p:cNvSpPr>
              <a:spLocks noChangeArrowheads="1"/>
            </p:cNvSpPr>
            <p:nvPr/>
          </p:nvSpPr>
          <p:spPr bwMode="auto">
            <a:xfrm>
              <a:off x="7234238" y="3876675"/>
              <a:ext cx="88900" cy="2254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003" name="Freeform 768"/>
            <p:cNvSpPr>
              <a:spLocks/>
            </p:cNvSpPr>
            <p:nvPr/>
          </p:nvSpPr>
          <p:spPr bwMode="auto">
            <a:xfrm>
              <a:off x="7234238" y="4149725"/>
              <a:ext cx="88900" cy="88900"/>
            </a:xfrm>
            <a:custGeom>
              <a:avLst/>
              <a:gdLst>
                <a:gd name="T0" fmla="*/ 56 w 56"/>
                <a:gd name="T1" fmla="*/ 28 h 56"/>
                <a:gd name="T2" fmla="*/ 56 w 56"/>
                <a:gd name="T3" fmla="*/ 28 h 56"/>
                <a:gd name="T4" fmla="*/ 54 w 56"/>
                <a:gd name="T5" fmla="*/ 38 h 56"/>
                <a:gd name="T6" fmla="*/ 48 w 56"/>
                <a:gd name="T7" fmla="*/ 48 h 56"/>
                <a:gd name="T8" fmla="*/ 38 w 56"/>
                <a:gd name="T9" fmla="*/ 54 h 56"/>
                <a:gd name="T10" fmla="*/ 28 w 56"/>
                <a:gd name="T11" fmla="*/ 56 h 56"/>
                <a:gd name="T12" fmla="*/ 28 w 56"/>
                <a:gd name="T13" fmla="*/ 56 h 56"/>
                <a:gd name="T14" fmla="*/ 16 w 56"/>
                <a:gd name="T15" fmla="*/ 54 h 56"/>
                <a:gd name="T16" fmla="*/ 8 w 56"/>
                <a:gd name="T17" fmla="*/ 48 h 56"/>
                <a:gd name="T18" fmla="*/ 2 w 56"/>
                <a:gd name="T19" fmla="*/ 38 h 56"/>
                <a:gd name="T20" fmla="*/ 0 w 56"/>
                <a:gd name="T21" fmla="*/ 28 h 56"/>
                <a:gd name="T22" fmla="*/ 0 w 56"/>
                <a:gd name="T23" fmla="*/ 28 h 56"/>
                <a:gd name="T24" fmla="*/ 2 w 56"/>
                <a:gd name="T25" fmla="*/ 16 h 56"/>
                <a:gd name="T26" fmla="*/ 8 w 56"/>
                <a:gd name="T27" fmla="*/ 8 h 56"/>
                <a:gd name="T28" fmla="*/ 16 w 56"/>
                <a:gd name="T29" fmla="*/ 2 h 56"/>
                <a:gd name="T30" fmla="*/ 28 w 56"/>
                <a:gd name="T31" fmla="*/ 0 h 56"/>
                <a:gd name="T32" fmla="*/ 28 w 56"/>
                <a:gd name="T33" fmla="*/ 0 h 56"/>
                <a:gd name="T34" fmla="*/ 38 w 56"/>
                <a:gd name="T35" fmla="*/ 2 h 56"/>
                <a:gd name="T36" fmla="*/ 48 w 56"/>
                <a:gd name="T37" fmla="*/ 8 h 56"/>
                <a:gd name="T38" fmla="*/ 54 w 56"/>
                <a:gd name="T39" fmla="*/ 16 h 56"/>
                <a:gd name="T40" fmla="*/ 56 w 56"/>
                <a:gd name="T41" fmla="*/ 28 h 56"/>
                <a:gd name="T42" fmla="*/ 56 w 56"/>
                <a:gd name="T43" fmla="*/ 28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6" h="56">
                  <a:moveTo>
                    <a:pt x="56" y="28"/>
                  </a:moveTo>
                  <a:lnTo>
                    <a:pt x="56" y="28"/>
                  </a:lnTo>
                  <a:lnTo>
                    <a:pt x="54" y="38"/>
                  </a:lnTo>
                  <a:lnTo>
                    <a:pt x="48" y="48"/>
                  </a:lnTo>
                  <a:lnTo>
                    <a:pt x="38" y="54"/>
                  </a:lnTo>
                  <a:lnTo>
                    <a:pt x="28" y="56"/>
                  </a:lnTo>
                  <a:lnTo>
                    <a:pt x="28" y="56"/>
                  </a:lnTo>
                  <a:lnTo>
                    <a:pt x="16" y="54"/>
                  </a:lnTo>
                  <a:lnTo>
                    <a:pt x="8" y="48"/>
                  </a:lnTo>
                  <a:lnTo>
                    <a:pt x="2" y="38"/>
                  </a:lnTo>
                  <a:lnTo>
                    <a:pt x="0" y="28"/>
                  </a:lnTo>
                  <a:lnTo>
                    <a:pt x="0" y="28"/>
                  </a:lnTo>
                  <a:lnTo>
                    <a:pt x="2" y="16"/>
                  </a:lnTo>
                  <a:lnTo>
                    <a:pt x="8" y="8"/>
                  </a:lnTo>
                  <a:lnTo>
                    <a:pt x="16" y="2"/>
                  </a:lnTo>
                  <a:lnTo>
                    <a:pt x="28" y="0"/>
                  </a:lnTo>
                  <a:lnTo>
                    <a:pt x="28" y="0"/>
                  </a:lnTo>
                  <a:lnTo>
                    <a:pt x="38" y="2"/>
                  </a:lnTo>
                  <a:lnTo>
                    <a:pt x="48" y="8"/>
                  </a:lnTo>
                  <a:lnTo>
                    <a:pt x="54" y="16"/>
                  </a:lnTo>
                  <a:lnTo>
                    <a:pt x="56" y="28"/>
                  </a:lnTo>
                  <a:lnTo>
                    <a:pt x="56" y="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004" name="Rectangle 769"/>
            <p:cNvSpPr>
              <a:spLocks noChangeArrowheads="1"/>
            </p:cNvSpPr>
            <p:nvPr/>
          </p:nvSpPr>
          <p:spPr bwMode="auto">
            <a:xfrm>
              <a:off x="7367588" y="3848100"/>
              <a:ext cx="149225" cy="4191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005" name="Rectangle 770"/>
            <p:cNvSpPr>
              <a:spLocks noChangeArrowheads="1"/>
            </p:cNvSpPr>
            <p:nvPr/>
          </p:nvSpPr>
          <p:spPr bwMode="auto">
            <a:xfrm>
              <a:off x="7399338" y="3876675"/>
              <a:ext cx="88900" cy="2254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006" name="Freeform 771"/>
            <p:cNvSpPr>
              <a:spLocks/>
            </p:cNvSpPr>
            <p:nvPr/>
          </p:nvSpPr>
          <p:spPr bwMode="auto">
            <a:xfrm>
              <a:off x="7399338" y="4149725"/>
              <a:ext cx="88900" cy="88900"/>
            </a:xfrm>
            <a:custGeom>
              <a:avLst/>
              <a:gdLst>
                <a:gd name="T0" fmla="*/ 56 w 56"/>
                <a:gd name="T1" fmla="*/ 28 h 56"/>
                <a:gd name="T2" fmla="*/ 56 w 56"/>
                <a:gd name="T3" fmla="*/ 28 h 56"/>
                <a:gd name="T4" fmla="*/ 54 w 56"/>
                <a:gd name="T5" fmla="*/ 38 h 56"/>
                <a:gd name="T6" fmla="*/ 48 w 56"/>
                <a:gd name="T7" fmla="*/ 48 h 56"/>
                <a:gd name="T8" fmla="*/ 38 w 56"/>
                <a:gd name="T9" fmla="*/ 54 h 56"/>
                <a:gd name="T10" fmla="*/ 28 w 56"/>
                <a:gd name="T11" fmla="*/ 56 h 56"/>
                <a:gd name="T12" fmla="*/ 28 w 56"/>
                <a:gd name="T13" fmla="*/ 56 h 56"/>
                <a:gd name="T14" fmla="*/ 16 w 56"/>
                <a:gd name="T15" fmla="*/ 54 h 56"/>
                <a:gd name="T16" fmla="*/ 8 w 56"/>
                <a:gd name="T17" fmla="*/ 48 h 56"/>
                <a:gd name="T18" fmla="*/ 2 w 56"/>
                <a:gd name="T19" fmla="*/ 38 h 56"/>
                <a:gd name="T20" fmla="*/ 0 w 56"/>
                <a:gd name="T21" fmla="*/ 28 h 56"/>
                <a:gd name="T22" fmla="*/ 0 w 56"/>
                <a:gd name="T23" fmla="*/ 28 h 56"/>
                <a:gd name="T24" fmla="*/ 2 w 56"/>
                <a:gd name="T25" fmla="*/ 16 h 56"/>
                <a:gd name="T26" fmla="*/ 8 w 56"/>
                <a:gd name="T27" fmla="*/ 8 h 56"/>
                <a:gd name="T28" fmla="*/ 16 w 56"/>
                <a:gd name="T29" fmla="*/ 2 h 56"/>
                <a:gd name="T30" fmla="*/ 28 w 56"/>
                <a:gd name="T31" fmla="*/ 0 h 56"/>
                <a:gd name="T32" fmla="*/ 28 w 56"/>
                <a:gd name="T33" fmla="*/ 0 h 56"/>
                <a:gd name="T34" fmla="*/ 38 w 56"/>
                <a:gd name="T35" fmla="*/ 2 h 56"/>
                <a:gd name="T36" fmla="*/ 48 w 56"/>
                <a:gd name="T37" fmla="*/ 8 h 56"/>
                <a:gd name="T38" fmla="*/ 54 w 56"/>
                <a:gd name="T39" fmla="*/ 16 h 56"/>
                <a:gd name="T40" fmla="*/ 56 w 56"/>
                <a:gd name="T41" fmla="*/ 28 h 56"/>
                <a:gd name="T42" fmla="*/ 56 w 56"/>
                <a:gd name="T43" fmla="*/ 28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6" h="56">
                  <a:moveTo>
                    <a:pt x="56" y="28"/>
                  </a:moveTo>
                  <a:lnTo>
                    <a:pt x="56" y="28"/>
                  </a:lnTo>
                  <a:lnTo>
                    <a:pt x="54" y="38"/>
                  </a:lnTo>
                  <a:lnTo>
                    <a:pt x="48" y="48"/>
                  </a:lnTo>
                  <a:lnTo>
                    <a:pt x="38" y="54"/>
                  </a:lnTo>
                  <a:lnTo>
                    <a:pt x="28" y="56"/>
                  </a:lnTo>
                  <a:lnTo>
                    <a:pt x="28" y="56"/>
                  </a:lnTo>
                  <a:lnTo>
                    <a:pt x="16" y="54"/>
                  </a:lnTo>
                  <a:lnTo>
                    <a:pt x="8" y="48"/>
                  </a:lnTo>
                  <a:lnTo>
                    <a:pt x="2" y="38"/>
                  </a:lnTo>
                  <a:lnTo>
                    <a:pt x="0" y="28"/>
                  </a:lnTo>
                  <a:lnTo>
                    <a:pt x="0" y="28"/>
                  </a:lnTo>
                  <a:lnTo>
                    <a:pt x="2" y="16"/>
                  </a:lnTo>
                  <a:lnTo>
                    <a:pt x="8" y="8"/>
                  </a:lnTo>
                  <a:lnTo>
                    <a:pt x="16" y="2"/>
                  </a:lnTo>
                  <a:lnTo>
                    <a:pt x="28" y="0"/>
                  </a:lnTo>
                  <a:lnTo>
                    <a:pt x="28" y="0"/>
                  </a:lnTo>
                  <a:lnTo>
                    <a:pt x="38" y="2"/>
                  </a:lnTo>
                  <a:lnTo>
                    <a:pt x="48" y="8"/>
                  </a:lnTo>
                  <a:lnTo>
                    <a:pt x="54" y="16"/>
                  </a:lnTo>
                  <a:lnTo>
                    <a:pt x="56" y="28"/>
                  </a:lnTo>
                  <a:lnTo>
                    <a:pt x="56" y="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007" name="Rectangle 772"/>
            <p:cNvSpPr>
              <a:spLocks noChangeArrowheads="1"/>
            </p:cNvSpPr>
            <p:nvPr/>
          </p:nvSpPr>
          <p:spPr bwMode="auto">
            <a:xfrm>
              <a:off x="7532688" y="3848100"/>
              <a:ext cx="149225" cy="41910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008" name="Rectangle 773"/>
            <p:cNvSpPr>
              <a:spLocks noChangeArrowheads="1"/>
            </p:cNvSpPr>
            <p:nvPr/>
          </p:nvSpPr>
          <p:spPr bwMode="auto">
            <a:xfrm>
              <a:off x="7564438" y="3876675"/>
              <a:ext cx="88900" cy="2254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009" name="Freeform 774"/>
            <p:cNvSpPr>
              <a:spLocks/>
            </p:cNvSpPr>
            <p:nvPr/>
          </p:nvSpPr>
          <p:spPr bwMode="auto">
            <a:xfrm>
              <a:off x="7564438" y="4149725"/>
              <a:ext cx="88900" cy="88900"/>
            </a:xfrm>
            <a:custGeom>
              <a:avLst/>
              <a:gdLst>
                <a:gd name="T0" fmla="*/ 56 w 56"/>
                <a:gd name="T1" fmla="*/ 28 h 56"/>
                <a:gd name="T2" fmla="*/ 56 w 56"/>
                <a:gd name="T3" fmla="*/ 28 h 56"/>
                <a:gd name="T4" fmla="*/ 54 w 56"/>
                <a:gd name="T5" fmla="*/ 38 h 56"/>
                <a:gd name="T6" fmla="*/ 48 w 56"/>
                <a:gd name="T7" fmla="*/ 48 h 56"/>
                <a:gd name="T8" fmla="*/ 38 w 56"/>
                <a:gd name="T9" fmla="*/ 54 h 56"/>
                <a:gd name="T10" fmla="*/ 28 w 56"/>
                <a:gd name="T11" fmla="*/ 56 h 56"/>
                <a:gd name="T12" fmla="*/ 28 w 56"/>
                <a:gd name="T13" fmla="*/ 56 h 56"/>
                <a:gd name="T14" fmla="*/ 16 w 56"/>
                <a:gd name="T15" fmla="*/ 54 h 56"/>
                <a:gd name="T16" fmla="*/ 8 w 56"/>
                <a:gd name="T17" fmla="*/ 48 h 56"/>
                <a:gd name="T18" fmla="*/ 2 w 56"/>
                <a:gd name="T19" fmla="*/ 38 h 56"/>
                <a:gd name="T20" fmla="*/ 0 w 56"/>
                <a:gd name="T21" fmla="*/ 28 h 56"/>
                <a:gd name="T22" fmla="*/ 0 w 56"/>
                <a:gd name="T23" fmla="*/ 28 h 56"/>
                <a:gd name="T24" fmla="*/ 2 w 56"/>
                <a:gd name="T25" fmla="*/ 16 h 56"/>
                <a:gd name="T26" fmla="*/ 8 w 56"/>
                <a:gd name="T27" fmla="*/ 8 h 56"/>
                <a:gd name="T28" fmla="*/ 16 w 56"/>
                <a:gd name="T29" fmla="*/ 2 h 56"/>
                <a:gd name="T30" fmla="*/ 28 w 56"/>
                <a:gd name="T31" fmla="*/ 0 h 56"/>
                <a:gd name="T32" fmla="*/ 28 w 56"/>
                <a:gd name="T33" fmla="*/ 0 h 56"/>
                <a:gd name="T34" fmla="*/ 38 w 56"/>
                <a:gd name="T35" fmla="*/ 2 h 56"/>
                <a:gd name="T36" fmla="*/ 48 w 56"/>
                <a:gd name="T37" fmla="*/ 8 h 56"/>
                <a:gd name="T38" fmla="*/ 54 w 56"/>
                <a:gd name="T39" fmla="*/ 16 h 56"/>
                <a:gd name="T40" fmla="*/ 56 w 56"/>
                <a:gd name="T41" fmla="*/ 28 h 56"/>
                <a:gd name="T42" fmla="*/ 56 w 56"/>
                <a:gd name="T43" fmla="*/ 28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6" h="56">
                  <a:moveTo>
                    <a:pt x="56" y="28"/>
                  </a:moveTo>
                  <a:lnTo>
                    <a:pt x="56" y="28"/>
                  </a:lnTo>
                  <a:lnTo>
                    <a:pt x="54" y="38"/>
                  </a:lnTo>
                  <a:lnTo>
                    <a:pt x="48" y="48"/>
                  </a:lnTo>
                  <a:lnTo>
                    <a:pt x="38" y="54"/>
                  </a:lnTo>
                  <a:lnTo>
                    <a:pt x="28" y="56"/>
                  </a:lnTo>
                  <a:lnTo>
                    <a:pt x="28" y="56"/>
                  </a:lnTo>
                  <a:lnTo>
                    <a:pt x="16" y="54"/>
                  </a:lnTo>
                  <a:lnTo>
                    <a:pt x="8" y="48"/>
                  </a:lnTo>
                  <a:lnTo>
                    <a:pt x="2" y="38"/>
                  </a:lnTo>
                  <a:lnTo>
                    <a:pt x="0" y="28"/>
                  </a:lnTo>
                  <a:lnTo>
                    <a:pt x="0" y="28"/>
                  </a:lnTo>
                  <a:lnTo>
                    <a:pt x="2" y="16"/>
                  </a:lnTo>
                  <a:lnTo>
                    <a:pt x="8" y="8"/>
                  </a:lnTo>
                  <a:lnTo>
                    <a:pt x="16" y="2"/>
                  </a:lnTo>
                  <a:lnTo>
                    <a:pt x="28" y="0"/>
                  </a:lnTo>
                  <a:lnTo>
                    <a:pt x="28" y="0"/>
                  </a:lnTo>
                  <a:lnTo>
                    <a:pt x="38" y="2"/>
                  </a:lnTo>
                  <a:lnTo>
                    <a:pt x="48" y="8"/>
                  </a:lnTo>
                  <a:lnTo>
                    <a:pt x="54" y="16"/>
                  </a:lnTo>
                  <a:lnTo>
                    <a:pt x="56" y="28"/>
                  </a:lnTo>
                  <a:lnTo>
                    <a:pt x="56" y="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010" name="Rectangle 775"/>
            <p:cNvSpPr>
              <a:spLocks noChangeArrowheads="1"/>
            </p:cNvSpPr>
            <p:nvPr/>
          </p:nvSpPr>
          <p:spPr bwMode="auto">
            <a:xfrm>
              <a:off x="7202488" y="4286250"/>
              <a:ext cx="479425" cy="412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grpSp>
      <p:grpSp>
        <p:nvGrpSpPr>
          <p:cNvPr id="2011" name="グループ化 2010"/>
          <p:cNvGrpSpPr/>
          <p:nvPr/>
        </p:nvGrpSpPr>
        <p:grpSpPr>
          <a:xfrm>
            <a:off x="2711487" y="5299928"/>
            <a:ext cx="414764" cy="414764"/>
            <a:chOff x="6605588" y="5667375"/>
            <a:chExt cx="457200" cy="457200"/>
          </a:xfrm>
        </p:grpSpPr>
        <p:sp>
          <p:nvSpPr>
            <p:cNvPr id="2012" name="Freeform 776"/>
            <p:cNvSpPr>
              <a:spLocks/>
            </p:cNvSpPr>
            <p:nvPr/>
          </p:nvSpPr>
          <p:spPr bwMode="auto">
            <a:xfrm>
              <a:off x="6605588" y="5667375"/>
              <a:ext cx="457200" cy="457200"/>
            </a:xfrm>
            <a:custGeom>
              <a:avLst/>
              <a:gdLst>
                <a:gd name="T0" fmla="*/ 74 w 288"/>
                <a:gd name="T1" fmla="*/ 62 h 288"/>
                <a:gd name="T2" fmla="*/ 78 w 288"/>
                <a:gd name="T3" fmla="*/ 30 h 288"/>
                <a:gd name="T4" fmla="*/ 88 w 288"/>
                <a:gd name="T5" fmla="*/ 0 h 288"/>
                <a:gd name="T6" fmla="*/ 70 w 288"/>
                <a:gd name="T7" fmla="*/ 10 h 288"/>
                <a:gd name="T8" fmla="*/ 38 w 288"/>
                <a:gd name="T9" fmla="*/ 38 h 288"/>
                <a:gd name="T10" fmla="*/ 14 w 288"/>
                <a:gd name="T11" fmla="*/ 74 h 288"/>
                <a:gd name="T12" fmla="*/ 2 w 288"/>
                <a:gd name="T13" fmla="*/ 116 h 288"/>
                <a:gd name="T14" fmla="*/ 0 w 288"/>
                <a:gd name="T15" fmla="*/ 138 h 288"/>
                <a:gd name="T16" fmla="*/ 2 w 288"/>
                <a:gd name="T17" fmla="*/ 168 h 288"/>
                <a:gd name="T18" fmla="*/ 12 w 288"/>
                <a:gd name="T19" fmla="*/ 196 h 288"/>
                <a:gd name="T20" fmla="*/ 26 w 288"/>
                <a:gd name="T21" fmla="*/ 222 h 288"/>
                <a:gd name="T22" fmla="*/ 44 w 288"/>
                <a:gd name="T23" fmla="*/ 244 h 288"/>
                <a:gd name="T24" fmla="*/ 66 w 288"/>
                <a:gd name="T25" fmla="*/ 262 h 288"/>
                <a:gd name="T26" fmla="*/ 92 w 288"/>
                <a:gd name="T27" fmla="*/ 276 h 288"/>
                <a:gd name="T28" fmla="*/ 120 w 288"/>
                <a:gd name="T29" fmla="*/ 286 h 288"/>
                <a:gd name="T30" fmla="*/ 150 w 288"/>
                <a:gd name="T31" fmla="*/ 288 h 288"/>
                <a:gd name="T32" fmla="*/ 172 w 288"/>
                <a:gd name="T33" fmla="*/ 286 h 288"/>
                <a:gd name="T34" fmla="*/ 214 w 288"/>
                <a:gd name="T35" fmla="*/ 274 h 288"/>
                <a:gd name="T36" fmla="*/ 250 w 288"/>
                <a:gd name="T37" fmla="*/ 250 h 288"/>
                <a:gd name="T38" fmla="*/ 278 w 288"/>
                <a:gd name="T39" fmla="*/ 218 h 288"/>
                <a:gd name="T40" fmla="*/ 288 w 288"/>
                <a:gd name="T41" fmla="*/ 200 h 288"/>
                <a:gd name="T42" fmla="*/ 258 w 288"/>
                <a:gd name="T43" fmla="*/ 210 h 288"/>
                <a:gd name="T44" fmla="*/ 226 w 288"/>
                <a:gd name="T45" fmla="*/ 214 h 288"/>
                <a:gd name="T46" fmla="*/ 210 w 288"/>
                <a:gd name="T47" fmla="*/ 212 h 288"/>
                <a:gd name="T48" fmla="*/ 180 w 288"/>
                <a:gd name="T49" fmla="*/ 206 h 288"/>
                <a:gd name="T50" fmla="*/ 154 w 288"/>
                <a:gd name="T51" fmla="*/ 196 h 288"/>
                <a:gd name="T52" fmla="*/ 130 w 288"/>
                <a:gd name="T53" fmla="*/ 178 h 288"/>
                <a:gd name="T54" fmla="*/ 110 w 288"/>
                <a:gd name="T55" fmla="*/ 158 h 288"/>
                <a:gd name="T56" fmla="*/ 92 w 288"/>
                <a:gd name="T57" fmla="*/ 134 h 288"/>
                <a:gd name="T58" fmla="*/ 82 w 288"/>
                <a:gd name="T59" fmla="*/ 108 h 288"/>
                <a:gd name="T60" fmla="*/ 76 w 288"/>
                <a:gd name="T61" fmla="*/ 78 h 288"/>
                <a:gd name="T62" fmla="*/ 74 w 288"/>
                <a:gd name="T63" fmla="*/ 6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88" h="288">
                  <a:moveTo>
                    <a:pt x="74" y="62"/>
                  </a:moveTo>
                  <a:lnTo>
                    <a:pt x="74" y="62"/>
                  </a:lnTo>
                  <a:lnTo>
                    <a:pt x="76" y="46"/>
                  </a:lnTo>
                  <a:lnTo>
                    <a:pt x="78" y="30"/>
                  </a:lnTo>
                  <a:lnTo>
                    <a:pt x="82" y="14"/>
                  </a:lnTo>
                  <a:lnTo>
                    <a:pt x="88" y="0"/>
                  </a:lnTo>
                  <a:lnTo>
                    <a:pt x="88" y="0"/>
                  </a:lnTo>
                  <a:lnTo>
                    <a:pt x="70" y="10"/>
                  </a:lnTo>
                  <a:lnTo>
                    <a:pt x="52" y="24"/>
                  </a:lnTo>
                  <a:lnTo>
                    <a:pt x="38" y="38"/>
                  </a:lnTo>
                  <a:lnTo>
                    <a:pt x="24" y="54"/>
                  </a:lnTo>
                  <a:lnTo>
                    <a:pt x="14" y="74"/>
                  </a:lnTo>
                  <a:lnTo>
                    <a:pt x="6" y="94"/>
                  </a:lnTo>
                  <a:lnTo>
                    <a:pt x="2" y="116"/>
                  </a:lnTo>
                  <a:lnTo>
                    <a:pt x="0" y="138"/>
                  </a:lnTo>
                  <a:lnTo>
                    <a:pt x="0" y="138"/>
                  </a:lnTo>
                  <a:lnTo>
                    <a:pt x="0" y="154"/>
                  </a:lnTo>
                  <a:lnTo>
                    <a:pt x="2" y="168"/>
                  </a:lnTo>
                  <a:lnTo>
                    <a:pt x="6" y="182"/>
                  </a:lnTo>
                  <a:lnTo>
                    <a:pt x="12" y="196"/>
                  </a:lnTo>
                  <a:lnTo>
                    <a:pt x="18" y="210"/>
                  </a:lnTo>
                  <a:lnTo>
                    <a:pt x="26" y="222"/>
                  </a:lnTo>
                  <a:lnTo>
                    <a:pt x="34" y="234"/>
                  </a:lnTo>
                  <a:lnTo>
                    <a:pt x="44" y="244"/>
                  </a:lnTo>
                  <a:lnTo>
                    <a:pt x="54" y="254"/>
                  </a:lnTo>
                  <a:lnTo>
                    <a:pt x="66" y="262"/>
                  </a:lnTo>
                  <a:lnTo>
                    <a:pt x="78" y="270"/>
                  </a:lnTo>
                  <a:lnTo>
                    <a:pt x="92" y="276"/>
                  </a:lnTo>
                  <a:lnTo>
                    <a:pt x="106" y="282"/>
                  </a:lnTo>
                  <a:lnTo>
                    <a:pt x="120" y="286"/>
                  </a:lnTo>
                  <a:lnTo>
                    <a:pt x="134" y="288"/>
                  </a:lnTo>
                  <a:lnTo>
                    <a:pt x="150" y="288"/>
                  </a:lnTo>
                  <a:lnTo>
                    <a:pt x="150" y="288"/>
                  </a:lnTo>
                  <a:lnTo>
                    <a:pt x="172" y="286"/>
                  </a:lnTo>
                  <a:lnTo>
                    <a:pt x="194" y="282"/>
                  </a:lnTo>
                  <a:lnTo>
                    <a:pt x="214" y="274"/>
                  </a:lnTo>
                  <a:lnTo>
                    <a:pt x="234" y="264"/>
                  </a:lnTo>
                  <a:lnTo>
                    <a:pt x="250" y="250"/>
                  </a:lnTo>
                  <a:lnTo>
                    <a:pt x="264" y="236"/>
                  </a:lnTo>
                  <a:lnTo>
                    <a:pt x="278" y="218"/>
                  </a:lnTo>
                  <a:lnTo>
                    <a:pt x="288" y="200"/>
                  </a:lnTo>
                  <a:lnTo>
                    <a:pt x="288" y="200"/>
                  </a:lnTo>
                  <a:lnTo>
                    <a:pt x="274" y="206"/>
                  </a:lnTo>
                  <a:lnTo>
                    <a:pt x="258" y="210"/>
                  </a:lnTo>
                  <a:lnTo>
                    <a:pt x="242" y="212"/>
                  </a:lnTo>
                  <a:lnTo>
                    <a:pt x="226" y="214"/>
                  </a:lnTo>
                  <a:lnTo>
                    <a:pt x="226" y="214"/>
                  </a:lnTo>
                  <a:lnTo>
                    <a:pt x="210" y="212"/>
                  </a:lnTo>
                  <a:lnTo>
                    <a:pt x="196" y="210"/>
                  </a:lnTo>
                  <a:lnTo>
                    <a:pt x="180" y="206"/>
                  </a:lnTo>
                  <a:lnTo>
                    <a:pt x="166" y="202"/>
                  </a:lnTo>
                  <a:lnTo>
                    <a:pt x="154" y="196"/>
                  </a:lnTo>
                  <a:lnTo>
                    <a:pt x="142" y="188"/>
                  </a:lnTo>
                  <a:lnTo>
                    <a:pt x="130" y="178"/>
                  </a:lnTo>
                  <a:lnTo>
                    <a:pt x="118" y="170"/>
                  </a:lnTo>
                  <a:lnTo>
                    <a:pt x="110" y="158"/>
                  </a:lnTo>
                  <a:lnTo>
                    <a:pt x="100" y="146"/>
                  </a:lnTo>
                  <a:lnTo>
                    <a:pt x="92" y="134"/>
                  </a:lnTo>
                  <a:lnTo>
                    <a:pt x="86" y="122"/>
                  </a:lnTo>
                  <a:lnTo>
                    <a:pt x="82" y="108"/>
                  </a:lnTo>
                  <a:lnTo>
                    <a:pt x="78" y="92"/>
                  </a:lnTo>
                  <a:lnTo>
                    <a:pt x="76" y="78"/>
                  </a:lnTo>
                  <a:lnTo>
                    <a:pt x="74" y="62"/>
                  </a:lnTo>
                  <a:lnTo>
                    <a:pt x="74" y="6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013" name="Freeform 777"/>
            <p:cNvSpPr>
              <a:spLocks/>
            </p:cNvSpPr>
            <p:nvPr/>
          </p:nvSpPr>
          <p:spPr bwMode="auto">
            <a:xfrm>
              <a:off x="6824663" y="5702300"/>
              <a:ext cx="107950" cy="104775"/>
            </a:xfrm>
            <a:custGeom>
              <a:avLst/>
              <a:gdLst>
                <a:gd name="T0" fmla="*/ 34 w 68"/>
                <a:gd name="T1" fmla="*/ 0 h 66"/>
                <a:gd name="T2" fmla="*/ 42 w 68"/>
                <a:gd name="T3" fmla="*/ 26 h 66"/>
                <a:gd name="T4" fmla="*/ 68 w 68"/>
                <a:gd name="T5" fmla="*/ 26 h 66"/>
                <a:gd name="T6" fmla="*/ 48 w 68"/>
                <a:gd name="T7" fmla="*/ 40 h 66"/>
                <a:gd name="T8" fmla="*/ 56 w 68"/>
                <a:gd name="T9" fmla="*/ 66 h 66"/>
                <a:gd name="T10" fmla="*/ 34 w 68"/>
                <a:gd name="T11" fmla="*/ 50 h 66"/>
                <a:gd name="T12" fmla="*/ 14 w 68"/>
                <a:gd name="T13" fmla="*/ 66 h 66"/>
                <a:gd name="T14" fmla="*/ 22 w 68"/>
                <a:gd name="T15" fmla="*/ 40 h 66"/>
                <a:gd name="T16" fmla="*/ 0 w 68"/>
                <a:gd name="T17" fmla="*/ 26 h 66"/>
                <a:gd name="T18" fmla="*/ 26 w 68"/>
                <a:gd name="T19" fmla="*/ 26 h 66"/>
                <a:gd name="T20" fmla="*/ 34 w 68"/>
                <a:gd name="T21"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 h="66">
                  <a:moveTo>
                    <a:pt x="34" y="0"/>
                  </a:moveTo>
                  <a:lnTo>
                    <a:pt x="42" y="26"/>
                  </a:lnTo>
                  <a:lnTo>
                    <a:pt x="68" y="26"/>
                  </a:lnTo>
                  <a:lnTo>
                    <a:pt x="48" y="40"/>
                  </a:lnTo>
                  <a:lnTo>
                    <a:pt x="56" y="66"/>
                  </a:lnTo>
                  <a:lnTo>
                    <a:pt x="34" y="50"/>
                  </a:lnTo>
                  <a:lnTo>
                    <a:pt x="14" y="66"/>
                  </a:lnTo>
                  <a:lnTo>
                    <a:pt x="22" y="40"/>
                  </a:lnTo>
                  <a:lnTo>
                    <a:pt x="0" y="26"/>
                  </a:lnTo>
                  <a:lnTo>
                    <a:pt x="26" y="26"/>
                  </a:lnTo>
                  <a:lnTo>
                    <a:pt x="3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014" name="Freeform 778"/>
            <p:cNvSpPr>
              <a:spLocks/>
            </p:cNvSpPr>
            <p:nvPr/>
          </p:nvSpPr>
          <p:spPr bwMode="auto">
            <a:xfrm>
              <a:off x="6919913" y="5810250"/>
              <a:ext cx="107950" cy="101600"/>
            </a:xfrm>
            <a:custGeom>
              <a:avLst/>
              <a:gdLst>
                <a:gd name="T0" fmla="*/ 34 w 68"/>
                <a:gd name="T1" fmla="*/ 0 h 64"/>
                <a:gd name="T2" fmla="*/ 42 w 68"/>
                <a:gd name="T3" fmla="*/ 24 h 64"/>
                <a:gd name="T4" fmla="*/ 68 w 68"/>
                <a:gd name="T5" fmla="*/ 24 h 64"/>
                <a:gd name="T6" fmla="*/ 46 w 68"/>
                <a:gd name="T7" fmla="*/ 38 h 64"/>
                <a:gd name="T8" fmla="*/ 54 w 68"/>
                <a:gd name="T9" fmla="*/ 64 h 64"/>
                <a:gd name="T10" fmla="*/ 34 w 68"/>
                <a:gd name="T11" fmla="*/ 48 h 64"/>
                <a:gd name="T12" fmla="*/ 12 w 68"/>
                <a:gd name="T13" fmla="*/ 64 h 64"/>
                <a:gd name="T14" fmla="*/ 20 w 68"/>
                <a:gd name="T15" fmla="*/ 38 h 64"/>
                <a:gd name="T16" fmla="*/ 0 w 68"/>
                <a:gd name="T17" fmla="*/ 24 h 64"/>
                <a:gd name="T18" fmla="*/ 26 w 68"/>
                <a:gd name="T19" fmla="*/ 24 h 64"/>
                <a:gd name="T20" fmla="*/ 34 w 68"/>
                <a:gd name="T21"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 h="64">
                  <a:moveTo>
                    <a:pt x="34" y="0"/>
                  </a:moveTo>
                  <a:lnTo>
                    <a:pt x="42" y="24"/>
                  </a:lnTo>
                  <a:lnTo>
                    <a:pt x="68" y="24"/>
                  </a:lnTo>
                  <a:lnTo>
                    <a:pt x="46" y="38"/>
                  </a:lnTo>
                  <a:lnTo>
                    <a:pt x="54" y="64"/>
                  </a:lnTo>
                  <a:lnTo>
                    <a:pt x="34" y="48"/>
                  </a:lnTo>
                  <a:lnTo>
                    <a:pt x="12" y="64"/>
                  </a:lnTo>
                  <a:lnTo>
                    <a:pt x="20" y="38"/>
                  </a:lnTo>
                  <a:lnTo>
                    <a:pt x="0" y="24"/>
                  </a:lnTo>
                  <a:lnTo>
                    <a:pt x="26" y="24"/>
                  </a:lnTo>
                  <a:lnTo>
                    <a:pt x="3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grpSp>
      <p:grpSp>
        <p:nvGrpSpPr>
          <p:cNvPr id="2015" name="グループ化 2014"/>
          <p:cNvGrpSpPr/>
          <p:nvPr/>
        </p:nvGrpSpPr>
        <p:grpSpPr>
          <a:xfrm>
            <a:off x="3252985" y="5279766"/>
            <a:ext cx="434926" cy="434926"/>
            <a:chOff x="7202488" y="5645150"/>
            <a:chExt cx="479425" cy="479425"/>
          </a:xfrm>
        </p:grpSpPr>
        <p:sp>
          <p:nvSpPr>
            <p:cNvPr id="2016" name="Freeform 779"/>
            <p:cNvSpPr>
              <a:spLocks/>
            </p:cNvSpPr>
            <p:nvPr/>
          </p:nvSpPr>
          <p:spPr bwMode="auto">
            <a:xfrm>
              <a:off x="7323138" y="5765800"/>
              <a:ext cx="241300" cy="241300"/>
            </a:xfrm>
            <a:custGeom>
              <a:avLst/>
              <a:gdLst>
                <a:gd name="T0" fmla="*/ 152 w 152"/>
                <a:gd name="T1" fmla="*/ 76 h 152"/>
                <a:gd name="T2" fmla="*/ 152 w 152"/>
                <a:gd name="T3" fmla="*/ 76 h 152"/>
                <a:gd name="T4" fmla="*/ 150 w 152"/>
                <a:gd name="T5" fmla="*/ 90 h 152"/>
                <a:gd name="T6" fmla="*/ 146 w 152"/>
                <a:gd name="T7" fmla="*/ 104 h 152"/>
                <a:gd name="T8" fmla="*/ 138 w 152"/>
                <a:gd name="T9" fmla="*/ 118 h 152"/>
                <a:gd name="T10" fmla="*/ 128 w 152"/>
                <a:gd name="T11" fmla="*/ 128 h 152"/>
                <a:gd name="T12" fmla="*/ 118 w 152"/>
                <a:gd name="T13" fmla="*/ 138 h 152"/>
                <a:gd name="T14" fmla="*/ 106 w 152"/>
                <a:gd name="T15" fmla="*/ 146 h 152"/>
                <a:gd name="T16" fmla="*/ 90 w 152"/>
                <a:gd name="T17" fmla="*/ 150 h 152"/>
                <a:gd name="T18" fmla="*/ 76 w 152"/>
                <a:gd name="T19" fmla="*/ 152 h 152"/>
                <a:gd name="T20" fmla="*/ 76 w 152"/>
                <a:gd name="T21" fmla="*/ 152 h 152"/>
                <a:gd name="T22" fmla="*/ 60 w 152"/>
                <a:gd name="T23" fmla="*/ 150 h 152"/>
                <a:gd name="T24" fmla="*/ 46 w 152"/>
                <a:gd name="T25" fmla="*/ 146 h 152"/>
                <a:gd name="T26" fmla="*/ 34 w 152"/>
                <a:gd name="T27" fmla="*/ 138 h 152"/>
                <a:gd name="T28" fmla="*/ 22 w 152"/>
                <a:gd name="T29" fmla="*/ 128 h 152"/>
                <a:gd name="T30" fmla="*/ 14 w 152"/>
                <a:gd name="T31" fmla="*/ 118 h 152"/>
                <a:gd name="T32" fmla="*/ 6 w 152"/>
                <a:gd name="T33" fmla="*/ 104 h 152"/>
                <a:gd name="T34" fmla="*/ 2 w 152"/>
                <a:gd name="T35" fmla="*/ 90 h 152"/>
                <a:gd name="T36" fmla="*/ 0 w 152"/>
                <a:gd name="T37" fmla="*/ 76 h 152"/>
                <a:gd name="T38" fmla="*/ 0 w 152"/>
                <a:gd name="T39" fmla="*/ 76 h 152"/>
                <a:gd name="T40" fmla="*/ 2 w 152"/>
                <a:gd name="T41" fmla="*/ 60 h 152"/>
                <a:gd name="T42" fmla="*/ 6 w 152"/>
                <a:gd name="T43" fmla="*/ 46 h 152"/>
                <a:gd name="T44" fmla="*/ 14 w 152"/>
                <a:gd name="T45" fmla="*/ 34 h 152"/>
                <a:gd name="T46" fmla="*/ 22 w 152"/>
                <a:gd name="T47" fmla="*/ 22 h 152"/>
                <a:gd name="T48" fmla="*/ 34 w 152"/>
                <a:gd name="T49" fmla="*/ 14 h 152"/>
                <a:gd name="T50" fmla="*/ 46 w 152"/>
                <a:gd name="T51" fmla="*/ 6 h 152"/>
                <a:gd name="T52" fmla="*/ 60 w 152"/>
                <a:gd name="T53" fmla="*/ 2 h 152"/>
                <a:gd name="T54" fmla="*/ 76 w 152"/>
                <a:gd name="T55" fmla="*/ 0 h 152"/>
                <a:gd name="T56" fmla="*/ 76 w 152"/>
                <a:gd name="T57" fmla="*/ 0 h 152"/>
                <a:gd name="T58" fmla="*/ 90 w 152"/>
                <a:gd name="T59" fmla="*/ 2 h 152"/>
                <a:gd name="T60" fmla="*/ 106 w 152"/>
                <a:gd name="T61" fmla="*/ 6 h 152"/>
                <a:gd name="T62" fmla="*/ 118 w 152"/>
                <a:gd name="T63" fmla="*/ 14 h 152"/>
                <a:gd name="T64" fmla="*/ 128 w 152"/>
                <a:gd name="T65" fmla="*/ 22 h 152"/>
                <a:gd name="T66" fmla="*/ 138 w 152"/>
                <a:gd name="T67" fmla="*/ 34 h 152"/>
                <a:gd name="T68" fmla="*/ 146 w 152"/>
                <a:gd name="T69" fmla="*/ 46 h 152"/>
                <a:gd name="T70" fmla="*/ 150 w 152"/>
                <a:gd name="T71" fmla="*/ 60 h 152"/>
                <a:gd name="T72" fmla="*/ 152 w 152"/>
                <a:gd name="T73" fmla="*/ 76 h 152"/>
                <a:gd name="T74" fmla="*/ 152 w 152"/>
                <a:gd name="T75" fmla="*/ 7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2" h="152">
                  <a:moveTo>
                    <a:pt x="152" y="76"/>
                  </a:moveTo>
                  <a:lnTo>
                    <a:pt x="152" y="76"/>
                  </a:lnTo>
                  <a:lnTo>
                    <a:pt x="150" y="90"/>
                  </a:lnTo>
                  <a:lnTo>
                    <a:pt x="146" y="104"/>
                  </a:lnTo>
                  <a:lnTo>
                    <a:pt x="138" y="118"/>
                  </a:lnTo>
                  <a:lnTo>
                    <a:pt x="128" y="128"/>
                  </a:lnTo>
                  <a:lnTo>
                    <a:pt x="118" y="138"/>
                  </a:lnTo>
                  <a:lnTo>
                    <a:pt x="106" y="146"/>
                  </a:lnTo>
                  <a:lnTo>
                    <a:pt x="90" y="150"/>
                  </a:lnTo>
                  <a:lnTo>
                    <a:pt x="76" y="152"/>
                  </a:lnTo>
                  <a:lnTo>
                    <a:pt x="76" y="152"/>
                  </a:lnTo>
                  <a:lnTo>
                    <a:pt x="60" y="150"/>
                  </a:lnTo>
                  <a:lnTo>
                    <a:pt x="46" y="146"/>
                  </a:lnTo>
                  <a:lnTo>
                    <a:pt x="34" y="138"/>
                  </a:lnTo>
                  <a:lnTo>
                    <a:pt x="22" y="128"/>
                  </a:lnTo>
                  <a:lnTo>
                    <a:pt x="14" y="118"/>
                  </a:lnTo>
                  <a:lnTo>
                    <a:pt x="6" y="104"/>
                  </a:lnTo>
                  <a:lnTo>
                    <a:pt x="2" y="90"/>
                  </a:lnTo>
                  <a:lnTo>
                    <a:pt x="0" y="76"/>
                  </a:lnTo>
                  <a:lnTo>
                    <a:pt x="0" y="76"/>
                  </a:lnTo>
                  <a:lnTo>
                    <a:pt x="2" y="60"/>
                  </a:lnTo>
                  <a:lnTo>
                    <a:pt x="6" y="46"/>
                  </a:lnTo>
                  <a:lnTo>
                    <a:pt x="14" y="34"/>
                  </a:lnTo>
                  <a:lnTo>
                    <a:pt x="22" y="22"/>
                  </a:lnTo>
                  <a:lnTo>
                    <a:pt x="34" y="14"/>
                  </a:lnTo>
                  <a:lnTo>
                    <a:pt x="46" y="6"/>
                  </a:lnTo>
                  <a:lnTo>
                    <a:pt x="60" y="2"/>
                  </a:lnTo>
                  <a:lnTo>
                    <a:pt x="76" y="0"/>
                  </a:lnTo>
                  <a:lnTo>
                    <a:pt x="76" y="0"/>
                  </a:lnTo>
                  <a:lnTo>
                    <a:pt x="90" y="2"/>
                  </a:lnTo>
                  <a:lnTo>
                    <a:pt x="106" y="6"/>
                  </a:lnTo>
                  <a:lnTo>
                    <a:pt x="118" y="14"/>
                  </a:lnTo>
                  <a:lnTo>
                    <a:pt x="128" y="22"/>
                  </a:lnTo>
                  <a:lnTo>
                    <a:pt x="138" y="34"/>
                  </a:lnTo>
                  <a:lnTo>
                    <a:pt x="146" y="46"/>
                  </a:lnTo>
                  <a:lnTo>
                    <a:pt x="150" y="60"/>
                  </a:lnTo>
                  <a:lnTo>
                    <a:pt x="152" y="76"/>
                  </a:lnTo>
                  <a:lnTo>
                    <a:pt x="152" y="7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017" name="Freeform 780"/>
            <p:cNvSpPr>
              <a:spLocks/>
            </p:cNvSpPr>
            <p:nvPr/>
          </p:nvSpPr>
          <p:spPr bwMode="auto">
            <a:xfrm>
              <a:off x="7399338" y="5645150"/>
              <a:ext cx="88900" cy="98425"/>
            </a:xfrm>
            <a:custGeom>
              <a:avLst/>
              <a:gdLst>
                <a:gd name="T0" fmla="*/ 0 w 56"/>
                <a:gd name="T1" fmla="*/ 62 h 62"/>
                <a:gd name="T2" fmla="*/ 28 w 56"/>
                <a:gd name="T3" fmla="*/ 0 h 62"/>
                <a:gd name="T4" fmla="*/ 56 w 56"/>
                <a:gd name="T5" fmla="*/ 62 h 62"/>
                <a:gd name="T6" fmla="*/ 0 w 56"/>
                <a:gd name="T7" fmla="*/ 62 h 62"/>
              </a:gdLst>
              <a:ahLst/>
              <a:cxnLst>
                <a:cxn ang="0">
                  <a:pos x="T0" y="T1"/>
                </a:cxn>
                <a:cxn ang="0">
                  <a:pos x="T2" y="T3"/>
                </a:cxn>
                <a:cxn ang="0">
                  <a:pos x="T4" y="T5"/>
                </a:cxn>
                <a:cxn ang="0">
                  <a:pos x="T6" y="T7"/>
                </a:cxn>
              </a:cxnLst>
              <a:rect l="0" t="0" r="r" b="b"/>
              <a:pathLst>
                <a:path w="56" h="62">
                  <a:moveTo>
                    <a:pt x="0" y="62"/>
                  </a:moveTo>
                  <a:lnTo>
                    <a:pt x="28" y="0"/>
                  </a:lnTo>
                  <a:lnTo>
                    <a:pt x="56" y="62"/>
                  </a:lnTo>
                  <a:lnTo>
                    <a:pt x="0" y="6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018" name="Freeform 781"/>
            <p:cNvSpPr>
              <a:spLocks/>
            </p:cNvSpPr>
            <p:nvPr/>
          </p:nvSpPr>
          <p:spPr bwMode="auto">
            <a:xfrm>
              <a:off x="7272338" y="5715000"/>
              <a:ext cx="101600" cy="101600"/>
            </a:xfrm>
            <a:custGeom>
              <a:avLst/>
              <a:gdLst>
                <a:gd name="T0" fmla="*/ 24 w 64"/>
                <a:gd name="T1" fmla="*/ 64 h 64"/>
                <a:gd name="T2" fmla="*/ 0 w 64"/>
                <a:gd name="T3" fmla="*/ 0 h 64"/>
                <a:gd name="T4" fmla="*/ 64 w 64"/>
                <a:gd name="T5" fmla="*/ 24 h 64"/>
                <a:gd name="T6" fmla="*/ 24 w 64"/>
                <a:gd name="T7" fmla="*/ 64 h 64"/>
              </a:gdLst>
              <a:ahLst/>
              <a:cxnLst>
                <a:cxn ang="0">
                  <a:pos x="T0" y="T1"/>
                </a:cxn>
                <a:cxn ang="0">
                  <a:pos x="T2" y="T3"/>
                </a:cxn>
                <a:cxn ang="0">
                  <a:pos x="T4" y="T5"/>
                </a:cxn>
                <a:cxn ang="0">
                  <a:pos x="T6" y="T7"/>
                </a:cxn>
              </a:cxnLst>
              <a:rect l="0" t="0" r="r" b="b"/>
              <a:pathLst>
                <a:path w="64" h="64">
                  <a:moveTo>
                    <a:pt x="24" y="64"/>
                  </a:moveTo>
                  <a:lnTo>
                    <a:pt x="0" y="0"/>
                  </a:lnTo>
                  <a:lnTo>
                    <a:pt x="64" y="24"/>
                  </a:lnTo>
                  <a:lnTo>
                    <a:pt x="24" y="6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019" name="Freeform 782"/>
            <p:cNvSpPr>
              <a:spLocks/>
            </p:cNvSpPr>
            <p:nvPr/>
          </p:nvSpPr>
          <p:spPr bwMode="auto">
            <a:xfrm>
              <a:off x="7202488" y="5842000"/>
              <a:ext cx="98425" cy="88900"/>
            </a:xfrm>
            <a:custGeom>
              <a:avLst/>
              <a:gdLst>
                <a:gd name="T0" fmla="*/ 62 w 62"/>
                <a:gd name="T1" fmla="*/ 56 h 56"/>
                <a:gd name="T2" fmla="*/ 0 w 62"/>
                <a:gd name="T3" fmla="*/ 28 h 56"/>
                <a:gd name="T4" fmla="*/ 62 w 62"/>
                <a:gd name="T5" fmla="*/ 0 h 56"/>
                <a:gd name="T6" fmla="*/ 62 w 62"/>
                <a:gd name="T7" fmla="*/ 56 h 56"/>
              </a:gdLst>
              <a:ahLst/>
              <a:cxnLst>
                <a:cxn ang="0">
                  <a:pos x="T0" y="T1"/>
                </a:cxn>
                <a:cxn ang="0">
                  <a:pos x="T2" y="T3"/>
                </a:cxn>
                <a:cxn ang="0">
                  <a:pos x="T4" y="T5"/>
                </a:cxn>
                <a:cxn ang="0">
                  <a:pos x="T6" y="T7"/>
                </a:cxn>
              </a:cxnLst>
              <a:rect l="0" t="0" r="r" b="b"/>
              <a:pathLst>
                <a:path w="62" h="56">
                  <a:moveTo>
                    <a:pt x="62" y="56"/>
                  </a:moveTo>
                  <a:lnTo>
                    <a:pt x="0" y="28"/>
                  </a:lnTo>
                  <a:lnTo>
                    <a:pt x="62" y="0"/>
                  </a:lnTo>
                  <a:lnTo>
                    <a:pt x="62" y="5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020" name="Freeform 783"/>
            <p:cNvSpPr>
              <a:spLocks/>
            </p:cNvSpPr>
            <p:nvPr/>
          </p:nvSpPr>
          <p:spPr bwMode="auto">
            <a:xfrm>
              <a:off x="7272338" y="5953125"/>
              <a:ext cx="101600" cy="101600"/>
            </a:xfrm>
            <a:custGeom>
              <a:avLst/>
              <a:gdLst>
                <a:gd name="T0" fmla="*/ 64 w 64"/>
                <a:gd name="T1" fmla="*/ 40 h 64"/>
                <a:gd name="T2" fmla="*/ 0 w 64"/>
                <a:gd name="T3" fmla="*/ 64 h 64"/>
                <a:gd name="T4" fmla="*/ 24 w 64"/>
                <a:gd name="T5" fmla="*/ 0 h 64"/>
                <a:gd name="T6" fmla="*/ 64 w 64"/>
                <a:gd name="T7" fmla="*/ 40 h 64"/>
              </a:gdLst>
              <a:ahLst/>
              <a:cxnLst>
                <a:cxn ang="0">
                  <a:pos x="T0" y="T1"/>
                </a:cxn>
                <a:cxn ang="0">
                  <a:pos x="T2" y="T3"/>
                </a:cxn>
                <a:cxn ang="0">
                  <a:pos x="T4" y="T5"/>
                </a:cxn>
                <a:cxn ang="0">
                  <a:pos x="T6" y="T7"/>
                </a:cxn>
              </a:cxnLst>
              <a:rect l="0" t="0" r="r" b="b"/>
              <a:pathLst>
                <a:path w="64" h="64">
                  <a:moveTo>
                    <a:pt x="64" y="40"/>
                  </a:moveTo>
                  <a:lnTo>
                    <a:pt x="0" y="64"/>
                  </a:lnTo>
                  <a:lnTo>
                    <a:pt x="24" y="0"/>
                  </a:lnTo>
                  <a:lnTo>
                    <a:pt x="64" y="4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021" name="Freeform 784"/>
            <p:cNvSpPr>
              <a:spLocks/>
            </p:cNvSpPr>
            <p:nvPr/>
          </p:nvSpPr>
          <p:spPr bwMode="auto">
            <a:xfrm>
              <a:off x="7399338" y="6026150"/>
              <a:ext cx="88900" cy="98425"/>
            </a:xfrm>
            <a:custGeom>
              <a:avLst/>
              <a:gdLst>
                <a:gd name="T0" fmla="*/ 56 w 56"/>
                <a:gd name="T1" fmla="*/ 0 h 62"/>
                <a:gd name="T2" fmla="*/ 28 w 56"/>
                <a:gd name="T3" fmla="*/ 62 h 62"/>
                <a:gd name="T4" fmla="*/ 0 w 56"/>
                <a:gd name="T5" fmla="*/ 0 h 62"/>
                <a:gd name="T6" fmla="*/ 56 w 56"/>
                <a:gd name="T7" fmla="*/ 0 h 62"/>
              </a:gdLst>
              <a:ahLst/>
              <a:cxnLst>
                <a:cxn ang="0">
                  <a:pos x="T0" y="T1"/>
                </a:cxn>
                <a:cxn ang="0">
                  <a:pos x="T2" y="T3"/>
                </a:cxn>
                <a:cxn ang="0">
                  <a:pos x="T4" y="T5"/>
                </a:cxn>
                <a:cxn ang="0">
                  <a:pos x="T6" y="T7"/>
                </a:cxn>
              </a:cxnLst>
              <a:rect l="0" t="0" r="r" b="b"/>
              <a:pathLst>
                <a:path w="56" h="62">
                  <a:moveTo>
                    <a:pt x="56" y="0"/>
                  </a:moveTo>
                  <a:lnTo>
                    <a:pt x="28" y="62"/>
                  </a:lnTo>
                  <a:lnTo>
                    <a:pt x="0" y="0"/>
                  </a:lnTo>
                  <a:lnTo>
                    <a:pt x="5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022" name="Freeform 785"/>
            <p:cNvSpPr>
              <a:spLocks/>
            </p:cNvSpPr>
            <p:nvPr/>
          </p:nvSpPr>
          <p:spPr bwMode="auto">
            <a:xfrm>
              <a:off x="7510463" y="5953125"/>
              <a:ext cx="101600" cy="101600"/>
            </a:xfrm>
            <a:custGeom>
              <a:avLst/>
              <a:gdLst>
                <a:gd name="T0" fmla="*/ 40 w 64"/>
                <a:gd name="T1" fmla="*/ 0 h 64"/>
                <a:gd name="T2" fmla="*/ 64 w 64"/>
                <a:gd name="T3" fmla="*/ 64 h 64"/>
                <a:gd name="T4" fmla="*/ 0 w 64"/>
                <a:gd name="T5" fmla="*/ 40 h 64"/>
                <a:gd name="T6" fmla="*/ 40 w 64"/>
                <a:gd name="T7" fmla="*/ 0 h 64"/>
              </a:gdLst>
              <a:ahLst/>
              <a:cxnLst>
                <a:cxn ang="0">
                  <a:pos x="T0" y="T1"/>
                </a:cxn>
                <a:cxn ang="0">
                  <a:pos x="T2" y="T3"/>
                </a:cxn>
                <a:cxn ang="0">
                  <a:pos x="T4" y="T5"/>
                </a:cxn>
                <a:cxn ang="0">
                  <a:pos x="T6" y="T7"/>
                </a:cxn>
              </a:cxnLst>
              <a:rect l="0" t="0" r="r" b="b"/>
              <a:pathLst>
                <a:path w="64" h="64">
                  <a:moveTo>
                    <a:pt x="40" y="0"/>
                  </a:moveTo>
                  <a:lnTo>
                    <a:pt x="64" y="64"/>
                  </a:lnTo>
                  <a:lnTo>
                    <a:pt x="0" y="40"/>
                  </a:lnTo>
                  <a:lnTo>
                    <a:pt x="4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023" name="Freeform 786"/>
            <p:cNvSpPr>
              <a:spLocks/>
            </p:cNvSpPr>
            <p:nvPr/>
          </p:nvSpPr>
          <p:spPr bwMode="auto">
            <a:xfrm>
              <a:off x="7583488" y="5842000"/>
              <a:ext cx="98425" cy="88900"/>
            </a:xfrm>
            <a:custGeom>
              <a:avLst/>
              <a:gdLst>
                <a:gd name="T0" fmla="*/ 0 w 62"/>
                <a:gd name="T1" fmla="*/ 0 h 56"/>
                <a:gd name="T2" fmla="*/ 62 w 62"/>
                <a:gd name="T3" fmla="*/ 28 h 56"/>
                <a:gd name="T4" fmla="*/ 0 w 62"/>
                <a:gd name="T5" fmla="*/ 56 h 56"/>
                <a:gd name="T6" fmla="*/ 0 w 62"/>
                <a:gd name="T7" fmla="*/ 0 h 56"/>
              </a:gdLst>
              <a:ahLst/>
              <a:cxnLst>
                <a:cxn ang="0">
                  <a:pos x="T0" y="T1"/>
                </a:cxn>
                <a:cxn ang="0">
                  <a:pos x="T2" y="T3"/>
                </a:cxn>
                <a:cxn ang="0">
                  <a:pos x="T4" y="T5"/>
                </a:cxn>
                <a:cxn ang="0">
                  <a:pos x="T6" y="T7"/>
                </a:cxn>
              </a:cxnLst>
              <a:rect l="0" t="0" r="r" b="b"/>
              <a:pathLst>
                <a:path w="62" h="56">
                  <a:moveTo>
                    <a:pt x="0" y="0"/>
                  </a:moveTo>
                  <a:lnTo>
                    <a:pt x="62" y="28"/>
                  </a:lnTo>
                  <a:lnTo>
                    <a:pt x="0" y="56"/>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024" name="Freeform 787"/>
            <p:cNvSpPr>
              <a:spLocks/>
            </p:cNvSpPr>
            <p:nvPr/>
          </p:nvSpPr>
          <p:spPr bwMode="auto">
            <a:xfrm>
              <a:off x="7510463" y="5715000"/>
              <a:ext cx="101600" cy="101600"/>
            </a:xfrm>
            <a:custGeom>
              <a:avLst/>
              <a:gdLst>
                <a:gd name="T0" fmla="*/ 0 w 64"/>
                <a:gd name="T1" fmla="*/ 24 h 64"/>
                <a:gd name="T2" fmla="*/ 64 w 64"/>
                <a:gd name="T3" fmla="*/ 0 h 64"/>
                <a:gd name="T4" fmla="*/ 40 w 64"/>
                <a:gd name="T5" fmla="*/ 64 h 64"/>
                <a:gd name="T6" fmla="*/ 0 w 64"/>
                <a:gd name="T7" fmla="*/ 24 h 64"/>
              </a:gdLst>
              <a:ahLst/>
              <a:cxnLst>
                <a:cxn ang="0">
                  <a:pos x="T0" y="T1"/>
                </a:cxn>
                <a:cxn ang="0">
                  <a:pos x="T2" y="T3"/>
                </a:cxn>
                <a:cxn ang="0">
                  <a:pos x="T4" y="T5"/>
                </a:cxn>
                <a:cxn ang="0">
                  <a:pos x="T6" y="T7"/>
                </a:cxn>
              </a:cxnLst>
              <a:rect l="0" t="0" r="r" b="b"/>
              <a:pathLst>
                <a:path w="64" h="64">
                  <a:moveTo>
                    <a:pt x="0" y="24"/>
                  </a:moveTo>
                  <a:lnTo>
                    <a:pt x="64" y="0"/>
                  </a:lnTo>
                  <a:lnTo>
                    <a:pt x="40" y="64"/>
                  </a:lnTo>
                  <a:lnTo>
                    <a:pt x="0" y="2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grpSp>
      <p:grpSp>
        <p:nvGrpSpPr>
          <p:cNvPr id="2025" name="グループ化 2024"/>
          <p:cNvGrpSpPr/>
          <p:nvPr/>
        </p:nvGrpSpPr>
        <p:grpSpPr>
          <a:xfrm>
            <a:off x="4234412" y="3909984"/>
            <a:ext cx="434926" cy="434926"/>
            <a:chOff x="3011488" y="4448175"/>
            <a:chExt cx="479425" cy="479425"/>
          </a:xfrm>
        </p:grpSpPr>
        <p:sp>
          <p:nvSpPr>
            <p:cNvPr id="2026" name="Freeform 788"/>
            <p:cNvSpPr>
              <a:spLocks/>
            </p:cNvSpPr>
            <p:nvPr/>
          </p:nvSpPr>
          <p:spPr bwMode="auto">
            <a:xfrm>
              <a:off x="3062288" y="4495800"/>
              <a:ext cx="374650" cy="225425"/>
            </a:xfrm>
            <a:custGeom>
              <a:avLst/>
              <a:gdLst>
                <a:gd name="T0" fmla="*/ 0 w 236"/>
                <a:gd name="T1" fmla="*/ 70 h 142"/>
                <a:gd name="T2" fmla="*/ 118 w 236"/>
                <a:gd name="T3" fmla="*/ 142 h 142"/>
                <a:gd name="T4" fmla="*/ 236 w 236"/>
                <a:gd name="T5" fmla="*/ 70 h 142"/>
                <a:gd name="T6" fmla="*/ 118 w 236"/>
                <a:gd name="T7" fmla="*/ 0 h 142"/>
                <a:gd name="T8" fmla="*/ 0 w 236"/>
                <a:gd name="T9" fmla="*/ 70 h 142"/>
              </a:gdLst>
              <a:ahLst/>
              <a:cxnLst>
                <a:cxn ang="0">
                  <a:pos x="T0" y="T1"/>
                </a:cxn>
                <a:cxn ang="0">
                  <a:pos x="T2" y="T3"/>
                </a:cxn>
                <a:cxn ang="0">
                  <a:pos x="T4" y="T5"/>
                </a:cxn>
                <a:cxn ang="0">
                  <a:pos x="T6" y="T7"/>
                </a:cxn>
                <a:cxn ang="0">
                  <a:pos x="T8" y="T9"/>
                </a:cxn>
              </a:cxnLst>
              <a:rect l="0" t="0" r="r" b="b"/>
              <a:pathLst>
                <a:path w="236" h="142">
                  <a:moveTo>
                    <a:pt x="0" y="70"/>
                  </a:moveTo>
                  <a:lnTo>
                    <a:pt x="118" y="142"/>
                  </a:lnTo>
                  <a:lnTo>
                    <a:pt x="236" y="70"/>
                  </a:lnTo>
                  <a:lnTo>
                    <a:pt x="118" y="0"/>
                  </a:lnTo>
                  <a:lnTo>
                    <a:pt x="0" y="7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027" name="Freeform 789"/>
            <p:cNvSpPr>
              <a:spLocks/>
            </p:cNvSpPr>
            <p:nvPr/>
          </p:nvSpPr>
          <p:spPr bwMode="auto">
            <a:xfrm>
              <a:off x="3062288" y="4606925"/>
              <a:ext cx="374650" cy="320675"/>
            </a:xfrm>
            <a:custGeom>
              <a:avLst/>
              <a:gdLst>
                <a:gd name="T0" fmla="*/ 118 w 236"/>
                <a:gd name="T1" fmla="*/ 72 h 202"/>
                <a:gd name="T2" fmla="*/ 118 w 236"/>
                <a:gd name="T3" fmla="*/ 72 h 202"/>
                <a:gd name="T4" fmla="*/ 118 w 236"/>
                <a:gd name="T5" fmla="*/ 72 h 202"/>
                <a:gd name="T6" fmla="*/ 0 w 236"/>
                <a:gd name="T7" fmla="*/ 0 h 202"/>
                <a:gd name="T8" fmla="*/ 0 w 236"/>
                <a:gd name="T9" fmla="*/ 132 h 202"/>
                <a:gd name="T10" fmla="*/ 118 w 236"/>
                <a:gd name="T11" fmla="*/ 202 h 202"/>
                <a:gd name="T12" fmla="*/ 118 w 236"/>
                <a:gd name="T13" fmla="*/ 202 h 202"/>
                <a:gd name="T14" fmla="*/ 118 w 236"/>
                <a:gd name="T15" fmla="*/ 202 h 202"/>
                <a:gd name="T16" fmla="*/ 236 w 236"/>
                <a:gd name="T17" fmla="*/ 132 h 202"/>
                <a:gd name="T18" fmla="*/ 236 w 236"/>
                <a:gd name="T19" fmla="*/ 0 h 202"/>
                <a:gd name="T20" fmla="*/ 118 w 236"/>
                <a:gd name="T21" fmla="*/ 72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6" h="202">
                  <a:moveTo>
                    <a:pt x="118" y="72"/>
                  </a:moveTo>
                  <a:lnTo>
                    <a:pt x="118" y="72"/>
                  </a:lnTo>
                  <a:lnTo>
                    <a:pt x="118" y="72"/>
                  </a:lnTo>
                  <a:lnTo>
                    <a:pt x="0" y="0"/>
                  </a:lnTo>
                  <a:lnTo>
                    <a:pt x="0" y="132"/>
                  </a:lnTo>
                  <a:lnTo>
                    <a:pt x="118" y="202"/>
                  </a:lnTo>
                  <a:lnTo>
                    <a:pt x="118" y="202"/>
                  </a:lnTo>
                  <a:lnTo>
                    <a:pt x="118" y="202"/>
                  </a:lnTo>
                  <a:lnTo>
                    <a:pt x="236" y="132"/>
                  </a:lnTo>
                  <a:lnTo>
                    <a:pt x="236" y="0"/>
                  </a:lnTo>
                  <a:lnTo>
                    <a:pt x="118" y="7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028" name="Freeform 790"/>
            <p:cNvSpPr>
              <a:spLocks/>
            </p:cNvSpPr>
            <p:nvPr/>
          </p:nvSpPr>
          <p:spPr bwMode="auto">
            <a:xfrm>
              <a:off x="3011488" y="4448175"/>
              <a:ext cx="238125" cy="158750"/>
            </a:xfrm>
            <a:custGeom>
              <a:avLst/>
              <a:gdLst>
                <a:gd name="T0" fmla="*/ 118 w 150"/>
                <a:gd name="T1" fmla="*/ 0 h 100"/>
                <a:gd name="T2" fmla="*/ 0 w 150"/>
                <a:gd name="T3" fmla="*/ 70 h 100"/>
                <a:gd name="T4" fmla="*/ 32 w 150"/>
                <a:gd name="T5" fmla="*/ 100 h 100"/>
                <a:gd name="T6" fmla="*/ 150 w 150"/>
                <a:gd name="T7" fmla="*/ 30 h 100"/>
                <a:gd name="T8" fmla="*/ 118 w 150"/>
                <a:gd name="T9" fmla="*/ 0 h 100"/>
              </a:gdLst>
              <a:ahLst/>
              <a:cxnLst>
                <a:cxn ang="0">
                  <a:pos x="T0" y="T1"/>
                </a:cxn>
                <a:cxn ang="0">
                  <a:pos x="T2" y="T3"/>
                </a:cxn>
                <a:cxn ang="0">
                  <a:pos x="T4" y="T5"/>
                </a:cxn>
                <a:cxn ang="0">
                  <a:pos x="T6" y="T7"/>
                </a:cxn>
                <a:cxn ang="0">
                  <a:pos x="T8" y="T9"/>
                </a:cxn>
              </a:cxnLst>
              <a:rect l="0" t="0" r="r" b="b"/>
              <a:pathLst>
                <a:path w="150" h="100">
                  <a:moveTo>
                    <a:pt x="118" y="0"/>
                  </a:moveTo>
                  <a:lnTo>
                    <a:pt x="0" y="70"/>
                  </a:lnTo>
                  <a:lnTo>
                    <a:pt x="32" y="100"/>
                  </a:lnTo>
                  <a:lnTo>
                    <a:pt x="150" y="30"/>
                  </a:lnTo>
                  <a:lnTo>
                    <a:pt x="11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029" name="Freeform 791"/>
            <p:cNvSpPr>
              <a:spLocks/>
            </p:cNvSpPr>
            <p:nvPr/>
          </p:nvSpPr>
          <p:spPr bwMode="auto">
            <a:xfrm>
              <a:off x="3249613" y="4448175"/>
              <a:ext cx="241300" cy="158750"/>
            </a:xfrm>
            <a:custGeom>
              <a:avLst/>
              <a:gdLst>
                <a:gd name="T0" fmla="*/ 34 w 152"/>
                <a:gd name="T1" fmla="*/ 0 h 100"/>
                <a:gd name="T2" fmla="*/ 152 w 152"/>
                <a:gd name="T3" fmla="*/ 70 h 100"/>
                <a:gd name="T4" fmla="*/ 118 w 152"/>
                <a:gd name="T5" fmla="*/ 100 h 100"/>
                <a:gd name="T6" fmla="*/ 0 w 152"/>
                <a:gd name="T7" fmla="*/ 30 h 100"/>
                <a:gd name="T8" fmla="*/ 34 w 152"/>
                <a:gd name="T9" fmla="*/ 0 h 100"/>
              </a:gdLst>
              <a:ahLst/>
              <a:cxnLst>
                <a:cxn ang="0">
                  <a:pos x="T0" y="T1"/>
                </a:cxn>
                <a:cxn ang="0">
                  <a:pos x="T2" y="T3"/>
                </a:cxn>
                <a:cxn ang="0">
                  <a:pos x="T4" y="T5"/>
                </a:cxn>
                <a:cxn ang="0">
                  <a:pos x="T6" y="T7"/>
                </a:cxn>
                <a:cxn ang="0">
                  <a:pos x="T8" y="T9"/>
                </a:cxn>
              </a:cxnLst>
              <a:rect l="0" t="0" r="r" b="b"/>
              <a:pathLst>
                <a:path w="152" h="100">
                  <a:moveTo>
                    <a:pt x="34" y="0"/>
                  </a:moveTo>
                  <a:lnTo>
                    <a:pt x="152" y="70"/>
                  </a:lnTo>
                  <a:lnTo>
                    <a:pt x="118" y="100"/>
                  </a:lnTo>
                  <a:lnTo>
                    <a:pt x="0" y="30"/>
                  </a:lnTo>
                  <a:lnTo>
                    <a:pt x="3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030" name="Freeform 792"/>
            <p:cNvSpPr>
              <a:spLocks/>
            </p:cNvSpPr>
            <p:nvPr/>
          </p:nvSpPr>
          <p:spPr bwMode="auto">
            <a:xfrm>
              <a:off x="3011488" y="4606925"/>
              <a:ext cx="238125" cy="161925"/>
            </a:xfrm>
            <a:custGeom>
              <a:avLst/>
              <a:gdLst>
                <a:gd name="T0" fmla="*/ 118 w 150"/>
                <a:gd name="T1" fmla="*/ 102 h 102"/>
                <a:gd name="T2" fmla="*/ 0 w 150"/>
                <a:gd name="T3" fmla="*/ 32 h 102"/>
                <a:gd name="T4" fmla="*/ 32 w 150"/>
                <a:gd name="T5" fmla="*/ 0 h 102"/>
                <a:gd name="T6" fmla="*/ 150 w 150"/>
                <a:gd name="T7" fmla="*/ 72 h 102"/>
                <a:gd name="T8" fmla="*/ 118 w 150"/>
                <a:gd name="T9" fmla="*/ 102 h 102"/>
              </a:gdLst>
              <a:ahLst/>
              <a:cxnLst>
                <a:cxn ang="0">
                  <a:pos x="T0" y="T1"/>
                </a:cxn>
                <a:cxn ang="0">
                  <a:pos x="T2" y="T3"/>
                </a:cxn>
                <a:cxn ang="0">
                  <a:pos x="T4" y="T5"/>
                </a:cxn>
                <a:cxn ang="0">
                  <a:pos x="T6" y="T7"/>
                </a:cxn>
                <a:cxn ang="0">
                  <a:pos x="T8" y="T9"/>
                </a:cxn>
              </a:cxnLst>
              <a:rect l="0" t="0" r="r" b="b"/>
              <a:pathLst>
                <a:path w="150" h="102">
                  <a:moveTo>
                    <a:pt x="118" y="102"/>
                  </a:moveTo>
                  <a:lnTo>
                    <a:pt x="0" y="32"/>
                  </a:lnTo>
                  <a:lnTo>
                    <a:pt x="32" y="0"/>
                  </a:lnTo>
                  <a:lnTo>
                    <a:pt x="150" y="72"/>
                  </a:lnTo>
                  <a:lnTo>
                    <a:pt x="118" y="10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031" name="Freeform 793"/>
            <p:cNvSpPr>
              <a:spLocks/>
            </p:cNvSpPr>
            <p:nvPr/>
          </p:nvSpPr>
          <p:spPr bwMode="auto">
            <a:xfrm>
              <a:off x="3249613" y="4606925"/>
              <a:ext cx="241300" cy="161925"/>
            </a:xfrm>
            <a:custGeom>
              <a:avLst/>
              <a:gdLst>
                <a:gd name="T0" fmla="*/ 34 w 152"/>
                <a:gd name="T1" fmla="*/ 102 h 102"/>
                <a:gd name="T2" fmla="*/ 152 w 152"/>
                <a:gd name="T3" fmla="*/ 32 h 102"/>
                <a:gd name="T4" fmla="*/ 118 w 152"/>
                <a:gd name="T5" fmla="*/ 0 h 102"/>
                <a:gd name="T6" fmla="*/ 0 w 152"/>
                <a:gd name="T7" fmla="*/ 72 h 102"/>
                <a:gd name="T8" fmla="*/ 34 w 152"/>
                <a:gd name="T9" fmla="*/ 102 h 102"/>
              </a:gdLst>
              <a:ahLst/>
              <a:cxnLst>
                <a:cxn ang="0">
                  <a:pos x="T0" y="T1"/>
                </a:cxn>
                <a:cxn ang="0">
                  <a:pos x="T2" y="T3"/>
                </a:cxn>
                <a:cxn ang="0">
                  <a:pos x="T4" y="T5"/>
                </a:cxn>
                <a:cxn ang="0">
                  <a:pos x="T6" y="T7"/>
                </a:cxn>
                <a:cxn ang="0">
                  <a:pos x="T8" y="T9"/>
                </a:cxn>
              </a:cxnLst>
              <a:rect l="0" t="0" r="r" b="b"/>
              <a:pathLst>
                <a:path w="152" h="102">
                  <a:moveTo>
                    <a:pt x="34" y="102"/>
                  </a:moveTo>
                  <a:lnTo>
                    <a:pt x="152" y="32"/>
                  </a:lnTo>
                  <a:lnTo>
                    <a:pt x="118" y="0"/>
                  </a:lnTo>
                  <a:lnTo>
                    <a:pt x="0" y="72"/>
                  </a:lnTo>
                  <a:lnTo>
                    <a:pt x="34" y="10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grpSp>
      <p:grpSp>
        <p:nvGrpSpPr>
          <p:cNvPr id="2032" name="グループ化 2031"/>
          <p:cNvGrpSpPr/>
          <p:nvPr/>
        </p:nvGrpSpPr>
        <p:grpSpPr>
          <a:xfrm>
            <a:off x="2573233" y="4589244"/>
            <a:ext cx="434926" cy="434926"/>
            <a:chOff x="4208463" y="5048250"/>
            <a:chExt cx="479425" cy="479425"/>
          </a:xfrm>
        </p:grpSpPr>
        <p:sp>
          <p:nvSpPr>
            <p:cNvPr id="2033" name="Freeform 794"/>
            <p:cNvSpPr>
              <a:spLocks/>
            </p:cNvSpPr>
            <p:nvPr/>
          </p:nvSpPr>
          <p:spPr bwMode="auto">
            <a:xfrm>
              <a:off x="4268788" y="5257800"/>
              <a:ext cx="25400" cy="25400"/>
            </a:xfrm>
            <a:custGeom>
              <a:avLst/>
              <a:gdLst>
                <a:gd name="T0" fmla="*/ 0 w 16"/>
                <a:gd name="T1" fmla="*/ 0 h 16"/>
                <a:gd name="T2" fmla="*/ 0 w 16"/>
                <a:gd name="T3" fmla="*/ 0 h 16"/>
                <a:gd name="T4" fmla="*/ 8 w 16"/>
                <a:gd name="T5" fmla="*/ 8 h 16"/>
                <a:gd name="T6" fmla="*/ 8 w 16"/>
                <a:gd name="T7" fmla="*/ 8 h 16"/>
                <a:gd name="T8" fmla="*/ 16 w 16"/>
                <a:gd name="T9" fmla="*/ 16 h 16"/>
                <a:gd name="T10" fmla="*/ 16 w 16"/>
                <a:gd name="T11" fmla="*/ 0 h 16"/>
                <a:gd name="T12" fmla="*/ 0 w 16"/>
                <a:gd name="T13" fmla="*/ 0 h 16"/>
              </a:gdLst>
              <a:ahLst/>
              <a:cxnLst>
                <a:cxn ang="0">
                  <a:pos x="T0" y="T1"/>
                </a:cxn>
                <a:cxn ang="0">
                  <a:pos x="T2" y="T3"/>
                </a:cxn>
                <a:cxn ang="0">
                  <a:pos x="T4" y="T5"/>
                </a:cxn>
                <a:cxn ang="0">
                  <a:pos x="T6" y="T7"/>
                </a:cxn>
                <a:cxn ang="0">
                  <a:pos x="T8" y="T9"/>
                </a:cxn>
                <a:cxn ang="0">
                  <a:pos x="T10" y="T11"/>
                </a:cxn>
                <a:cxn ang="0">
                  <a:pos x="T12" y="T13"/>
                </a:cxn>
              </a:cxnLst>
              <a:rect l="0" t="0" r="r" b="b"/>
              <a:pathLst>
                <a:path w="16" h="16">
                  <a:moveTo>
                    <a:pt x="0" y="0"/>
                  </a:moveTo>
                  <a:lnTo>
                    <a:pt x="0" y="0"/>
                  </a:lnTo>
                  <a:lnTo>
                    <a:pt x="8" y="8"/>
                  </a:lnTo>
                  <a:lnTo>
                    <a:pt x="8" y="8"/>
                  </a:lnTo>
                  <a:lnTo>
                    <a:pt x="16" y="16"/>
                  </a:lnTo>
                  <a:lnTo>
                    <a:pt x="16"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034" name="Rectangle 795"/>
            <p:cNvSpPr>
              <a:spLocks noChangeArrowheads="1"/>
            </p:cNvSpPr>
            <p:nvPr/>
          </p:nvSpPr>
          <p:spPr bwMode="auto">
            <a:xfrm>
              <a:off x="4341813" y="5178425"/>
              <a:ext cx="31750" cy="317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035" name="Rectangle 796"/>
            <p:cNvSpPr>
              <a:spLocks noChangeArrowheads="1"/>
            </p:cNvSpPr>
            <p:nvPr/>
          </p:nvSpPr>
          <p:spPr bwMode="auto">
            <a:xfrm>
              <a:off x="4379913" y="5102225"/>
              <a:ext cx="31750" cy="317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036" name="Freeform 797"/>
            <p:cNvSpPr>
              <a:spLocks/>
            </p:cNvSpPr>
            <p:nvPr/>
          </p:nvSpPr>
          <p:spPr bwMode="auto">
            <a:xfrm>
              <a:off x="4341813" y="5295900"/>
              <a:ext cx="31750" cy="19050"/>
            </a:xfrm>
            <a:custGeom>
              <a:avLst/>
              <a:gdLst>
                <a:gd name="T0" fmla="*/ 0 w 20"/>
                <a:gd name="T1" fmla="*/ 0 h 12"/>
                <a:gd name="T2" fmla="*/ 0 w 20"/>
                <a:gd name="T3" fmla="*/ 8 h 12"/>
                <a:gd name="T4" fmla="*/ 0 w 20"/>
                <a:gd name="T5" fmla="*/ 8 h 12"/>
                <a:gd name="T6" fmla="*/ 10 w 20"/>
                <a:gd name="T7" fmla="*/ 10 h 12"/>
                <a:gd name="T8" fmla="*/ 20 w 20"/>
                <a:gd name="T9" fmla="*/ 12 h 12"/>
                <a:gd name="T10" fmla="*/ 20 w 20"/>
                <a:gd name="T11" fmla="*/ 0 h 12"/>
                <a:gd name="T12" fmla="*/ 0 w 20"/>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20" h="12">
                  <a:moveTo>
                    <a:pt x="0" y="0"/>
                  </a:moveTo>
                  <a:lnTo>
                    <a:pt x="0" y="8"/>
                  </a:lnTo>
                  <a:lnTo>
                    <a:pt x="0" y="8"/>
                  </a:lnTo>
                  <a:lnTo>
                    <a:pt x="10" y="10"/>
                  </a:lnTo>
                  <a:lnTo>
                    <a:pt x="20" y="12"/>
                  </a:lnTo>
                  <a:lnTo>
                    <a:pt x="20"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037" name="Freeform 798"/>
            <p:cNvSpPr>
              <a:spLocks/>
            </p:cNvSpPr>
            <p:nvPr/>
          </p:nvSpPr>
          <p:spPr bwMode="auto">
            <a:xfrm>
              <a:off x="4246563" y="5216525"/>
              <a:ext cx="9525" cy="22225"/>
            </a:xfrm>
            <a:custGeom>
              <a:avLst/>
              <a:gdLst>
                <a:gd name="T0" fmla="*/ 0 w 6"/>
                <a:gd name="T1" fmla="*/ 0 h 14"/>
                <a:gd name="T2" fmla="*/ 0 w 6"/>
                <a:gd name="T3" fmla="*/ 0 h 14"/>
                <a:gd name="T4" fmla="*/ 6 w 6"/>
                <a:gd name="T5" fmla="*/ 14 h 14"/>
                <a:gd name="T6" fmla="*/ 6 w 6"/>
                <a:gd name="T7" fmla="*/ 0 h 14"/>
                <a:gd name="T8" fmla="*/ 0 w 6"/>
                <a:gd name="T9" fmla="*/ 0 h 14"/>
              </a:gdLst>
              <a:ahLst/>
              <a:cxnLst>
                <a:cxn ang="0">
                  <a:pos x="T0" y="T1"/>
                </a:cxn>
                <a:cxn ang="0">
                  <a:pos x="T2" y="T3"/>
                </a:cxn>
                <a:cxn ang="0">
                  <a:pos x="T4" y="T5"/>
                </a:cxn>
                <a:cxn ang="0">
                  <a:pos x="T6" y="T7"/>
                </a:cxn>
                <a:cxn ang="0">
                  <a:pos x="T8" y="T9"/>
                </a:cxn>
              </a:cxnLst>
              <a:rect l="0" t="0" r="r" b="b"/>
              <a:pathLst>
                <a:path w="6" h="14">
                  <a:moveTo>
                    <a:pt x="0" y="0"/>
                  </a:moveTo>
                  <a:lnTo>
                    <a:pt x="0" y="0"/>
                  </a:lnTo>
                  <a:lnTo>
                    <a:pt x="6" y="14"/>
                  </a:lnTo>
                  <a:lnTo>
                    <a:pt x="6"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038" name="Freeform 799"/>
            <p:cNvSpPr>
              <a:spLocks/>
            </p:cNvSpPr>
            <p:nvPr/>
          </p:nvSpPr>
          <p:spPr bwMode="auto">
            <a:xfrm>
              <a:off x="4379913" y="5295900"/>
              <a:ext cx="31750" cy="19050"/>
            </a:xfrm>
            <a:custGeom>
              <a:avLst/>
              <a:gdLst>
                <a:gd name="T0" fmla="*/ 0 w 20"/>
                <a:gd name="T1" fmla="*/ 0 h 12"/>
                <a:gd name="T2" fmla="*/ 0 w 20"/>
                <a:gd name="T3" fmla="*/ 12 h 12"/>
                <a:gd name="T4" fmla="*/ 0 w 20"/>
                <a:gd name="T5" fmla="*/ 12 h 12"/>
                <a:gd name="T6" fmla="*/ 10 w 20"/>
                <a:gd name="T7" fmla="*/ 12 h 12"/>
                <a:gd name="T8" fmla="*/ 20 w 20"/>
                <a:gd name="T9" fmla="*/ 10 h 12"/>
                <a:gd name="T10" fmla="*/ 20 w 20"/>
                <a:gd name="T11" fmla="*/ 0 h 12"/>
                <a:gd name="T12" fmla="*/ 0 w 20"/>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20" h="12">
                  <a:moveTo>
                    <a:pt x="0" y="0"/>
                  </a:moveTo>
                  <a:lnTo>
                    <a:pt x="0" y="12"/>
                  </a:lnTo>
                  <a:lnTo>
                    <a:pt x="0" y="12"/>
                  </a:lnTo>
                  <a:lnTo>
                    <a:pt x="10" y="12"/>
                  </a:lnTo>
                  <a:lnTo>
                    <a:pt x="20" y="10"/>
                  </a:lnTo>
                  <a:lnTo>
                    <a:pt x="20"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039" name="Rectangle 800"/>
            <p:cNvSpPr>
              <a:spLocks noChangeArrowheads="1"/>
            </p:cNvSpPr>
            <p:nvPr/>
          </p:nvSpPr>
          <p:spPr bwMode="auto">
            <a:xfrm>
              <a:off x="4300538" y="5216525"/>
              <a:ext cx="31750" cy="317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040" name="Freeform 801"/>
            <p:cNvSpPr>
              <a:spLocks/>
            </p:cNvSpPr>
            <p:nvPr/>
          </p:nvSpPr>
          <p:spPr bwMode="auto">
            <a:xfrm>
              <a:off x="4313238" y="5295900"/>
              <a:ext cx="19050" cy="9525"/>
            </a:xfrm>
            <a:custGeom>
              <a:avLst/>
              <a:gdLst>
                <a:gd name="T0" fmla="*/ 0 w 12"/>
                <a:gd name="T1" fmla="*/ 0 h 6"/>
                <a:gd name="T2" fmla="*/ 0 w 12"/>
                <a:gd name="T3" fmla="*/ 0 h 6"/>
                <a:gd name="T4" fmla="*/ 12 w 12"/>
                <a:gd name="T5" fmla="*/ 6 h 6"/>
                <a:gd name="T6" fmla="*/ 12 w 12"/>
                <a:gd name="T7" fmla="*/ 0 h 6"/>
                <a:gd name="T8" fmla="*/ 0 w 12"/>
                <a:gd name="T9" fmla="*/ 0 h 6"/>
              </a:gdLst>
              <a:ahLst/>
              <a:cxnLst>
                <a:cxn ang="0">
                  <a:pos x="T0" y="T1"/>
                </a:cxn>
                <a:cxn ang="0">
                  <a:pos x="T2" y="T3"/>
                </a:cxn>
                <a:cxn ang="0">
                  <a:pos x="T4" y="T5"/>
                </a:cxn>
                <a:cxn ang="0">
                  <a:pos x="T6" y="T7"/>
                </a:cxn>
                <a:cxn ang="0">
                  <a:pos x="T8" y="T9"/>
                </a:cxn>
              </a:cxnLst>
              <a:rect l="0" t="0" r="r" b="b"/>
              <a:pathLst>
                <a:path w="12" h="6">
                  <a:moveTo>
                    <a:pt x="0" y="0"/>
                  </a:moveTo>
                  <a:lnTo>
                    <a:pt x="0" y="0"/>
                  </a:lnTo>
                  <a:lnTo>
                    <a:pt x="12" y="6"/>
                  </a:lnTo>
                  <a:lnTo>
                    <a:pt x="12"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041" name="Freeform 802"/>
            <p:cNvSpPr>
              <a:spLocks/>
            </p:cNvSpPr>
            <p:nvPr/>
          </p:nvSpPr>
          <p:spPr bwMode="auto">
            <a:xfrm>
              <a:off x="4268788" y="5080000"/>
              <a:ext cx="25400" cy="15875"/>
            </a:xfrm>
            <a:custGeom>
              <a:avLst/>
              <a:gdLst>
                <a:gd name="T0" fmla="*/ 16 w 16"/>
                <a:gd name="T1" fmla="*/ 0 h 10"/>
                <a:gd name="T2" fmla="*/ 16 w 16"/>
                <a:gd name="T3" fmla="*/ 0 h 10"/>
                <a:gd name="T4" fmla="*/ 8 w 16"/>
                <a:gd name="T5" fmla="*/ 4 h 10"/>
                <a:gd name="T6" fmla="*/ 0 w 16"/>
                <a:gd name="T7" fmla="*/ 10 h 10"/>
                <a:gd name="T8" fmla="*/ 16 w 16"/>
                <a:gd name="T9" fmla="*/ 10 h 10"/>
                <a:gd name="T10" fmla="*/ 16 w 16"/>
                <a:gd name="T11" fmla="*/ 0 h 10"/>
              </a:gdLst>
              <a:ahLst/>
              <a:cxnLst>
                <a:cxn ang="0">
                  <a:pos x="T0" y="T1"/>
                </a:cxn>
                <a:cxn ang="0">
                  <a:pos x="T2" y="T3"/>
                </a:cxn>
                <a:cxn ang="0">
                  <a:pos x="T4" y="T5"/>
                </a:cxn>
                <a:cxn ang="0">
                  <a:pos x="T6" y="T7"/>
                </a:cxn>
                <a:cxn ang="0">
                  <a:pos x="T8" y="T9"/>
                </a:cxn>
                <a:cxn ang="0">
                  <a:pos x="T10" y="T11"/>
                </a:cxn>
              </a:cxnLst>
              <a:rect l="0" t="0" r="r" b="b"/>
              <a:pathLst>
                <a:path w="16" h="10">
                  <a:moveTo>
                    <a:pt x="16" y="0"/>
                  </a:moveTo>
                  <a:lnTo>
                    <a:pt x="16" y="0"/>
                  </a:lnTo>
                  <a:lnTo>
                    <a:pt x="8" y="4"/>
                  </a:lnTo>
                  <a:lnTo>
                    <a:pt x="0" y="10"/>
                  </a:lnTo>
                  <a:lnTo>
                    <a:pt x="16" y="10"/>
                  </a:lnTo>
                  <a:lnTo>
                    <a:pt x="1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042" name="Rectangle 803"/>
            <p:cNvSpPr>
              <a:spLocks noChangeArrowheads="1"/>
            </p:cNvSpPr>
            <p:nvPr/>
          </p:nvSpPr>
          <p:spPr bwMode="auto">
            <a:xfrm>
              <a:off x="4300538" y="5140325"/>
              <a:ext cx="31750" cy="317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043" name="Freeform 804"/>
            <p:cNvSpPr>
              <a:spLocks/>
            </p:cNvSpPr>
            <p:nvPr/>
          </p:nvSpPr>
          <p:spPr bwMode="auto">
            <a:xfrm>
              <a:off x="4240213" y="5108575"/>
              <a:ext cx="15875" cy="25400"/>
            </a:xfrm>
            <a:custGeom>
              <a:avLst/>
              <a:gdLst>
                <a:gd name="T0" fmla="*/ 10 w 10"/>
                <a:gd name="T1" fmla="*/ 0 h 16"/>
                <a:gd name="T2" fmla="*/ 10 w 10"/>
                <a:gd name="T3" fmla="*/ 0 h 16"/>
                <a:gd name="T4" fmla="*/ 4 w 10"/>
                <a:gd name="T5" fmla="*/ 8 h 16"/>
                <a:gd name="T6" fmla="*/ 0 w 10"/>
                <a:gd name="T7" fmla="*/ 16 h 16"/>
                <a:gd name="T8" fmla="*/ 10 w 10"/>
                <a:gd name="T9" fmla="*/ 16 h 16"/>
                <a:gd name="T10" fmla="*/ 10 w 10"/>
                <a:gd name="T11" fmla="*/ 0 h 16"/>
              </a:gdLst>
              <a:ahLst/>
              <a:cxnLst>
                <a:cxn ang="0">
                  <a:pos x="T0" y="T1"/>
                </a:cxn>
                <a:cxn ang="0">
                  <a:pos x="T2" y="T3"/>
                </a:cxn>
                <a:cxn ang="0">
                  <a:pos x="T4" y="T5"/>
                </a:cxn>
                <a:cxn ang="0">
                  <a:pos x="T6" y="T7"/>
                </a:cxn>
                <a:cxn ang="0">
                  <a:pos x="T8" y="T9"/>
                </a:cxn>
                <a:cxn ang="0">
                  <a:pos x="T10" y="T11"/>
                </a:cxn>
              </a:cxnLst>
              <a:rect l="0" t="0" r="r" b="b"/>
              <a:pathLst>
                <a:path w="10" h="16">
                  <a:moveTo>
                    <a:pt x="10" y="0"/>
                  </a:moveTo>
                  <a:lnTo>
                    <a:pt x="10" y="0"/>
                  </a:lnTo>
                  <a:lnTo>
                    <a:pt x="4" y="8"/>
                  </a:lnTo>
                  <a:lnTo>
                    <a:pt x="0" y="16"/>
                  </a:lnTo>
                  <a:lnTo>
                    <a:pt x="10" y="16"/>
                  </a:ln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044" name="Freeform 805"/>
            <p:cNvSpPr>
              <a:spLocks/>
            </p:cNvSpPr>
            <p:nvPr/>
          </p:nvSpPr>
          <p:spPr bwMode="auto">
            <a:xfrm>
              <a:off x="4237038" y="5178425"/>
              <a:ext cx="19050" cy="31750"/>
            </a:xfrm>
            <a:custGeom>
              <a:avLst/>
              <a:gdLst>
                <a:gd name="T0" fmla="*/ 12 w 12"/>
                <a:gd name="T1" fmla="*/ 0 h 20"/>
                <a:gd name="T2" fmla="*/ 0 w 12"/>
                <a:gd name="T3" fmla="*/ 0 h 20"/>
                <a:gd name="T4" fmla="*/ 0 w 12"/>
                <a:gd name="T5" fmla="*/ 0 h 20"/>
                <a:gd name="T6" fmla="*/ 2 w 12"/>
                <a:gd name="T7" fmla="*/ 10 h 20"/>
                <a:gd name="T8" fmla="*/ 4 w 12"/>
                <a:gd name="T9" fmla="*/ 20 h 20"/>
                <a:gd name="T10" fmla="*/ 12 w 12"/>
                <a:gd name="T11" fmla="*/ 20 h 20"/>
                <a:gd name="T12" fmla="*/ 12 w 12"/>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12" h="20">
                  <a:moveTo>
                    <a:pt x="12" y="0"/>
                  </a:moveTo>
                  <a:lnTo>
                    <a:pt x="0" y="0"/>
                  </a:lnTo>
                  <a:lnTo>
                    <a:pt x="0" y="0"/>
                  </a:lnTo>
                  <a:lnTo>
                    <a:pt x="2" y="10"/>
                  </a:lnTo>
                  <a:lnTo>
                    <a:pt x="4" y="20"/>
                  </a:lnTo>
                  <a:lnTo>
                    <a:pt x="12" y="20"/>
                  </a:lnTo>
                  <a:lnTo>
                    <a:pt x="1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045" name="Rectangle 806"/>
            <p:cNvSpPr>
              <a:spLocks noChangeArrowheads="1"/>
            </p:cNvSpPr>
            <p:nvPr/>
          </p:nvSpPr>
          <p:spPr bwMode="auto">
            <a:xfrm>
              <a:off x="4300538" y="5178425"/>
              <a:ext cx="31750" cy="317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046" name="Freeform 807"/>
            <p:cNvSpPr>
              <a:spLocks/>
            </p:cNvSpPr>
            <p:nvPr/>
          </p:nvSpPr>
          <p:spPr bwMode="auto">
            <a:xfrm>
              <a:off x="4237038" y="5140325"/>
              <a:ext cx="19050" cy="31750"/>
            </a:xfrm>
            <a:custGeom>
              <a:avLst/>
              <a:gdLst>
                <a:gd name="T0" fmla="*/ 12 w 12"/>
                <a:gd name="T1" fmla="*/ 0 h 20"/>
                <a:gd name="T2" fmla="*/ 2 w 12"/>
                <a:gd name="T3" fmla="*/ 0 h 20"/>
                <a:gd name="T4" fmla="*/ 2 w 12"/>
                <a:gd name="T5" fmla="*/ 0 h 20"/>
                <a:gd name="T6" fmla="*/ 0 w 12"/>
                <a:gd name="T7" fmla="*/ 10 h 20"/>
                <a:gd name="T8" fmla="*/ 0 w 12"/>
                <a:gd name="T9" fmla="*/ 20 h 20"/>
                <a:gd name="T10" fmla="*/ 12 w 12"/>
                <a:gd name="T11" fmla="*/ 20 h 20"/>
                <a:gd name="T12" fmla="*/ 12 w 12"/>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12" h="20">
                  <a:moveTo>
                    <a:pt x="12" y="0"/>
                  </a:moveTo>
                  <a:lnTo>
                    <a:pt x="2" y="0"/>
                  </a:lnTo>
                  <a:lnTo>
                    <a:pt x="2" y="0"/>
                  </a:lnTo>
                  <a:lnTo>
                    <a:pt x="0" y="10"/>
                  </a:lnTo>
                  <a:lnTo>
                    <a:pt x="0" y="20"/>
                  </a:lnTo>
                  <a:lnTo>
                    <a:pt x="12" y="20"/>
                  </a:lnTo>
                  <a:lnTo>
                    <a:pt x="1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grpSp>
          <p:nvGrpSpPr>
            <p:cNvPr id="2047" name="Group 1009"/>
            <p:cNvGrpSpPr>
              <a:grpSpLocks/>
            </p:cNvGrpSpPr>
            <p:nvPr/>
          </p:nvGrpSpPr>
          <p:grpSpPr bwMode="auto">
            <a:xfrm>
              <a:off x="4237038" y="5073650"/>
              <a:ext cx="241300" cy="241300"/>
              <a:chOff x="2669" y="3196"/>
              <a:chExt cx="152" cy="152"/>
            </a:xfrm>
          </p:grpSpPr>
          <p:sp>
            <p:nvSpPr>
              <p:cNvPr id="2181" name="Freeform 809"/>
              <p:cNvSpPr>
                <a:spLocks/>
              </p:cNvSpPr>
              <p:nvPr/>
            </p:nvSpPr>
            <p:spPr bwMode="auto">
              <a:xfrm>
                <a:off x="2807" y="3312"/>
                <a:ext cx="10" cy="16"/>
              </a:xfrm>
              <a:custGeom>
                <a:avLst/>
                <a:gdLst>
                  <a:gd name="T0" fmla="*/ 0 w 10"/>
                  <a:gd name="T1" fmla="*/ 16 h 16"/>
                  <a:gd name="T2" fmla="*/ 0 w 10"/>
                  <a:gd name="T3" fmla="*/ 16 h 16"/>
                  <a:gd name="T4" fmla="*/ 6 w 10"/>
                  <a:gd name="T5" fmla="*/ 8 h 16"/>
                  <a:gd name="T6" fmla="*/ 10 w 10"/>
                  <a:gd name="T7" fmla="*/ 0 h 16"/>
                  <a:gd name="T8" fmla="*/ 0 w 10"/>
                  <a:gd name="T9" fmla="*/ 0 h 16"/>
                  <a:gd name="T10" fmla="*/ 0 w 10"/>
                  <a:gd name="T11" fmla="*/ 16 h 16"/>
                </a:gdLst>
                <a:ahLst/>
                <a:cxnLst>
                  <a:cxn ang="0">
                    <a:pos x="T0" y="T1"/>
                  </a:cxn>
                  <a:cxn ang="0">
                    <a:pos x="T2" y="T3"/>
                  </a:cxn>
                  <a:cxn ang="0">
                    <a:pos x="T4" y="T5"/>
                  </a:cxn>
                  <a:cxn ang="0">
                    <a:pos x="T6" y="T7"/>
                  </a:cxn>
                  <a:cxn ang="0">
                    <a:pos x="T8" y="T9"/>
                  </a:cxn>
                  <a:cxn ang="0">
                    <a:pos x="T10" y="T11"/>
                  </a:cxn>
                </a:cxnLst>
                <a:rect l="0" t="0" r="r" b="b"/>
                <a:pathLst>
                  <a:path w="10" h="16">
                    <a:moveTo>
                      <a:pt x="0" y="16"/>
                    </a:moveTo>
                    <a:lnTo>
                      <a:pt x="0" y="16"/>
                    </a:lnTo>
                    <a:lnTo>
                      <a:pt x="6" y="8"/>
                    </a:lnTo>
                    <a:lnTo>
                      <a:pt x="10" y="0"/>
                    </a:lnTo>
                    <a:lnTo>
                      <a:pt x="0" y="0"/>
                    </a:lnTo>
                    <a:lnTo>
                      <a:pt x="0" y="1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182" name="Freeform 810"/>
              <p:cNvSpPr>
                <a:spLocks/>
              </p:cNvSpPr>
              <p:nvPr/>
            </p:nvSpPr>
            <p:spPr bwMode="auto">
              <a:xfrm>
                <a:off x="2807" y="3286"/>
                <a:ext cx="14" cy="20"/>
              </a:xfrm>
              <a:custGeom>
                <a:avLst/>
                <a:gdLst>
                  <a:gd name="T0" fmla="*/ 0 w 14"/>
                  <a:gd name="T1" fmla="*/ 20 h 20"/>
                  <a:gd name="T2" fmla="*/ 10 w 14"/>
                  <a:gd name="T3" fmla="*/ 20 h 20"/>
                  <a:gd name="T4" fmla="*/ 10 w 14"/>
                  <a:gd name="T5" fmla="*/ 20 h 20"/>
                  <a:gd name="T6" fmla="*/ 12 w 14"/>
                  <a:gd name="T7" fmla="*/ 12 h 20"/>
                  <a:gd name="T8" fmla="*/ 14 w 14"/>
                  <a:gd name="T9" fmla="*/ 0 h 20"/>
                  <a:gd name="T10" fmla="*/ 0 w 14"/>
                  <a:gd name="T11" fmla="*/ 0 h 20"/>
                  <a:gd name="T12" fmla="*/ 0 w 14"/>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14" h="20">
                    <a:moveTo>
                      <a:pt x="0" y="20"/>
                    </a:moveTo>
                    <a:lnTo>
                      <a:pt x="10" y="20"/>
                    </a:lnTo>
                    <a:lnTo>
                      <a:pt x="10" y="20"/>
                    </a:lnTo>
                    <a:lnTo>
                      <a:pt x="12" y="12"/>
                    </a:lnTo>
                    <a:lnTo>
                      <a:pt x="14" y="0"/>
                    </a:lnTo>
                    <a:lnTo>
                      <a:pt x="0" y="0"/>
                    </a:lnTo>
                    <a:lnTo>
                      <a:pt x="0" y="2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183" name="Freeform 811"/>
              <p:cNvSpPr>
                <a:spLocks/>
              </p:cNvSpPr>
              <p:nvPr/>
            </p:nvSpPr>
            <p:spPr bwMode="auto">
              <a:xfrm>
                <a:off x="2807" y="3262"/>
                <a:ext cx="12" cy="20"/>
              </a:xfrm>
              <a:custGeom>
                <a:avLst/>
                <a:gdLst>
                  <a:gd name="T0" fmla="*/ 0 w 12"/>
                  <a:gd name="T1" fmla="*/ 20 h 20"/>
                  <a:gd name="T2" fmla="*/ 12 w 12"/>
                  <a:gd name="T3" fmla="*/ 20 h 20"/>
                  <a:gd name="T4" fmla="*/ 12 w 12"/>
                  <a:gd name="T5" fmla="*/ 20 h 20"/>
                  <a:gd name="T6" fmla="*/ 12 w 12"/>
                  <a:gd name="T7" fmla="*/ 10 h 20"/>
                  <a:gd name="T8" fmla="*/ 8 w 12"/>
                  <a:gd name="T9" fmla="*/ 0 h 20"/>
                  <a:gd name="T10" fmla="*/ 0 w 12"/>
                  <a:gd name="T11" fmla="*/ 0 h 20"/>
                  <a:gd name="T12" fmla="*/ 0 w 12"/>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12" h="20">
                    <a:moveTo>
                      <a:pt x="0" y="20"/>
                    </a:moveTo>
                    <a:lnTo>
                      <a:pt x="12" y="20"/>
                    </a:lnTo>
                    <a:lnTo>
                      <a:pt x="12" y="20"/>
                    </a:lnTo>
                    <a:lnTo>
                      <a:pt x="12" y="10"/>
                    </a:lnTo>
                    <a:lnTo>
                      <a:pt x="8" y="0"/>
                    </a:lnTo>
                    <a:lnTo>
                      <a:pt x="0" y="0"/>
                    </a:lnTo>
                    <a:lnTo>
                      <a:pt x="0" y="2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184" name="Rectangle 812"/>
              <p:cNvSpPr>
                <a:spLocks noChangeArrowheads="1"/>
              </p:cNvSpPr>
              <p:nvPr/>
            </p:nvSpPr>
            <p:spPr bwMode="auto">
              <a:xfrm>
                <a:off x="2783" y="3262"/>
                <a:ext cx="20" cy="2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185" name="Freeform 813"/>
              <p:cNvSpPr>
                <a:spLocks/>
              </p:cNvSpPr>
              <p:nvPr/>
            </p:nvSpPr>
            <p:spPr bwMode="auto">
              <a:xfrm>
                <a:off x="2807" y="3244"/>
                <a:ext cx="6" cy="14"/>
              </a:xfrm>
              <a:custGeom>
                <a:avLst/>
                <a:gdLst>
                  <a:gd name="T0" fmla="*/ 6 w 6"/>
                  <a:gd name="T1" fmla="*/ 14 h 14"/>
                  <a:gd name="T2" fmla="*/ 6 w 6"/>
                  <a:gd name="T3" fmla="*/ 14 h 14"/>
                  <a:gd name="T4" fmla="*/ 0 w 6"/>
                  <a:gd name="T5" fmla="*/ 0 h 14"/>
                  <a:gd name="T6" fmla="*/ 0 w 6"/>
                  <a:gd name="T7" fmla="*/ 14 h 14"/>
                  <a:gd name="T8" fmla="*/ 6 w 6"/>
                  <a:gd name="T9" fmla="*/ 14 h 14"/>
                </a:gdLst>
                <a:ahLst/>
                <a:cxnLst>
                  <a:cxn ang="0">
                    <a:pos x="T0" y="T1"/>
                  </a:cxn>
                  <a:cxn ang="0">
                    <a:pos x="T2" y="T3"/>
                  </a:cxn>
                  <a:cxn ang="0">
                    <a:pos x="T4" y="T5"/>
                  </a:cxn>
                  <a:cxn ang="0">
                    <a:pos x="T6" y="T7"/>
                  </a:cxn>
                  <a:cxn ang="0">
                    <a:pos x="T8" y="T9"/>
                  </a:cxn>
                </a:cxnLst>
                <a:rect l="0" t="0" r="r" b="b"/>
                <a:pathLst>
                  <a:path w="6" h="14">
                    <a:moveTo>
                      <a:pt x="6" y="14"/>
                    </a:moveTo>
                    <a:lnTo>
                      <a:pt x="6" y="14"/>
                    </a:lnTo>
                    <a:lnTo>
                      <a:pt x="0" y="0"/>
                    </a:lnTo>
                    <a:lnTo>
                      <a:pt x="0" y="14"/>
                    </a:lnTo>
                    <a:lnTo>
                      <a:pt x="6"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186" name="Rectangle 814"/>
              <p:cNvSpPr>
                <a:spLocks noChangeArrowheads="1"/>
              </p:cNvSpPr>
              <p:nvPr/>
            </p:nvSpPr>
            <p:spPr bwMode="auto">
              <a:xfrm>
                <a:off x="2759" y="3262"/>
                <a:ext cx="20" cy="2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187" name="Rectangle 815"/>
              <p:cNvSpPr>
                <a:spLocks noChangeArrowheads="1"/>
              </p:cNvSpPr>
              <p:nvPr/>
            </p:nvSpPr>
            <p:spPr bwMode="auto">
              <a:xfrm>
                <a:off x="2783" y="3286"/>
                <a:ext cx="20" cy="2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188" name="Rectangle 816"/>
              <p:cNvSpPr>
                <a:spLocks noChangeArrowheads="1"/>
              </p:cNvSpPr>
              <p:nvPr/>
            </p:nvSpPr>
            <p:spPr bwMode="auto">
              <a:xfrm>
                <a:off x="2759" y="3286"/>
                <a:ext cx="20" cy="2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189" name="Freeform 817"/>
              <p:cNvSpPr>
                <a:spLocks/>
              </p:cNvSpPr>
              <p:nvPr/>
            </p:nvSpPr>
            <p:spPr bwMode="auto">
              <a:xfrm>
                <a:off x="2709" y="3196"/>
                <a:ext cx="20" cy="14"/>
              </a:xfrm>
              <a:custGeom>
                <a:avLst/>
                <a:gdLst>
                  <a:gd name="T0" fmla="*/ 20 w 20"/>
                  <a:gd name="T1" fmla="*/ 14 h 14"/>
                  <a:gd name="T2" fmla="*/ 20 w 20"/>
                  <a:gd name="T3" fmla="*/ 0 h 14"/>
                  <a:gd name="T4" fmla="*/ 20 w 20"/>
                  <a:gd name="T5" fmla="*/ 0 h 14"/>
                  <a:gd name="T6" fmla="*/ 10 w 20"/>
                  <a:gd name="T7" fmla="*/ 0 h 14"/>
                  <a:gd name="T8" fmla="*/ 0 w 20"/>
                  <a:gd name="T9" fmla="*/ 2 h 14"/>
                  <a:gd name="T10" fmla="*/ 0 w 20"/>
                  <a:gd name="T11" fmla="*/ 14 h 14"/>
                  <a:gd name="T12" fmla="*/ 20 w 20"/>
                  <a:gd name="T13" fmla="*/ 14 h 14"/>
                </a:gdLst>
                <a:ahLst/>
                <a:cxnLst>
                  <a:cxn ang="0">
                    <a:pos x="T0" y="T1"/>
                  </a:cxn>
                  <a:cxn ang="0">
                    <a:pos x="T2" y="T3"/>
                  </a:cxn>
                  <a:cxn ang="0">
                    <a:pos x="T4" y="T5"/>
                  </a:cxn>
                  <a:cxn ang="0">
                    <a:pos x="T6" y="T7"/>
                  </a:cxn>
                  <a:cxn ang="0">
                    <a:pos x="T8" y="T9"/>
                  </a:cxn>
                  <a:cxn ang="0">
                    <a:pos x="T10" y="T11"/>
                  </a:cxn>
                  <a:cxn ang="0">
                    <a:pos x="T12" y="T13"/>
                  </a:cxn>
                </a:cxnLst>
                <a:rect l="0" t="0" r="r" b="b"/>
                <a:pathLst>
                  <a:path w="20" h="14">
                    <a:moveTo>
                      <a:pt x="20" y="14"/>
                    </a:moveTo>
                    <a:lnTo>
                      <a:pt x="20" y="0"/>
                    </a:lnTo>
                    <a:lnTo>
                      <a:pt x="20" y="0"/>
                    </a:lnTo>
                    <a:lnTo>
                      <a:pt x="10" y="0"/>
                    </a:lnTo>
                    <a:lnTo>
                      <a:pt x="0" y="2"/>
                    </a:lnTo>
                    <a:lnTo>
                      <a:pt x="0" y="14"/>
                    </a:lnTo>
                    <a:lnTo>
                      <a:pt x="20"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190" name="Rectangle 818"/>
              <p:cNvSpPr>
                <a:spLocks noChangeArrowheads="1"/>
              </p:cNvSpPr>
              <p:nvPr/>
            </p:nvSpPr>
            <p:spPr bwMode="auto">
              <a:xfrm>
                <a:off x="2759" y="3238"/>
                <a:ext cx="20" cy="2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191" name="Freeform 819"/>
              <p:cNvSpPr>
                <a:spLocks/>
              </p:cNvSpPr>
              <p:nvPr/>
            </p:nvSpPr>
            <p:spPr bwMode="auto">
              <a:xfrm>
                <a:off x="2783" y="3336"/>
                <a:ext cx="16" cy="8"/>
              </a:xfrm>
              <a:custGeom>
                <a:avLst/>
                <a:gdLst>
                  <a:gd name="T0" fmla="*/ 0 w 16"/>
                  <a:gd name="T1" fmla="*/ 8 h 8"/>
                  <a:gd name="T2" fmla="*/ 0 w 16"/>
                  <a:gd name="T3" fmla="*/ 8 h 8"/>
                  <a:gd name="T4" fmla="*/ 8 w 16"/>
                  <a:gd name="T5" fmla="*/ 4 h 8"/>
                  <a:gd name="T6" fmla="*/ 16 w 16"/>
                  <a:gd name="T7" fmla="*/ 0 h 8"/>
                  <a:gd name="T8" fmla="*/ 0 w 16"/>
                  <a:gd name="T9" fmla="*/ 0 h 8"/>
                  <a:gd name="T10" fmla="*/ 0 w 16"/>
                  <a:gd name="T11" fmla="*/ 8 h 8"/>
                </a:gdLst>
                <a:ahLst/>
                <a:cxnLst>
                  <a:cxn ang="0">
                    <a:pos x="T0" y="T1"/>
                  </a:cxn>
                  <a:cxn ang="0">
                    <a:pos x="T2" y="T3"/>
                  </a:cxn>
                  <a:cxn ang="0">
                    <a:pos x="T4" y="T5"/>
                  </a:cxn>
                  <a:cxn ang="0">
                    <a:pos x="T6" y="T7"/>
                  </a:cxn>
                  <a:cxn ang="0">
                    <a:pos x="T8" y="T9"/>
                  </a:cxn>
                  <a:cxn ang="0">
                    <a:pos x="T10" y="T11"/>
                  </a:cxn>
                </a:cxnLst>
                <a:rect l="0" t="0" r="r" b="b"/>
                <a:pathLst>
                  <a:path w="16" h="8">
                    <a:moveTo>
                      <a:pt x="0" y="8"/>
                    </a:moveTo>
                    <a:lnTo>
                      <a:pt x="0" y="8"/>
                    </a:lnTo>
                    <a:lnTo>
                      <a:pt x="8" y="4"/>
                    </a:lnTo>
                    <a:lnTo>
                      <a:pt x="16" y="0"/>
                    </a:lnTo>
                    <a:lnTo>
                      <a:pt x="0" y="0"/>
                    </a:lnTo>
                    <a:lnTo>
                      <a:pt x="0" y="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192" name="Rectangle 820"/>
              <p:cNvSpPr>
                <a:spLocks noChangeArrowheads="1"/>
              </p:cNvSpPr>
              <p:nvPr/>
            </p:nvSpPr>
            <p:spPr bwMode="auto">
              <a:xfrm>
                <a:off x="2759" y="3312"/>
                <a:ext cx="20" cy="2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193" name="Rectangle 821"/>
              <p:cNvSpPr>
                <a:spLocks noChangeArrowheads="1"/>
              </p:cNvSpPr>
              <p:nvPr/>
            </p:nvSpPr>
            <p:spPr bwMode="auto">
              <a:xfrm>
                <a:off x="2735" y="3312"/>
                <a:ext cx="20" cy="2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194" name="Rectangle 822"/>
              <p:cNvSpPr>
                <a:spLocks noChangeArrowheads="1"/>
              </p:cNvSpPr>
              <p:nvPr/>
            </p:nvSpPr>
            <p:spPr bwMode="auto">
              <a:xfrm>
                <a:off x="2735" y="3286"/>
                <a:ext cx="20" cy="2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195" name="Freeform 823"/>
              <p:cNvSpPr>
                <a:spLocks/>
              </p:cNvSpPr>
              <p:nvPr/>
            </p:nvSpPr>
            <p:spPr bwMode="auto">
              <a:xfrm>
                <a:off x="2783" y="3218"/>
                <a:ext cx="16" cy="16"/>
              </a:xfrm>
              <a:custGeom>
                <a:avLst/>
                <a:gdLst>
                  <a:gd name="T0" fmla="*/ 16 w 16"/>
                  <a:gd name="T1" fmla="*/ 16 h 16"/>
                  <a:gd name="T2" fmla="*/ 16 w 16"/>
                  <a:gd name="T3" fmla="*/ 16 h 16"/>
                  <a:gd name="T4" fmla="*/ 8 w 16"/>
                  <a:gd name="T5" fmla="*/ 6 h 16"/>
                  <a:gd name="T6" fmla="*/ 8 w 16"/>
                  <a:gd name="T7" fmla="*/ 6 h 16"/>
                  <a:gd name="T8" fmla="*/ 0 w 16"/>
                  <a:gd name="T9" fmla="*/ 0 h 16"/>
                  <a:gd name="T10" fmla="*/ 0 w 16"/>
                  <a:gd name="T11" fmla="*/ 16 h 16"/>
                  <a:gd name="T12" fmla="*/ 16 w 16"/>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16" h="16">
                    <a:moveTo>
                      <a:pt x="16" y="16"/>
                    </a:moveTo>
                    <a:lnTo>
                      <a:pt x="16" y="16"/>
                    </a:lnTo>
                    <a:lnTo>
                      <a:pt x="8" y="6"/>
                    </a:lnTo>
                    <a:lnTo>
                      <a:pt x="8" y="6"/>
                    </a:lnTo>
                    <a:lnTo>
                      <a:pt x="0" y="0"/>
                    </a:lnTo>
                    <a:lnTo>
                      <a:pt x="0" y="16"/>
                    </a:lnTo>
                    <a:lnTo>
                      <a:pt x="16" y="1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196" name="Rectangle 824"/>
              <p:cNvSpPr>
                <a:spLocks noChangeArrowheads="1"/>
              </p:cNvSpPr>
              <p:nvPr/>
            </p:nvSpPr>
            <p:spPr bwMode="auto">
              <a:xfrm>
                <a:off x="2685" y="3286"/>
                <a:ext cx="20" cy="2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197" name="Rectangle 825"/>
              <p:cNvSpPr>
                <a:spLocks noChangeArrowheads="1"/>
              </p:cNvSpPr>
              <p:nvPr/>
            </p:nvSpPr>
            <p:spPr bwMode="auto">
              <a:xfrm>
                <a:off x="2783" y="3312"/>
                <a:ext cx="20" cy="2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198" name="Rectangle 826"/>
              <p:cNvSpPr>
                <a:spLocks noChangeArrowheads="1"/>
              </p:cNvSpPr>
              <p:nvPr/>
            </p:nvSpPr>
            <p:spPr bwMode="auto">
              <a:xfrm>
                <a:off x="2685" y="3214"/>
                <a:ext cx="20" cy="2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199" name="Freeform 827"/>
              <p:cNvSpPr>
                <a:spLocks/>
              </p:cNvSpPr>
              <p:nvPr/>
            </p:nvSpPr>
            <p:spPr bwMode="auto">
              <a:xfrm>
                <a:off x="2709" y="3312"/>
                <a:ext cx="20" cy="20"/>
              </a:xfrm>
              <a:custGeom>
                <a:avLst/>
                <a:gdLst>
                  <a:gd name="T0" fmla="*/ 0 w 20"/>
                  <a:gd name="T1" fmla="*/ 0 h 20"/>
                  <a:gd name="T2" fmla="*/ 0 w 20"/>
                  <a:gd name="T3" fmla="*/ 20 h 20"/>
                  <a:gd name="T4" fmla="*/ 0 w 20"/>
                  <a:gd name="T5" fmla="*/ 20 h 20"/>
                  <a:gd name="T6" fmla="*/ 0 w 20"/>
                  <a:gd name="T7" fmla="*/ 20 h 20"/>
                  <a:gd name="T8" fmla="*/ 20 w 20"/>
                  <a:gd name="T9" fmla="*/ 20 h 20"/>
                  <a:gd name="T10" fmla="*/ 20 w 20"/>
                  <a:gd name="T11" fmla="*/ 0 h 20"/>
                  <a:gd name="T12" fmla="*/ 0 w 2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20" h="20">
                    <a:moveTo>
                      <a:pt x="0" y="0"/>
                    </a:moveTo>
                    <a:lnTo>
                      <a:pt x="0" y="20"/>
                    </a:lnTo>
                    <a:lnTo>
                      <a:pt x="0" y="20"/>
                    </a:lnTo>
                    <a:lnTo>
                      <a:pt x="0" y="20"/>
                    </a:lnTo>
                    <a:lnTo>
                      <a:pt x="20" y="20"/>
                    </a:lnTo>
                    <a:lnTo>
                      <a:pt x="20"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200" name="Rectangle 828"/>
              <p:cNvSpPr>
                <a:spLocks noChangeArrowheads="1"/>
              </p:cNvSpPr>
              <p:nvPr/>
            </p:nvSpPr>
            <p:spPr bwMode="auto">
              <a:xfrm>
                <a:off x="2685" y="3262"/>
                <a:ext cx="20" cy="2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201" name="Freeform 829"/>
              <p:cNvSpPr>
                <a:spLocks/>
              </p:cNvSpPr>
              <p:nvPr/>
            </p:nvSpPr>
            <p:spPr bwMode="auto">
              <a:xfrm>
                <a:off x="2783" y="3238"/>
                <a:ext cx="20" cy="20"/>
              </a:xfrm>
              <a:custGeom>
                <a:avLst/>
                <a:gdLst>
                  <a:gd name="T0" fmla="*/ 0 w 20"/>
                  <a:gd name="T1" fmla="*/ 0 h 20"/>
                  <a:gd name="T2" fmla="*/ 0 w 20"/>
                  <a:gd name="T3" fmla="*/ 20 h 20"/>
                  <a:gd name="T4" fmla="*/ 20 w 20"/>
                  <a:gd name="T5" fmla="*/ 20 h 20"/>
                  <a:gd name="T6" fmla="*/ 20 w 20"/>
                  <a:gd name="T7" fmla="*/ 0 h 20"/>
                  <a:gd name="T8" fmla="*/ 20 w 20"/>
                  <a:gd name="T9" fmla="*/ 0 h 20"/>
                  <a:gd name="T10" fmla="*/ 20 w 20"/>
                  <a:gd name="T11" fmla="*/ 0 h 20"/>
                  <a:gd name="T12" fmla="*/ 0 w 20"/>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20" h="20">
                    <a:moveTo>
                      <a:pt x="0" y="0"/>
                    </a:moveTo>
                    <a:lnTo>
                      <a:pt x="0" y="20"/>
                    </a:lnTo>
                    <a:lnTo>
                      <a:pt x="20" y="20"/>
                    </a:lnTo>
                    <a:lnTo>
                      <a:pt x="20" y="0"/>
                    </a:lnTo>
                    <a:lnTo>
                      <a:pt x="20" y="0"/>
                    </a:lnTo>
                    <a:lnTo>
                      <a:pt x="20"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202" name="Rectangle 830"/>
              <p:cNvSpPr>
                <a:spLocks noChangeArrowheads="1"/>
              </p:cNvSpPr>
              <p:nvPr/>
            </p:nvSpPr>
            <p:spPr bwMode="auto">
              <a:xfrm>
                <a:off x="2735" y="3238"/>
                <a:ext cx="20" cy="2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203" name="Rectangle 831"/>
              <p:cNvSpPr>
                <a:spLocks noChangeArrowheads="1"/>
              </p:cNvSpPr>
              <p:nvPr/>
            </p:nvSpPr>
            <p:spPr bwMode="auto">
              <a:xfrm>
                <a:off x="2685" y="3238"/>
                <a:ext cx="20" cy="2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204" name="Freeform 832"/>
              <p:cNvSpPr>
                <a:spLocks/>
              </p:cNvSpPr>
              <p:nvPr/>
            </p:nvSpPr>
            <p:spPr bwMode="auto">
              <a:xfrm>
                <a:off x="2759" y="3202"/>
                <a:ext cx="14" cy="8"/>
              </a:xfrm>
              <a:custGeom>
                <a:avLst/>
                <a:gdLst>
                  <a:gd name="T0" fmla="*/ 14 w 14"/>
                  <a:gd name="T1" fmla="*/ 8 h 8"/>
                  <a:gd name="T2" fmla="*/ 14 w 14"/>
                  <a:gd name="T3" fmla="*/ 8 h 8"/>
                  <a:gd name="T4" fmla="*/ 0 w 14"/>
                  <a:gd name="T5" fmla="*/ 0 h 8"/>
                  <a:gd name="T6" fmla="*/ 0 w 14"/>
                  <a:gd name="T7" fmla="*/ 8 h 8"/>
                  <a:gd name="T8" fmla="*/ 14 w 14"/>
                  <a:gd name="T9" fmla="*/ 8 h 8"/>
                </a:gdLst>
                <a:ahLst/>
                <a:cxnLst>
                  <a:cxn ang="0">
                    <a:pos x="T0" y="T1"/>
                  </a:cxn>
                  <a:cxn ang="0">
                    <a:pos x="T2" y="T3"/>
                  </a:cxn>
                  <a:cxn ang="0">
                    <a:pos x="T4" y="T5"/>
                  </a:cxn>
                  <a:cxn ang="0">
                    <a:pos x="T6" y="T7"/>
                  </a:cxn>
                  <a:cxn ang="0">
                    <a:pos x="T8" y="T9"/>
                  </a:cxn>
                </a:cxnLst>
                <a:rect l="0" t="0" r="r" b="b"/>
                <a:pathLst>
                  <a:path w="14" h="8">
                    <a:moveTo>
                      <a:pt x="14" y="8"/>
                    </a:moveTo>
                    <a:lnTo>
                      <a:pt x="14" y="8"/>
                    </a:lnTo>
                    <a:lnTo>
                      <a:pt x="0" y="0"/>
                    </a:lnTo>
                    <a:lnTo>
                      <a:pt x="0" y="8"/>
                    </a:lnTo>
                    <a:lnTo>
                      <a:pt x="14" y="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205" name="Rectangle 833"/>
              <p:cNvSpPr>
                <a:spLocks noChangeArrowheads="1"/>
              </p:cNvSpPr>
              <p:nvPr/>
            </p:nvSpPr>
            <p:spPr bwMode="auto">
              <a:xfrm>
                <a:off x="2709" y="3214"/>
                <a:ext cx="20" cy="2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206" name="Rectangle 834"/>
              <p:cNvSpPr>
                <a:spLocks noChangeArrowheads="1"/>
              </p:cNvSpPr>
              <p:nvPr/>
            </p:nvSpPr>
            <p:spPr bwMode="auto">
              <a:xfrm>
                <a:off x="2735" y="3214"/>
                <a:ext cx="20" cy="2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207" name="Freeform 835"/>
              <p:cNvSpPr>
                <a:spLocks/>
              </p:cNvSpPr>
              <p:nvPr/>
            </p:nvSpPr>
            <p:spPr bwMode="auto">
              <a:xfrm>
                <a:off x="2735" y="3196"/>
                <a:ext cx="20" cy="14"/>
              </a:xfrm>
              <a:custGeom>
                <a:avLst/>
                <a:gdLst>
                  <a:gd name="T0" fmla="*/ 20 w 20"/>
                  <a:gd name="T1" fmla="*/ 14 h 14"/>
                  <a:gd name="T2" fmla="*/ 20 w 20"/>
                  <a:gd name="T3" fmla="*/ 6 h 14"/>
                  <a:gd name="T4" fmla="*/ 20 w 20"/>
                  <a:gd name="T5" fmla="*/ 6 h 14"/>
                  <a:gd name="T6" fmla="*/ 10 w 20"/>
                  <a:gd name="T7" fmla="*/ 2 h 14"/>
                  <a:gd name="T8" fmla="*/ 0 w 20"/>
                  <a:gd name="T9" fmla="*/ 0 h 14"/>
                  <a:gd name="T10" fmla="*/ 0 w 20"/>
                  <a:gd name="T11" fmla="*/ 14 h 14"/>
                  <a:gd name="T12" fmla="*/ 20 w 20"/>
                  <a:gd name="T13" fmla="*/ 14 h 14"/>
                </a:gdLst>
                <a:ahLst/>
                <a:cxnLst>
                  <a:cxn ang="0">
                    <a:pos x="T0" y="T1"/>
                  </a:cxn>
                  <a:cxn ang="0">
                    <a:pos x="T2" y="T3"/>
                  </a:cxn>
                  <a:cxn ang="0">
                    <a:pos x="T4" y="T5"/>
                  </a:cxn>
                  <a:cxn ang="0">
                    <a:pos x="T6" y="T7"/>
                  </a:cxn>
                  <a:cxn ang="0">
                    <a:pos x="T8" y="T9"/>
                  </a:cxn>
                  <a:cxn ang="0">
                    <a:pos x="T10" y="T11"/>
                  </a:cxn>
                  <a:cxn ang="0">
                    <a:pos x="T12" y="T13"/>
                  </a:cxn>
                </a:cxnLst>
                <a:rect l="0" t="0" r="r" b="b"/>
                <a:pathLst>
                  <a:path w="20" h="14">
                    <a:moveTo>
                      <a:pt x="20" y="14"/>
                    </a:moveTo>
                    <a:lnTo>
                      <a:pt x="20" y="6"/>
                    </a:lnTo>
                    <a:lnTo>
                      <a:pt x="20" y="6"/>
                    </a:lnTo>
                    <a:lnTo>
                      <a:pt x="10" y="2"/>
                    </a:lnTo>
                    <a:lnTo>
                      <a:pt x="0" y="0"/>
                    </a:lnTo>
                    <a:lnTo>
                      <a:pt x="0" y="14"/>
                    </a:lnTo>
                    <a:lnTo>
                      <a:pt x="20"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208" name="Rectangle 836"/>
              <p:cNvSpPr>
                <a:spLocks noChangeArrowheads="1"/>
              </p:cNvSpPr>
              <p:nvPr/>
            </p:nvSpPr>
            <p:spPr bwMode="auto">
              <a:xfrm>
                <a:off x="2683" y="3262"/>
                <a:ext cx="2"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209" name="Freeform 837"/>
              <p:cNvSpPr>
                <a:spLocks/>
              </p:cNvSpPr>
              <p:nvPr/>
            </p:nvSpPr>
            <p:spPr bwMode="auto">
              <a:xfrm>
                <a:off x="2683" y="3214"/>
                <a:ext cx="2" cy="20"/>
              </a:xfrm>
              <a:custGeom>
                <a:avLst/>
                <a:gdLst>
                  <a:gd name="T0" fmla="*/ 2 w 2"/>
                  <a:gd name="T1" fmla="*/ 0 h 20"/>
                  <a:gd name="T2" fmla="*/ 2 w 2"/>
                  <a:gd name="T3" fmla="*/ 0 h 20"/>
                  <a:gd name="T4" fmla="*/ 2 w 2"/>
                  <a:gd name="T5" fmla="*/ 0 h 20"/>
                  <a:gd name="T6" fmla="*/ 0 w 2"/>
                  <a:gd name="T7" fmla="*/ 0 h 20"/>
                  <a:gd name="T8" fmla="*/ 0 w 2"/>
                  <a:gd name="T9" fmla="*/ 20 h 20"/>
                  <a:gd name="T10" fmla="*/ 2 w 2"/>
                  <a:gd name="T11" fmla="*/ 20 h 20"/>
                  <a:gd name="T12" fmla="*/ 2 w 2"/>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2" h="20">
                    <a:moveTo>
                      <a:pt x="2" y="0"/>
                    </a:moveTo>
                    <a:lnTo>
                      <a:pt x="2" y="0"/>
                    </a:lnTo>
                    <a:lnTo>
                      <a:pt x="2" y="0"/>
                    </a:lnTo>
                    <a:lnTo>
                      <a:pt x="0" y="0"/>
                    </a:lnTo>
                    <a:lnTo>
                      <a:pt x="0" y="20"/>
                    </a:lnTo>
                    <a:lnTo>
                      <a:pt x="2" y="20"/>
                    </a:lnTo>
                    <a:lnTo>
                      <a:pt x="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210" name="Rectangle 838"/>
              <p:cNvSpPr>
                <a:spLocks noChangeArrowheads="1"/>
              </p:cNvSpPr>
              <p:nvPr/>
            </p:nvSpPr>
            <p:spPr bwMode="auto">
              <a:xfrm>
                <a:off x="2681" y="3262"/>
                <a:ext cx="2"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211" name="Freeform 839"/>
              <p:cNvSpPr>
                <a:spLocks/>
              </p:cNvSpPr>
              <p:nvPr/>
            </p:nvSpPr>
            <p:spPr bwMode="auto">
              <a:xfrm>
                <a:off x="2683" y="3286"/>
                <a:ext cx="2" cy="20"/>
              </a:xfrm>
              <a:custGeom>
                <a:avLst/>
                <a:gdLst>
                  <a:gd name="T0" fmla="*/ 2 w 2"/>
                  <a:gd name="T1" fmla="*/ 20 h 20"/>
                  <a:gd name="T2" fmla="*/ 2 w 2"/>
                  <a:gd name="T3" fmla="*/ 0 h 20"/>
                  <a:gd name="T4" fmla="*/ 0 w 2"/>
                  <a:gd name="T5" fmla="*/ 0 h 20"/>
                  <a:gd name="T6" fmla="*/ 0 w 2"/>
                  <a:gd name="T7" fmla="*/ 18 h 20"/>
                  <a:gd name="T8" fmla="*/ 0 w 2"/>
                  <a:gd name="T9" fmla="*/ 18 h 20"/>
                  <a:gd name="T10" fmla="*/ 2 w 2"/>
                  <a:gd name="T11" fmla="*/ 20 h 20"/>
                  <a:gd name="T12" fmla="*/ 2 w 2"/>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2" h="20">
                    <a:moveTo>
                      <a:pt x="2" y="20"/>
                    </a:moveTo>
                    <a:lnTo>
                      <a:pt x="2" y="0"/>
                    </a:lnTo>
                    <a:lnTo>
                      <a:pt x="0" y="0"/>
                    </a:lnTo>
                    <a:lnTo>
                      <a:pt x="0" y="18"/>
                    </a:lnTo>
                    <a:lnTo>
                      <a:pt x="0" y="18"/>
                    </a:lnTo>
                    <a:lnTo>
                      <a:pt x="2" y="20"/>
                    </a:lnTo>
                    <a:lnTo>
                      <a:pt x="2" y="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212" name="Freeform 840"/>
              <p:cNvSpPr>
                <a:spLocks/>
              </p:cNvSpPr>
              <p:nvPr/>
            </p:nvSpPr>
            <p:spPr bwMode="auto">
              <a:xfrm>
                <a:off x="2681" y="3286"/>
                <a:ext cx="2" cy="18"/>
              </a:xfrm>
              <a:custGeom>
                <a:avLst/>
                <a:gdLst>
                  <a:gd name="T0" fmla="*/ 2 w 2"/>
                  <a:gd name="T1" fmla="*/ 0 h 18"/>
                  <a:gd name="T2" fmla="*/ 0 w 2"/>
                  <a:gd name="T3" fmla="*/ 0 h 18"/>
                  <a:gd name="T4" fmla="*/ 0 w 2"/>
                  <a:gd name="T5" fmla="*/ 14 h 18"/>
                  <a:gd name="T6" fmla="*/ 0 w 2"/>
                  <a:gd name="T7" fmla="*/ 14 h 18"/>
                  <a:gd name="T8" fmla="*/ 2 w 2"/>
                  <a:gd name="T9" fmla="*/ 18 h 18"/>
                  <a:gd name="T10" fmla="*/ 2 w 2"/>
                  <a:gd name="T11" fmla="*/ 0 h 18"/>
                </a:gdLst>
                <a:ahLst/>
                <a:cxnLst>
                  <a:cxn ang="0">
                    <a:pos x="T0" y="T1"/>
                  </a:cxn>
                  <a:cxn ang="0">
                    <a:pos x="T2" y="T3"/>
                  </a:cxn>
                  <a:cxn ang="0">
                    <a:pos x="T4" y="T5"/>
                  </a:cxn>
                  <a:cxn ang="0">
                    <a:pos x="T6" y="T7"/>
                  </a:cxn>
                  <a:cxn ang="0">
                    <a:pos x="T8" y="T9"/>
                  </a:cxn>
                  <a:cxn ang="0">
                    <a:pos x="T10" y="T11"/>
                  </a:cxn>
                </a:cxnLst>
                <a:rect l="0" t="0" r="r" b="b"/>
                <a:pathLst>
                  <a:path w="2" h="18">
                    <a:moveTo>
                      <a:pt x="2" y="0"/>
                    </a:moveTo>
                    <a:lnTo>
                      <a:pt x="0" y="0"/>
                    </a:lnTo>
                    <a:lnTo>
                      <a:pt x="0" y="14"/>
                    </a:lnTo>
                    <a:lnTo>
                      <a:pt x="0" y="14"/>
                    </a:lnTo>
                    <a:lnTo>
                      <a:pt x="2" y="18"/>
                    </a:lnTo>
                    <a:lnTo>
                      <a:pt x="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213" name="Rectangle 841"/>
              <p:cNvSpPr>
                <a:spLocks noChangeArrowheads="1"/>
              </p:cNvSpPr>
              <p:nvPr/>
            </p:nvSpPr>
            <p:spPr bwMode="auto">
              <a:xfrm>
                <a:off x="2683" y="3238"/>
                <a:ext cx="2"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214" name="Rectangle 842"/>
              <p:cNvSpPr>
                <a:spLocks noChangeArrowheads="1"/>
              </p:cNvSpPr>
              <p:nvPr/>
            </p:nvSpPr>
            <p:spPr bwMode="auto">
              <a:xfrm>
                <a:off x="2681" y="3238"/>
                <a:ext cx="2"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215" name="Freeform 843"/>
              <p:cNvSpPr>
                <a:spLocks/>
              </p:cNvSpPr>
              <p:nvPr/>
            </p:nvSpPr>
            <p:spPr bwMode="auto">
              <a:xfrm>
                <a:off x="2681" y="3214"/>
                <a:ext cx="2" cy="20"/>
              </a:xfrm>
              <a:custGeom>
                <a:avLst/>
                <a:gdLst>
                  <a:gd name="T0" fmla="*/ 2 w 2"/>
                  <a:gd name="T1" fmla="*/ 20 h 20"/>
                  <a:gd name="T2" fmla="*/ 2 w 2"/>
                  <a:gd name="T3" fmla="*/ 0 h 20"/>
                  <a:gd name="T4" fmla="*/ 2 w 2"/>
                  <a:gd name="T5" fmla="*/ 0 h 20"/>
                  <a:gd name="T6" fmla="*/ 0 w 2"/>
                  <a:gd name="T7" fmla="*/ 4 h 20"/>
                  <a:gd name="T8" fmla="*/ 0 w 2"/>
                  <a:gd name="T9" fmla="*/ 20 h 20"/>
                  <a:gd name="T10" fmla="*/ 2 w 2"/>
                  <a:gd name="T11" fmla="*/ 20 h 20"/>
                </a:gdLst>
                <a:ahLst/>
                <a:cxnLst>
                  <a:cxn ang="0">
                    <a:pos x="T0" y="T1"/>
                  </a:cxn>
                  <a:cxn ang="0">
                    <a:pos x="T2" y="T3"/>
                  </a:cxn>
                  <a:cxn ang="0">
                    <a:pos x="T4" y="T5"/>
                  </a:cxn>
                  <a:cxn ang="0">
                    <a:pos x="T6" y="T7"/>
                  </a:cxn>
                  <a:cxn ang="0">
                    <a:pos x="T8" y="T9"/>
                  </a:cxn>
                  <a:cxn ang="0">
                    <a:pos x="T10" y="T11"/>
                  </a:cxn>
                </a:cxnLst>
                <a:rect l="0" t="0" r="r" b="b"/>
                <a:pathLst>
                  <a:path w="2" h="20">
                    <a:moveTo>
                      <a:pt x="2" y="20"/>
                    </a:moveTo>
                    <a:lnTo>
                      <a:pt x="2" y="0"/>
                    </a:lnTo>
                    <a:lnTo>
                      <a:pt x="2" y="0"/>
                    </a:lnTo>
                    <a:lnTo>
                      <a:pt x="0" y="4"/>
                    </a:lnTo>
                    <a:lnTo>
                      <a:pt x="0" y="20"/>
                    </a:lnTo>
                    <a:lnTo>
                      <a:pt x="2" y="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216" name="Rectangle 844"/>
              <p:cNvSpPr>
                <a:spLocks noChangeArrowheads="1"/>
              </p:cNvSpPr>
              <p:nvPr/>
            </p:nvSpPr>
            <p:spPr bwMode="auto">
              <a:xfrm>
                <a:off x="2707" y="3214"/>
                <a:ext cx="2"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217" name="Rectangle 845"/>
              <p:cNvSpPr>
                <a:spLocks noChangeArrowheads="1"/>
              </p:cNvSpPr>
              <p:nvPr/>
            </p:nvSpPr>
            <p:spPr bwMode="auto">
              <a:xfrm>
                <a:off x="2707" y="3238"/>
                <a:ext cx="2"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218" name="Freeform 846"/>
              <p:cNvSpPr>
                <a:spLocks/>
              </p:cNvSpPr>
              <p:nvPr/>
            </p:nvSpPr>
            <p:spPr bwMode="auto">
              <a:xfrm>
                <a:off x="2705" y="3200"/>
                <a:ext cx="2" cy="10"/>
              </a:xfrm>
              <a:custGeom>
                <a:avLst/>
                <a:gdLst>
                  <a:gd name="T0" fmla="*/ 2 w 2"/>
                  <a:gd name="T1" fmla="*/ 10 h 10"/>
                  <a:gd name="T2" fmla="*/ 2 w 2"/>
                  <a:gd name="T3" fmla="*/ 0 h 10"/>
                  <a:gd name="T4" fmla="*/ 2 w 2"/>
                  <a:gd name="T5" fmla="*/ 0 h 10"/>
                  <a:gd name="T6" fmla="*/ 0 w 2"/>
                  <a:gd name="T7" fmla="*/ 0 h 10"/>
                  <a:gd name="T8" fmla="*/ 0 w 2"/>
                  <a:gd name="T9" fmla="*/ 10 h 10"/>
                  <a:gd name="T10" fmla="*/ 2 w 2"/>
                  <a:gd name="T11" fmla="*/ 10 h 10"/>
                </a:gdLst>
                <a:ahLst/>
                <a:cxnLst>
                  <a:cxn ang="0">
                    <a:pos x="T0" y="T1"/>
                  </a:cxn>
                  <a:cxn ang="0">
                    <a:pos x="T2" y="T3"/>
                  </a:cxn>
                  <a:cxn ang="0">
                    <a:pos x="T4" y="T5"/>
                  </a:cxn>
                  <a:cxn ang="0">
                    <a:pos x="T6" y="T7"/>
                  </a:cxn>
                  <a:cxn ang="0">
                    <a:pos x="T8" y="T9"/>
                  </a:cxn>
                  <a:cxn ang="0">
                    <a:pos x="T10" y="T11"/>
                  </a:cxn>
                </a:cxnLst>
                <a:rect l="0" t="0" r="r" b="b"/>
                <a:pathLst>
                  <a:path w="2" h="10">
                    <a:moveTo>
                      <a:pt x="2" y="10"/>
                    </a:moveTo>
                    <a:lnTo>
                      <a:pt x="2" y="0"/>
                    </a:lnTo>
                    <a:lnTo>
                      <a:pt x="2" y="0"/>
                    </a:lnTo>
                    <a:lnTo>
                      <a:pt x="0" y="0"/>
                    </a:lnTo>
                    <a:lnTo>
                      <a:pt x="0" y="10"/>
                    </a:lnTo>
                    <a:lnTo>
                      <a:pt x="2" y="1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219" name="Rectangle 847"/>
              <p:cNvSpPr>
                <a:spLocks noChangeArrowheads="1"/>
              </p:cNvSpPr>
              <p:nvPr/>
            </p:nvSpPr>
            <p:spPr bwMode="auto">
              <a:xfrm>
                <a:off x="2707" y="3262"/>
                <a:ext cx="2"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220" name="Rectangle 848"/>
              <p:cNvSpPr>
                <a:spLocks noChangeArrowheads="1"/>
              </p:cNvSpPr>
              <p:nvPr/>
            </p:nvSpPr>
            <p:spPr bwMode="auto">
              <a:xfrm>
                <a:off x="2705" y="3262"/>
                <a:ext cx="2"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221" name="Rectangle 849"/>
              <p:cNvSpPr>
                <a:spLocks noChangeArrowheads="1"/>
              </p:cNvSpPr>
              <p:nvPr/>
            </p:nvSpPr>
            <p:spPr bwMode="auto">
              <a:xfrm>
                <a:off x="2705" y="3238"/>
                <a:ext cx="2"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222" name="Rectangle 850"/>
              <p:cNvSpPr>
                <a:spLocks noChangeArrowheads="1"/>
              </p:cNvSpPr>
              <p:nvPr/>
            </p:nvSpPr>
            <p:spPr bwMode="auto">
              <a:xfrm>
                <a:off x="2705" y="3286"/>
                <a:ext cx="2"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223" name="Rectangle 851"/>
              <p:cNvSpPr>
                <a:spLocks noChangeArrowheads="1"/>
              </p:cNvSpPr>
              <p:nvPr/>
            </p:nvSpPr>
            <p:spPr bwMode="auto">
              <a:xfrm>
                <a:off x="2707" y="3286"/>
                <a:ext cx="2"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224" name="Freeform 852"/>
              <p:cNvSpPr>
                <a:spLocks/>
              </p:cNvSpPr>
              <p:nvPr/>
            </p:nvSpPr>
            <p:spPr bwMode="auto">
              <a:xfrm>
                <a:off x="2705" y="3312"/>
                <a:ext cx="2" cy="18"/>
              </a:xfrm>
              <a:custGeom>
                <a:avLst/>
                <a:gdLst>
                  <a:gd name="T0" fmla="*/ 0 w 2"/>
                  <a:gd name="T1" fmla="*/ 0 h 18"/>
                  <a:gd name="T2" fmla="*/ 0 w 2"/>
                  <a:gd name="T3" fmla="*/ 16 h 18"/>
                  <a:gd name="T4" fmla="*/ 0 w 2"/>
                  <a:gd name="T5" fmla="*/ 16 h 18"/>
                  <a:gd name="T6" fmla="*/ 2 w 2"/>
                  <a:gd name="T7" fmla="*/ 18 h 18"/>
                  <a:gd name="T8" fmla="*/ 2 w 2"/>
                  <a:gd name="T9" fmla="*/ 0 h 18"/>
                  <a:gd name="T10" fmla="*/ 0 w 2"/>
                  <a:gd name="T11" fmla="*/ 0 h 18"/>
                </a:gdLst>
                <a:ahLst/>
                <a:cxnLst>
                  <a:cxn ang="0">
                    <a:pos x="T0" y="T1"/>
                  </a:cxn>
                  <a:cxn ang="0">
                    <a:pos x="T2" y="T3"/>
                  </a:cxn>
                  <a:cxn ang="0">
                    <a:pos x="T4" y="T5"/>
                  </a:cxn>
                  <a:cxn ang="0">
                    <a:pos x="T6" y="T7"/>
                  </a:cxn>
                  <a:cxn ang="0">
                    <a:pos x="T8" y="T9"/>
                  </a:cxn>
                  <a:cxn ang="0">
                    <a:pos x="T10" y="T11"/>
                  </a:cxn>
                </a:cxnLst>
                <a:rect l="0" t="0" r="r" b="b"/>
                <a:pathLst>
                  <a:path w="2" h="18">
                    <a:moveTo>
                      <a:pt x="0" y="0"/>
                    </a:moveTo>
                    <a:lnTo>
                      <a:pt x="0" y="16"/>
                    </a:lnTo>
                    <a:lnTo>
                      <a:pt x="0" y="16"/>
                    </a:lnTo>
                    <a:lnTo>
                      <a:pt x="2" y="18"/>
                    </a:lnTo>
                    <a:lnTo>
                      <a:pt x="2"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225" name="Rectangle 853"/>
              <p:cNvSpPr>
                <a:spLocks noChangeArrowheads="1"/>
              </p:cNvSpPr>
              <p:nvPr/>
            </p:nvSpPr>
            <p:spPr bwMode="auto">
              <a:xfrm>
                <a:off x="2705" y="3214"/>
                <a:ext cx="2"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226" name="Freeform 854"/>
              <p:cNvSpPr>
                <a:spLocks/>
              </p:cNvSpPr>
              <p:nvPr/>
            </p:nvSpPr>
            <p:spPr bwMode="auto">
              <a:xfrm>
                <a:off x="2707" y="3312"/>
                <a:ext cx="2" cy="20"/>
              </a:xfrm>
              <a:custGeom>
                <a:avLst/>
                <a:gdLst>
                  <a:gd name="T0" fmla="*/ 0 w 2"/>
                  <a:gd name="T1" fmla="*/ 0 h 20"/>
                  <a:gd name="T2" fmla="*/ 0 w 2"/>
                  <a:gd name="T3" fmla="*/ 18 h 20"/>
                  <a:gd name="T4" fmla="*/ 0 w 2"/>
                  <a:gd name="T5" fmla="*/ 18 h 20"/>
                  <a:gd name="T6" fmla="*/ 2 w 2"/>
                  <a:gd name="T7" fmla="*/ 20 h 20"/>
                  <a:gd name="T8" fmla="*/ 2 w 2"/>
                  <a:gd name="T9" fmla="*/ 0 h 20"/>
                  <a:gd name="T10" fmla="*/ 0 w 2"/>
                  <a:gd name="T11" fmla="*/ 0 h 20"/>
                </a:gdLst>
                <a:ahLst/>
                <a:cxnLst>
                  <a:cxn ang="0">
                    <a:pos x="T0" y="T1"/>
                  </a:cxn>
                  <a:cxn ang="0">
                    <a:pos x="T2" y="T3"/>
                  </a:cxn>
                  <a:cxn ang="0">
                    <a:pos x="T4" y="T5"/>
                  </a:cxn>
                  <a:cxn ang="0">
                    <a:pos x="T6" y="T7"/>
                  </a:cxn>
                  <a:cxn ang="0">
                    <a:pos x="T8" y="T9"/>
                  </a:cxn>
                  <a:cxn ang="0">
                    <a:pos x="T10" y="T11"/>
                  </a:cxn>
                </a:cxnLst>
                <a:rect l="0" t="0" r="r" b="b"/>
                <a:pathLst>
                  <a:path w="2" h="20">
                    <a:moveTo>
                      <a:pt x="0" y="0"/>
                    </a:moveTo>
                    <a:lnTo>
                      <a:pt x="0" y="18"/>
                    </a:lnTo>
                    <a:lnTo>
                      <a:pt x="0" y="18"/>
                    </a:lnTo>
                    <a:lnTo>
                      <a:pt x="2" y="20"/>
                    </a:lnTo>
                    <a:lnTo>
                      <a:pt x="2"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227" name="Freeform 855"/>
              <p:cNvSpPr>
                <a:spLocks/>
              </p:cNvSpPr>
              <p:nvPr/>
            </p:nvSpPr>
            <p:spPr bwMode="auto">
              <a:xfrm>
                <a:off x="2707" y="3198"/>
                <a:ext cx="2" cy="12"/>
              </a:xfrm>
              <a:custGeom>
                <a:avLst/>
                <a:gdLst>
                  <a:gd name="T0" fmla="*/ 2 w 2"/>
                  <a:gd name="T1" fmla="*/ 12 h 12"/>
                  <a:gd name="T2" fmla="*/ 2 w 2"/>
                  <a:gd name="T3" fmla="*/ 0 h 12"/>
                  <a:gd name="T4" fmla="*/ 2 w 2"/>
                  <a:gd name="T5" fmla="*/ 0 h 12"/>
                  <a:gd name="T6" fmla="*/ 0 w 2"/>
                  <a:gd name="T7" fmla="*/ 2 h 12"/>
                  <a:gd name="T8" fmla="*/ 0 w 2"/>
                  <a:gd name="T9" fmla="*/ 12 h 12"/>
                  <a:gd name="T10" fmla="*/ 2 w 2"/>
                  <a:gd name="T11" fmla="*/ 12 h 12"/>
                </a:gdLst>
                <a:ahLst/>
                <a:cxnLst>
                  <a:cxn ang="0">
                    <a:pos x="T0" y="T1"/>
                  </a:cxn>
                  <a:cxn ang="0">
                    <a:pos x="T2" y="T3"/>
                  </a:cxn>
                  <a:cxn ang="0">
                    <a:pos x="T4" y="T5"/>
                  </a:cxn>
                  <a:cxn ang="0">
                    <a:pos x="T6" y="T7"/>
                  </a:cxn>
                  <a:cxn ang="0">
                    <a:pos x="T8" y="T9"/>
                  </a:cxn>
                  <a:cxn ang="0">
                    <a:pos x="T10" y="T11"/>
                  </a:cxn>
                </a:cxnLst>
                <a:rect l="0" t="0" r="r" b="b"/>
                <a:pathLst>
                  <a:path w="2" h="12">
                    <a:moveTo>
                      <a:pt x="2" y="12"/>
                    </a:moveTo>
                    <a:lnTo>
                      <a:pt x="2" y="0"/>
                    </a:lnTo>
                    <a:lnTo>
                      <a:pt x="2" y="0"/>
                    </a:lnTo>
                    <a:lnTo>
                      <a:pt x="0" y="2"/>
                    </a:lnTo>
                    <a:lnTo>
                      <a:pt x="0" y="12"/>
                    </a:lnTo>
                    <a:lnTo>
                      <a:pt x="2" y="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228" name="Rectangle 856"/>
              <p:cNvSpPr>
                <a:spLocks noChangeArrowheads="1"/>
              </p:cNvSpPr>
              <p:nvPr/>
            </p:nvSpPr>
            <p:spPr bwMode="auto">
              <a:xfrm>
                <a:off x="2729" y="3262"/>
                <a:ext cx="4"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229" name="Rectangle 857"/>
              <p:cNvSpPr>
                <a:spLocks noChangeArrowheads="1"/>
              </p:cNvSpPr>
              <p:nvPr/>
            </p:nvSpPr>
            <p:spPr bwMode="auto">
              <a:xfrm>
                <a:off x="2733" y="3262"/>
                <a:ext cx="2"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230" name="Rectangle 858"/>
              <p:cNvSpPr>
                <a:spLocks noChangeArrowheads="1"/>
              </p:cNvSpPr>
              <p:nvPr/>
            </p:nvSpPr>
            <p:spPr bwMode="auto">
              <a:xfrm>
                <a:off x="2729" y="3312"/>
                <a:ext cx="4"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231" name="Rectangle 859"/>
              <p:cNvSpPr>
                <a:spLocks noChangeArrowheads="1"/>
              </p:cNvSpPr>
              <p:nvPr/>
            </p:nvSpPr>
            <p:spPr bwMode="auto">
              <a:xfrm>
                <a:off x="2733" y="3238"/>
                <a:ext cx="2"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232" name="Rectangle 860"/>
              <p:cNvSpPr>
                <a:spLocks noChangeArrowheads="1"/>
              </p:cNvSpPr>
              <p:nvPr/>
            </p:nvSpPr>
            <p:spPr bwMode="auto">
              <a:xfrm>
                <a:off x="2729" y="3238"/>
                <a:ext cx="4"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233" name="Rectangle 861"/>
              <p:cNvSpPr>
                <a:spLocks noChangeArrowheads="1"/>
              </p:cNvSpPr>
              <p:nvPr/>
            </p:nvSpPr>
            <p:spPr bwMode="auto">
              <a:xfrm>
                <a:off x="2733" y="3312"/>
                <a:ext cx="2"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234" name="Freeform 862"/>
              <p:cNvSpPr>
                <a:spLocks/>
              </p:cNvSpPr>
              <p:nvPr/>
            </p:nvSpPr>
            <p:spPr bwMode="auto">
              <a:xfrm>
                <a:off x="2729" y="3336"/>
                <a:ext cx="4" cy="6"/>
              </a:xfrm>
              <a:custGeom>
                <a:avLst/>
                <a:gdLst>
                  <a:gd name="T0" fmla="*/ 0 w 4"/>
                  <a:gd name="T1" fmla="*/ 0 h 6"/>
                  <a:gd name="T2" fmla="*/ 0 w 4"/>
                  <a:gd name="T3" fmla="*/ 6 h 6"/>
                  <a:gd name="T4" fmla="*/ 0 w 4"/>
                  <a:gd name="T5" fmla="*/ 6 h 6"/>
                  <a:gd name="T6" fmla="*/ 4 w 4"/>
                  <a:gd name="T7" fmla="*/ 6 h 6"/>
                  <a:gd name="T8" fmla="*/ 4 w 4"/>
                  <a:gd name="T9" fmla="*/ 0 h 6"/>
                  <a:gd name="T10" fmla="*/ 0 w 4"/>
                  <a:gd name="T11" fmla="*/ 0 h 6"/>
                </a:gdLst>
                <a:ahLst/>
                <a:cxnLst>
                  <a:cxn ang="0">
                    <a:pos x="T0" y="T1"/>
                  </a:cxn>
                  <a:cxn ang="0">
                    <a:pos x="T2" y="T3"/>
                  </a:cxn>
                  <a:cxn ang="0">
                    <a:pos x="T4" y="T5"/>
                  </a:cxn>
                  <a:cxn ang="0">
                    <a:pos x="T6" y="T7"/>
                  </a:cxn>
                  <a:cxn ang="0">
                    <a:pos x="T8" y="T9"/>
                  </a:cxn>
                  <a:cxn ang="0">
                    <a:pos x="T10" y="T11"/>
                  </a:cxn>
                </a:cxnLst>
                <a:rect l="0" t="0" r="r" b="b"/>
                <a:pathLst>
                  <a:path w="4" h="6">
                    <a:moveTo>
                      <a:pt x="0" y="0"/>
                    </a:moveTo>
                    <a:lnTo>
                      <a:pt x="0" y="6"/>
                    </a:lnTo>
                    <a:lnTo>
                      <a:pt x="0" y="6"/>
                    </a:lnTo>
                    <a:lnTo>
                      <a:pt x="4" y="6"/>
                    </a:lnTo>
                    <a:lnTo>
                      <a:pt x="4"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235" name="Rectangle 863"/>
              <p:cNvSpPr>
                <a:spLocks noChangeArrowheads="1"/>
              </p:cNvSpPr>
              <p:nvPr/>
            </p:nvSpPr>
            <p:spPr bwMode="auto">
              <a:xfrm>
                <a:off x="2733" y="3214"/>
                <a:ext cx="2"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236" name="Rectangle 864"/>
              <p:cNvSpPr>
                <a:spLocks noChangeArrowheads="1"/>
              </p:cNvSpPr>
              <p:nvPr/>
            </p:nvSpPr>
            <p:spPr bwMode="auto">
              <a:xfrm>
                <a:off x="2729" y="3286"/>
                <a:ext cx="4"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237" name="Rectangle 865"/>
              <p:cNvSpPr>
                <a:spLocks noChangeArrowheads="1"/>
              </p:cNvSpPr>
              <p:nvPr/>
            </p:nvSpPr>
            <p:spPr bwMode="auto">
              <a:xfrm>
                <a:off x="2733" y="3286"/>
                <a:ext cx="2"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238" name="Rectangle 866"/>
              <p:cNvSpPr>
                <a:spLocks noChangeArrowheads="1"/>
              </p:cNvSpPr>
              <p:nvPr/>
            </p:nvSpPr>
            <p:spPr bwMode="auto">
              <a:xfrm>
                <a:off x="2729" y="3214"/>
                <a:ext cx="4"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239" name="Freeform 867"/>
              <p:cNvSpPr>
                <a:spLocks/>
              </p:cNvSpPr>
              <p:nvPr/>
            </p:nvSpPr>
            <p:spPr bwMode="auto">
              <a:xfrm>
                <a:off x="2733" y="3336"/>
                <a:ext cx="2" cy="8"/>
              </a:xfrm>
              <a:custGeom>
                <a:avLst/>
                <a:gdLst>
                  <a:gd name="T0" fmla="*/ 0 w 2"/>
                  <a:gd name="T1" fmla="*/ 0 h 8"/>
                  <a:gd name="T2" fmla="*/ 0 w 2"/>
                  <a:gd name="T3" fmla="*/ 6 h 8"/>
                  <a:gd name="T4" fmla="*/ 0 w 2"/>
                  <a:gd name="T5" fmla="*/ 6 h 8"/>
                  <a:gd name="T6" fmla="*/ 2 w 2"/>
                  <a:gd name="T7" fmla="*/ 8 h 8"/>
                  <a:gd name="T8" fmla="*/ 2 w 2"/>
                  <a:gd name="T9" fmla="*/ 0 h 8"/>
                  <a:gd name="T10" fmla="*/ 0 w 2"/>
                  <a:gd name="T11" fmla="*/ 0 h 8"/>
                </a:gdLst>
                <a:ahLst/>
                <a:cxnLst>
                  <a:cxn ang="0">
                    <a:pos x="T0" y="T1"/>
                  </a:cxn>
                  <a:cxn ang="0">
                    <a:pos x="T2" y="T3"/>
                  </a:cxn>
                  <a:cxn ang="0">
                    <a:pos x="T4" y="T5"/>
                  </a:cxn>
                  <a:cxn ang="0">
                    <a:pos x="T6" y="T7"/>
                  </a:cxn>
                  <a:cxn ang="0">
                    <a:pos x="T8" y="T9"/>
                  </a:cxn>
                  <a:cxn ang="0">
                    <a:pos x="T10" y="T11"/>
                  </a:cxn>
                </a:cxnLst>
                <a:rect l="0" t="0" r="r" b="b"/>
                <a:pathLst>
                  <a:path w="2" h="8">
                    <a:moveTo>
                      <a:pt x="0" y="0"/>
                    </a:moveTo>
                    <a:lnTo>
                      <a:pt x="0" y="6"/>
                    </a:lnTo>
                    <a:lnTo>
                      <a:pt x="0" y="6"/>
                    </a:lnTo>
                    <a:lnTo>
                      <a:pt x="2" y="8"/>
                    </a:lnTo>
                    <a:lnTo>
                      <a:pt x="2"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240" name="Freeform 868"/>
              <p:cNvSpPr>
                <a:spLocks/>
              </p:cNvSpPr>
              <p:nvPr/>
            </p:nvSpPr>
            <p:spPr bwMode="auto">
              <a:xfrm>
                <a:off x="2733" y="3196"/>
                <a:ext cx="2" cy="14"/>
              </a:xfrm>
              <a:custGeom>
                <a:avLst/>
                <a:gdLst>
                  <a:gd name="T0" fmla="*/ 2 w 2"/>
                  <a:gd name="T1" fmla="*/ 14 h 14"/>
                  <a:gd name="T2" fmla="*/ 2 w 2"/>
                  <a:gd name="T3" fmla="*/ 0 h 14"/>
                  <a:gd name="T4" fmla="*/ 2 w 2"/>
                  <a:gd name="T5" fmla="*/ 0 h 14"/>
                  <a:gd name="T6" fmla="*/ 0 w 2"/>
                  <a:gd name="T7" fmla="*/ 0 h 14"/>
                  <a:gd name="T8" fmla="*/ 0 w 2"/>
                  <a:gd name="T9" fmla="*/ 14 h 14"/>
                  <a:gd name="T10" fmla="*/ 2 w 2"/>
                  <a:gd name="T11" fmla="*/ 14 h 14"/>
                </a:gdLst>
                <a:ahLst/>
                <a:cxnLst>
                  <a:cxn ang="0">
                    <a:pos x="T0" y="T1"/>
                  </a:cxn>
                  <a:cxn ang="0">
                    <a:pos x="T2" y="T3"/>
                  </a:cxn>
                  <a:cxn ang="0">
                    <a:pos x="T4" y="T5"/>
                  </a:cxn>
                  <a:cxn ang="0">
                    <a:pos x="T6" y="T7"/>
                  </a:cxn>
                  <a:cxn ang="0">
                    <a:pos x="T8" y="T9"/>
                  </a:cxn>
                  <a:cxn ang="0">
                    <a:pos x="T10" y="T11"/>
                  </a:cxn>
                </a:cxnLst>
                <a:rect l="0" t="0" r="r" b="b"/>
                <a:pathLst>
                  <a:path w="2" h="14">
                    <a:moveTo>
                      <a:pt x="2" y="14"/>
                    </a:moveTo>
                    <a:lnTo>
                      <a:pt x="2" y="0"/>
                    </a:lnTo>
                    <a:lnTo>
                      <a:pt x="2" y="0"/>
                    </a:lnTo>
                    <a:lnTo>
                      <a:pt x="0" y="0"/>
                    </a:lnTo>
                    <a:lnTo>
                      <a:pt x="0" y="14"/>
                    </a:lnTo>
                    <a:lnTo>
                      <a:pt x="2"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241" name="Freeform 869"/>
              <p:cNvSpPr>
                <a:spLocks/>
              </p:cNvSpPr>
              <p:nvPr/>
            </p:nvSpPr>
            <p:spPr bwMode="auto">
              <a:xfrm>
                <a:off x="2729" y="3196"/>
                <a:ext cx="4" cy="14"/>
              </a:xfrm>
              <a:custGeom>
                <a:avLst/>
                <a:gdLst>
                  <a:gd name="T0" fmla="*/ 4 w 4"/>
                  <a:gd name="T1" fmla="*/ 14 h 14"/>
                  <a:gd name="T2" fmla="*/ 4 w 4"/>
                  <a:gd name="T3" fmla="*/ 0 h 14"/>
                  <a:gd name="T4" fmla="*/ 4 w 4"/>
                  <a:gd name="T5" fmla="*/ 0 h 14"/>
                  <a:gd name="T6" fmla="*/ 0 w 4"/>
                  <a:gd name="T7" fmla="*/ 0 h 14"/>
                  <a:gd name="T8" fmla="*/ 0 w 4"/>
                  <a:gd name="T9" fmla="*/ 14 h 14"/>
                  <a:gd name="T10" fmla="*/ 4 w 4"/>
                  <a:gd name="T11" fmla="*/ 14 h 14"/>
                </a:gdLst>
                <a:ahLst/>
                <a:cxnLst>
                  <a:cxn ang="0">
                    <a:pos x="T0" y="T1"/>
                  </a:cxn>
                  <a:cxn ang="0">
                    <a:pos x="T2" y="T3"/>
                  </a:cxn>
                  <a:cxn ang="0">
                    <a:pos x="T4" y="T5"/>
                  </a:cxn>
                  <a:cxn ang="0">
                    <a:pos x="T6" y="T7"/>
                  </a:cxn>
                  <a:cxn ang="0">
                    <a:pos x="T8" y="T9"/>
                  </a:cxn>
                  <a:cxn ang="0">
                    <a:pos x="T10" y="T11"/>
                  </a:cxn>
                </a:cxnLst>
                <a:rect l="0" t="0" r="r" b="b"/>
                <a:pathLst>
                  <a:path w="4" h="14">
                    <a:moveTo>
                      <a:pt x="4" y="14"/>
                    </a:moveTo>
                    <a:lnTo>
                      <a:pt x="4" y="0"/>
                    </a:lnTo>
                    <a:lnTo>
                      <a:pt x="4" y="0"/>
                    </a:lnTo>
                    <a:lnTo>
                      <a:pt x="0" y="0"/>
                    </a:lnTo>
                    <a:lnTo>
                      <a:pt x="0" y="14"/>
                    </a:lnTo>
                    <a:lnTo>
                      <a:pt x="4" y="1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242" name="Rectangle 870"/>
              <p:cNvSpPr>
                <a:spLocks noChangeArrowheads="1"/>
              </p:cNvSpPr>
              <p:nvPr/>
            </p:nvSpPr>
            <p:spPr bwMode="auto">
              <a:xfrm>
                <a:off x="2757" y="3312"/>
                <a:ext cx="2"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243" name="Rectangle 871"/>
              <p:cNvSpPr>
                <a:spLocks noChangeArrowheads="1"/>
              </p:cNvSpPr>
              <p:nvPr/>
            </p:nvSpPr>
            <p:spPr bwMode="auto">
              <a:xfrm>
                <a:off x="2755" y="3286"/>
                <a:ext cx="2"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244" name="Freeform 872"/>
              <p:cNvSpPr>
                <a:spLocks/>
              </p:cNvSpPr>
              <p:nvPr/>
            </p:nvSpPr>
            <p:spPr bwMode="auto">
              <a:xfrm>
                <a:off x="2755" y="3336"/>
                <a:ext cx="2" cy="12"/>
              </a:xfrm>
              <a:custGeom>
                <a:avLst/>
                <a:gdLst>
                  <a:gd name="T0" fmla="*/ 0 w 2"/>
                  <a:gd name="T1" fmla="*/ 0 h 12"/>
                  <a:gd name="T2" fmla="*/ 0 w 2"/>
                  <a:gd name="T3" fmla="*/ 12 h 12"/>
                  <a:gd name="T4" fmla="*/ 0 w 2"/>
                  <a:gd name="T5" fmla="*/ 12 h 12"/>
                  <a:gd name="T6" fmla="*/ 2 w 2"/>
                  <a:gd name="T7" fmla="*/ 12 h 12"/>
                  <a:gd name="T8" fmla="*/ 2 w 2"/>
                  <a:gd name="T9" fmla="*/ 0 h 12"/>
                  <a:gd name="T10" fmla="*/ 0 w 2"/>
                  <a:gd name="T11" fmla="*/ 0 h 12"/>
                </a:gdLst>
                <a:ahLst/>
                <a:cxnLst>
                  <a:cxn ang="0">
                    <a:pos x="T0" y="T1"/>
                  </a:cxn>
                  <a:cxn ang="0">
                    <a:pos x="T2" y="T3"/>
                  </a:cxn>
                  <a:cxn ang="0">
                    <a:pos x="T4" y="T5"/>
                  </a:cxn>
                  <a:cxn ang="0">
                    <a:pos x="T6" y="T7"/>
                  </a:cxn>
                  <a:cxn ang="0">
                    <a:pos x="T8" y="T9"/>
                  </a:cxn>
                  <a:cxn ang="0">
                    <a:pos x="T10" y="T11"/>
                  </a:cxn>
                </a:cxnLst>
                <a:rect l="0" t="0" r="r" b="b"/>
                <a:pathLst>
                  <a:path w="2" h="12">
                    <a:moveTo>
                      <a:pt x="0" y="0"/>
                    </a:moveTo>
                    <a:lnTo>
                      <a:pt x="0" y="12"/>
                    </a:lnTo>
                    <a:lnTo>
                      <a:pt x="0" y="12"/>
                    </a:lnTo>
                    <a:lnTo>
                      <a:pt x="2" y="12"/>
                    </a:lnTo>
                    <a:lnTo>
                      <a:pt x="2"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245" name="Rectangle 873"/>
              <p:cNvSpPr>
                <a:spLocks noChangeArrowheads="1"/>
              </p:cNvSpPr>
              <p:nvPr/>
            </p:nvSpPr>
            <p:spPr bwMode="auto">
              <a:xfrm>
                <a:off x="2755" y="3312"/>
                <a:ext cx="2"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246" name="Freeform 874"/>
              <p:cNvSpPr>
                <a:spLocks/>
              </p:cNvSpPr>
              <p:nvPr/>
            </p:nvSpPr>
            <p:spPr bwMode="auto">
              <a:xfrm>
                <a:off x="2757" y="3336"/>
                <a:ext cx="2" cy="12"/>
              </a:xfrm>
              <a:custGeom>
                <a:avLst/>
                <a:gdLst>
                  <a:gd name="T0" fmla="*/ 0 w 2"/>
                  <a:gd name="T1" fmla="*/ 0 h 12"/>
                  <a:gd name="T2" fmla="*/ 0 w 2"/>
                  <a:gd name="T3" fmla="*/ 12 h 12"/>
                  <a:gd name="T4" fmla="*/ 0 w 2"/>
                  <a:gd name="T5" fmla="*/ 12 h 12"/>
                  <a:gd name="T6" fmla="*/ 2 w 2"/>
                  <a:gd name="T7" fmla="*/ 12 h 12"/>
                  <a:gd name="T8" fmla="*/ 2 w 2"/>
                  <a:gd name="T9" fmla="*/ 0 h 12"/>
                  <a:gd name="T10" fmla="*/ 0 w 2"/>
                  <a:gd name="T11" fmla="*/ 0 h 12"/>
                </a:gdLst>
                <a:ahLst/>
                <a:cxnLst>
                  <a:cxn ang="0">
                    <a:pos x="T0" y="T1"/>
                  </a:cxn>
                  <a:cxn ang="0">
                    <a:pos x="T2" y="T3"/>
                  </a:cxn>
                  <a:cxn ang="0">
                    <a:pos x="T4" y="T5"/>
                  </a:cxn>
                  <a:cxn ang="0">
                    <a:pos x="T6" y="T7"/>
                  </a:cxn>
                  <a:cxn ang="0">
                    <a:pos x="T8" y="T9"/>
                  </a:cxn>
                  <a:cxn ang="0">
                    <a:pos x="T10" y="T11"/>
                  </a:cxn>
                </a:cxnLst>
                <a:rect l="0" t="0" r="r" b="b"/>
                <a:pathLst>
                  <a:path w="2" h="12">
                    <a:moveTo>
                      <a:pt x="0" y="0"/>
                    </a:moveTo>
                    <a:lnTo>
                      <a:pt x="0" y="12"/>
                    </a:lnTo>
                    <a:lnTo>
                      <a:pt x="0" y="12"/>
                    </a:lnTo>
                    <a:lnTo>
                      <a:pt x="2" y="12"/>
                    </a:lnTo>
                    <a:lnTo>
                      <a:pt x="2"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247" name="Rectangle 875"/>
              <p:cNvSpPr>
                <a:spLocks noChangeArrowheads="1"/>
              </p:cNvSpPr>
              <p:nvPr/>
            </p:nvSpPr>
            <p:spPr bwMode="auto">
              <a:xfrm>
                <a:off x="2755" y="3238"/>
                <a:ext cx="2"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248" name="Freeform 876"/>
              <p:cNvSpPr>
                <a:spLocks/>
              </p:cNvSpPr>
              <p:nvPr/>
            </p:nvSpPr>
            <p:spPr bwMode="auto">
              <a:xfrm>
                <a:off x="2757" y="3202"/>
                <a:ext cx="2" cy="8"/>
              </a:xfrm>
              <a:custGeom>
                <a:avLst/>
                <a:gdLst>
                  <a:gd name="T0" fmla="*/ 2 w 2"/>
                  <a:gd name="T1" fmla="*/ 8 h 8"/>
                  <a:gd name="T2" fmla="*/ 2 w 2"/>
                  <a:gd name="T3" fmla="*/ 0 h 8"/>
                  <a:gd name="T4" fmla="*/ 2 w 2"/>
                  <a:gd name="T5" fmla="*/ 0 h 8"/>
                  <a:gd name="T6" fmla="*/ 0 w 2"/>
                  <a:gd name="T7" fmla="*/ 0 h 8"/>
                  <a:gd name="T8" fmla="*/ 0 w 2"/>
                  <a:gd name="T9" fmla="*/ 8 h 8"/>
                  <a:gd name="T10" fmla="*/ 2 w 2"/>
                  <a:gd name="T11" fmla="*/ 8 h 8"/>
                </a:gdLst>
                <a:ahLst/>
                <a:cxnLst>
                  <a:cxn ang="0">
                    <a:pos x="T0" y="T1"/>
                  </a:cxn>
                  <a:cxn ang="0">
                    <a:pos x="T2" y="T3"/>
                  </a:cxn>
                  <a:cxn ang="0">
                    <a:pos x="T4" y="T5"/>
                  </a:cxn>
                  <a:cxn ang="0">
                    <a:pos x="T6" y="T7"/>
                  </a:cxn>
                  <a:cxn ang="0">
                    <a:pos x="T8" y="T9"/>
                  </a:cxn>
                  <a:cxn ang="0">
                    <a:pos x="T10" y="T11"/>
                  </a:cxn>
                </a:cxnLst>
                <a:rect l="0" t="0" r="r" b="b"/>
                <a:pathLst>
                  <a:path w="2" h="8">
                    <a:moveTo>
                      <a:pt x="2" y="8"/>
                    </a:moveTo>
                    <a:lnTo>
                      <a:pt x="2" y="0"/>
                    </a:lnTo>
                    <a:lnTo>
                      <a:pt x="2" y="0"/>
                    </a:lnTo>
                    <a:lnTo>
                      <a:pt x="0" y="0"/>
                    </a:lnTo>
                    <a:lnTo>
                      <a:pt x="0" y="8"/>
                    </a:lnTo>
                    <a:lnTo>
                      <a:pt x="2" y="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249" name="Rectangle 877"/>
              <p:cNvSpPr>
                <a:spLocks noChangeArrowheads="1"/>
              </p:cNvSpPr>
              <p:nvPr/>
            </p:nvSpPr>
            <p:spPr bwMode="auto">
              <a:xfrm>
                <a:off x="2757" y="3214"/>
                <a:ext cx="2"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250" name="Rectangle 878"/>
              <p:cNvSpPr>
                <a:spLocks noChangeArrowheads="1"/>
              </p:cNvSpPr>
              <p:nvPr/>
            </p:nvSpPr>
            <p:spPr bwMode="auto">
              <a:xfrm>
                <a:off x="2755" y="3214"/>
                <a:ext cx="2"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251" name="Rectangle 879"/>
              <p:cNvSpPr>
                <a:spLocks noChangeArrowheads="1"/>
              </p:cNvSpPr>
              <p:nvPr/>
            </p:nvSpPr>
            <p:spPr bwMode="auto">
              <a:xfrm>
                <a:off x="2757" y="3238"/>
                <a:ext cx="2"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252" name="Rectangle 880"/>
              <p:cNvSpPr>
                <a:spLocks noChangeArrowheads="1"/>
              </p:cNvSpPr>
              <p:nvPr/>
            </p:nvSpPr>
            <p:spPr bwMode="auto">
              <a:xfrm>
                <a:off x="2757" y="3286"/>
                <a:ext cx="2"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253" name="Freeform 881"/>
              <p:cNvSpPr>
                <a:spLocks/>
              </p:cNvSpPr>
              <p:nvPr/>
            </p:nvSpPr>
            <p:spPr bwMode="auto">
              <a:xfrm>
                <a:off x="2755" y="3202"/>
                <a:ext cx="2" cy="8"/>
              </a:xfrm>
              <a:custGeom>
                <a:avLst/>
                <a:gdLst>
                  <a:gd name="T0" fmla="*/ 2 w 2"/>
                  <a:gd name="T1" fmla="*/ 8 h 8"/>
                  <a:gd name="T2" fmla="*/ 2 w 2"/>
                  <a:gd name="T3" fmla="*/ 0 h 8"/>
                  <a:gd name="T4" fmla="*/ 2 w 2"/>
                  <a:gd name="T5" fmla="*/ 0 h 8"/>
                  <a:gd name="T6" fmla="*/ 0 w 2"/>
                  <a:gd name="T7" fmla="*/ 0 h 8"/>
                  <a:gd name="T8" fmla="*/ 0 w 2"/>
                  <a:gd name="T9" fmla="*/ 8 h 8"/>
                  <a:gd name="T10" fmla="*/ 2 w 2"/>
                  <a:gd name="T11" fmla="*/ 8 h 8"/>
                </a:gdLst>
                <a:ahLst/>
                <a:cxnLst>
                  <a:cxn ang="0">
                    <a:pos x="T0" y="T1"/>
                  </a:cxn>
                  <a:cxn ang="0">
                    <a:pos x="T2" y="T3"/>
                  </a:cxn>
                  <a:cxn ang="0">
                    <a:pos x="T4" y="T5"/>
                  </a:cxn>
                  <a:cxn ang="0">
                    <a:pos x="T6" y="T7"/>
                  </a:cxn>
                  <a:cxn ang="0">
                    <a:pos x="T8" y="T9"/>
                  </a:cxn>
                  <a:cxn ang="0">
                    <a:pos x="T10" y="T11"/>
                  </a:cxn>
                </a:cxnLst>
                <a:rect l="0" t="0" r="r" b="b"/>
                <a:pathLst>
                  <a:path w="2" h="8">
                    <a:moveTo>
                      <a:pt x="2" y="8"/>
                    </a:moveTo>
                    <a:lnTo>
                      <a:pt x="2" y="0"/>
                    </a:lnTo>
                    <a:lnTo>
                      <a:pt x="2" y="0"/>
                    </a:lnTo>
                    <a:lnTo>
                      <a:pt x="0" y="0"/>
                    </a:lnTo>
                    <a:lnTo>
                      <a:pt x="0" y="8"/>
                    </a:lnTo>
                    <a:lnTo>
                      <a:pt x="2" y="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254" name="Rectangle 882"/>
              <p:cNvSpPr>
                <a:spLocks noChangeArrowheads="1"/>
              </p:cNvSpPr>
              <p:nvPr/>
            </p:nvSpPr>
            <p:spPr bwMode="auto">
              <a:xfrm>
                <a:off x="2755" y="3262"/>
                <a:ext cx="2"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255" name="Rectangle 883"/>
              <p:cNvSpPr>
                <a:spLocks noChangeArrowheads="1"/>
              </p:cNvSpPr>
              <p:nvPr/>
            </p:nvSpPr>
            <p:spPr bwMode="auto">
              <a:xfrm>
                <a:off x="2757" y="3262"/>
                <a:ext cx="2"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256" name="Rectangle 884"/>
              <p:cNvSpPr>
                <a:spLocks noChangeArrowheads="1"/>
              </p:cNvSpPr>
              <p:nvPr/>
            </p:nvSpPr>
            <p:spPr bwMode="auto">
              <a:xfrm>
                <a:off x="2781" y="3238"/>
                <a:ext cx="2"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257" name="Rectangle 885"/>
              <p:cNvSpPr>
                <a:spLocks noChangeArrowheads="1"/>
              </p:cNvSpPr>
              <p:nvPr/>
            </p:nvSpPr>
            <p:spPr bwMode="auto">
              <a:xfrm>
                <a:off x="2779" y="3286"/>
                <a:ext cx="2"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258" name="Rectangle 886"/>
              <p:cNvSpPr>
                <a:spLocks noChangeArrowheads="1"/>
              </p:cNvSpPr>
              <p:nvPr/>
            </p:nvSpPr>
            <p:spPr bwMode="auto">
              <a:xfrm>
                <a:off x="2781" y="3286"/>
                <a:ext cx="2"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259" name="Rectangle 887"/>
              <p:cNvSpPr>
                <a:spLocks noChangeArrowheads="1"/>
              </p:cNvSpPr>
              <p:nvPr/>
            </p:nvSpPr>
            <p:spPr bwMode="auto">
              <a:xfrm>
                <a:off x="2779" y="3238"/>
                <a:ext cx="2"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260" name="Freeform 888"/>
              <p:cNvSpPr>
                <a:spLocks/>
              </p:cNvSpPr>
              <p:nvPr/>
            </p:nvSpPr>
            <p:spPr bwMode="auto">
              <a:xfrm>
                <a:off x="2779" y="3214"/>
                <a:ext cx="2" cy="20"/>
              </a:xfrm>
              <a:custGeom>
                <a:avLst/>
                <a:gdLst>
                  <a:gd name="T0" fmla="*/ 2 w 2"/>
                  <a:gd name="T1" fmla="*/ 20 h 20"/>
                  <a:gd name="T2" fmla="*/ 2 w 2"/>
                  <a:gd name="T3" fmla="*/ 2 h 20"/>
                  <a:gd name="T4" fmla="*/ 2 w 2"/>
                  <a:gd name="T5" fmla="*/ 2 h 20"/>
                  <a:gd name="T6" fmla="*/ 0 w 2"/>
                  <a:gd name="T7" fmla="*/ 0 h 20"/>
                  <a:gd name="T8" fmla="*/ 0 w 2"/>
                  <a:gd name="T9" fmla="*/ 0 h 20"/>
                  <a:gd name="T10" fmla="*/ 0 w 2"/>
                  <a:gd name="T11" fmla="*/ 20 h 20"/>
                  <a:gd name="T12" fmla="*/ 2 w 2"/>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2" h="20">
                    <a:moveTo>
                      <a:pt x="2" y="20"/>
                    </a:moveTo>
                    <a:lnTo>
                      <a:pt x="2" y="2"/>
                    </a:lnTo>
                    <a:lnTo>
                      <a:pt x="2" y="2"/>
                    </a:lnTo>
                    <a:lnTo>
                      <a:pt x="0" y="0"/>
                    </a:lnTo>
                    <a:lnTo>
                      <a:pt x="0" y="0"/>
                    </a:lnTo>
                    <a:lnTo>
                      <a:pt x="0" y="20"/>
                    </a:lnTo>
                    <a:lnTo>
                      <a:pt x="2" y="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261" name="Freeform 889"/>
              <p:cNvSpPr>
                <a:spLocks/>
              </p:cNvSpPr>
              <p:nvPr/>
            </p:nvSpPr>
            <p:spPr bwMode="auto">
              <a:xfrm>
                <a:off x="2781" y="3336"/>
                <a:ext cx="2" cy="10"/>
              </a:xfrm>
              <a:custGeom>
                <a:avLst/>
                <a:gdLst>
                  <a:gd name="T0" fmla="*/ 0 w 2"/>
                  <a:gd name="T1" fmla="*/ 0 h 10"/>
                  <a:gd name="T2" fmla="*/ 0 w 2"/>
                  <a:gd name="T3" fmla="*/ 10 h 10"/>
                  <a:gd name="T4" fmla="*/ 0 w 2"/>
                  <a:gd name="T5" fmla="*/ 10 h 10"/>
                  <a:gd name="T6" fmla="*/ 2 w 2"/>
                  <a:gd name="T7" fmla="*/ 8 h 10"/>
                  <a:gd name="T8" fmla="*/ 2 w 2"/>
                  <a:gd name="T9" fmla="*/ 0 h 10"/>
                  <a:gd name="T10" fmla="*/ 0 w 2"/>
                  <a:gd name="T11" fmla="*/ 0 h 10"/>
                </a:gdLst>
                <a:ahLst/>
                <a:cxnLst>
                  <a:cxn ang="0">
                    <a:pos x="T0" y="T1"/>
                  </a:cxn>
                  <a:cxn ang="0">
                    <a:pos x="T2" y="T3"/>
                  </a:cxn>
                  <a:cxn ang="0">
                    <a:pos x="T4" y="T5"/>
                  </a:cxn>
                  <a:cxn ang="0">
                    <a:pos x="T6" y="T7"/>
                  </a:cxn>
                  <a:cxn ang="0">
                    <a:pos x="T8" y="T9"/>
                  </a:cxn>
                  <a:cxn ang="0">
                    <a:pos x="T10" y="T11"/>
                  </a:cxn>
                </a:cxnLst>
                <a:rect l="0" t="0" r="r" b="b"/>
                <a:pathLst>
                  <a:path w="2" h="10">
                    <a:moveTo>
                      <a:pt x="0" y="0"/>
                    </a:moveTo>
                    <a:lnTo>
                      <a:pt x="0" y="10"/>
                    </a:lnTo>
                    <a:lnTo>
                      <a:pt x="0" y="10"/>
                    </a:lnTo>
                    <a:lnTo>
                      <a:pt x="2" y="8"/>
                    </a:lnTo>
                    <a:lnTo>
                      <a:pt x="2"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262" name="Rectangle 890"/>
              <p:cNvSpPr>
                <a:spLocks noChangeArrowheads="1"/>
              </p:cNvSpPr>
              <p:nvPr/>
            </p:nvSpPr>
            <p:spPr bwMode="auto">
              <a:xfrm>
                <a:off x="2779" y="3262"/>
                <a:ext cx="2"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263" name="Freeform 891"/>
              <p:cNvSpPr>
                <a:spLocks/>
              </p:cNvSpPr>
              <p:nvPr/>
            </p:nvSpPr>
            <p:spPr bwMode="auto">
              <a:xfrm>
                <a:off x="2781" y="3216"/>
                <a:ext cx="2" cy="18"/>
              </a:xfrm>
              <a:custGeom>
                <a:avLst/>
                <a:gdLst>
                  <a:gd name="T0" fmla="*/ 2 w 2"/>
                  <a:gd name="T1" fmla="*/ 18 h 18"/>
                  <a:gd name="T2" fmla="*/ 2 w 2"/>
                  <a:gd name="T3" fmla="*/ 2 h 18"/>
                  <a:gd name="T4" fmla="*/ 2 w 2"/>
                  <a:gd name="T5" fmla="*/ 2 h 18"/>
                  <a:gd name="T6" fmla="*/ 0 w 2"/>
                  <a:gd name="T7" fmla="*/ 0 h 18"/>
                  <a:gd name="T8" fmla="*/ 0 w 2"/>
                  <a:gd name="T9" fmla="*/ 18 h 18"/>
                  <a:gd name="T10" fmla="*/ 2 w 2"/>
                  <a:gd name="T11" fmla="*/ 18 h 18"/>
                </a:gdLst>
                <a:ahLst/>
                <a:cxnLst>
                  <a:cxn ang="0">
                    <a:pos x="T0" y="T1"/>
                  </a:cxn>
                  <a:cxn ang="0">
                    <a:pos x="T2" y="T3"/>
                  </a:cxn>
                  <a:cxn ang="0">
                    <a:pos x="T4" y="T5"/>
                  </a:cxn>
                  <a:cxn ang="0">
                    <a:pos x="T6" y="T7"/>
                  </a:cxn>
                  <a:cxn ang="0">
                    <a:pos x="T8" y="T9"/>
                  </a:cxn>
                  <a:cxn ang="0">
                    <a:pos x="T10" y="T11"/>
                  </a:cxn>
                </a:cxnLst>
                <a:rect l="0" t="0" r="r" b="b"/>
                <a:pathLst>
                  <a:path w="2" h="18">
                    <a:moveTo>
                      <a:pt x="2" y="18"/>
                    </a:moveTo>
                    <a:lnTo>
                      <a:pt x="2" y="2"/>
                    </a:lnTo>
                    <a:lnTo>
                      <a:pt x="2" y="2"/>
                    </a:lnTo>
                    <a:lnTo>
                      <a:pt x="0" y="0"/>
                    </a:lnTo>
                    <a:lnTo>
                      <a:pt x="0" y="18"/>
                    </a:lnTo>
                    <a:lnTo>
                      <a:pt x="2" y="1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264" name="Freeform 892"/>
              <p:cNvSpPr>
                <a:spLocks/>
              </p:cNvSpPr>
              <p:nvPr/>
            </p:nvSpPr>
            <p:spPr bwMode="auto">
              <a:xfrm>
                <a:off x="2779" y="3336"/>
                <a:ext cx="2" cy="10"/>
              </a:xfrm>
              <a:custGeom>
                <a:avLst/>
                <a:gdLst>
                  <a:gd name="T0" fmla="*/ 0 w 2"/>
                  <a:gd name="T1" fmla="*/ 0 h 10"/>
                  <a:gd name="T2" fmla="*/ 0 w 2"/>
                  <a:gd name="T3" fmla="*/ 10 h 10"/>
                  <a:gd name="T4" fmla="*/ 0 w 2"/>
                  <a:gd name="T5" fmla="*/ 10 h 10"/>
                  <a:gd name="T6" fmla="*/ 2 w 2"/>
                  <a:gd name="T7" fmla="*/ 10 h 10"/>
                  <a:gd name="T8" fmla="*/ 2 w 2"/>
                  <a:gd name="T9" fmla="*/ 0 h 10"/>
                  <a:gd name="T10" fmla="*/ 0 w 2"/>
                  <a:gd name="T11" fmla="*/ 0 h 10"/>
                </a:gdLst>
                <a:ahLst/>
                <a:cxnLst>
                  <a:cxn ang="0">
                    <a:pos x="T0" y="T1"/>
                  </a:cxn>
                  <a:cxn ang="0">
                    <a:pos x="T2" y="T3"/>
                  </a:cxn>
                  <a:cxn ang="0">
                    <a:pos x="T4" y="T5"/>
                  </a:cxn>
                  <a:cxn ang="0">
                    <a:pos x="T6" y="T7"/>
                  </a:cxn>
                  <a:cxn ang="0">
                    <a:pos x="T8" y="T9"/>
                  </a:cxn>
                  <a:cxn ang="0">
                    <a:pos x="T10" y="T11"/>
                  </a:cxn>
                </a:cxnLst>
                <a:rect l="0" t="0" r="r" b="b"/>
                <a:pathLst>
                  <a:path w="2" h="10">
                    <a:moveTo>
                      <a:pt x="0" y="0"/>
                    </a:moveTo>
                    <a:lnTo>
                      <a:pt x="0" y="10"/>
                    </a:lnTo>
                    <a:lnTo>
                      <a:pt x="0" y="10"/>
                    </a:lnTo>
                    <a:lnTo>
                      <a:pt x="2" y="10"/>
                    </a:lnTo>
                    <a:lnTo>
                      <a:pt x="2"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265" name="Rectangle 893"/>
              <p:cNvSpPr>
                <a:spLocks noChangeArrowheads="1"/>
              </p:cNvSpPr>
              <p:nvPr/>
            </p:nvSpPr>
            <p:spPr bwMode="auto">
              <a:xfrm>
                <a:off x="2779" y="3312"/>
                <a:ext cx="2"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266" name="Rectangle 894"/>
              <p:cNvSpPr>
                <a:spLocks noChangeArrowheads="1"/>
              </p:cNvSpPr>
              <p:nvPr/>
            </p:nvSpPr>
            <p:spPr bwMode="auto">
              <a:xfrm>
                <a:off x="2781" y="3312"/>
                <a:ext cx="2"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267" name="Rectangle 895"/>
              <p:cNvSpPr>
                <a:spLocks noChangeArrowheads="1"/>
              </p:cNvSpPr>
              <p:nvPr/>
            </p:nvSpPr>
            <p:spPr bwMode="auto">
              <a:xfrm>
                <a:off x="2781" y="3262"/>
                <a:ext cx="2"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268" name="Freeform 896"/>
              <p:cNvSpPr>
                <a:spLocks/>
              </p:cNvSpPr>
              <p:nvPr/>
            </p:nvSpPr>
            <p:spPr bwMode="auto">
              <a:xfrm>
                <a:off x="2805" y="3312"/>
                <a:ext cx="2" cy="18"/>
              </a:xfrm>
              <a:custGeom>
                <a:avLst/>
                <a:gdLst>
                  <a:gd name="T0" fmla="*/ 0 w 2"/>
                  <a:gd name="T1" fmla="*/ 0 h 18"/>
                  <a:gd name="T2" fmla="*/ 0 w 2"/>
                  <a:gd name="T3" fmla="*/ 18 h 18"/>
                  <a:gd name="T4" fmla="*/ 0 w 2"/>
                  <a:gd name="T5" fmla="*/ 18 h 18"/>
                  <a:gd name="T6" fmla="*/ 2 w 2"/>
                  <a:gd name="T7" fmla="*/ 16 h 18"/>
                  <a:gd name="T8" fmla="*/ 2 w 2"/>
                  <a:gd name="T9" fmla="*/ 0 h 18"/>
                  <a:gd name="T10" fmla="*/ 0 w 2"/>
                  <a:gd name="T11" fmla="*/ 0 h 18"/>
                </a:gdLst>
                <a:ahLst/>
                <a:cxnLst>
                  <a:cxn ang="0">
                    <a:pos x="T0" y="T1"/>
                  </a:cxn>
                  <a:cxn ang="0">
                    <a:pos x="T2" y="T3"/>
                  </a:cxn>
                  <a:cxn ang="0">
                    <a:pos x="T4" y="T5"/>
                  </a:cxn>
                  <a:cxn ang="0">
                    <a:pos x="T6" y="T7"/>
                  </a:cxn>
                  <a:cxn ang="0">
                    <a:pos x="T8" y="T9"/>
                  </a:cxn>
                  <a:cxn ang="0">
                    <a:pos x="T10" y="T11"/>
                  </a:cxn>
                </a:cxnLst>
                <a:rect l="0" t="0" r="r" b="b"/>
                <a:pathLst>
                  <a:path w="2" h="18">
                    <a:moveTo>
                      <a:pt x="0" y="0"/>
                    </a:moveTo>
                    <a:lnTo>
                      <a:pt x="0" y="18"/>
                    </a:lnTo>
                    <a:lnTo>
                      <a:pt x="0" y="18"/>
                    </a:lnTo>
                    <a:lnTo>
                      <a:pt x="2" y="16"/>
                    </a:lnTo>
                    <a:lnTo>
                      <a:pt x="2"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269" name="Rectangle 897"/>
              <p:cNvSpPr>
                <a:spLocks noChangeArrowheads="1"/>
              </p:cNvSpPr>
              <p:nvPr/>
            </p:nvSpPr>
            <p:spPr bwMode="auto">
              <a:xfrm>
                <a:off x="2803" y="3286"/>
                <a:ext cx="2"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270" name="Rectangle 898"/>
              <p:cNvSpPr>
                <a:spLocks noChangeArrowheads="1"/>
              </p:cNvSpPr>
              <p:nvPr/>
            </p:nvSpPr>
            <p:spPr bwMode="auto">
              <a:xfrm>
                <a:off x="2803" y="3262"/>
                <a:ext cx="2"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271" name="Freeform 899"/>
              <p:cNvSpPr>
                <a:spLocks/>
              </p:cNvSpPr>
              <p:nvPr/>
            </p:nvSpPr>
            <p:spPr bwMode="auto">
              <a:xfrm>
                <a:off x="2803" y="3238"/>
                <a:ext cx="2" cy="20"/>
              </a:xfrm>
              <a:custGeom>
                <a:avLst/>
                <a:gdLst>
                  <a:gd name="T0" fmla="*/ 0 w 2"/>
                  <a:gd name="T1" fmla="*/ 20 h 20"/>
                  <a:gd name="T2" fmla="*/ 2 w 2"/>
                  <a:gd name="T3" fmla="*/ 20 h 20"/>
                  <a:gd name="T4" fmla="*/ 2 w 2"/>
                  <a:gd name="T5" fmla="*/ 4 h 20"/>
                  <a:gd name="T6" fmla="*/ 2 w 2"/>
                  <a:gd name="T7" fmla="*/ 4 h 20"/>
                  <a:gd name="T8" fmla="*/ 0 w 2"/>
                  <a:gd name="T9" fmla="*/ 0 h 20"/>
                  <a:gd name="T10" fmla="*/ 0 w 2"/>
                  <a:gd name="T11" fmla="*/ 20 h 20"/>
                </a:gdLst>
                <a:ahLst/>
                <a:cxnLst>
                  <a:cxn ang="0">
                    <a:pos x="T0" y="T1"/>
                  </a:cxn>
                  <a:cxn ang="0">
                    <a:pos x="T2" y="T3"/>
                  </a:cxn>
                  <a:cxn ang="0">
                    <a:pos x="T4" y="T5"/>
                  </a:cxn>
                  <a:cxn ang="0">
                    <a:pos x="T6" y="T7"/>
                  </a:cxn>
                  <a:cxn ang="0">
                    <a:pos x="T8" y="T9"/>
                  </a:cxn>
                  <a:cxn ang="0">
                    <a:pos x="T10" y="T11"/>
                  </a:cxn>
                </a:cxnLst>
                <a:rect l="0" t="0" r="r" b="b"/>
                <a:pathLst>
                  <a:path w="2" h="20">
                    <a:moveTo>
                      <a:pt x="0" y="20"/>
                    </a:moveTo>
                    <a:lnTo>
                      <a:pt x="2" y="20"/>
                    </a:lnTo>
                    <a:lnTo>
                      <a:pt x="2" y="4"/>
                    </a:lnTo>
                    <a:lnTo>
                      <a:pt x="2" y="4"/>
                    </a:lnTo>
                    <a:lnTo>
                      <a:pt x="0" y="0"/>
                    </a:lnTo>
                    <a:lnTo>
                      <a:pt x="0" y="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272" name="Freeform 900"/>
              <p:cNvSpPr>
                <a:spLocks/>
              </p:cNvSpPr>
              <p:nvPr/>
            </p:nvSpPr>
            <p:spPr bwMode="auto">
              <a:xfrm>
                <a:off x="2803" y="3312"/>
                <a:ext cx="2" cy="20"/>
              </a:xfrm>
              <a:custGeom>
                <a:avLst/>
                <a:gdLst>
                  <a:gd name="T0" fmla="*/ 0 w 2"/>
                  <a:gd name="T1" fmla="*/ 20 h 20"/>
                  <a:gd name="T2" fmla="*/ 0 w 2"/>
                  <a:gd name="T3" fmla="*/ 20 h 20"/>
                  <a:gd name="T4" fmla="*/ 0 w 2"/>
                  <a:gd name="T5" fmla="*/ 20 h 20"/>
                  <a:gd name="T6" fmla="*/ 2 w 2"/>
                  <a:gd name="T7" fmla="*/ 18 h 20"/>
                  <a:gd name="T8" fmla="*/ 2 w 2"/>
                  <a:gd name="T9" fmla="*/ 0 h 20"/>
                  <a:gd name="T10" fmla="*/ 0 w 2"/>
                  <a:gd name="T11" fmla="*/ 0 h 20"/>
                  <a:gd name="T12" fmla="*/ 0 w 2"/>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2" h="20">
                    <a:moveTo>
                      <a:pt x="0" y="20"/>
                    </a:moveTo>
                    <a:lnTo>
                      <a:pt x="0" y="20"/>
                    </a:lnTo>
                    <a:lnTo>
                      <a:pt x="0" y="20"/>
                    </a:lnTo>
                    <a:lnTo>
                      <a:pt x="2" y="18"/>
                    </a:lnTo>
                    <a:lnTo>
                      <a:pt x="2" y="0"/>
                    </a:lnTo>
                    <a:lnTo>
                      <a:pt x="0" y="0"/>
                    </a:lnTo>
                    <a:lnTo>
                      <a:pt x="0" y="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273" name="Rectangle 901"/>
              <p:cNvSpPr>
                <a:spLocks noChangeArrowheads="1"/>
              </p:cNvSpPr>
              <p:nvPr/>
            </p:nvSpPr>
            <p:spPr bwMode="auto">
              <a:xfrm>
                <a:off x="2805" y="3286"/>
                <a:ext cx="2"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274" name="Rectangle 902"/>
              <p:cNvSpPr>
                <a:spLocks noChangeArrowheads="1"/>
              </p:cNvSpPr>
              <p:nvPr/>
            </p:nvSpPr>
            <p:spPr bwMode="auto">
              <a:xfrm>
                <a:off x="2805" y="3262"/>
                <a:ext cx="2" cy="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275" name="Freeform 903"/>
              <p:cNvSpPr>
                <a:spLocks/>
              </p:cNvSpPr>
              <p:nvPr/>
            </p:nvSpPr>
            <p:spPr bwMode="auto">
              <a:xfrm>
                <a:off x="2805" y="3242"/>
                <a:ext cx="2" cy="16"/>
              </a:xfrm>
              <a:custGeom>
                <a:avLst/>
                <a:gdLst>
                  <a:gd name="T0" fmla="*/ 0 w 2"/>
                  <a:gd name="T1" fmla="*/ 16 h 16"/>
                  <a:gd name="T2" fmla="*/ 2 w 2"/>
                  <a:gd name="T3" fmla="*/ 16 h 16"/>
                  <a:gd name="T4" fmla="*/ 2 w 2"/>
                  <a:gd name="T5" fmla="*/ 2 h 16"/>
                  <a:gd name="T6" fmla="*/ 2 w 2"/>
                  <a:gd name="T7" fmla="*/ 2 h 16"/>
                  <a:gd name="T8" fmla="*/ 0 w 2"/>
                  <a:gd name="T9" fmla="*/ 0 h 16"/>
                  <a:gd name="T10" fmla="*/ 0 w 2"/>
                  <a:gd name="T11" fmla="*/ 16 h 16"/>
                </a:gdLst>
                <a:ahLst/>
                <a:cxnLst>
                  <a:cxn ang="0">
                    <a:pos x="T0" y="T1"/>
                  </a:cxn>
                  <a:cxn ang="0">
                    <a:pos x="T2" y="T3"/>
                  </a:cxn>
                  <a:cxn ang="0">
                    <a:pos x="T4" y="T5"/>
                  </a:cxn>
                  <a:cxn ang="0">
                    <a:pos x="T6" y="T7"/>
                  </a:cxn>
                  <a:cxn ang="0">
                    <a:pos x="T8" y="T9"/>
                  </a:cxn>
                  <a:cxn ang="0">
                    <a:pos x="T10" y="T11"/>
                  </a:cxn>
                </a:cxnLst>
                <a:rect l="0" t="0" r="r" b="b"/>
                <a:pathLst>
                  <a:path w="2" h="16">
                    <a:moveTo>
                      <a:pt x="0" y="16"/>
                    </a:moveTo>
                    <a:lnTo>
                      <a:pt x="2" y="16"/>
                    </a:lnTo>
                    <a:lnTo>
                      <a:pt x="2" y="2"/>
                    </a:lnTo>
                    <a:lnTo>
                      <a:pt x="2" y="2"/>
                    </a:lnTo>
                    <a:lnTo>
                      <a:pt x="0" y="0"/>
                    </a:lnTo>
                    <a:lnTo>
                      <a:pt x="0" y="1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276" name="Freeform 904"/>
              <p:cNvSpPr>
                <a:spLocks/>
              </p:cNvSpPr>
              <p:nvPr/>
            </p:nvSpPr>
            <p:spPr bwMode="auto">
              <a:xfrm>
                <a:off x="2687" y="3210"/>
                <a:ext cx="18" cy="2"/>
              </a:xfrm>
              <a:custGeom>
                <a:avLst/>
                <a:gdLst>
                  <a:gd name="T0" fmla="*/ 18 w 18"/>
                  <a:gd name="T1" fmla="*/ 2 h 2"/>
                  <a:gd name="T2" fmla="*/ 18 w 18"/>
                  <a:gd name="T3" fmla="*/ 0 h 2"/>
                  <a:gd name="T4" fmla="*/ 2 w 18"/>
                  <a:gd name="T5" fmla="*/ 0 h 2"/>
                  <a:gd name="T6" fmla="*/ 2 w 18"/>
                  <a:gd name="T7" fmla="*/ 0 h 2"/>
                  <a:gd name="T8" fmla="*/ 0 w 18"/>
                  <a:gd name="T9" fmla="*/ 2 h 2"/>
                  <a:gd name="T10" fmla="*/ 18 w 18"/>
                  <a:gd name="T11" fmla="*/ 2 h 2"/>
                </a:gdLst>
                <a:ahLst/>
                <a:cxnLst>
                  <a:cxn ang="0">
                    <a:pos x="T0" y="T1"/>
                  </a:cxn>
                  <a:cxn ang="0">
                    <a:pos x="T2" y="T3"/>
                  </a:cxn>
                  <a:cxn ang="0">
                    <a:pos x="T4" y="T5"/>
                  </a:cxn>
                  <a:cxn ang="0">
                    <a:pos x="T6" y="T7"/>
                  </a:cxn>
                  <a:cxn ang="0">
                    <a:pos x="T8" y="T9"/>
                  </a:cxn>
                  <a:cxn ang="0">
                    <a:pos x="T10" y="T11"/>
                  </a:cxn>
                </a:cxnLst>
                <a:rect l="0" t="0" r="r" b="b"/>
                <a:pathLst>
                  <a:path w="18" h="2">
                    <a:moveTo>
                      <a:pt x="18" y="2"/>
                    </a:moveTo>
                    <a:lnTo>
                      <a:pt x="18" y="0"/>
                    </a:lnTo>
                    <a:lnTo>
                      <a:pt x="2" y="0"/>
                    </a:lnTo>
                    <a:lnTo>
                      <a:pt x="2" y="0"/>
                    </a:lnTo>
                    <a:lnTo>
                      <a:pt x="0" y="2"/>
                    </a:lnTo>
                    <a:lnTo>
                      <a:pt x="18"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277" name="Rectangle 905"/>
              <p:cNvSpPr>
                <a:spLocks noChangeArrowheads="1"/>
              </p:cNvSpPr>
              <p:nvPr/>
            </p:nvSpPr>
            <p:spPr bwMode="auto">
              <a:xfrm>
                <a:off x="2735" y="3210"/>
                <a:ext cx="20" cy="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278" name="Freeform 906"/>
              <p:cNvSpPr>
                <a:spLocks/>
              </p:cNvSpPr>
              <p:nvPr/>
            </p:nvSpPr>
            <p:spPr bwMode="auto">
              <a:xfrm>
                <a:off x="2759" y="3212"/>
                <a:ext cx="20" cy="2"/>
              </a:xfrm>
              <a:custGeom>
                <a:avLst/>
                <a:gdLst>
                  <a:gd name="T0" fmla="*/ 20 w 20"/>
                  <a:gd name="T1" fmla="*/ 2 h 2"/>
                  <a:gd name="T2" fmla="*/ 20 w 20"/>
                  <a:gd name="T3" fmla="*/ 2 h 2"/>
                  <a:gd name="T4" fmla="*/ 20 w 20"/>
                  <a:gd name="T5" fmla="*/ 2 h 2"/>
                  <a:gd name="T6" fmla="*/ 16 w 20"/>
                  <a:gd name="T7" fmla="*/ 0 h 2"/>
                  <a:gd name="T8" fmla="*/ 0 w 20"/>
                  <a:gd name="T9" fmla="*/ 0 h 2"/>
                  <a:gd name="T10" fmla="*/ 0 w 20"/>
                  <a:gd name="T11" fmla="*/ 2 h 2"/>
                  <a:gd name="T12" fmla="*/ 20 w 20"/>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0" h="2">
                    <a:moveTo>
                      <a:pt x="20" y="2"/>
                    </a:moveTo>
                    <a:lnTo>
                      <a:pt x="20" y="2"/>
                    </a:lnTo>
                    <a:lnTo>
                      <a:pt x="20" y="2"/>
                    </a:lnTo>
                    <a:lnTo>
                      <a:pt x="16" y="0"/>
                    </a:lnTo>
                    <a:lnTo>
                      <a:pt x="0" y="0"/>
                    </a:lnTo>
                    <a:lnTo>
                      <a:pt x="0" y="2"/>
                    </a:lnTo>
                    <a:lnTo>
                      <a:pt x="20"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279" name="Rectangle 907"/>
              <p:cNvSpPr>
                <a:spLocks noChangeArrowheads="1"/>
              </p:cNvSpPr>
              <p:nvPr/>
            </p:nvSpPr>
            <p:spPr bwMode="auto">
              <a:xfrm>
                <a:off x="2709" y="3210"/>
                <a:ext cx="20" cy="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280" name="Freeform 908"/>
              <p:cNvSpPr>
                <a:spLocks/>
              </p:cNvSpPr>
              <p:nvPr/>
            </p:nvSpPr>
            <p:spPr bwMode="auto">
              <a:xfrm>
                <a:off x="2759" y="3210"/>
                <a:ext cx="16" cy="2"/>
              </a:xfrm>
              <a:custGeom>
                <a:avLst/>
                <a:gdLst>
                  <a:gd name="T0" fmla="*/ 0 w 16"/>
                  <a:gd name="T1" fmla="*/ 2 h 2"/>
                  <a:gd name="T2" fmla="*/ 16 w 16"/>
                  <a:gd name="T3" fmla="*/ 2 h 2"/>
                  <a:gd name="T4" fmla="*/ 16 w 16"/>
                  <a:gd name="T5" fmla="*/ 2 h 2"/>
                  <a:gd name="T6" fmla="*/ 14 w 16"/>
                  <a:gd name="T7" fmla="*/ 0 h 2"/>
                  <a:gd name="T8" fmla="*/ 0 w 16"/>
                  <a:gd name="T9" fmla="*/ 0 h 2"/>
                  <a:gd name="T10" fmla="*/ 0 w 16"/>
                  <a:gd name="T11" fmla="*/ 2 h 2"/>
                </a:gdLst>
                <a:ahLst/>
                <a:cxnLst>
                  <a:cxn ang="0">
                    <a:pos x="T0" y="T1"/>
                  </a:cxn>
                  <a:cxn ang="0">
                    <a:pos x="T2" y="T3"/>
                  </a:cxn>
                  <a:cxn ang="0">
                    <a:pos x="T4" y="T5"/>
                  </a:cxn>
                  <a:cxn ang="0">
                    <a:pos x="T6" y="T7"/>
                  </a:cxn>
                  <a:cxn ang="0">
                    <a:pos x="T8" y="T9"/>
                  </a:cxn>
                  <a:cxn ang="0">
                    <a:pos x="T10" y="T11"/>
                  </a:cxn>
                </a:cxnLst>
                <a:rect l="0" t="0" r="r" b="b"/>
                <a:pathLst>
                  <a:path w="16" h="2">
                    <a:moveTo>
                      <a:pt x="0" y="2"/>
                    </a:moveTo>
                    <a:lnTo>
                      <a:pt x="16" y="2"/>
                    </a:lnTo>
                    <a:lnTo>
                      <a:pt x="16" y="2"/>
                    </a:lnTo>
                    <a:lnTo>
                      <a:pt x="14" y="0"/>
                    </a:lnTo>
                    <a:lnTo>
                      <a:pt x="0" y="0"/>
                    </a:lnTo>
                    <a:lnTo>
                      <a:pt x="0"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281" name="Freeform 909"/>
              <p:cNvSpPr>
                <a:spLocks/>
              </p:cNvSpPr>
              <p:nvPr/>
            </p:nvSpPr>
            <p:spPr bwMode="auto">
              <a:xfrm>
                <a:off x="2685" y="3212"/>
                <a:ext cx="20" cy="2"/>
              </a:xfrm>
              <a:custGeom>
                <a:avLst/>
                <a:gdLst>
                  <a:gd name="T0" fmla="*/ 0 w 20"/>
                  <a:gd name="T1" fmla="*/ 2 h 2"/>
                  <a:gd name="T2" fmla="*/ 20 w 20"/>
                  <a:gd name="T3" fmla="*/ 2 h 2"/>
                  <a:gd name="T4" fmla="*/ 20 w 20"/>
                  <a:gd name="T5" fmla="*/ 0 h 2"/>
                  <a:gd name="T6" fmla="*/ 2 w 20"/>
                  <a:gd name="T7" fmla="*/ 0 h 2"/>
                  <a:gd name="T8" fmla="*/ 2 w 20"/>
                  <a:gd name="T9" fmla="*/ 0 h 2"/>
                  <a:gd name="T10" fmla="*/ 0 w 20"/>
                  <a:gd name="T11" fmla="*/ 0 h 2"/>
                  <a:gd name="T12" fmla="*/ 0 w 20"/>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0" h="2">
                    <a:moveTo>
                      <a:pt x="0" y="2"/>
                    </a:moveTo>
                    <a:lnTo>
                      <a:pt x="20" y="2"/>
                    </a:lnTo>
                    <a:lnTo>
                      <a:pt x="20" y="0"/>
                    </a:lnTo>
                    <a:lnTo>
                      <a:pt x="2" y="0"/>
                    </a:lnTo>
                    <a:lnTo>
                      <a:pt x="2" y="0"/>
                    </a:lnTo>
                    <a:lnTo>
                      <a:pt x="0" y="0"/>
                    </a:lnTo>
                    <a:lnTo>
                      <a:pt x="0"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282" name="Rectangle 910"/>
              <p:cNvSpPr>
                <a:spLocks noChangeArrowheads="1"/>
              </p:cNvSpPr>
              <p:nvPr/>
            </p:nvSpPr>
            <p:spPr bwMode="auto">
              <a:xfrm>
                <a:off x="2709" y="3212"/>
                <a:ext cx="20" cy="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283" name="Rectangle 911"/>
              <p:cNvSpPr>
                <a:spLocks noChangeArrowheads="1"/>
              </p:cNvSpPr>
              <p:nvPr/>
            </p:nvSpPr>
            <p:spPr bwMode="auto">
              <a:xfrm>
                <a:off x="2735" y="3212"/>
                <a:ext cx="20" cy="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284" name="Freeform 912"/>
              <p:cNvSpPr>
                <a:spLocks/>
              </p:cNvSpPr>
              <p:nvPr/>
            </p:nvSpPr>
            <p:spPr bwMode="auto">
              <a:xfrm>
                <a:off x="2685" y="3212"/>
                <a:ext cx="0" cy="2"/>
              </a:xfrm>
              <a:custGeom>
                <a:avLst/>
                <a:gdLst>
                  <a:gd name="T0" fmla="*/ 2 h 2"/>
                  <a:gd name="T1" fmla="*/ 2 h 2"/>
                  <a:gd name="T2" fmla="*/ 2 h 2"/>
                  <a:gd name="T3" fmla="*/ 2 h 2"/>
                  <a:gd name="T4" fmla="*/ 0 h 2"/>
                  <a:gd name="T5" fmla="*/ 0 h 2"/>
                  <a:gd name="T6" fmla="*/ 2 h 2"/>
                  <a:gd name="T7" fmla="*/ 2 h 2"/>
                </a:gdLst>
                <a:ahLst/>
                <a:cxnLst>
                  <a:cxn ang="0">
                    <a:pos x="0" y="T0"/>
                  </a:cxn>
                  <a:cxn ang="0">
                    <a:pos x="0" y="T1"/>
                  </a:cxn>
                  <a:cxn ang="0">
                    <a:pos x="0" y="T2"/>
                  </a:cxn>
                  <a:cxn ang="0">
                    <a:pos x="0" y="T3"/>
                  </a:cxn>
                  <a:cxn ang="0">
                    <a:pos x="0" y="T4"/>
                  </a:cxn>
                  <a:cxn ang="0">
                    <a:pos x="0" y="T5"/>
                  </a:cxn>
                  <a:cxn ang="0">
                    <a:pos x="0" y="T6"/>
                  </a:cxn>
                  <a:cxn ang="0">
                    <a:pos x="0" y="T7"/>
                  </a:cxn>
                </a:cxnLst>
                <a:rect l="0" t="0" r="r" b="b"/>
                <a:pathLst>
                  <a:path h="2">
                    <a:moveTo>
                      <a:pt x="0" y="2"/>
                    </a:moveTo>
                    <a:lnTo>
                      <a:pt x="0" y="2"/>
                    </a:lnTo>
                    <a:lnTo>
                      <a:pt x="0" y="2"/>
                    </a:lnTo>
                    <a:lnTo>
                      <a:pt x="0" y="2"/>
                    </a:lnTo>
                    <a:lnTo>
                      <a:pt x="0" y="0"/>
                    </a:lnTo>
                    <a:lnTo>
                      <a:pt x="0" y="0"/>
                    </a:lnTo>
                    <a:lnTo>
                      <a:pt x="0" y="2"/>
                    </a:lnTo>
                    <a:lnTo>
                      <a:pt x="0"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285" name="Rectangle 913"/>
              <p:cNvSpPr>
                <a:spLocks noChangeArrowheads="1"/>
              </p:cNvSpPr>
              <p:nvPr/>
            </p:nvSpPr>
            <p:spPr bwMode="auto">
              <a:xfrm>
                <a:off x="2705" y="3212"/>
                <a:ext cx="2" cy="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286" name="Rectangle 914"/>
              <p:cNvSpPr>
                <a:spLocks noChangeArrowheads="1"/>
              </p:cNvSpPr>
              <p:nvPr/>
            </p:nvSpPr>
            <p:spPr bwMode="auto">
              <a:xfrm>
                <a:off x="2707" y="3210"/>
                <a:ext cx="2" cy="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287" name="Rectangle 915"/>
              <p:cNvSpPr>
                <a:spLocks noChangeArrowheads="1"/>
              </p:cNvSpPr>
              <p:nvPr/>
            </p:nvSpPr>
            <p:spPr bwMode="auto">
              <a:xfrm>
                <a:off x="2705" y="3210"/>
                <a:ext cx="2" cy="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288" name="Rectangle 916"/>
              <p:cNvSpPr>
                <a:spLocks noChangeArrowheads="1"/>
              </p:cNvSpPr>
              <p:nvPr/>
            </p:nvSpPr>
            <p:spPr bwMode="auto">
              <a:xfrm>
                <a:off x="2707" y="3212"/>
                <a:ext cx="2" cy="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289" name="Rectangle 917"/>
              <p:cNvSpPr>
                <a:spLocks noChangeArrowheads="1"/>
              </p:cNvSpPr>
              <p:nvPr/>
            </p:nvSpPr>
            <p:spPr bwMode="auto">
              <a:xfrm>
                <a:off x="2729" y="3212"/>
                <a:ext cx="4" cy="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290" name="Rectangle 918"/>
              <p:cNvSpPr>
                <a:spLocks noChangeArrowheads="1"/>
              </p:cNvSpPr>
              <p:nvPr/>
            </p:nvSpPr>
            <p:spPr bwMode="auto">
              <a:xfrm>
                <a:off x="2729" y="3210"/>
                <a:ext cx="4" cy="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291" name="Rectangle 919"/>
              <p:cNvSpPr>
                <a:spLocks noChangeArrowheads="1"/>
              </p:cNvSpPr>
              <p:nvPr/>
            </p:nvSpPr>
            <p:spPr bwMode="auto">
              <a:xfrm>
                <a:off x="2733" y="3210"/>
                <a:ext cx="2" cy="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292" name="Rectangle 920"/>
              <p:cNvSpPr>
                <a:spLocks noChangeArrowheads="1"/>
              </p:cNvSpPr>
              <p:nvPr/>
            </p:nvSpPr>
            <p:spPr bwMode="auto">
              <a:xfrm>
                <a:off x="2733" y="3212"/>
                <a:ext cx="2" cy="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293" name="Rectangle 921"/>
              <p:cNvSpPr>
                <a:spLocks noChangeArrowheads="1"/>
              </p:cNvSpPr>
              <p:nvPr/>
            </p:nvSpPr>
            <p:spPr bwMode="auto">
              <a:xfrm>
                <a:off x="2755" y="3210"/>
                <a:ext cx="2" cy="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294" name="Rectangle 922"/>
              <p:cNvSpPr>
                <a:spLocks noChangeArrowheads="1"/>
              </p:cNvSpPr>
              <p:nvPr/>
            </p:nvSpPr>
            <p:spPr bwMode="auto">
              <a:xfrm>
                <a:off x="2755" y="3212"/>
                <a:ext cx="2" cy="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295" name="Rectangle 923"/>
              <p:cNvSpPr>
                <a:spLocks noChangeArrowheads="1"/>
              </p:cNvSpPr>
              <p:nvPr/>
            </p:nvSpPr>
            <p:spPr bwMode="auto">
              <a:xfrm>
                <a:off x="2757" y="3212"/>
                <a:ext cx="2" cy="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296" name="Rectangle 924"/>
              <p:cNvSpPr>
                <a:spLocks noChangeArrowheads="1"/>
              </p:cNvSpPr>
              <p:nvPr/>
            </p:nvSpPr>
            <p:spPr bwMode="auto">
              <a:xfrm>
                <a:off x="2757" y="3210"/>
                <a:ext cx="2" cy="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297" name="Rectangle 925"/>
              <p:cNvSpPr>
                <a:spLocks noChangeArrowheads="1"/>
              </p:cNvSpPr>
              <p:nvPr/>
            </p:nvSpPr>
            <p:spPr bwMode="auto">
              <a:xfrm>
                <a:off x="2779" y="3214"/>
                <a:ext cx="1" cy="1"/>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298" name="Rectangle 926"/>
              <p:cNvSpPr>
                <a:spLocks noChangeArrowheads="1"/>
              </p:cNvSpPr>
              <p:nvPr/>
            </p:nvSpPr>
            <p:spPr bwMode="auto">
              <a:xfrm>
                <a:off x="2685" y="3236"/>
                <a:ext cx="20" cy="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299" name="Rectangle 927"/>
              <p:cNvSpPr>
                <a:spLocks noChangeArrowheads="1"/>
              </p:cNvSpPr>
              <p:nvPr/>
            </p:nvSpPr>
            <p:spPr bwMode="auto">
              <a:xfrm>
                <a:off x="2735" y="3236"/>
                <a:ext cx="20" cy="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300" name="Rectangle 928"/>
              <p:cNvSpPr>
                <a:spLocks noChangeArrowheads="1"/>
              </p:cNvSpPr>
              <p:nvPr/>
            </p:nvSpPr>
            <p:spPr bwMode="auto">
              <a:xfrm>
                <a:off x="2709" y="3236"/>
                <a:ext cx="20" cy="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301" name="Freeform 929"/>
              <p:cNvSpPr>
                <a:spLocks/>
              </p:cNvSpPr>
              <p:nvPr/>
            </p:nvSpPr>
            <p:spPr bwMode="auto">
              <a:xfrm>
                <a:off x="2671" y="3234"/>
                <a:ext cx="10" cy="2"/>
              </a:xfrm>
              <a:custGeom>
                <a:avLst/>
                <a:gdLst>
                  <a:gd name="T0" fmla="*/ 10 w 10"/>
                  <a:gd name="T1" fmla="*/ 0 h 2"/>
                  <a:gd name="T2" fmla="*/ 0 w 10"/>
                  <a:gd name="T3" fmla="*/ 0 h 2"/>
                  <a:gd name="T4" fmla="*/ 0 w 10"/>
                  <a:gd name="T5" fmla="*/ 0 h 2"/>
                  <a:gd name="T6" fmla="*/ 0 w 10"/>
                  <a:gd name="T7" fmla="*/ 2 h 2"/>
                  <a:gd name="T8" fmla="*/ 10 w 10"/>
                  <a:gd name="T9" fmla="*/ 2 h 2"/>
                  <a:gd name="T10" fmla="*/ 10 w 10"/>
                  <a:gd name="T11" fmla="*/ 0 h 2"/>
                </a:gdLst>
                <a:ahLst/>
                <a:cxnLst>
                  <a:cxn ang="0">
                    <a:pos x="T0" y="T1"/>
                  </a:cxn>
                  <a:cxn ang="0">
                    <a:pos x="T2" y="T3"/>
                  </a:cxn>
                  <a:cxn ang="0">
                    <a:pos x="T4" y="T5"/>
                  </a:cxn>
                  <a:cxn ang="0">
                    <a:pos x="T6" y="T7"/>
                  </a:cxn>
                  <a:cxn ang="0">
                    <a:pos x="T8" y="T9"/>
                  </a:cxn>
                  <a:cxn ang="0">
                    <a:pos x="T10" y="T11"/>
                  </a:cxn>
                </a:cxnLst>
                <a:rect l="0" t="0" r="r" b="b"/>
                <a:pathLst>
                  <a:path w="10" h="2">
                    <a:moveTo>
                      <a:pt x="10" y="0"/>
                    </a:moveTo>
                    <a:lnTo>
                      <a:pt x="0" y="0"/>
                    </a:lnTo>
                    <a:lnTo>
                      <a:pt x="0" y="0"/>
                    </a:lnTo>
                    <a:lnTo>
                      <a:pt x="0" y="2"/>
                    </a:lnTo>
                    <a:lnTo>
                      <a:pt x="10" y="2"/>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302" name="Rectangle 930"/>
              <p:cNvSpPr>
                <a:spLocks noChangeArrowheads="1"/>
              </p:cNvSpPr>
              <p:nvPr/>
            </p:nvSpPr>
            <p:spPr bwMode="auto">
              <a:xfrm>
                <a:off x="2735" y="3234"/>
                <a:ext cx="20" cy="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303" name="Freeform 931"/>
              <p:cNvSpPr>
                <a:spLocks/>
              </p:cNvSpPr>
              <p:nvPr/>
            </p:nvSpPr>
            <p:spPr bwMode="auto">
              <a:xfrm>
                <a:off x="2783" y="3236"/>
                <a:ext cx="20" cy="2"/>
              </a:xfrm>
              <a:custGeom>
                <a:avLst/>
                <a:gdLst>
                  <a:gd name="T0" fmla="*/ 0 w 20"/>
                  <a:gd name="T1" fmla="*/ 2 h 2"/>
                  <a:gd name="T2" fmla="*/ 20 w 20"/>
                  <a:gd name="T3" fmla="*/ 2 h 2"/>
                  <a:gd name="T4" fmla="*/ 20 w 20"/>
                  <a:gd name="T5" fmla="*/ 2 h 2"/>
                  <a:gd name="T6" fmla="*/ 18 w 20"/>
                  <a:gd name="T7" fmla="*/ 0 h 2"/>
                  <a:gd name="T8" fmla="*/ 0 w 20"/>
                  <a:gd name="T9" fmla="*/ 0 h 2"/>
                  <a:gd name="T10" fmla="*/ 0 w 20"/>
                  <a:gd name="T11" fmla="*/ 2 h 2"/>
                </a:gdLst>
                <a:ahLst/>
                <a:cxnLst>
                  <a:cxn ang="0">
                    <a:pos x="T0" y="T1"/>
                  </a:cxn>
                  <a:cxn ang="0">
                    <a:pos x="T2" y="T3"/>
                  </a:cxn>
                  <a:cxn ang="0">
                    <a:pos x="T4" y="T5"/>
                  </a:cxn>
                  <a:cxn ang="0">
                    <a:pos x="T6" y="T7"/>
                  </a:cxn>
                  <a:cxn ang="0">
                    <a:pos x="T8" y="T9"/>
                  </a:cxn>
                  <a:cxn ang="0">
                    <a:pos x="T10" y="T11"/>
                  </a:cxn>
                </a:cxnLst>
                <a:rect l="0" t="0" r="r" b="b"/>
                <a:pathLst>
                  <a:path w="20" h="2">
                    <a:moveTo>
                      <a:pt x="0" y="2"/>
                    </a:moveTo>
                    <a:lnTo>
                      <a:pt x="20" y="2"/>
                    </a:lnTo>
                    <a:lnTo>
                      <a:pt x="20" y="2"/>
                    </a:lnTo>
                    <a:lnTo>
                      <a:pt x="18" y="0"/>
                    </a:lnTo>
                    <a:lnTo>
                      <a:pt x="0" y="0"/>
                    </a:lnTo>
                    <a:lnTo>
                      <a:pt x="0"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304" name="Freeform 932"/>
              <p:cNvSpPr>
                <a:spLocks/>
              </p:cNvSpPr>
              <p:nvPr/>
            </p:nvSpPr>
            <p:spPr bwMode="auto">
              <a:xfrm>
                <a:off x="2671" y="3236"/>
                <a:ext cx="10" cy="2"/>
              </a:xfrm>
              <a:custGeom>
                <a:avLst/>
                <a:gdLst>
                  <a:gd name="T0" fmla="*/ 10 w 10"/>
                  <a:gd name="T1" fmla="*/ 0 h 2"/>
                  <a:gd name="T2" fmla="*/ 0 w 10"/>
                  <a:gd name="T3" fmla="*/ 0 h 2"/>
                  <a:gd name="T4" fmla="*/ 0 w 10"/>
                  <a:gd name="T5" fmla="*/ 0 h 2"/>
                  <a:gd name="T6" fmla="*/ 0 w 10"/>
                  <a:gd name="T7" fmla="*/ 2 h 2"/>
                  <a:gd name="T8" fmla="*/ 10 w 10"/>
                  <a:gd name="T9" fmla="*/ 2 h 2"/>
                  <a:gd name="T10" fmla="*/ 10 w 10"/>
                  <a:gd name="T11" fmla="*/ 0 h 2"/>
                </a:gdLst>
                <a:ahLst/>
                <a:cxnLst>
                  <a:cxn ang="0">
                    <a:pos x="T0" y="T1"/>
                  </a:cxn>
                  <a:cxn ang="0">
                    <a:pos x="T2" y="T3"/>
                  </a:cxn>
                  <a:cxn ang="0">
                    <a:pos x="T4" y="T5"/>
                  </a:cxn>
                  <a:cxn ang="0">
                    <a:pos x="T6" y="T7"/>
                  </a:cxn>
                  <a:cxn ang="0">
                    <a:pos x="T8" y="T9"/>
                  </a:cxn>
                  <a:cxn ang="0">
                    <a:pos x="T10" y="T11"/>
                  </a:cxn>
                </a:cxnLst>
                <a:rect l="0" t="0" r="r" b="b"/>
                <a:pathLst>
                  <a:path w="10" h="2">
                    <a:moveTo>
                      <a:pt x="10" y="0"/>
                    </a:moveTo>
                    <a:lnTo>
                      <a:pt x="0" y="0"/>
                    </a:lnTo>
                    <a:lnTo>
                      <a:pt x="0" y="0"/>
                    </a:lnTo>
                    <a:lnTo>
                      <a:pt x="0" y="2"/>
                    </a:lnTo>
                    <a:lnTo>
                      <a:pt x="10" y="2"/>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305" name="Rectangle 933"/>
              <p:cNvSpPr>
                <a:spLocks noChangeArrowheads="1"/>
              </p:cNvSpPr>
              <p:nvPr/>
            </p:nvSpPr>
            <p:spPr bwMode="auto">
              <a:xfrm>
                <a:off x="2759" y="3234"/>
                <a:ext cx="20" cy="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306" name="Rectangle 934"/>
              <p:cNvSpPr>
                <a:spLocks noChangeArrowheads="1"/>
              </p:cNvSpPr>
              <p:nvPr/>
            </p:nvSpPr>
            <p:spPr bwMode="auto">
              <a:xfrm>
                <a:off x="2709" y="3234"/>
                <a:ext cx="20" cy="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307" name="Freeform 935"/>
              <p:cNvSpPr>
                <a:spLocks/>
              </p:cNvSpPr>
              <p:nvPr/>
            </p:nvSpPr>
            <p:spPr bwMode="auto">
              <a:xfrm>
                <a:off x="2783" y="3234"/>
                <a:ext cx="18" cy="2"/>
              </a:xfrm>
              <a:custGeom>
                <a:avLst/>
                <a:gdLst>
                  <a:gd name="T0" fmla="*/ 0 w 18"/>
                  <a:gd name="T1" fmla="*/ 2 h 2"/>
                  <a:gd name="T2" fmla="*/ 18 w 18"/>
                  <a:gd name="T3" fmla="*/ 2 h 2"/>
                  <a:gd name="T4" fmla="*/ 18 w 18"/>
                  <a:gd name="T5" fmla="*/ 2 h 2"/>
                  <a:gd name="T6" fmla="*/ 16 w 18"/>
                  <a:gd name="T7" fmla="*/ 0 h 2"/>
                  <a:gd name="T8" fmla="*/ 0 w 18"/>
                  <a:gd name="T9" fmla="*/ 0 h 2"/>
                  <a:gd name="T10" fmla="*/ 0 w 18"/>
                  <a:gd name="T11" fmla="*/ 2 h 2"/>
                </a:gdLst>
                <a:ahLst/>
                <a:cxnLst>
                  <a:cxn ang="0">
                    <a:pos x="T0" y="T1"/>
                  </a:cxn>
                  <a:cxn ang="0">
                    <a:pos x="T2" y="T3"/>
                  </a:cxn>
                  <a:cxn ang="0">
                    <a:pos x="T4" y="T5"/>
                  </a:cxn>
                  <a:cxn ang="0">
                    <a:pos x="T6" y="T7"/>
                  </a:cxn>
                  <a:cxn ang="0">
                    <a:pos x="T8" y="T9"/>
                  </a:cxn>
                  <a:cxn ang="0">
                    <a:pos x="T10" y="T11"/>
                  </a:cxn>
                </a:cxnLst>
                <a:rect l="0" t="0" r="r" b="b"/>
                <a:pathLst>
                  <a:path w="18" h="2">
                    <a:moveTo>
                      <a:pt x="0" y="2"/>
                    </a:moveTo>
                    <a:lnTo>
                      <a:pt x="18" y="2"/>
                    </a:lnTo>
                    <a:lnTo>
                      <a:pt x="18" y="2"/>
                    </a:lnTo>
                    <a:lnTo>
                      <a:pt x="16" y="0"/>
                    </a:lnTo>
                    <a:lnTo>
                      <a:pt x="0" y="0"/>
                    </a:lnTo>
                    <a:lnTo>
                      <a:pt x="0"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308" name="Rectangle 936"/>
              <p:cNvSpPr>
                <a:spLocks noChangeArrowheads="1"/>
              </p:cNvSpPr>
              <p:nvPr/>
            </p:nvSpPr>
            <p:spPr bwMode="auto">
              <a:xfrm>
                <a:off x="2685" y="3234"/>
                <a:ext cx="20" cy="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309" name="Rectangle 937"/>
              <p:cNvSpPr>
                <a:spLocks noChangeArrowheads="1"/>
              </p:cNvSpPr>
              <p:nvPr/>
            </p:nvSpPr>
            <p:spPr bwMode="auto">
              <a:xfrm>
                <a:off x="2759" y="3236"/>
                <a:ext cx="20" cy="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310" name="Rectangle 938"/>
              <p:cNvSpPr>
                <a:spLocks noChangeArrowheads="1"/>
              </p:cNvSpPr>
              <p:nvPr/>
            </p:nvSpPr>
            <p:spPr bwMode="auto">
              <a:xfrm>
                <a:off x="2683" y="3234"/>
                <a:ext cx="2" cy="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311" name="Rectangle 939"/>
              <p:cNvSpPr>
                <a:spLocks noChangeArrowheads="1"/>
              </p:cNvSpPr>
              <p:nvPr/>
            </p:nvSpPr>
            <p:spPr bwMode="auto">
              <a:xfrm>
                <a:off x="2681" y="3234"/>
                <a:ext cx="2" cy="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312" name="Rectangle 940"/>
              <p:cNvSpPr>
                <a:spLocks noChangeArrowheads="1"/>
              </p:cNvSpPr>
              <p:nvPr/>
            </p:nvSpPr>
            <p:spPr bwMode="auto">
              <a:xfrm>
                <a:off x="2683" y="3236"/>
                <a:ext cx="2" cy="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313" name="Rectangle 941"/>
              <p:cNvSpPr>
                <a:spLocks noChangeArrowheads="1"/>
              </p:cNvSpPr>
              <p:nvPr/>
            </p:nvSpPr>
            <p:spPr bwMode="auto">
              <a:xfrm>
                <a:off x="2681" y="3236"/>
                <a:ext cx="2" cy="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314" name="Rectangle 942"/>
              <p:cNvSpPr>
                <a:spLocks noChangeArrowheads="1"/>
              </p:cNvSpPr>
              <p:nvPr/>
            </p:nvSpPr>
            <p:spPr bwMode="auto">
              <a:xfrm>
                <a:off x="2705" y="3236"/>
                <a:ext cx="2" cy="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315" name="Rectangle 943"/>
              <p:cNvSpPr>
                <a:spLocks noChangeArrowheads="1"/>
              </p:cNvSpPr>
              <p:nvPr/>
            </p:nvSpPr>
            <p:spPr bwMode="auto">
              <a:xfrm>
                <a:off x="2707" y="3236"/>
                <a:ext cx="2" cy="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316" name="Rectangle 944"/>
              <p:cNvSpPr>
                <a:spLocks noChangeArrowheads="1"/>
              </p:cNvSpPr>
              <p:nvPr/>
            </p:nvSpPr>
            <p:spPr bwMode="auto">
              <a:xfrm>
                <a:off x="2707" y="3234"/>
                <a:ext cx="2" cy="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317" name="Rectangle 945"/>
              <p:cNvSpPr>
                <a:spLocks noChangeArrowheads="1"/>
              </p:cNvSpPr>
              <p:nvPr/>
            </p:nvSpPr>
            <p:spPr bwMode="auto">
              <a:xfrm>
                <a:off x="2705" y="3234"/>
                <a:ext cx="2" cy="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318" name="Rectangle 946"/>
              <p:cNvSpPr>
                <a:spLocks noChangeArrowheads="1"/>
              </p:cNvSpPr>
              <p:nvPr/>
            </p:nvSpPr>
            <p:spPr bwMode="auto">
              <a:xfrm>
                <a:off x="2733" y="3236"/>
                <a:ext cx="2" cy="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319" name="Rectangle 947"/>
              <p:cNvSpPr>
                <a:spLocks noChangeArrowheads="1"/>
              </p:cNvSpPr>
              <p:nvPr/>
            </p:nvSpPr>
            <p:spPr bwMode="auto">
              <a:xfrm>
                <a:off x="2729" y="3234"/>
                <a:ext cx="4" cy="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320" name="Rectangle 948"/>
              <p:cNvSpPr>
                <a:spLocks noChangeArrowheads="1"/>
              </p:cNvSpPr>
              <p:nvPr/>
            </p:nvSpPr>
            <p:spPr bwMode="auto">
              <a:xfrm>
                <a:off x="2729" y="3236"/>
                <a:ext cx="4" cy="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321" name="Rectangle 949"/>
              <p:cNvSpPr>
                <a:spLocks noChangeArrowheads="1"/>
              </p:cNvSpPr>
              <p:nvPr/>
            </p:nvSpPr>
            <p:spPr bwMode="auto">
              <a:xfrm>
                <a:off x="2733" y="3234"/>
                <a:ext cx="2" cy="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322" name="Rectangle 950"/>
              <p:cNvSpPr>
                <a:spLocks noChangeArrowheads="1"/>
              </p:cNvSpPr>
              <p:nvPr/>
            </p:nvSpPr>
            <p:spPr bwMode="auto">
              <a:xfrm>
                <a:off x="2757" y="3234"/>
                <a:ext cx="2" cy="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323" name="Rectangle 951"/>
              <p:cNvSpPr>
                <a:spLocks noChangeArrowheads="1"/>
              </p:cNvSpPr>
              <p:nvPr/>
            </p:nvSpPr>
            <p:spPr bwMode="auto">
              <a:xfrm>
                <a:off x="2757" y="3236"/>
                <a:ext cx="2" cy="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324" name="Rectangle 952"/>
              <p:cNvSpPr>
                <a:spLocks noChangeArrowheads="1"/>
              </p:cNvSpPr>
              <p:nvPr/>
            </p:nvSpPr>
            <p:spPr bwMode="auto">
              <a:xfrm>
                <a:off x="2755" y="3236"/>
                <a:ext cx="2" cy="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325" name="Rectangle 953"/>
              <p:cNvSpPr>
                <a:spLocks noChangeArrowheads="1"/>
              </p:cNvSpPr>
              <p:nvPr/>
            </p:nvSpPr>
            <p:spPr bwMode="auto">
              <a:xfrm>
                <a:off x="2755" y="3234"/>
                <a:ext cx="2" cy="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326" name="Rectangle 954"/>
              <p:cNvSpPr>
                <a:spLocks noChangeArrowheads="1"/>
              </p:cNvSpPr>
              <p:nvPr/>
            </p:nvSpPr>
            <p:spPr bwMode="auto">
              <a:xfrm>
                <a:off x="2781" y="3236"/>
                <a:ext cx="2" cy="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327" name="Rectangle 955"/>
              <p:cNvSpPr>
                <a:spLocks noChangeArrowheads="1"/>
              </p:cNvSpPr>
              <p:nvPr/>
            </p:nvSpPr>
            <p:spPr bwMode="auto">
              <a:xfrm>
                <a:off x="2781" y="3234"/>
                <a:ext cx="2" cy="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328" name="Rectangle 956"/>
              <p:cNvSpPr>
                <a:spLocks noChangeArrowheads="1"/>
              </p:cNvSpPr>
              <p:nvPr/>
            </p:nvSpPr>
            <p:spPr bwMode="auto">
              <a:xfrm>
                <a:off x="2779" y="3236"/>
                <a:ext cx="2" cy="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329" name="Rectangle 957"/>
              <p:cNvSpPr>
                <a:spLocks noChangeArrowheads="1"/>
              </p:cNvSpPr>
              <p:nvPr/>
            </p:nvSpPr>
            <p:spPr bwMode="auto">
              <a:xfrm>
                <a:off x="2779" y="3234"/>
                <a:ext cx="2" cy="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330" name="Freeform 958"/>
              <p:cNvSpPr>
                <a:spLocks/>
              </p:cNvSpPr>
              <p:nvPr/>
            </p:nvSpPr>
            <p:spPr bwMode="auto">
              <a:xfrm>
                <a:off x="2807" y="3258"/>
                <a:ext cx="8" cy="2"/>
              </a:xfrm>
              <a:custGeom>
                <a:avLst/>
                <a:gdLst>
                  <a:gd name="T0" fmla="*/ 0 w 8"/>
                  <a:gd name="T1" fmla="*/ 2 h 2"/>
                  <a:gd name="T2" fmla="*/ 8 w 8"/>
                  <a:gd name="T3" fmla="*/ 2 h 2"/>
                  <a:gd name="T4" fmla="*/ 8 w 8"/>
                  <a:gd name="T5" fmla="*/ 2 h 2"/>
                  <a:gd name="T6" fmla="*/ 6 w 8"/>
                  <a:gd name="T7" fmla="*/ 0 h 2"/>
                  <a:gd name="T8" fmla="*/ 0 w 8"/>
                  <a:gd name="T9" fmla="*/ 0 h 2"/>
                  <a:gd name="T10" fmla="*/ 0 w 8"/>
                  <a:gd name="T11" fmla="*/ 2 h 2"/>
                </a:gdLst>
                <a:ahLst/>
                <a:cxnLst>
                  <a:cxn ang="0">
                    <a:pos x="T0" y="T1"/>
                  </a:cxn>
                  <a:cxn ang="0">
                    <a:pos x="T2" y="T3"/>
                  </a:cxn>
                  <a:cxn ang="0">
                    <a:pos x="T4" y="T5"/>
                  </a:cxn>
                  <a:cxn ang="0">
                    <a:pos x="T6" y="T7"/>
                  </a:cxn>
                  <a:cxn ang="0">
                    <a:pos x="T8" y="T9"/>
                  </a:cxn>
                  <a:cxn ang="0">
                    <a:pos x="T10" y="T11"/>
                  </a:cxn>
                </a:cxnLst>
                <a:rect l="0" t="0" r="r" b="b"/>
                <a:pathLst>
                  <a:path w="8" h="2">
                    <a:moveTo>
                      <a:pt x="0" y="2"/>
                    </a:moveTo>
                    <a:lnTo>
                      <a:pt x="8" y="2"/>
                    </a:lnTo>
                    <a:lnTo>
                      <a:pt x="8" y="2"/>
                    </a:lnTo>
                    <a:lnTo>
                      <a:pt x="6" y="0"/>
                    </a:lnTo>
                    <a:lnTo>
                      <a:pt x="0" y="0"/>
                    </a:lnTo>
                    <a:lnTo>
                      <a:pt x="0"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331" name="Freeform 959"/>
              <p:cNvSpPr>
                <a:spLocks/>
              </p:cNvSpPr>
              <p:nvPr/>
            </p:nvSpPr>
            <p:spPr bwMode="auto">
              <a:xfrm>
                <a:off x="2807" y="3260"/>
                <a:ext cx="8" cy="2"/>
              </a:xfrm>
              <a:custGeom>
                <a:avLst/>
                <a:gdLst>
                  <a:gd name="T0" fmla="*/ 0 w 8"/>
                  <a:gd name="T1" fmla="*/ 2 h 2"/>
                  <a:gd name="T2" fmla="*/ 8 w 8"/>
                  <a:gd name="T3" fmla="*/ 2 h 2"/>
                  <a:gd name="T4" fmla="*/ 8 w 8"/>
                  <a:gd name="T5" fmla="*/ 2 h 2"/>
                  <a:gd name="T6" fmla="*/ 8 w 8"/>
                  <a:gd name="T7" fmla="*/ 0 h 2"/>
                  <a:gd name="T8" fmla="*/ 0 w 8"/>
                  <a:gd name="T9" fmla="*/ 0 h 2"/>
                  <a:gd name="T10" fmla="*/ 0 w 8"/>
                  <a:gd name="T11" fmla="*/ 2 h 2"/>
                </a:gdLst>
                <a:ahLst/>
                <a:cxnLst>
                  <a:cxn ang="0">
                    <a:pos x="T0" y="T1"/>
                  </a:cxn>
                  <a:cxn ang="0">
                    <a:pos x="T2" y="T3"/>
                  </a:cxn>
                  <a:cxn ang="0">
                    <a:pos x="T4" y="T5"/>
                  </a:cxn>
                  <a:cxn ang="0">
                    <a:pos x="T6" y="T7"/>
                  </a:cxn>
                  <a:cxn ang="0">
                    <a:pos x="T8" y="T9"/>
                  </a:cxn>
                  <a:cxn ang="0">
                    <a:pos x="T10" y="T11"/>
                  </a:cxn>
                </a:cxnLst>
                <a:rect l="0" t="0" r="r" b="b"/>
                <a:pathLst>
                  <a:path w="8" h="2">
                    <a:moveTo>
                      <a:pt x="0" y="2"/>
                    </a:moveTo>
                    <a:lnTo>
                      <a:pt x="8" y="2"/>
                    </a:lnTo>
                    <a:lnTo>
                      <a:pt x="8" y="2"/>
                    </a:lnTo>
                    <a:lnTo>
                      <a:pt x="8" y="0"/>
                    </a:lnTo>
                    <a:lnTo>
                      <a:pt x="0" y="0"/>
                    </a:lnTo>
                    <a:lnTo>
                      <a:pt x="0"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332" name="Freeform 960"/>
              <p:cNvSpPr>
                <a:spLocks/>
              </p:cNvSpPr>
              <p:nvPr/>
            </p:nvSpPr>
            <p:spPr bwMode="auto">
              <a:xfrm>
                <a:off x="2669" y="3260"/>
                <a:ext cx="12" cy="2"/>
              </a:xfrm>
              <a:custGeom>
                <a:avLst/>
                <a:gdLst>
                  <a:gd name="T0" fmla="*/ 12 w 12"/>
                  <a:gd name="T1" fmla="*/ 0 h 2"/>
                  <a:gd name="T2" fmla="*/ 0 w 12"/>
                  <a:gd name="T3" fmla="*/ 0 h 2"/>
                  <a:gd name="T4" fmla="*/ 0 w 12"/>
                  <a:gd name="T5" fmla="*/ 0 h 2"/>
                  <a:gd name="T6" fmla="*/ 0 w 12"/>
                  <a:gd name="T7" fmla="*/ 2 h 2"/>
                  <a:gd name="T8" fmla="*/ 12 w 12"/>
                  <a:gd name="T9" fmla="*/ 2 h 2"/>
                  <a:gd name="T10" fmla="*/ 12 w 12"/>
                  <a:gd name="T11" fmla="*/ 0 h 2"/>
                </a:gdLst>
                <a:ahLst/>
                <a:cxnLst>
                  <a:cxn ang="0">
                    <a:pos x="T0" y="T1"/>
                  </a:cxn>
                  <a:cxn ang="0">
                    <a:pos x="T2" y="T3"/>
                  </a:cxn>
                  <a:cxn ang="0">
                    <a:pos x="T4" y="T5"/>
                  </a:cxn>
                  <a:cxn ang="0">
                    <a:pos x="T6" y="T7"/>
                  </a:cxn>
                  <a:cxn ang="0">
                    <a:pos x="T8" y="T9"/>
                  </a:cxn>
                  <a:cxn ang="0">
                    <a:pos x="T10" y="T11"/>
                  </a:cxn>
                </a:cxnLst>
                <a:rect l="0" t="0" r="r" b="b"/>
                <a:pathLst>
                  <a:path w="12" h="2">
                    <a:moveTo>
                      <a:pt x="12" y="0"/>
                    </a:moveTo>
                    <a:lnTo>
                      <a:pt x="0" y="0"/>
                    </a:lnTo>
                    <a:lnTo>
                      <a:pt x="0" y="0"/>
                    </a:lnTo>
                    <a:lnTo>
                      <a:pt x="0" y="2"/>
                    </a:lnTo>
                    <a:lnTo>
                      <a:pt x="12" y="2"/>
                    </a:lnTo>
                    <a:lnTo>
                      <a:pt x="1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333" name="Rectangle 961"/>
              <p:cNvSpPr>
                <a:spLocks noChangeArrowheads="1"/>
              </p:cNvSpPr>
              <p:nvPr/>
            </p:nvSpPr>
            <p:spPr bwMode="auto">
              <a:xfrm>
                <a:off x="2735" y="3260"/>
                <a:ext cx="20" cy="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334" name="Rectangle 962"/>
              <p:cNvSpPr>
                <a:spLocks noChangeArrowheads="1"/>
              </p:cNvSpPr>
              <p:nvPr/>
            </p:nvSpPr>
            <p:spPr bwMode="auto">
              <a:xfrm>
                <a:off x="2685" y="3258"/>
                <a:ext cx="20" cy="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335" name="Freeform 963"/>
              <p:cNvSpPr>
                <a:spLocks/>
              </p:cNvSpPr>
              <p:nvPr/>
            </p:nvSpPr>
            <p:spPr bwMode="auto">
              <a:xfrm>
                <a:off x="2669" y="3258"/>
                <a:ext cx="12" cy="2"/>
              </a:xfrm>
              <a:custGeom>
                <a:avLst/>
                <a:gdLst>
                  <a:gd name="T0" fmla="*/ 12 w 12"/>
                  <a:gd name="T1" fmla="*/ 0 h 2"/>
                  <a:gd name="T2" fmla="*/ 0 w 12"/>
                  <a:gd name="T3" fmla="*/ 0 h 2"/>
                  <a:gd name="T4" fmla="*/ 0 w 12"/>
                  <a:gd name="T5" fmla="*/ 0 h 2"/>
                  <a:gd name="T6" fmla="*/ 0 w 12"/>
                  <a:gd name="T7" fmla="*/ 2 h 2"/>
                  <a:gd name="T8" fmla="*/ 12 w 12"/>
                  <a:gd name="T9" fmla="*/ 2 h 2"/>
                  <a:gd name="T10" fmla="*/ 12 w 12"/>
                  <a:gd name="T11" fmla="*/ 0 h 2"/>
                </a:gdLst>
                <a:ahLst/>
                <a:cxnLst>
                  <a:cxn ang="0">
                    <a:pos x="T0" y="T1"/>
                  </a:cxn>
                  <a:cxn ang="0">
                    <a:pos x="T2" y="T3"/>
                  </a:cxn>
                  <a:cxn ang="0">
                    <a:pos x="T4" y="T5"/>
                  </a:cxn>
                  <a:cxn ang="0">
                    <a:pos x="T6" y="T7"/>
                  </a:cxn>
                  <a:cxn ang="0">
                    <a:pos x="T8" y="T9"/>
                  </a:cxn>
                  <a:cxn ang="0">
                    <a:pos x="T10" y="T11"/>
                  </a:cxn>
                </a:cxnLst>
                <a:rect l="0" t="0" r="r" b="b"/>
                <a:pathLst>
                  <a:path w="12" h="2">
                    <a:moveTo>
                      <a:pt x="12" y="0"/>
                    </a:moveTo>
                    <a:lnTo>
                      <a:pt x="0" y="0"/>
                    </a:lnTo>
                    <a:lnTo>
                      <a:pt x="0" y="0"/>
                    </a:lnTo>
                    <a:lnTo>
                      <a:pt x="0" y="2"/>
                    </a:lnTo>
                    <a:lnTo>
                      <a:pt x="12" y="2"/>
                    </a:lnTo>
                    <a:lnTo>
                      <a:pt x="1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336" name="Rectangle 964"/>
              <p:cNvSpPr>
                <a:spLocks noChangeArrowheads="1"/>
              </p:cNvSpPr>
              <p:nvPr/>
            </p:nvSpPr>
            <p:spPr bwMode="auto">
              <a:xfrm>
                <a:off x="2735" y="3258"/>
                <a:ext cx="20" cy="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337" name="Rectangle 965"/>
              <p:cNvSpPr>
                <a:spLocks noChangeArrowheads="1"/>
              </p:cNvSpPr>
              <p:nvPr/>
            </p:nvSpPr>
            <p:spPr bwMode="auto">
              <a:xfrm>
                <a:off x="2783" y="3258"/>
                <a:ext cx="20" cy="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338" name="Rectangle 966"/>
              <p:cNvSpPr>
                <a:spLocks noChangeArrowheads="1"/>
              </p:cNvSpPr>
              <p:nvPr/>
            </p:nvSpPr>
            <p:spPr bwMode="auto">
              <a:xfrm>
                <a:off x="2783" y="3260"/>
                <a:ext cx="20" cy="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339" name="Rectangle 967"/>
              <p:cNvSpPr>
                <a:spLocks noChangeArrowheads="1"/>
              </p:cNvSpPr>
              <p:nvPr/>
            </p:nvSpPr>
            <p:spPr bwMode="auto">
              <a:xfrm>
                <a:off x="2759" y="3260"/>
                <a:ext cx="20" cy="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340" name="Rectangle 968"/>
              <p:cNvSpPr>
                <a:spLocks noChangeArrowheads="1"/>
              </p:cNvSpPr>
              <p:nvPr/>
            </p:nvSpPr>
            <p:spPr bwMode="auto">
              <a:xfrm>
                <a:off x="2759" y="3258"/>
                <a:ext cx="20" cy="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341" name="Rectangle 969"/>
              <p:cNvSpPr>
                <a:spLocks noChangeArrowheads="1"/>
              </p:cNvSpPr>
              <p:nvPr/>
            </p:nvSpPr>
            <p:spPr bwMode="auto">
              <a:xfrm>
                <a:off x="2685" y="3260"/>
                <a:ext cx="20" cy="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342" name="Rectangle 970"/>
              <p:cNvSpPr>
                <a:spLocks noChangeArrowheads="1"/>
              </p:cNvSpPr>
              <p:nvPr/>
            </p:nvSpPr>
            <p:spPr bwMode="auto">
              <a:xfrm>
                <a:off x="2709" y="3260"/>
                <a:ext cx="20" cy="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343" name="Rectangle 971"/>
              <p:cNvSpPr>
                <a:spLocks noChangeArrowheads="1"/>
              </p:cNvSpPr>
              <p:nvPr/>
            </p:nvSpPr>
            <p:spPr bwMode="auto">
              <a:xfrm>
                <a:off x="2709" y="3258"/>
                <a:ext cx="20" cy="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344" name="Rectangle 972"/>
              <p:cNvSpPr>
                <a:spLocks noChangeArrowheads="1"/>
              </p:cNvSpPr>
              <p:nvPr/>
            </p:nvSpPr>
            <p:spPr bwMode="auto">
              <a:xfrm>
                <a:off x="2681" y="3258"/>
                <a:ext cx="2" cy="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345" name="Rectangle 973"/>
              <p:cNvSpPr>
                <a:spLocks noChangeArrowheads="1"/>
              </p:cNvSpPr>
              <p:nvPr/>
            </p:nvSpPr>
            <p:spPr bwMode="auto">
              <a:xfrm>
                <a:off x="2683" y="3260"/>
                <a:ext cx="2" cy="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346" name="Rectangle 974"/>
              <p:cNvSpPr>
                <a:spLocks noChangeArrowheads="1"/>
              </p:cNvSpPr>
              <p:nvPr/>
            </p:nvSpPr>
            <p:spPr bwMode="auto">
              <a:xfrm>
                <a:off x="2683" y="3258"/>
                <a:ext cx="2" cy="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347" name="Rectangle 975"/>
              <p:cNvSpPr>
                <a:spLocks noChangeArrowheads="1"/>
              </p:cNvSpPr>
              <p:nvPr/>
            </p:nvSpPr>
            <p:spPr bwMode="auto">
              <a:xfrm>
                <a:off x="2681" y="3260"/>
                <a:ext cx="2" cy="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348" name="Rectangle 976"/>
              <p:cNvSpPr>
                <a:spLocks noChangeArrowheads="1"/>
              </p:cNvSpPr>
              <p:nvPr/>
            </p:nvSpPr>
            <p:spPr bwMode="auto">
              <a:xfrm>
                <a:off x="2705" y="3258"/>
                <a:ext cx="2" cy="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349" name="Rectangle 977"/>
              <p:cNvSpPr>
                <a:spLocks noChangeArrowheads="1"/>
              </p:cNvSpPr>
              <p:nvPr/>
            </p:nvSpPr>
            <p:spPr bwMode="auto">
              <a:xfrm>
                <a:off x="2707" y="3258"/>
                <a:ext cx="2" cy="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350" name="Rectangle 978"/>
              <p:cNvSpPr>
                <a:spLocks noChangeArrowheads="1"/>
              </p:cNvSpPr>
              <p:nvPr/>
            </p:nvSpPr>
            <p:spPr bwMode="auto">
              <a:xfrm>
                <a:off x="2705" y="3260"/>
                <a:ext cx="2" cy="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351" name="Rectangle 979"/>
              <p:cNvSpPr>
                <a:spLocks noChangeArrowheads="1"/>
              </p:cNvSpPr>
              <p:nvPr/>
            </p:nvSpPr>
            <p:spPr bwMode="auto">
              <a:xfrm>
                <a:off x="2707" y="3260"/>
                <a:ext cx="2" cy="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352" name="Rectangle 980"/>
              <p:cNvSpPr>
                <a:spLocks noChangeArrowheads="1"/>
              </p:cNvSpPr>
              <p:nvPr/>
            </p:nvSpPr>
            <p:spPr bwMode="auto">
              <a:xfrm>
                <a:off x="2729" y="3258"/>
                <a:ext cx="4" cy="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353" name="Rectangle 981"/>
              <p:cNvSpPr>
                <a:spLocks noChangeArrowheads="1"/>
              </p:cNvSpPr>
              <p:nvPr/>
            </p:nvSpPr>
            <p:spPr bwMode="auto">
              <a:xfrm>
                <a:off x="2733" y="3258"/>
                <a:ext cx="2" cy="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354" name="Rectangle 982"/>
              <p:cNvSpPr>
                <a:spLocks noChangeArrowheads="1"/>
              </p:cNvSpPr>
              <p:nvPr/>
            </p:nvSpPr>
            <p:spPr bwMode="auto">
              <a:xfrm>
                <a:off x="2733" y="3260"/>
                <a:ext cx="2" cy="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355" name="Rectangle 983"/>
              <p:cNvSpPr>
                <a:spLocks noChangeArrowheads="1"/>
              </p:cNvSpPr>
              <p:nvPr/>
            </p:nvSpPr>
            <p:spPr bwMode="auto">
              <a:xfrm>
                <a:off x="2729" y="3260"/>
                <a:ext cx="4" cy="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356" name="Rectangle 984"/>
              <p:cNvSpPr>
                <a:spLocks noChangeArrowheads="1"/>
              </p:cNvSpPr>
              <p:nvPr/>
            </p:nvSpPr>
            <p:spPr bwMode="auto">
              <a:xfrm>
                <a:off x="2755" y="3258"/>
                <a:ext cx="2" cy="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357" name="Rectangle 985"/>
              <p:cNvSpPr>
                <a:spLocks noChangeArrowheads="1"/>
              </p:cNvSpPr>
              <p:nvPr/>
            </p:nvSpPr>
            <p:spPr bwMode="auto">
              <a:xfrm>
                <a:off x="2755" y="3260"/>
                <a:ext cx="2" cy="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358" name="Rectangle 986"/>
              <p:cNvSpPr>
                <a:spLocks noChangeArrowheads="1"/>
              </p:cNvSpPr>
              <p:nvPr/>
            </p:nvSpPr>
            <p:spPr bwMode="auto">
              <a:xfrm>
                <a:off x="2757" y="3258"/>
                <a:ext cx="2" cy="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359" name="Rectangle 987"/>
              <p:cNvSpPr>
                <a:spLocks noChangeArrowheads="1"/>
              </p:cNvSpPr>
              <p:nvPr/>
            </p:nvSpPr>
            <p:spPr bwMode="auto">
              <a:xfrm>
                <a:off x="2757" y="3260"/>
                <a:ext cx="2" cy="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360" name="Rectangle 988"/>
              <p:cNvSpPr>
                <a:spLocks noChangeArrowheads="1"/>
              </p:cNvSpPr>
              <p:nvPr/>
            </p:nvSpPr>
            <p:spPr bwMode="auto">
              <a:xfrm>
                <a:off x="2779" y="3258"/>
                <a:ext cx="2" cy="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361" name="Rectangle 989"/>
              <p:cNvSpPr>
                <a:spLocks noChangeArrowheads="1"/>
              </p:cNvSpPr>
              <p:nvPr/>
            </p:nvSpPr>
            <p:spPr bwMode="auto">
              <a:xfrm>
                <a:off x="2781" y="3260"/>
                <a:ext cx="2" cy="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362" name="Rectangle 990"/>
              <p:cNvSpPr>
                <a:spLocks noChangeArrowheads="1"/>
              </p:cNvSpPr>
              <p:nvPr/>
            </p:nvSpPr>
            <p:spPr bwMode="auto">
              <a:xfrm>
                <a:off x="2781" y="3258"/>
                <a:ext cx="2" cy="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363" name="Rectangle 991"/>
              <p:cNvSpPr>
                <a:spLocks noChangeArrowheads="1"/>
              </p:cNvSpPr>
              <p:nvPr/>
            </p:nvSpPr>
            <p:spPr bwMode="auto">
              <a:xfrm>
                <a:off x="2779" y="3260"/>
                <a:ext cx="2" cy="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364" name="Rectangle 992"/>
              <p:cNvSpPr>
                <a:spLocks noChangeArrowheads="1"/>
              </p:cNvSpPr>
              <p:nvPr/>
            </p:nvSpPr>
            <p:spPr bwMode="auto">
              <a:xfrm>
                <a:off x="2805" y="3260"/>
                <a:ext cx="2" cy="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365" name="Rectangle 993"/>
              <p:cNvSpPr>
                <a:spLocks noChangeArrowheads="1"/>
              </p:cNvSpPr>
              <p:nvPr/>
            </p:nvSpPr>
            <p:spPr bwMode="auto">
              <a:xfrm>
                <a:off x="2803" y="3260"/>
                <a:ext cx="2" cy="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366" name="Rectangle 994"/>
              <p:cNvSpPr>
                <a:spLocks noChangeArrowheads="1"/>
              </p:cNvSpPr>
              <p:nvPr/>
            </p:nvSpPr>
            <p:spPr bwMode="auto">
              <a:xfrm>
                <a:off x="2805" y="3258"/>
                <a:ext cx="2" cy="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367" name="Rectangle 995"/>
              <p:cNvSpPr>
                <a:spLocks noChangeArrowheads="1"/>
              </p:cNvSpPr>
              <p:nvPr/>
            </p:nvSpPr>
            <p:spPr bwMode="auto">
              <a:xfrm>
                <a:off x="2803" y="3258"/>
                <a:ext cx="2" cy="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368" name="Rectangle 996"/>
              <p:cNvSpPr>
                <a:spLocks noChangeArrowheads="1"/>
              </p:cNvSpPr>
              <p:nvPr/>
            </p:nvSpPr>
            <p:spPr bwMode="auto">
              <a:xfrm>
                <a:off x="2709" y="3284"/>
                <a:ext cx="20" cy="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369" name="Rectangle 997"/>
              <p:cNvSpPr>
                <a:spLocks noChangeArrowheads="1"/>
              </p:cNvSpPr>
              <p:nvPr/>
            </p:nvSpPr>
            <p:spPr bwMode="auto">
              <a:xfrm>
                <a:off x="2735" y="3284"/>
                <a:ext cx="20" cy="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370" name="Rectangle 998"/>
              <p:cNvSpPr>
                <a:spLocks noChangeArrowheads="1"/>
              </p:cNvSpPr>
              <p:nvPr/>
            </p:nvSpPr>
            <p:spPr bwMode="auto">
              <a:xfrm>
                <a:off x="2783" y="3284"/>
                <a:ext cx="20" cy="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371" name="Freeform 999"/>
              <p:cNvSpPr>
                <a:spLocks/>
              </p:cNvSpPr>
              <p:nvPr/>
            </p:nvSpPr>
            <p:spPr bwMode="auto">
              <a:xfrm>
                <a:off x="2807" y="3282"/>
                <a:ext cx="12" cy="2"/>
              </a:xfrm>
              <a:custGeom>
                <a:avLst/>
                <a:gdLst>
                  <a:gd name="T0" fmla="*/ 0 w 12"/>
                  <a:gd name="T1" fmla="*/ 2 h 2"/>
                  <a:gd name="T2" fmla="*/ 12 w 12"/>
                  <a:gd name="T3" fmla="*/ 2 h 2"/>
                  <a:gd name="T4" fmla="*/ 12 w 12"/>
                  <a:gd name="T5" fmla="*/ 2 h 2"/>
                  <a:gd name="T6" fmla="*/ 12 w 12"/>
                  <a:gd name="T7" fmla="*/ 0 h 2"/>
                  <a:gd name="T8" fmla="*/ 0 w 12"/>
                  <a:gd name="T9" fmla="*/ 0 h 2"/>
                  <a:gd name="T10" fmla="*/ 0 w 12"/>
                  <a:gd name="T11" fmla="*/ 2 h 2"/>
                </a:gdLst>
                <a:ahLst/>
                <a:cxnLst>
                  <a:cxn ang="0">
                    <a:pos x="T0" y="T1"/>
                  </a:cxn>
                  <a:cxn ang="0">
                    <a:pos x="T2" y="T3"/>
                  </a:cxn>
                  <a:cxn ang="0">
                    <a:pos x="T4" y="T5"/>
                  </a:cxn>
                  <a:cxn ang="0">
                    <a:pos x="T6" y="T7"/>
                  </a:cxn>
                  <a:cxn ang="0">
                    <a:pos x="T8" y="T9"/>
                  </a:cxn>
                  <a:cxn ang="0">
                    <a:pos x="T10" y="T11"/>
                  </a:cxn>
                </a:cxnLst>
                <a:rect l="0" t="0" r="r" b="b"/>
                <a:pathLst>
                  <a:path w="12" h="2">
                    <a:moveTo>
                      <a:pt x="0" y="2"/>
                    </a:moveTo>
                    <a:lnTo>
                      <a:pt x="12" y="2"/>
                    </a:lnTo>
                    <a:lnTo>
                      <a:pt x="12" y="2"/>
                    </a:lnTo>
                    <a:lnTo>
                      <a:pt x="12" y="0"/>
                    </a:lnTo>
                    <a:lnTo>
                      <a:pt x="0" y="0"/>
                    </a:lnTo>
                    <a:lnTo>
                      <a:pt x="0"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372" name="Freeform 1000"/>
              <p:cNvSpPr>
                <a:spLocks/>
              </p:cNvSpPr>
              <p:nvPr/>
            </p:nvSpPr>
            <p:spPr bwMode="auto">
              <a:xfrm>
                <a:off x="2807" y="3284"/>
                <a:ext cx="14" cy="2"/>
              </a:xfrm>
              <a:custGeom>
                <a:avLst/>
                <a:gdLst>
                  <a:gd name="T0" fmla="*/ 0 w 14"/>
                  <a:gd name="T1" fmla="*/ 2 h 2"/>
                  <a:gd name="T2" fmla="*/ 14 w 14"/>
                  <a:gd name="T3" fmla="*/ 2 h 2"/>
                  <a:gd name="T4" fmla="*/ 14 w 14"/>
                  <a:gd name="T5" fmla="*/ 2 h 2"/>
                  <a:gd name="T6" fmla="*/ 12 w 14"/>
                  <a:gd name="T7" fmla="*/ 0 h 2"/>
                  <a:gd name="T8" fmla="*/ 0 w 14"/>
                  <a:gd name="T9" fmla="*/ 0 h 2"/>
                  <a:gd name="T10" fmla="*/ 0 w 14"/>
                  <a:gd name="T11" fmla="*/ 2 h 2"/>
                </a:gdLst>
                <a:ahLst/>
                <a:cxnLst>
                  <a:cxn ang="0">
                    <a:pos x="T0" y="T1"/>
                  </a:cxn>
                  <a:cxn ang="0">
                    <a:pos x="T2" y="T3"/>
                  </a:cxn>
                  <a:cxn ang="0">
                    <a:pos x="T4" y="T5"/>
                  </a:cxn>
                  <a:cxn ang="0">
                    <a:pos x="T6" y="T7"/>
                  </a:cxn>
                  <a:cxn ang="0">
                    <a:pos x="T8" y="T9"/>
                  </a:cxn>
                  <a:cxn ang="0">
                    <a:pos x="T10" y="T11"/>
                  </a:cxn>
                </a:cxnLst>
                <a:rect l="0" t="0" r="r" b="b"/>
                <a:pathLst>
                  <a:path w="14" h="2">
                    <a:moveTo>
                      <a:pt x="0" y="2"/>
                    </a:moveTo>
                    <a:lnTo>
                      <a:pt x="14" y="2"/>
                    </a:lnTo>
                    <a:lnTo>
                      <a:pt x="14" y="2"/>
                    </a:lnTo>
                    <a:lnTo>
                      <a:pt x="12" y="0"/>
                    </a:lnTo>
                    <a:lnTo>
                      <a:pt x="0" y="0"/>
                    </a:lnTo>
                    <a:lnTo>
                      <a:pt x="0"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373" name="Rectangle 1001"/>
              <p:cNvSpPr>
                <a:spLocks noChangeArrowheads="1"/>
              </p:cNvSpPr>
              <p:nvPr/>
            </p:nvSpPr>
            <p:spPr bwMode="auto">
              <a:xfrm>
                <a:off x="2783" y="3282"/>
                <a:ext cx="20" cy="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374" name="Rectangle 1002"/>
              <p:cNvSpPr>
                <a:spLocks noChangeArrowheads="1"/>
              </p:cNvSpPr>
              <p:nvPr/>
            </p:nvSpPr>
            <p:spPr bwMode="auto">
              <a:xfrm>
                <a:off x="2685" y="3284"/>
                <a:ext cx="20" cy="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375" name="Rectangle 1003"/>
              <p:cNvSpPr>
                <a:spLocks noChangeArrowheads="1"/>
              </p:cNvSpPr>
              <p:nvPr/>
            </p:nvSpPr>
            <p:spPr bwMode="auto">
              <a:xfrm>
                <a:off x="2685" y="3282"/>
                <a:ext cx="20" cy="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376" name="Rectangle 1004"/>
              <p:cNvSpPr>
                <a:spLocks noChangeArrowheads="1"/>
              </p:cNvSpPr>
              <p:nvPr/>
            </p:nvSpPr>
            <p:spPr bwMode="auto">
              <a:xfrm>
                <a:off x="2709" y="3282"/>
                <a:ext cx="20" cy="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377" name="Rectangle 1005"/>
              <p:cNvSpPr>
                <a:spLocks noChangeArrowheads="1"/>
              </p:cNvSpPr>
              <p:nvPr/>
            </p:nvSpPr>
            <p:spPr bwMode="auto">
              <a:xfrm>
                <a:off x="2759" y="3282"/>
                <a:ext cx="20" cy="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378" name="Freeform 1006"/>
              <p:cNvSpPr>
                <a:spLocks/>
              </p:cNvSpPr>
              <p:nvPr/>
            </p:nvSpPr>
            <p:spPr bwMode="auto">
              <a:xfrm>
                <a:off x="2673" y="3284"/>
                <a:ext cx="8" cy="2"/>
              </a:xfrm>
              <a:custGeom>
                <a:avLst/>
                <a:gdLst>
                  <a:gd name="T0" fmla="*/ 8 w 8"/>
                  <a:gd name="T1" fmla="*/ 0 h 2"/>
                  <a:gd name="T2" fmla="*/ 0 w 8"/>
                  <a:gd name="T3" fmla="*/ 0 h 2"/>
                  <a:gd name="T4" fmla="*/ 0 w 8"/>
                  <a:gd name="T5" fmla="*/ 0 h 2"/>
                  <a:gd name="T6" fmla="*/ 2 w 8"/>
                  <a:gd name="T7" fmla="*/ 2 h 2"/>
                  <a:gd name="T8" fmla="*/ 8 w 8"/>
                  <a:gd name="T9" fmla="*/ 2 h 2"/>
                  <a:gd name="T10" fmla="*/ 8 w 8"/>
                  <a:gd name="T11" fmla="*/ 0 h 2"/>
                </a:gdLst>
                <a:ahLst/>
                <a:cxnLst>
                  <a:cxn ang="0">
                    <a:pos x="T0" y="T1"/>
                  </a:cxn>
                  <a:cxn ang="0">
                    <a:pos x="T2" y="T3"/>
                  </a:cxn>
                  <a:cxn ang="0">
                    <a:pos x="T4" y="T5"/>
                  </a:cxn>
                  <a:cxn ang="0">
                    <a:pos x="T6" y="T7"/>
                  </a:cxn>
                  <a:cxn ang="0">
                    <a:pos x="T8" y="T9"/>
                  </a:cxn>
                  <a:cxn ang="0">
                    <a:pos x="T10" y="T11"/>
                  </a:cxn>
                </a:cxnLst>
                <a:rect l="0" t="0" r="r" b="b"/>
                <a:pathLst>
                  <a:path w="8" h="2">
                    <a:moveTo>
                      <a:pt x="8" y="0"/>
                    </a:moveTo>
                    <a:lnTo>
                      <a:pt x="0" y="0"/>
                    </a:lnTo>
                    <a:lnTo>
                      <a:pt x="0" y="0"/>
                    </a:lnTo>
                    <a:lnTo>
                      <a:pt x="2" y="2"/>
                    </a:lnTo>
                    <a:lnTo>
                      <a:pt x="8" y="2"/>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379" name="Freeform 1007"/>
              <p:cNvSpPr>
                <a:spLocks/>
              </p:cNvSpPr>
              <p:nvPr/>
            </p:nvSpPr>
            <p:spPr bwMode="auto">
              <a:xfrm>
                <a:off x="2673" y="3282"/>
                <a:ext cx="8" cy="2"/>
              </a:xfrm>
              <a:custGeom>
                <a:avLst/>
                <a:gdLst>
                  <a:gd name="T0" fmla="*/ 8 w 8"/>
                  <a:gd name="T1" fmla="*/ 0 h 2"/>
                  <a:gd name="T2" fmla="*/ 0 w 8"/>
                  <a:gd name="T3" fmla="*/ 0 h 2"/>
                  <a:gd name="T4" fmla="*/ 0 w 8"/>
                  <a:gd name="T5" fmla="*/ 0 h 2"/>
                  <a:gd name="T6" fmla="*/ 0 w 8"/>
                  <a:gd name="T7" fmla="*/ 2 h 2"/>
                  <a:gd name="T8" fmla="*/ 8 w 8"/>
                  <a:gd name="T9" fmla="*/ 2 h 2"/>
                  <a:gd name="T10" fmla="*/ 8 w 8"/>
                  <a:gd name="T11" fmla="*/ 0 h 2"/>
                </a:gdLst>
                <a:ahLst/>
                <a:cxnLst>
                  <a:cxn ang="0">
                    <a:pos x="T0" y="T1"/>
                  </a:cxn>
                  <a:cxn ang="0">
                    <a:pos x="T2" y="T3"/>
                  </a:cxn>
                  <a:cxn ang="0">
                    <a:pos x="T4" y="T5"/>
                  </a:cxn>
                  <a:cxn ang="0">
                    <a:pos x="T6" y="T7"/>
                  </a:cxn>
                  <a:cxn ang="0">
                    <a:pos x="T8" y="T9"/>
                  </a:cxn>
                  <a:cxn ang="0">
                    <a:pos x="T10" y="T11"/>
                  </a:cxn>
                </a:cxnLst>
                <a:rect l="0" t="0" r="r" b="b"/>
                <a:pathLst>
                  <a:path w="8" h="2">
                    <a:moveTo>
                      <a:pt x="8" y="0"/>
                    </a:moveTo>
                    <a:lnTo>
                      <a:pt x="0" y="0"/>
                    </a:lnTo>
                    <a:lnTo>
                      <a:pt x="0" y="0"/>
                    </a:lnTo>
                    <a:lnTo>
                      <a:pt x="0" y="2"/>
                    </a:lnTo>
                    <a:lnTo>
                      <a:pt x="8" y="2"/>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380" name="Rectangle 1008"/>
              <p:cNvSpPr>
                <a:spLocks noChangeArrowheads="1"/>
              </p:cNvSpPr>
              <p:nvPr/>
            </p:nvSpPr>
            <p:spPr bwMode="auto">
              <a:xfrm>
                <a:off x="2735" y="3282"/>
                <a:ext cx="20" cy="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grpSp>
        <p:sp>
          <p:nvSpPr>
            <p:cNvPr id="2048" name="Rectangle 1010"/>
            <p:cNvSpPr>
              <a:spLocks noChangeArrowheads="1"/>
            </p:cNvSpPr>
            <p:nvPr/>
          </p:nvSpPr>
          <p:spPr bwMode="auto">
            <a:xfrm>
              <a:off x="4379913" y="5213350"/>
              <a:ext cx="31750" cy="31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049" name="Rectangle 1011"/>
            <p:cNvSpPr>
              <a:spLocks noChangeArrowheads="1"/>
            </p:cNvSpPr>
            <p:nvPr/>
          </p:nvSpPr>
          <p:spPr bwMode="auto">
            <a:xfrm>
              <a:off x="4259263" y="5210175"/>
              <a:ext cx="3175" cy="31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050" name="Rectangle 1012"/>
            <p:cNvSpPr>
              <a:spLocks noChangeArrowheads="1"/>
            </p:cNvSpPr>
            <p:nvPr/>
          </p:nvSpPr>
          <p:spPr bwMode="auto">
            <a:xfrm>
              <a:off x="4256088" y="5210175"/>
              <a:ext cx="3175" cy="31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051" name="Rectangle 1013"/>
            <p:cNvSpPr>
              <a:spLocks noChangeArrowheads="1"/>
            </p:cNvSpPr>
            <p:nvPr/>
          </p:nvSpPr>
          <p:spPr bwMode="auto">
            <a:xfrm>
              <a:off x="4256088" y="5213350"/>
              <a:ext cx="3175" cy="31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052" name="Rectangle 1014"/>
            <p:cNvSpPr>
              <a:spLocks noChangeArrowheads="1"/>
            </p:cNvSpPr>
            <p:nvPr/>
          </p:nvSpPr>
          <p:spPr bwMode="auto">
            <a:xfrm>
              <a:off x="4259263" y="5213350"/>
              <a:ext cx="3175" cy="31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053" name="Rectangle 1015"/>
            <p:cNvSpPr>
              <a:spLocks noChangeArrowheads="1"/>
            </p:cNvSpPr>
            <p:nvPr/>
          </p:nvSpPr>
          <p:spPr bwMode="auto">
            <a:xfrm>
              <a:off x="4297363" y="5210175"/>
              <a:ext cx="3175" cy="31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054" name="Rectangle 1016"/>
            <p:cNvSpPr>
              <a:spLocks noChangeArrowheads="1"/>
            </p:cNvSpPr>
            <p:nvPr/>
          </p:nvSpPr>
          <p:spPr bwMode="auto">
            <a:xfrm>
              <a:off x="4294188" y="5213350"/>
              <a:ext cx="3175" cy="31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055" name="Rectangle 1017"/>
            <p:cNvSpPr>
              <a:spLocks noChangeArrowheads="1"/>
            </p:cNvSpPr>
            <p:nvPr/>
          </p:nvSpPr>
          <p:spPr bwMode="auto">
            <a:xfrm>
              <a:off x="4297363" y="5213350"/>
              <a:ext cx="3175" cy="31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056" name="Rectangle 1018"/>
            <p:cNvSpPr>
              <a:spLocks noChangeArrowheads="1"/>
            </p:cNvSpPr>
            <p:nvPr/>
          </p:nvSpPr>
          <p:spPr bwMode="auto">
            <a:xfrm>
              <a:off x="4294188" y="5210175"/>
              <a:ext cx="3175" cy="31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057" name="Rectangle 1019"/>
            <p:cNvSpPr>
              <a:spLocks noChangeArrowheads="1"/>
            </p:cNvSpPr>
            <p:nvPr/>
          </p:nvSpPr>
          <p:spPr bwMode="auto">
            <a:xfrm>
              <a:off x="4332288" y="5210175"/>
              <a:ext cx="6350" cy="31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058" name="Rectangle 1020"/>
            <p:cNvSpPr>
              <a:spLocks noChangeArrowheads="1"/>
            </p:cNvSpPr>
            <p:nvPr/>
          </p:nvSpPr>
          <p:spPr bwMode="auto">
            <a:xfrm>
              <a:off x="4332288" y="5213350"/>
              <a:ext cx="6350" cy="31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059" name="Rectangle 1021"/>
            <p:cNvSpPr>
              <a:spLocks noChangeArrowheads="1"/>
            </p:cNvSpPr>
            <p:nvPr/>
          </p:nvSpPr>
          <p:spPr bwMode="auto">
            <a:xfrm>
              <a:off x="4338638" y="5213350"/>
              <a:ext cx="3175" cy="31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060" name="Rectangle 1022"/>
            <p:cNvSpPr>
              <a:spLocks noChangeArrowheads="1"/>
            </p:cNvSpPr>
            <p:nvPr/>
          </p:nvSpPr>
          <p:spPr bwMode="auto">
            <a:xfrm>
              <a:off x="4338638" y="5210175"/>
              <a:ext cx="3175" cy="31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061" name="Rectangle 1023"/>
            <p:cNvSpPr>
              <a:spLocks noChangeArrowheads="1"/>
            </p:cNvSpPr>
            <p:nvPr/>
          </p:nvSpPr>
          <p:spPr bwMode="auto">
            <a:xfrm>
              <a:off x="4373563" y="5210175"/>
              <a:ext cx="3175" cy="31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062" name="Rectangle 1024"/>
            <p:cNvSpPr>
              <a:spLocks noChangeArrowheads="1"/>
            </p:cNvSpPr>
            <p:nvPr/>
          </p:nvSpPr>
          <p:spPr bwMode="auto">
            <a:xfrm>
              <a:off x="4376738" y="5213350"/>
              <a:ext cx="3175" cy="31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063" name="Rectangle 1025"/>
            <p:cNvSpPr>
              <a:spLocks noChangeArrowheads="1"/>
            </p:cNvSpPr>
            <p:nvPr/>
          </p:nvSpPr>
          <p:spPr bwMode="auto">
            <a:xfrm>
              <a:off x="4376738" y="5210175"/>
              <a:ext cx="3175" cy="31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064" name="Rectangle 1026"/>
            <p:cNvSpPr>
              <a:spLocks noChangeArrowheads="1"/>
            </p:cNvSpPr>
            <p:nvPr/>
          </p:nvSpPr>
          <p:spPr bwMode="auto">
            <a:xfrm>
              <a:off x="4373563" y="5213350"/>
              <a:ext cx="3175" cy="31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065" name="Rectangle 1027"/>
            <p:cNvSpPr>
              <a:spLocks noChangeArrowheads="1"/>
            </p:cNvSpPr>
            <p:nvPr/>
          </p:nvSpPr>
          <p:spPr bwMode="auto">
            <a:xfrm>
              <a:off x="4411663" y="5210175"/>
              <a:ext cx="3175" cy="31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066" name="Rectangle 1028"/>
            <p:cNvSpPr>
              <a:spLocks noChangeArrowheads="1"/>
            </p:cNvSpPr>
            <p:nvPr/>
          </p:nvSpPr>
          <p:spPr bwMode="auto">
            <a:xfrm>
              <a:off x="4411663" y="5213350"/>
              <a:ext cx="3175" cy="31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067" name="Rectangle 1029"/>
            <p:cNvSpPr>
              <a:spLocks noChangeArrowheads="1"/>
            </p:cNvSpPr>
            <p:nvPr/>
          </p:nvSpPr>
          <p:spPr bwMode="auto">
            <a:xfrm>
              <a:off x="4414838" y="5210175"/>
              <a:ext cx="3175" cy="31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068" name="Rectangle 1030"/>
            <p:cNvSpPr>
              <a:spLocks noChangeArrowheads="1"/>
            </p:cNvSpPr>
            <p:nvPr/>
          </p:nvSpPr>
          <p:spPr bwMode="auto">
            <a:xfrm>
              <a:off x="4414838" y="5213350"/>
              <a:ext cx="3175" cy="31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069" name="Rectangle 1031"/>
            <p:cNvSpPr>
              <a:spLocks noChangeArrowheads="1"/>
            </p:cNvSpPr>
            <p:nvPr/>
          </p:nvSpPr>
          <p:spPr bwMode="auto">
            <a:xfrm>
              <a:off x="4452938" y="5213350"/>
              <a:ext cx="3175" cy="31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070" name="Rectangle 1032"/>
            <p:cNvSpPr>
              <a:spLocks noChangeArrowheads="1"/>
            </p:cNvSpPr>
            <p:nvPr/>
          </p:nvSpPr>
          <p:spPr bwMode="auto">
            <a:xfrm>
              <a:off x="4452938" y="5210175"/>
              <a:ext cx="3175" cy="31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071" name="Rectangle 1033"/>
            <p:cNvSpPr>
              <a:spLocks noChangeArrowheads="1"/>
            </p:cNvSpPr>
            <p:nvPr/>
          </p:nvSpPr>
          <p:spPr bwMode="auto">
            <a:xfrm>
              <a:off x="4449763" y="5213350"/>
              <a:ext cx="3175" cy="31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072" name="Rectangle 1034"/>
            <p:cNvSpPr>
              <a:spLocks noChangeArrowheads="1"/>
            </p:cNvSpPr>
            <p:nvPr/>
          </p:nvSpPr>
          <p:spPr bwMode="auto">
            <a:xfrm>
              <a:off x="4449763" y="5210175"/>
              <a:ext cx="3175" cy="31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073" name="Freeform 1035"/>
            <p:cNvSpPr>
              <a:spLocks/>
            </p:cNvSpPr>
            <p:nvPr/>
          </p:nvSpPr>
          <p:spPr bwMode="auto">
            <a:xfrm>
              <a:off x="4265613" y="5254625"/>
              <a:ext cx="28575" cy="3175"/>
            </a:xfrm>
            <a:custGeom>
              <a:avLst/>
              <a:gdLst>
                <a:gd name="T0" fmla="*/ 18 w 18"/>
                <a:gd name="T1" fmla="*/ 0 h 2"/>
                <a:gd name="T2" fmla="*/ 0 w 18"/>
                <a:gd name="T3" fmla="*/ 0 h 2"/>
                <a:gd name="T4" fmla="*/ 0 w 18"/>
                <a:gd name="T5" fmla="*/ 0 h 2"/>
                <a:gd name="T6" fmla="*/ 2 w 18"/>
                <a:gd name="T7" fmla="*/ 2 h 2"/>
                <a:gd name="T8" fmla="*/ 18 w 18"/>
                <a:gd name="T9" fmla="*/ 2 h 2"/>
                <a:gd name="T10" fmla="*/ 18 w 18"/>
                <a:gd name="T11" fmla="*/ 0 h 2"/>
              </a:gdLst>
              <a:ahLst/>
              <a:cxnLst>
                <a:cxn ang="0">
                  <a:pos x="T0" y="T1"/>
                </a:cxn>
                <a:cxn ang="0">
                  <a:pos x="T2" y="T3"/>
                </a:cxn>
                <a:cxn ang="0">
                  <a:pos x="T4" y="T5"/>
                </a:cxn>
                <a:cxn ang="0">
                  <a:pos x="T6" y="T7"/>
                </a:cxn>
                <a:cxn ang="0">
                  <a:pos x="T8" y="T9"/>
                </a:cxn>
                <a:cxn ang="0">
                  <a:pos x="T10" y="T11"/>
                </a:cxn>
              </a:cxnLst>
              <a:rect l="0" t="0" r="r" b="b"/>
              <a:pathLst>
                <a:path w="18" h="2">
                  <a:moveTo>
                    <a:pt x="18" y="0"/>
                  </a:moveTo>
                  <a:lnTo>
                    <a:pt x="0" y="0"/>
                  </a:lnTo>
                  <a:lnTo>
                    <a:pt x="0" y="0"/>
                  </a:lnTo>
                  <a:lnTo>
                    <a:pt x="2" y="2"/>
                  </a:lnTo>
                  <a:lnTo>
                    <a:pt x="18" y="2"/>
                  </a:lnTo>
                  <a:lnTo>
                    <a:pt x="1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074" name="Freeform 1036"/>
            <p:cNvSpPr>
              <a:spLocks/>
            </p:cNvSpPr>
            <p:nvPr/>
          </p:nvSpPr>
          <p:spPr bwMode="auto">
            <a:xfrm>
              <a:off x="4262438" y="5248275"/>
              <a:ext cx="31750" cy="6350"/>
            </a:xfrm>
            <a:custGeom>
              <a:avLst/>
              <a:gdLst>
                <a:gd name="T0" fmla="*/ 20 w 20"/>
                <a:gd name="T1" fmla="*/ 0 h 4"/>
                <a:gd name="T2" fmla="*/ 0 w 20"/>
                <a:gd name="T3" fmla="*/ 0 h 4"/>
                <a:gd name="T4" fmla="*/ 0 w 20"/>
                <a:gd name="T5" fmla="*/ 0 h 4"/>
                <a:gd name="T6" fmla="*/ 0 w 20"/>
                <a:gd name="T7" fmla="*/ 0 h 4"/>
                <a:gd name="T8" fmla="*/ 2 w 20"/>
                <a:gd name="T9" fmla="*/ 4 h 4"/>
                <a:gd name="T10" fmla="*/ 20 w 20"/>
                <a:gd name="T11" fmla="*/ 4 h 4"/>
                <a:gd name="T12" fmla="*/ 20 w 20"/>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20" h="4">
                  <a:moveTo>
                    <a:pt x="20" y="0"/>
                  </a:moveTo>
                  <a:lnTo>
                    <a:pt x="0" y="0"/>
                  </a:lnTo>
                  <a:lnTo>
                    <a:pt x="0" y="0"/>
                  </a:lnTo>
                  <a:lnTo>
                    <a:pt x="0" y="0"/>
                  </a:lnTo>
                  <a:lnTo>
                    <a:pt x="2" y="4"/>
                  </a:lnTo>
                  <a:lnTo>
                    <a:pt x="20" y="4"/>
                  </a:lnTo>
                  <a:lnTo>
                    <a:pt x="2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075" name="Rectangle 1037"/>
            <p:cNvSpPr>
              <a:spLocks noChangeArrowheads="1"/>
            </p:cNvSpPr>
            <p:nvPr/>
          </p:nvSpPr>
          <p:spPr bwMode="auto">
            <a:xfrm>
              <a:off x="4341813" y="5254625"/>
              <a:ext cx="31750" cy="31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076" name="Freeform 1038"/>
            <p:cNvSpPr>
              <a:spLocks/>
            </p:cNvSpPr>
            <p:nvPr/>
          </p:nvSpPr>
          <p:spPr bwMode="auto">
            <a:xfrm>
              <a:off x="4456113" y="5248275"/>
              <a:ext cx="15875" cy="6350"/>
            </a:xfrm>
            <a:custGeom>
              <a:avLst/>
              <a:gdLst>
                <a:gd name="T0" fmla="*/ 0 w 10"/>
                <a:gd name="T1" fmla="*/ 4 h 4"/>
                <a:gd name="T2" fmla="*/ 10 w 10"/>
                <a:gd name="T3" fmla="*/ 4 h 4"/>
                <a:gd name="T4" fmla="*/ 10 w 10"/>
                <a:gd name="T5" fmla="*/ 4 h 4"/>
                <a:gd name="T6" fmla="*/ 10 w 10"/>
                <a:gd name="T7" fmla="*/ 0 h 4"/>
                <a:gd name="T8" fmla="*/ 0 w 10"/>
                <a:gd name="T9" fmla="*/ 0 h 4"/>
                <a:gd name="T10" fmla="*/ 0 w 10"/>
                <a:gd name="T11" fmla="*/ 4 h 4"/>
              </a:gdLst>
              <a:ahLst/>
              <a:cxnLst>
                <a:cxn ang="0">
                  <a:pos x="T0" y="T1"/>
                </a:cxn>
                <a:cxn ang="0">
                  <a:pos x="T2" y="T3"/>
                </a:cxn>
                <a:cxn ang="0">
                  <a:pos x="T4" y="T5"/>
                </a:cxn>
                <a:cxn ang="0">
                  <a:pos x="T6" y="T7"/>
                </a:cxn>
                <a:cxn ang="0">
                  <a:pos x="T8" y="T9"/>
                </a:cxn>
                <a:cxn ang="0">
                  <a:pos x="T10" y="T11"/>
                </a:cxn>
              </a:cxnLst>
              <a:rect l="0" t="0" r="r" b="b"/>
              <a:pathLst>
                <a:path w="10" h="4">
                  <a:moveTo>
                    <a:pt x="0" y="4"/>
                  </a:moveTo>
                  <a:lnTo>
                    <a:pt x="10" y="4"/>
                  </a:lnTo>
                  <a:lnTo>
                    <a:pt x="10" y="4"/>
                  </a:lnTo>
                  <a:lnTo>
                    <a:pt x="10" y="0"/>
                  </a:lnTo>
                  <a:lnTo>
                    <a:pt x="0" y="0"/>
                  </a:lnTo>
                  <a:lnTo>
                    <a:pt x="0"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077" name="Rectangle 1039"/>
            <p:cNvSpPr>
              <a:spLocks noChangeArrowheads="1"/>
            </p:cNvSpPr>
            <p:nvPr/>
          </p:nvSpPr>
          <p:spPr bwMode="auto">
            <a:xfrm>
              <a:off x="4379913" y="5254625"/>
              <a:ext cx="31750" cy="31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078" name="Freeform 1040"/>
            <p:cNvSpPr>
              <a:spLocks/>
            </p:cNvSpPr>
            <p:nvPr/>
          </p:nvSpPr>
          <p:spPr bwMode="auto">
            <a:xfrm>
              <a:off x="4456113" y="5254625"/>
              <a:ext cx="15875" cy="3175"/>
            </a:xfrm>
            <a:custGeom>
              <a:avLst/>
              <a:gdLst>
                <a:gd name="T0" fmla="*/ 0 w 10"/>
                <a:gd name="T1" fmla="*/ 2 h 2"/>
                <a:gd name="T2" fmla="*/ 10 w 10"/>
                <a:gd name="T3" fmla="*/ 2 h 2"/>
                <a:gd name="T4" fmla="*/ 10 w 10"/>
                <a:gd name="T5" fmla="*/ 2 h 2"/>
                <a:gd name="T6" fmla="*/ 10 w 10"/>
                <a:gd name="T7" fmla="*/ 0 h 2"/>
                <a:gd name="T8" fmla="*/ 0 w 10"/>
                <a:gd name="T9" fmla="*/ 0 h 2"/>
                <a:gd name="T10" fmla="*/ 0 w 10"/>
                <a:gd name="T11" fmla="*/ 2 h 2"/>
              </a:gdLst>
              <a:ahLst/>
              <a:cxnLst>
                <a:cxn ang="0">
                  <a:pos x="T0" y="T1"/>
                </a:cxn>
                <a:cxn ang="0">
                  <a:pos x="T2" y="T3"/>
                </a:cxn>
                <a:cxn ang="0">
                  <a:pos x="T4" y="T5"/>
                </a:cxn>
                <a:cxn ang="0">
                  <a:pos x="T6" y="T7"/>
                </a:cxn>
                <a:cxn ang="0">
                  <a:pos x="T8" y="T9"/>
                </a:cxn>
                <a:cxn ang="0">
                  <a:pos x="T10" y="T11"/>
                </a:cxn>
              </a:cxnLst>
              <a:rect l="0" t="0" r="r" b="b"/>
              <a:pathLst>
                <a:path w="10" h="2">
                  <a:moveTo>
                    <a:pt x="0" y="2"/>
                  </a:moveTo>
                  <a:lnTo>
                    <a:pt x="10" y="2"/>
                  </a:lnTo>
                  <a:lnTo>
                    <a:pt x="10" y="2"/>
                  </a:lnTo>
                  <a:lnTo>
                    <a:pt x="10" y="0"/>
                  </a:lnTo>
                  <a:lnTo>
                    <a:pt x="0" y="0"/>
                  </a:lnTo>
                  <a:lnTo>
                    <a:pt x="0"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079" name="Rectangle 1041"/>
            <p:cNvSpPr>
              <a:spLocks noChangeArrowheads="1"/>
            </p:cNvSpPr>
            <p:nvPr/>
          </p:nvSpPr>
          <p:spPr bwMode="auto">
            <a:xfrm>
              <a:off x="4300538" y="5254625"/>
              <a:ext cx="31750" cy="31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080" name="Rectangle 1042"/>
            <p:cNvSpPr>
              <a:spLocks noChangeArrowheads="1"/>
            </p:cNvSpPr>
            <p:nvPr/>
          </p:nvSpPr>
          <p:spPr bwMode="auto">
            <a:xfrm>
              <a:off x="4418013" y="5248275"/>
              <a:ext cx="31750" cy="63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081" name="Rectangle 1043"/>
            <p:cNvSpPr>
              <a:spLocks noChangeArrowheads="1"/>
            </p:cNvSpPr>
            <p:nvPr/>
          </p:nvSpPr>
          <p:spPr bwMode="auto">
            <a:xfrm>
              <a:off x="4300538" y="5248275"/>
              <a:ext cx="31750" cy="63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082" name="Rectangle 1044"/>
            <p:cNvSpPr>
              <a:spLocks noChangeArrowheads="1"/>
            </p:cNvSpPr>
            <p:nvPr/>
          </p:nvSpPr>
          <p:spPr bwMode="auto">
            <a:xfrm>
              <a:off x="4418013" y="5254625"/>
              <a:ext cx="31750" cy="31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083" name="Rectangle 1045"/>
            <p:cNvSpPr>
              <a:spLocks noChangeArrowheads="1"/>
            </p:cNvSpPr>
            <p:nvPr/>
          </p:nvSpPr>
          <p:spPr bwMode="auto">
            <a:xfrm>
              <a:off x="4341813" y="5248275"/>
              <a:ext cx="31750" cy="63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084" name="Rectangle 1046"/>
            <p:cNvSpPr>
              <a:spLocks noChangeArrowheads="1"/>
            </p:cNvSpPr>
            <p:nvPr/>
          </p:nvSpPr>
          <p:spPr bwMode="auto">
            <a:xfrm>
              <a:off x="4379913" y="5248275"/>
              <a:ext cx="31750" cy="63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085" name="Rectangle 1047"/>
            <p:cNvSpPr>
              <a:spLocks noChangeArrowheads="1"/>
            </p:cNvSpPr>
            <p:nvPr/>
          </p:nvSpPr>
          <p:spPr bwMode="auto">
            <a:xfrm>
              <a:off x="4262438" y="5248275"/>
              <a:ext cx="1588"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086" name="Rectangle 1048"/>
            <p:cNvSpPr>
              <a:spLocks noChangeArrowheads="1"/>
            </p:cNvSpPr>
            <p:nvPr/>
          </p:nvSpPr>
          <p:spPr bwMode="auto">
            <a:xfrm>
              <a:off x="4294188" y="5248275"/>
              <a:ext cx="3175" cy="63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087" name="Rectangle 1049"/>
            <p:cNvSpPr>
              <a:spLocks noChangeArrowheads="1"/>
            </p:cNvSpPr>
            <p:nvPr/>
          </p:nvSpPr>
          <p:spPr bwMode="auto">
            <a:xfrm>
              <a:off x="4294188" y="5254625"/>
              <a:ext cx="3175" cy="31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088" name="Rectangle 1050"/>
            <p:cNvSpPr>
              <a:spLocks noChangeArrowheads="1"/>
            </p:cNvSpPr>
            <p:nvPr/>
          </p:nvSpPr>
          <p:spPr bwMode="auto">
            <a:xfrm>
              <a:off x="4297363" y="5254625"/>
              <a:ext cx="3175" cy="31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089" name="Rectangle 1051"/>
            <p:cNvSpPr>
              <a:spLocks noChangeArrowheads="1"/>
            </p:cNvSpPr>
            <p:nvPr/>
          </p:nvSpPr>
          <p:spPr bwMode="auto">
            <a:xfrm>
              <a:off x="4297363" y="5248275"/>
              <a:ext cx="3175" cy="63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090" name="Rectangle 1052"/>
            <p:cNvSpPr>
              <a:spLocks noChangeArrowheads="1"/>
            </p:cNvSpPr>
            <p:nvPr/>
          </p:nvSpPr>
          <p:spPr bwMode="auto">
            <a:xfrm>
              <a:off x="4332288" y="5248275"/>
              <a:ext cx="6350" cy="63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091" name="Rectangle 1053"/>
            <p:cNvSpPr>
              <a:spLocks noChangeArrowheads="1"/>
            </p:cNvSpPr>
            <p:nvPr/>
          </p:nvSpPr>
          <p:spPr bwMode="auto">
            <a:xfrm>
              <a:off x="4338638" y="5248275"/>
              <a:ext cx="3175" cy="63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092" name="Rectangle 1054"/>
            <p:cNvSpPr>
              <a:spLocks noChangeArrowheads="1"/>
            </p:cNvSpPr>
            <p:nvPr/>
          </p:nvSpPr>
          <p:spPr bwMode="auto">
            <a:xfrm>
              <a:off x="4338638" y="5254625"/>
              <a:ext cx="3175" cy="31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093" name="Rectangle 1055"/>
            <p:cNvSpPr>
              <a:spLocks noChangeArrowheads="1"/>
            </p:cNvSpPr>
            <p:nvPr/>
          </p:nvSpPr>
          <p:spPr bwMode="auto">
            <a:xfrm>
              <a:off x="4332288" y="5254625"/>
              <a:ext cx="6350" cy="31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094" name="Rectangle 1056"/>
            <p:cNvSpPr>
              <a:spLocks noChangeArrowheads="1"/>
            </p:cNvSpPr>
            <p:nvPr/>
          </p:nvSpPr>
          <p:spPr bwMode="auto">
            <a:xfrm>
              <a:off x="4376738" y="5254625"/>
              <a:ext cx="3175" cy="31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095" name="Rectangle 1057"/>
            <p:cNvSpPr>
              <a:spLocks noChangeArrowheads="1"/>
            </p:cNvSpPr>
            <p:nvPr/>
          </p:nvSpPr>
          <p:spPr bwMode="auto">
            <a:xfrm>
              <a:off x="4376738" y="5248275"/>
              <a:ext cx="3175" cy="63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096" name="Rectangle 1058"/>
            <p:cNvSpPr>
              <a:spLocks noChangeArrowheads="1"/>
            </p:cNvSpPr>
            <p:nvPr/>
          </p:nvSpPr>
          <p:spPr bwMode="auto">
            <a:xfrm>
              <a:off x="4373563" y="5254625"/>
              <a:ext cx="3175" cy="31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097" name="Rectangle 1059"/>
            <p:cNvSpPr>
              <a:spLocks noChangeArrowheads="1"/>
            </p:cNvSpPr>
            <p:nvPr/>
          </p:nvSpPr>
          <p:spPr bwMode="auto">
            <a:xfrm>
              <a:off x="4373563" y="5248275"/>
              <a:ext cx="3175" cy="63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098" name="Rectangle 1060"/>
            <p:cNvSpPr>
              <a:spLocks noChangeArrowheads="1"/>
            </p:cNvSpPr>
            <p:nvPr/>
          </p:nvSpPr>
          <p:spPr bwMode="auto">
            <a:xfrm>
              <a:off x="4414838" y="5254625"/>
              <a:ext cx="3175" cy="31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099" name="Rectangle 1061"/>
            <p:cNvSpPr>
              <a:spLocks noChangeArrowheads="1"/>
            </p:cNvSpPr>
            <p:nvPr/>
          </p:nvSpPr>
          <p:spPr bwMode="auto">
            <a:xfrm>
              <a:off x="4411663" y="5254625"/>
              <a:ext cx="3175" cy="31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100" name="Rectangle 1062"/>
            <p:cNvSpPr>
              <a:spLocks noChangeArrowheads="1"/>
            </p:cNvSpPr>
            <p:nvPr/>
          </p:nvSpPr>
          <p:spPr bwMode="auto">
            <a:xfrm>
              <a:off x="4411663" y="5248275"/>
              <a:ext cx="3175" cy="63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101" name="Rectangle 1063"/>
            <p:cNvSpPr>
              <a:spLocks noChangeArrowheads="1"/>
            </p:cNvSpPr>
            <p:nvPr/>
          </p:nvSpPr>
          <p:spPr bwMode="auto">
            <a:xfrm>
              <a:off x="4414838" y="5248275"/>
              <a:ext cx="3175" cy="63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102" name="Rectangle 1064"/>
            <p:cNvSpPr>
              <a:spLocks noChangeArrowheads="1"/>
            </p:cNvSpPr>
            <p:nvPr/>
          </p:nvSpPr>
          <p:spPr bwMode="auto">
            <a:xfrm>
              <a:off x="4452938" y="5248275"/>
              <a:ext cx="3175" cy="63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103" name="Rectangle 1065"/>
            <p:cNvSpPr>
              <a:spLocks noChangeArrowheads="1"/>
            </p:cNvSpPr>
            <p:nvPr/>
          </p:nvSpPr>
          <p:spPr bwMode="auto">
            <a:xfrm>
              <a:off x="4452938" y="5254625"/>
              <a:ext cx="3175" cy="31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104" name="Rectangle 1066"/>
            <p:cNvSpPr>
              <a:spLocks noChangeArrowheads="1"/>
            </p:cNvSpPr>
            <p:nvPr/>
          </p:nvSpPr>
          <p:spPr bwMode="auto">
            <a:xfrm>
              <a:off x="4449763" y="5254625"/>
              <a:ext cx="3175" cy="31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105" name="Rectangle 1067"/>
            <p:cNvSpPr>
              <a:spLocks noChangeArrowheads="1"/>
            </p:cNvSpPr>
            <p:nvPr/>
          </p:nvSpPr>
          <p:spPr bwMode="auto">
            <a:xfrm>
              <a:off x="4449763" y="5248275"/>
              <a:ext cx="3175" cy="63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106" name="Freeform 1068"/>
            <p:cNvSpPr>
              <a:spLocks/>
            </p:cNvSpPr>
            <p:nvPr/>
          </p:nvSpPr>
          <p:spPr bwMode="auto">
            <a:xfrm>
              <a:off x="4418013" y="5292725"/>
              <a:ext cx="28575" cy="3175"/>
            </a:xfrm>
            <a:custGeom>
              <a:avLst/>
              <a:gdLst>
                <a:gd name="T0" fmla="*/ 0 w 18"/>
                <a:gd name="T1" fmla="*/ 0 h 2"/>
                <a:gd name="T2" fmla="*/ 0 w 18"/>
                <a:gd name="T3" fmla="*/ 2 h 2"/>
                <a:gd name="T4" fmla="*/ 16 w 18"/>
                <a:gd name="T5" fmla="*/ 2 h 2"/>
                <a:gd name="T6" fmla="*/ 16 w 18"/>
                <a:gd name="T7" fmla="*/ 2 h 2"/>
                <a:gd name="T8" fmla="*/ 18 w 18"/>
                <a:gd name="T9" fmla="*/ 0 h 2"/>
                <a:gd name="T10" fmla="*/ 0 w 18"/>
                <a:gd name="T11" fmla="*/ 0 h 2"/>
              </a:gdLst>
              <a:ahLst/>
              <a:cxnLst>
                <a:cxn ang="0">
                  <a:pos x="T0" y="T1"/>
                </a:cxn>
                <a:cxn ang="0">
                  <a:pos x="T2" y="T3"/>
                </a:cxn>
                <a:cxn ang="0">
                  <a:pos x="T4" y="T5"/>
                </a:cxn>
                <a:cxn ang="0">
                  <a:pos x="T6" y="T7"/>
                </a:cxn>
                <a:cxn ang="0">
                  <a:pos x="T8" y="T9"/>
                </a:cxn>
                <a:cxn ang="0">
                  <a:pos x="T10" y="T11"/>
                </a:cxn>
              </a:cxnLst>
              <a:rect l="0" t="0" r="r" b="b"/>
              <a:pathLst>
                <a:path w="18" h="2">
                  <a:moveTo>
                    <a:pt x="0" y="0"/>
                  </a:moveTo>
                  <a:lnTo>
                    <a:pt x="0" y="2"/>
                  </a:lnTo>
                  <a:lnTo>
                    <a:pt x="16" y="2"/>
                  </a:lnTo>
                  <a:lnTo>
                    <a:pt x="16" y="2"/>
                  </a:lnTo>
                  <a:lnTo>
                    <a:pt x="18"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107" name="Rectangle 1069"/>
            <p:cNvSpPr>
              <a:spLocks noChangeArrowheads="1"/>
            </p:cNvSpPr>
            <p:nvPr/>
          </p:nvSpPr>
          <p:spPr bwMode="auto">
            <a:xfrm>
              <a:off x="4341813" y="5289550"/>
              <a:ext cx="31750" cy="31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108" name="Freeform 1070"/>
            <p:cNvSpPr>
              <a:spLocks/>
            </p:cNvSpPr>
            <p:nvPr/>
          </p:nvSpPr>
          <p:spPr bwMode="auto">
            <a:xfrm>
              <a:off x="4306888" y="5292725"/>
              <a:ext cx="25400" cy="3175"/>
            </a:xfrm>
            <a:custGeom>
              <a:avLst/>
              <a:gdLst>
                <a:gd name="T0" fmla="*/ 16 w 16"/>
                <a:gd name="T1" fmla="*/ 0 h 2"/>
                <a:gd name="T2" fmla="*/ 0 w 16"/>
                <a:gd name="T3" fmla="*/ 0 h 2"/>
                <a:gd name="T4" fmla="*/ 0 w 16"/>
                <a:gd name="T5" fmla="*/ 0 h 2"/>
                <a:gd name="T6" fmla="*/ 4 w 16"/>
                <a:gd name="T7" fmla="*/ 2 h 2"/>
                <a:gd name="T8" fmla="*/ 16 w 16"/>
                <a:gd name="T9" fmla="*/ 2 h 2"/>
                <a:gd name="T10" fmla="*/ 16 w 16"/>
                <a:gd name="T11" fmla="*/ 0 h 2"/>
              </a:gdLst>
              <a:ahLst/>
              <a:cxnLst>
                <a:cxn ang="0">
                  <a:pos x="T0" y="T1"/>
                </a:cxn>
                <a:cxn ang="0">
                  <a:pos x="T2" y="T3"/>
                </a:cxn>
                <a:cxn ang="0">
                  <a:pos x="T4" y="T5"/>
                </a:cxn>
                <a:cxn ang="0">
                  <a:pos x="T6" y="T7"/>
                </a:cxn>
                <a:cxn ang="0">
                  <a:pos x="T8" y="T9"/>
                </a:cxn>
                <a:cxn ang="0">
                  <a:pos x="T10" y="T11"/>
                </a:cxn>
              </a:cxnLst>
              <a:rect l="0" t="0" r="r" b="b"/>
              <a:pathLst>
                <a:path w="16" h="2">
                  <a:moveTo>
                    <a:pt x="16" y="0"/>
                  </a:moveTo>
                  <a:lnTo>
                    <a:pt x="0" y="0"/>
                  </a:lnTo>
                  <a:lnTo>
                    <a:pt x="0" y="0"/>
                  </a:lnTo>
                  <a:lnTo>
                    <a:pt x="4" y="2"/>
                  </a:lnTo>
                  <a:lnTo>
                    <a:pt x="16" y="2"/>
                  </a:lnTo>
                  <a:lnTo>
                    <a:pt x="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109" name="Rectangle 1071"/>
            <p:cNvSpPr>
              <a:spLocks noChangeArrowheads="1"/>
            </p:cNvSpPr>
            <p:nvPr/>
          </p:nvSpPr>
          <p:spPr bwMode="auto">
            <a:xfrm>
              <a:off x="4379913" y="5292725"/>
              <a:ext cx="31750" cy="31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110" name="Rectangle 1072"/>
            <p:cNvSpPr>
              <a:spLocks noChangeArrowheads="1"/>
            </p:cNvSpPr>
            <p:nvPr/>
          </p:nvSpPr>
          <p:spPr bwMode="auto">
            <a:xfrm>
              <a:off x="4379913" y="5289550"/>
              <a:ext cx="31750" cy="31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111" name="Freeform 1073"/>
            <p:cNvSpPr>
              <a:spLocks/>
            </p:cNvSpPr>
            <p:nvPr/>
          </p:nvSpPr>
          <p:spPr bwMode="auto">
            <a:xfrm>
              <a:off x="4300538" y="5289550"/>
              <a:ext cx="31750" cy="3175"/>
            </a:xfrm>
            <a:custGeom>
              <a:avLst/>
              <a:gdLst>
                <a:gd name="T0" fmla="*/ 0 w 20"/>
                <a:gd name="T1" fmla="*/ 0 h 2"/>
                <a:gd name="T2" fmla="*/ 0 w 20"/>
                <a:gd name="T3" fmla="*/ 0 h 2"/>
                <a:gd name="T4" fmla="*/ 4 w 20"/>
                <a:gd name="T5" fmla="*/ 2 h 2"/>
                <a:gd name="T6" fmla="*/ 20 w 20"/>
                <a:gd name="T7" fmla="*/ 2 h 2"/>
                <a:gd name="T8" fmla="*/ 20 w 20"/>
                <a:gd name="T9" fmla="*/ 0 h 2"/>
                <a:gd name="T10" fmla="*/ 0 w 20"/>
                <a:gd name="T11" fmla="*/ 0 h 2"/>
              </a:gdLst>
              <a:ahLst/>
              <a:cxnLst>
                <a:cxn ang="0">
                  <a:pos x="T0" y="T1"/>
                </a:cxn>
                <a:cxn ang="0">
                  <a:pos x="T2" y="T3"/>
                </a:cxn>
                <a:cxn ang="0">
                  <a:pos x="T4" y="T5"/>
                </a:cxn>
                <a:cxn ang="0">
                  <a:pos x="T6" y="T7"/>
                </a:cxn>
                <a:cxn ang="0">
                  <a:pos x="T8" y="T9"/>
                </a:cxn>
                <a:cxn ang="0">
                  <a:pos x="T10" y="T11"/>
                </a:cxn>
              </a:cxnLst>
              <a:rect l="0" t="0" r="r" b="b"/>
              <a:pathLst>
                <a:path w="20" h="2">
                  <a:moveTo>
                    <a:pt x="0" y="0"/>
                  </a:moveTo>
                  <a:lnTo>
                    <a:pt x="0" y="0"/>
                  </a:lnTo>
                  <a:lnTo>
                    <a:pt x="4" y="2"/>
                  </a:lnTo>
                  <a:lnTo>
                    <a:pt x="20" y="2"/>
                  </a:lnTo>
                  <a:lnTo>
                    <a:pt x="20"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112" name="Rectangle 1074"/>
            <p:cNvSpPr>
              <a:spLocks noChangeArrowheads="1"/>
            </p:cNvSpPr>
            <p:nvPr/>
          </p:nvSpPr>
          <p:spPr bwMode="auto">
            <a:xfrm>
              <a:off x="4341813" y="5292725"/>
              <a:ext cx="31750" cy="31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113" name="Freeform 1075"/>
            <p:cNvSpPr>
              <a:spLocks/>
            </p:cNvSpPr>
            <p:nvPr/>
          </p:nvSpPr>
          <p:spPr bwMode="auto">
            <a:xfrm>
              <a:off x="4418013" y="5289550"/>
              <a:ext cx="31750" cy="3175"/>
            </a:xfrm>
            <a:custGeom>
              <a:avLst/>
              <a:gdLst>
                <a:gd name="T0" fmla="*/ 20 w 20"/>
                <a:gd name="T1" fmla="*/ 0 h 2"/>
                <a:gd name="T2" fmla="*/ 0 w 20"/>
                <a:gd name="T3" fmla="*/ 0 h 2"/>
                <a:gd name="T4" fmla="*/ 0 w 20"/>
                <a:gd name="T5" fmla="*/ 2 h 2"/>
                <a:gd name="T6" fmla="*/ 18 w 20"/>
                <a:gd name="T7" fmla="*/ 2 h 2"/>
                <a:gd name="T8" fmla="*/ 18 w 20"/>
                <a:gd name="T9" fmla="*/ 2 h 2"/>
                <a:gd name="T10" fmla="*/ 20 w 20"/>
                <a:gd name="T11" fmla="*/ 0 h 2"/>
                <a:gd name="T12" fmla="*/ 20 w 20"/>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20" h="2">
                  <a:moveTo>
                    <a:pt x="20" y="0"/>
                  </a:moveTo>
                  <a:lnTo>
                    <a:pt x="0" y="0"/>
                  </a:lnTo>
                  <a:lnTo>
                    <a:pt x="0" y="2"/>
                  </a:lnTo>
                  <a:lnTo>
                    <a:pt x="18" y="2"/>
                  </a:lnTo>
                  <a:lnTo>
                    <a:pt x="18" y="2"/>
                  </a:lnTo>
                  <a:lnTo>
                    <a:pt x="20" y="0"/>
                  </a:lnTo>
                  <a:lnTo>
                    <a:pt x="2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114" name="Rectangle 1076"/>
            <p:cNvSpPr>
              <a:spLocks noChangeArrowheads="1"/>
            </p:cNvSpPr>
            <p:nvPr/>
          </p:nvSpPr>
          <p:spPr bwMode="auto">
            <a:xfrm>
              <a:off x="4338638" y="5292725"/>
              <a:ext cx="3175" cy="31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115" name="Rectangle 1077"/>
            <p:cNvSpPr>
              <a:spLocks noChangeArrowheads="1"/>
            </p:cNvSpPr>
            <p:nvPr/>
          </p:nvSpPr>
          <p:spPr bwMode="auto">
            <a:xfrm>
              <a:off x="4338638" y="5289550"/>
              <a:ext cx="3175" cy="31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116" name="Rectangle 1078"/>
            <p:cNvSpPr>
              <a:spLocks noChangeArrowheads="1"/>
            </p:cNvSpPr>
            <p:nvPr/>
          </p:nvSpPr>
          <p:spPr bwMode="auto">
            <a:xfrm>
              <a:off x="4332288" y="5292725"/>
              <a:ext cx="6350" cy="31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117" name="Rectangle 1079"/>
            <p:cNvSpPr>
              <a:spLocks noChangeArrowheads="1"/>
            </p:cNvSpPr>
            <p:nvPr/>
          </p:nvSpPr>
          <p:spPr bwMode="auto">
            <a:xfrm>
              <a:off x="4332288" y="5289550"/>
              <a:ext cx="6350" cy="31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118" name="Rectangle 1080"/>
            <p:cNvSpPr>
              <a:spLocks noChangeArrowheads="1"/>
            </p:cNvSpPr>
            <p:nvPr/>
          </p:nvSpPr>
          <p:spPr bwMode="auto">
            <a:xfrm>
              <a:off x="4376738" y="5289550"/>
              <a:ext cx="3175" cy="31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119" name="Rectangle 1081"/>
            <p:cNvSpPr>
              <a:spLocks noChangeArrowheads="1"/>
            </p:cNvSpPr>
            <p:nvPr/>
          </p:nvSpPr>
          <p:spPr bwMode="auto">
            <a:xfrm>
              <a:off x="4376738" y="5292725"/>
              <a:ext cx="3175" cy="31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120" name="Rectangle 1082"/>
            <p:cNvSpPr>
              <a:spLocks noChangeArrowheads="1"/>
            </p:cNvSpPr>
            <p:nvPr/>
          </p:nvSpPr>
          <p:spPr bwMode="auto">
            <a:xfrm>
              <a:off x="4373563" y="5292725"/>
              <a:ext cx="3175" cy="31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121" name="Rectangle 1083"/>
            <p:cNvSpPr>
              <a:spLocks noChangeArrowheads="1"/>
            </p:cNvSpPr>
            <p:nvPr/>
          </p:nvSpPr>
          <p:spPr bwMode="auto">
            <a:xfrm>
              <a:off x="4373563" y="5289550"/>
              <a:ext cx="3175" cy="31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122" name="Rectangle 1084"/>
            <p:cNvSpPr>
              <a:spLocks noChangeArrowheads="1"/>
            </p:cNvSpPr>
            <p:nvPr/>
          </p:nvSpPr>
          <p:spPr bwMode="auto">
            <a:xfrm>
              <a:off x="4411663" y="5289550"/>
              <a:ext cx="3175" cy="31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123" name="Rectangle 1085"/>
            <p:cNvSpPr>
              <a:spLocks noChangeArrowheads="1"/>
            </p:cNvSpPr>
            <p:nvPr/>
          </p:nvSpPr>
          <p:spPr bwMode="auto">
            <a:xfrm>
              <a:off x="4411663" y="5292725"/>
              <a:ext cx="3175" cy="31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124" name="Rectangle 1086"/>
            <p:cNvSpPr>
              <a:spLocks noChangeArrowheads="1"/>
            </p:cNvSpPr>
            <p:nvPr/>
          </p:nvSpPr>
          <p:spPr bwMode="auto">
            <a:xfrm>
              <a:off x="4414838" y="5292725"/>
              <a:ext cx="3175" cy="31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125" name="Rectangle 1087"/>
            <p:cNvSpPr>
              <a:spLocks noChangeArrowheads="1"/>
            </p:cNvSpPr>
            <p:nvPr/>
          </p:nvSpPr>
          <p:spPr bwMode="auto">
            <a:xfrm>
              <a:off x="4414838" y="5289550"/>
              <a:ext cx="3175" cy="31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126" name="Freeform 1088"/>
            <p:cNvSpPr>
              <a:spLocks/>
            </p:cNvSpPr>
            <p:nvPr/>
          </p:nvSpPr>
          <p:spPr bwMode="auto">
            <a:xfrm>
              <a:off x="4449763" y="5289550"/>
              <a:ext cx="0" cy="0"/>
            </a:xfrm>
            <a:custGeom>
              <a:avLst/>
              <a:gdLst/>
              <a:ahLst/>
              <a:cxnLst>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127" name="Rectangle 1089"/>
            <p:cNvSpPr>
              <a:spLocks noChangeArrowheads="1"/>
            </p:cNvSpPr>
            <p:nvPr/>
          </p:nvSpPr>
          <p:spPr bwMode="auto">
            <a:xfrm>
              <a:off x="4300538" y="5289550"/>
              <a:ext cx="1588" cy="158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128" name="Freeform 1090"/>
            <p:cNvSpPr>
              <a:spLocks/>
            </p:cNvSpPr>
            <p:nvPr/>
          </p:nvSpPr>
          <p:spPr bwMode="auto">
            <a:xfrm>
              <a:off x="4449763" y="5140325"/>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129" name="Freeform 1091"/>
            <p:cNvSpPr>
              <a:spLocks/>
            </p:cNvSpPr>
            <p:nvPr/>
          </p:nvSpPr>
          <p:spPr bwMode="auto">
            <a:xfrm>
              <a:off x="4259263" y="5245100"/>
              <a:ext cx="3175" cy="3175"/>
            </a:xfrm>
            <a:custGeom>
              <a:avLst/>
              <a:gdLst>
                <a:gd name="T0" fmla="*/ 0 w 2"/>
                <a:gd name="T1" fmla="*/ 0 h 2"/>
                <a:gd name="T2" fmla="*/ 0 w 2"/>
                <a:gd name="T3" fmla="*/ 2 h 2"/>
                <a:gd name="T4" fmla="*/ 2 w 2"/>
                <a:gd name="T5" fmla="*/ 2 h 2"/>
                <a:gd name="T6" fmla="*/ 2 w 2"/>
                <a:gd name="T7" fmla="*/ 2 h 2"/>
                <a:gd name="T8" fmla="*/ 0 w 2"/>
                <a:gd name="T9" fmla="*/ 0 h 2"/>
                <a:gd name="T10" fmla="*/ 0 w 2"/>
                <a:gd name="T11" fmla="*/ 0 h 2"/>
              </a:gdLst>
              <a:ahLst/>
              <a:cxnLst>
                <a:cxn ang="0">
                  <a:pos x="T0" y="T1"/>
                </a:cxn>
                <a:cxn ang="0">
                  <a:pos x="T2" y="T3"/>
                </a:cxn>
                <a:cxn ang="0">
                  <a:pos x="T4" y="T5"/>
                </a:cxn>
                <a:cxn ang="0">
                  <a:pos x="T6" y="T7"/>
                </a:cxn>
                <a:cxn ang="0">
                  <a:pos x="T8" y="T9"/>
                </a:cxn>
                <a:cxn ang="0">
                  <a:pos x="T10" y="T11"/>
                </a:cxn>
              </a:cxnLst>
              <a:rect l="0" t="0" r="r" b="b"/>
              <a:pathLst>
                <a:path w="2" h="2">
                  <a:moveTo>
                    <a:pt x="0" y="0"/>
                  </a:moveTo>
                  <a:lnTo>
                    <a:pt x="0" y="2"/>
                  </a:lnTo>
                  <a:lnTo>
                    <a:pt x="2" y="2"/>
                  </a:lnTo>
                  <a:lnTo>
                    <a:pt x="2" y="2"/>
                  </a:lnTo>
                  <a:lnTo>
                    <a:pt x="0"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130" name="Freeform 1092"/>
            <p:cNvSpPr>
              <a:spLocks/>
            </p:cNvSpPr>
            <p:nvPr/>
          </p:nvSpPr>
          <p:spPr bwMode="auto">
            <a:xfrm>
              <a:off x="4259263" y="5102225"/>
              <a:ext cx="3175" cy="0"/>
            </a:xfrm>
            <a:custGeom>
              <a:avLst/>
              <a:gdLst>
                <a:gd name="T0" fmla="*/ 0 w 2"/>
                <a:gd name="T1" fmla="*/ 0 w 2"/>
                <a:gd name="T2" fmla="*/ 0 w 2"/>
                <a:gd name="T3" fmla="*/ 2 w 2"/>
                <a:gd name="T4" fmla="*/ 0 w 2"/>
              </a:gdLst>
              <a:ahLst/>
              <a:cxnLst>
                <a:cxn ang="0">
                  <a:pos x="T0" y="0"/>
                </a:cxn>
                <a:cxn ang="0">
                  <a:pos x="T1" y="0"/>
                </a:cxn>
                <a:cxn ang="0">
                  <a:pos x="T2" y="0"/>
                </a:cxn>
                <a:cxn ang="0">
                  <a:pos x="T3" y="0"/>
                </a:cxn>
                <a:cxn ang="0">
                  <a:pos x="T4" y="0"/>
                </a:cxn>
              </a:cxnLst>
              <a:rect l="0" t="0" r="r" b="b"/>
              <a:pathLst>
                <a:path w="2">
                  <a:moveTo>
                    <a:pt x="0" y="0"/>
                  </a:moveTo>
                  <a:lnTo>
                    <a:pt x="0" y="0"/>
                  </a:lnTo>
                  <a:lnTo>
                    <a:pt x="0" y="0"/>
                  </a:lnTo>
                  <a:lnTo>
                    <a:pt x="2"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131" name="Freeform 1093"/>
            <p:cNvSpPr>
              <a:spLocks/>
            </p:cNvSpPr>
            <p:nvPr/>
          </p:nvSpPr>
          <p:spPr bwMode="auto">
            <a:xfrm>
              <a:off x="4256088" y="5238750"/>
              <a:ext cx="3175" cy="9525"/>
            </a:xfrm>
            <a:custGeom>
              <a:avLst/>
              <a:gdLst>
                <a:gd name="T0" fmla="*/ 2 w 2"/>
                <a:gd name="T1" fmla="*/ 4 h 6"/>
                <a:gd name="T2" fmla="*/ 2 w 2"/>
                <a:gd name="T3" fmla="*/ 4 h 6"/>
                <a:gd name="T4" fmla="*/ 0 w 2"/>
                <a:gd name="T5" fmla="*/ 0 h 6"/>
                <a:gd name="T6" fmla="*/ 0 w 2"/>
                <a:gd name="T7" fmla="*/ 6 h 6"/>
                <a:gd name="T8" fmla="*/ 2 w 2"/>
                <a:gd name="T9" fmla="*/ 6 h 6"/>
                <a:gd name="T10" fmla="*/ 2 w 2"/>
                <a:gd name="T11" fmla="*/ 4 h 6"/>
              </a:gdLst>
              <a:ahLst/>
              <a:cxnLst>
                <a:cxn ang="0">
                  <a:pos x="T0" y="T1"/>
                </a:cxn>
                <a:cxn ang="0">
                  <a:pos x="T2" y="T3"/>
                </a:cxn>
                <a:cxn ang="0">
                  <a:pos x="T4" y="T5"/>
                </a:cxn>
                <a:cxn ang="0">
                  <a:pos x="T6" y="T7"/>
                </a:cxn>
                <a:cxn ang="0">
                  <a:pos x="T8" y="T9"/>
                </a:cxn>
                <a:cxn ang="0">
                  <a:pos x="T10" y="T11"/>
                </a:cxn>
              </a:cxnLst>
              <a:rect l="0" t="0" r="r" b="b"/>
              <a:pathLst>
                <a:path w="2" h="6">
                  <a:moveTo>
                    <a:pt x="2" y="4"/>
                  </a:moveTo>
                  <a:lnTo>
                    <a:pt x="2" y="4"/>
                  </a:lnTo>
                  <a:lnTo>
                    <a:pt x="0" y="0"/>
                  </a:lnTo>
                  <a:lnTo>
                    <a:pt x="0" y="6"/>
                  </a:lnTo>
                  <a:lnTo>
                    <a:pt x="2" y="6"/>
                  </a:lnTo>
                  <a:lnTo>
                    <a:pt x="2"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132" name="Freeform 1094"/>
            <p:cNvSpPr>
              <a:spLocks/>
            </p:cNvSpPr>
            <p:nvPr/>
          </p:nvSpPr>
          <p:spPr bwMode="auto">
            <a:xfrm>
              <a:off x="4256088" y="5102225"/>
              <a:ext cx="3175" cy="6350"/>
            </a:xfrm>
            <a:custGeom>
              <a:avLst/>
              <a:gdLst>
                <a:gd name="T0" fmla="*/ 2 w 2"/>
                <a:gd name="T1" fmla="*/ 0 h 4"/>
                <a:gd name="T2" fmla="*/ 0 w 2"/>
                <a:gd name="T3" fmla="*/ 0 h 4"/>
                <a:gd name="T4" fmla="*/ 0 w 2"/>
                <a:gd name="T5" fmla="*/ 4 h 4"/>
                <a:gd name="T6" fmla="*/ 0 w 2"/>
                <a:gd name="T7" fmla="*/ 4 h 4"/>
                <a:gd name="T8" fmla="*/ 2 w 2"/>
                <a:gd name="T9" fmla="*/ 0 h 4"/>
                <a:gd name="T10" fmla="*/ 2 w 2"/>
                <a:gd name="T11" fmla="*/ 0 h 4"/>
              </a:gdLst>
              <a:ahLst/>
              <a:cxnLst>
                <a:cxn ang="0">
                  <a:pos x="T0" y="T1"/>
                </a:cxn>
                <a:cxn ang="0">
                  <a:pos x="T2" y="T3"/>
                </a:cxn>
                <a:cxn ang="0">
                  <a:pos x="T4" y="T5"/>
                </a:cxn>
                <a:cxn ang="0">
                  <a:pos x="T6" y="T7"/>
                </a:cxn>
                <a:cxn ang="0">
                  <a:pos x="T8" y="T9"/>
                </a:cxn>
                <a:cxn ang="0">
                  <a:pos x="T10" y="T11"/>
                </a:cxn>
              </a:cxnLst>
              <a:rect l="0" t="0" r="r" b="b"/>
              <a:pathLst>
                <a:path w="2" h="4">
                  <a:moveTo>
                    <a:pt x="2" y="0"/>
                  </a:moveTo>
                  <a:lnTo>
                    <a:pt x="0" y="0"/>
                  </a:lnTo>
                  <a:lnTo>
                    <a:pt x="0" y="4"/>
                  </a:lnTo>
                  <a:lnTo>
                    <a:pt x="0" y="4"/>
                  </a:lnTo>
                  <a:lnTo>
                    <a:pt x="2" y="0"/>
                  </a:lnTo>
                  <a:lnTo>
                    <a:pt x="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133" name="Freeform 1095"/>
            <p:cNvSpPr>
              <a:spLocks/>
            </p:cNvSpPr>
            <p:nvPr/>
          </p:nvSpPr>
          <p:spPr bwMode="auto">
            <a:xfrm>
              <a:off x="4297363" y="5286375"/>
              <a:ext cx="3175" cy="3175"/>
            </a:xfrm>
            <a:custGeom>
              <a:avLst/>
              <a:gdLst>
                <a:gd name="T0" fmla="*/ 2 w 2"/>
                <a:gd name="T1" fmla="*/ 2 h 2"/>
                <a:gd name="T2" fmla="*/ 2 w 2"/>
                <a:gd name="T3" fmla="*/ 2 h 2"/>
                <a:gd name="T4" fmla="*/ 0 w 2"/>
                <a:gd name="T5" fmla="*/ 0 h 2"/>
                <a:gd name="T6" fmla="*/ 0 w 2"/>
                <a:gd name="T7" fmla="*/ 2 h 2"/>
                <a:gd name="T8" fmla="*/ 2 w 2"/>
                <a:gd name="T9" fmla="*/ 2 h 2"/>
                <a:gd name="T10" fmla="*/ 2 w 2"/>
                <a:gd name="T11" fmla="*/ 2 h 2"/>
              </a:gdLst>
              <a:ahLst/>
              <a:cxnLst>
                <a:cxn ang="0">
                  <a:pos x="T0" y="T1"/>
                </a:cxn>
                <a:cxn ang="0">
                  <a:pos x="T2" y="T3"/>
                </a:cxn>
                <a:cxn ang="0">
                  <a:pos x="T4" y="T5"/>
                </a:cxn>
                <a:cxn ang="0">
                  <a:pos x="T6" y="T7"/>
                </a:cxn>
                <a:cxn ang="0">
                  <a:pos x="T8" y="T9"/>
                </a:cxn>
                <a:cxn ang="0">
                  <a:pos x="T10" y="T11"/>
                </a:cxn>
              </a:cxnLst>
              <a:rect l="0" t="0" r="r" b="b"/>
              <a:pathLst>
                <a:path w="2" h="2">
                  <a:moveTo>
                    <a:pt x="2" y="2"/>
                  </a:moveTo>
                  <a:lnTo>
                    <a:pt x="2" y="2"/>
                  </a:lnTo>
                  <a:lnTo>
                    <a:pt x="0" y="0"/>
                  </a:lnTo>
                  <a:lnTo>
                    <a:pt x="0" y="2"/>
                  </a:lnTo>
                  <a:lnTo>
                    <a:pt x="2" y="2"/>
                  </a:lnTo>
                  <a:lnTo>
                    <a:pt x="2"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134" name="Freeform 1096"/>
            <p:cNvSpPr>
              <a:spLocks/>
            </p:cNvSpPr>
            <p:nvPr/>
          </p:nvSpPr>
          <p:spPr bwMode="auto">
            <a:xfrm>
              <a:off x="4294188" y="5283200"/>
              <a:ext cx="3175" cy="6350"/>
            </a:xfrm>
            <a:custGeom>
              <a:avLst/>
              <a:gdLst>
                <a:gd name="T0" fmla="*/ 0 w 2"/>
                <a:gd name="T1" fmla="*/ 0 h 4"/>
                <a:gd name="T2" fmla="*/ 0 w 2"/>
                <a:gd name="T3" fmla="*/ 4 h 4"/>
                <a:gd name="T4" fmla="*/ 2 w 2"/>
                <a:gd name="T5" fmla="*/ 4 h 4"/>
                <a:gd name="T6" fmla="*/ 2 w 2"/>
                <a:gd name="T7" fmla="*/ 2 h 4"/>
                <a:gd name="T8" fmla="*/ 2 w 2"/>
                <a:gd name="T9" fmla="*/ 2 h 4"/>
                <a:gd name="T10" fmla="*/ 0 w 2"/>
                <a:gd name="T11" fmla="*/ 0 h 4"/>
                <a:gd name="T12" fmla="*/ 0 w 2"/>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2" h="4">
                  <a:moveTo>
                    <a:pt x="0" y="0"/>
                  </a:moveTo>
                  <a:lnTo>
                    <a:pt x="0" y="4"/>
                  </a:lnTo>
                  <a:lnTo>
                    <a:pt x="2" y="4"/>
                  </a:lnTo>
                  <a:lnTo>
                    <a:pt x="2" y="2"/>
                  </a:lnTo>
                  <a:lnTo>
                    <a:pt x="2" y="2"/>
                  </a:lnTo>
                  <a:lnTo>
                    <a:pt x="0"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135" name="Freeform 1097"/>
            <p:cNvSpPr>
              <a:spLocks/>
            </p:cNvSpPr>
            <p:nvPr/>
          </p:nvSpPr>
          <p:spPr bwMode="auto">
            <a:xfrm>
              <a:off x="4414838" y="5102225"/>
              <a:ext cx="3175" cy="6350"/>
            </a:xfrm>
            <a:custGeom>
              <a:avLst/>
              <a:gdLst>
                <a:gd name="T0" fmla="*/ 2 w 2"/>
                <a:gd name="T1" fmla="*/ 4 h 4"/>
                <a:gd name="T2" fmla="*/ 2 w 2"/>
                <a:gd name="T3" fmla="*/ 0 h 4"/>
                <a:gd name="T4" fmla="*/ 0 w 2"/>
                <a:gd name="T5" fmla="*/ 0 h 4"/>
                <a:gd name="T6" fmla="*/ 0 w 2"/>
                <a:gd name="T7" fmla="*/ 2 h 4"/>
                <a:gd name="T8" fmla="*/ 0 w 2"/>
                <a:gd name="T9" fmla="*/ 2 h 4"/>
                <a:gd name="T10" fmla="*/ 2 w 2"/>
                <a:gd name="T11" fmla="*/ 4 h 4"/>
                <a:gd name="T12" fmla="*/ 2 w 2"/>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2" h="4">
                  <a:moveTo>
                    <a:pt x="2" y="4"/>
                  </a:moveTo>
                  <a:lnTo>
                    <a:pt x="2" y="0"/>
                  </a:lnTo>
                  <a:lnTo>
                    <a:pt x="0" y="0"/>
                  </a:lnTo>
                  <a:lnTo>
                    <a:pt x="0" y="2"/>
                  </a:lnTo>
                  <a:lnTo>
                    <a:pt x="0" y="2"/>
                  </a:lnTo>
                  <a:lnTo>
                    <a:pt x="2" y="4"/>
                  </a:lnTo>
                  <a:lnTo>
                    <a:pt x="2"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136" name="Freeform 1098"/>
            <p:cNvSpPr>
              <a:spLocks/>
            </p:cNvSpPr>
            <p:nvPr/>
          </p:nvSpPr>
          <p:spPr bwMode="auto">
            <a:xfrm>
              <a:off x="4411663" y="5102225"/>
              <a:ext cx="3175" cy="3175"/>
            </a:xfrm>
            <a:custGeom>
              <a:avLst/>
              <a:gdLst>
                <a:gd name="T0" fmla="*/ 2 w 2"/>
                <a:gd name="T1" fmla="*/ 2 h 2"/>
                <a:gd name="T2" fmla="*/ 2 w 2"/>
                <a:gd name="T3" fmla="*/ 0 h 2"/>
                <a:gd name="T4" fmla="*/ 0 w 2"/>
                <a:gd name="T5" fmla="*/ 0 h 2"/>
                <a:gd name="T6" fmla="*/ 0 w 2"/>
                <a:gd name="T7" fmla="*/ 0 h 2"/>
                <a:gd name="T8" fmla="*/ 2 w 2"/>
                <a:gd name="T9" fmla="*/ 2 h 2"/>
                <a:gd name="T10" fmla="*/ 2 w 2"/>
                <a:gd name="T11" fmla="*/ 2 h 2"/>
              </a:gdLst>
              <a:ahLst/>
              <a:cxnLst>
                <a:cxn ang="0">
                  <a:pos x="T0" y="T1"/>
                </a:cxn>
                <a:cxn ang="0">
                  <a:pos x="T2" y="T3"/>
                </a:cxn>
                <a:cxn ang="0">
                  <a:pos x="T4" y="T5"/>
                </a:cxn>
                <a:cxn ang="0">
                  <a:pos x="T6" y="T7"/>
                </a:cxn>
                <a:cxn ang="0">
                  <a:pos x="T8" y="T9"/>
                </a:cxn>
                <a:cxn ang="0">
                  <a:pos x="T10" y="T11"/>
                </a:cxn>
              </a:cxnLst>
              <a:rect l="0" t="0" r="r" b="b"/>
              <a:pathLst>
                <a:path w="2" h="2">
                  <a:moveTo>
                    <a:pt x="2" y="2"/>
                  </a:moveTo>
                  <a:lnTo>
                    <a:pt x="2" y="0"/>
                  </a:lnTo>
                  <a:lnTo>
                    <a:pt x="0" y="0"/>
                  </a:lnTo>
                  <a:lnTo>
                    <a:pt x="0" y="0"/>
                  </a:lnTo>
                  <a:lnTo>
                    <a:pt x="2" y="2"/>
                  </a:lnTo>
                  <a:lnTo>
                    <a:pt x="2"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137" name="Freeform 1099"/>
            <p:cNvSpPr>
              <a:spLocks/>
            </p:cNvSpPr>
            <p:nvPr/>
          </p:nvSpPr>
          <p:spPr bwMode="auto">
            <a:xfrm>
              <a:off x="4452938" y="5140325"/>
              <a:ext cx="3175" cy="9525"/>
            </a:xfrm>
            <a:custGeom>
              <a:avLst/>
              <a:gdLst>
                <a:gd name="T0" fmla="*/ 0 w 2"/>
                <a:gd name="T1" fmla="*/ 4 h 6"/>
                <a:gd name="T2" fmla="*/ 0 w 2"/>
                <a:gd name="T3" fmla="*/ 4 h 6"/>
                <a:gd name="T4" fmla="*/ 2 w 2"/>
                <a:gd name="T5" fmla="*/ 6 h 6"/>
                <a:gd name="T6" fmla="*/ 2 w 2"/>
                <a:gd name="T7" fmla="*/ 0 h 6"/>
                <a:gd name="T8" fmla="*/ 0 w 2"/>
                <a:gd name="T9" fmla="*/ 0 h 6"/>
                <a:gd name="T10" fmla="*/ 0 w 2"/>
                <a:gd name="T11" fmla="*/ 4 h 6"/>
              </a:gdLst>
              <a:ahLst/>
              <a:cxnLst>
                <a:cxn ang="0">
                  <a:pos x="T0" y="T1"/>
                </a:cxn>
                <a:cxn ang="0">
                  <a:pos x="T2" y="T3"/>
                </a:cxn>
                <a:cxn ang="0">
                  <a:pos x="T4" y="T5"/>
                </a:cxn>
                <a:cxn ang="0">
                  <a:pos x="T6" y="T7"/>
                </a:cxn>
                <a:cxn ang="0">
                  <a:pos x="T8" y="T9"/>
                </a:cxn>
                <a:cxn ang="0">
                  <a:pos x="T10" y="T11"/>
                </a:cxn>
              </a:cxnLst>
              <a:rect l="0" t="0" r="r" b="b"/>
              <a:pathLst>
                <a:path w="2" h="6">
                  <a:moveTo>
                    <a:pt x="0" y="4"/>
                  </a:moveTo>
                  <a:lnTo>
                    <a:pt x="0" y="4"/>
                  </a:lnTo>
                  <a:lnTo>
                    <a:pt x="2" y="6"/>
                  </a:lnTo>
                  <a:lnTo>
                    <a:pt x="2" y="0"/>
                  </a:lnTo>
                  <a:lnTo>
                    <a:pt x="0" y="0"/>
                  </a:lnTo>
                  <a:lnTo>
                    <a:pt x="0"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138" name="Freeform 1100"/>
            <p:cNvSpPr>
              <a:spLocks/>
            </p:cNvSpPr>
            <p:nvPr/>
          </p:nvSpPr>
          <p:spPr bwMode="auto">
            <a:xfrm>
              <a:off x="4449763" y="5140325"/>
              <a:ext cx="3175" cy="6350"/>
            </a:xfrm>
            <a:custGeom>
              <a:avLst/>
              <a:gdLst>
                <a:gd name="T0" fmla="*/ 0 w 2"/>
                <a:gd name="T1" fmla="*/ 0 h 4"/>
                <a:gd name="T2" fmla="*/ 0 w 2"/>
                <a:gd name="T3" fmla="*/ 0 h 4"/>
                <a:gd name="T4" fmla="*/ 2 w 2"/>
                <a:gd name="T5" fmla="*/ 4 h 4"/>
                <a:gd name="T6" fmla="*/ 2 w 2"/>
                <a:gd name="T7" fmla="*/ 0 h 4"/>
                <a:gd name="T8" fmla="*/ 0 w 2"/>
                <a:gd name="T9" fmla="*/ 0 h 4"/>
                <a:gd name="T10" fmla="*/ 0 w 2"/>
                <a:gd name="T11" fmla="*/ 0 h 4"/>
              </a:gdLst>
              <a:ahLst/>
              <a:cxnLst>
                <a:cxn ang="0">
                  <a:pos x="T0" y="T1"/>
                </a:cxn>
                <a:cxn ang="0">
                  <a:pos x="T2" y="T3"/>
                </a:cxn>
                <a:cxn ang="0">
                  <a:pos x="T4" y="T5"/>
                </a:cxn>
                <a:cxn ang="0">
                  <a:pos x="T6" y="T7"/>
                </a:cxn>
                <a:cxn ang="0">
                  <a:pos x="T8" y="T9"/>
                </a:cxn>
                <a:cxn ang="0">
                  <a:pos x="T10" y="T11"/>
                </a:cxn>
              </a:cxnLst>
              <a:rect l="0" t="0" r="r" b="b"/>
              <a:pathLst>
                <a:path w="2" h="4">
                  <a:moveTo>
                    <a:pt x="0" y="0"/>
                  </a:moveTo>
                  <a:lnTo>
                    <a:pt x="0" y="0"/>
                  </a:lnTo>
                  <a:lnTo>
                    <a:pt x="2" y="4"/>
                  </a:lnTo>
                  <a:lnTo>
                    <a:pt x="2" y="0"/>
                  </a:lnTo>
                  <a:lnTo>
                    <a:pt x="0"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139" name="Freeform 1101"/>
            <p:cNvSpPr>
              <a:spLocks/>
            </p:cNvSpPr>
            <p:nvPr/>
          </p:nvSpPr>
          <p:spPr bwMode="auto">
            <a:xfrm>
              <a:off x="4449763" y="5286375"/>
              <a:ext cx="3175" cy="3175"/>
            </a:xfrm>
            <a:custGeom>
              <a:avLst/>
              <a:gdLst>
                <a:gd name="T0" fmla="*/ 2 w 2"/>
                <a:gd name="T1" fmla="*/ 2 h 2"/>
                <a:gd name="T2" fmla="*/ 2 w 2"/>
                <a:gd name="T3" fmla="*/ 0 h 2"/>
                <a:gd name="T4" fmla="*/ 2 w 2"/>
                <a:gd name="T5" fmla="*/ 0 h 2"/>
                <a:gd name="T6" fmla="*/ 0 w 2"/>
                <a:gd name="T7" fmla="*/ 2 h 2"/>
                <a:gd name="T8" fmla="*/ 2 w 2"/>
                <a:gd name="T9" fmla="*/ 2 h 2"/>
              </a:gdLst>
              <a:ahLst/>
              <a:cxnLst>
                <a:cxn ang="0">
                  <a:pos x="T0" y="T1"/>
                </a:cxn>
                <a:cxn ang="0">
                  <a:pos x="T2" y="T3"/>
                </a:cxn>
                <a:cxn ang="0">
                  <a:pos x="T4" y="T5"/>
                </a:cxn>
                <a:cxn ang="0">
                  <a:pos x="T6" y="T7"/>
                </a:cxn>
                <a:cxn ang="0">
                  <a:pos x="T8" y="T9"/>
                </a:cxn>
              </a:cxnLst>
              <a:rect l="0" t="0" r="r" b="b"/>
              <a:pathLst>
                <a:path w="2" h="2">
                  <a:moveTo>
                    <a:pt x="2" y="2"/>
                  </a:moveTo>
                  <a:lnTo>
                    <a:pt x="2" y="0"/>
                  </a:lnTo>
                  <a:lnTo>
                    <a:pt x="2" y="0"/>
                  </a:lnTo>
                  <a:lnTo>
                    <a:pt x="0" y="2"/>
                  </a:lnTo>
                  <a:lnTo>
                    <a:pt x="2"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140" name="Freeform 1102"/>
            <p:cNvSpPr>
              <a:spLocks/>
            </p:cNvSpPr>
            <p:nvPr/>
          </p:nvSpPr>
          <p:spPr bwMode="auto">
            <a:xfrm>
              <a:off x="4452938" y="5283200"/>
              <a:ext cx="3175" cy="6350"/>
            </a:xfrm>
            <a:custGeom>
              <a:avLst/>
              <a:gdLst>
                <a:gd name="T0" fmla="*/ 0 w 2"/>
                <a:gd name="T1" fmla="*/ 4 h 4"/>
                <a:gd name="T2" fmla="*/ 2 w 2"/>
                <a:gd name="T3" fmla="*/ 4 h 4"/>
                <a:gd name="T4" fmla="*/ 2 w 2"/>
                <a:gd name="T5" fmla="*/ 0 h 4"/>
                <a:gd name="T6" fmla="*/ 2 w 2"/>
                <a:gd name="T7" fmla="*/ 0 h 4"/>
                <a:gd name="T8" fmla="*/ 0 w 2"/>
                <a:gd name="T9" fmla="*/ 2 h 4"/>
                <a:gd name="T10" fmla="*/ 0 w 2"/>
                <a:gd name="T11" fmla="*/ 4 h 4"/>
              </a:gdLst>
              <a:ahLst/>
              <a:cxnLst>
                <a:cxn ang="0">
                  <a:pos x="T0" y="T1"/>
                </a:cxn>
                <a:cxn ang="0">
                  <a:pos x="T2" y="T3"/>
                </a:cxn>
                <a:cxn ang="0">
                  <a:pos x="T4" y="T5"/>
                </a:cxn>
                <a:cxn ang="0">
                  <a:pos x="T6" y="T7"/>
                </a:cxn>
                <a:cxn ang="0">
                  <a:pos x="T8" y="T9"/>
                </a:cxn>
                <a:cxn ang="0">
                  <a:pos x="T10" y="T11"/>
                </a:cxn>
              </a:cxnLst>
              <a:rect l="0" t="0" r="r" b="b"/>
              <a:pathLst>
                <a:path w="2" h="4">
                  <a:moveTo>
                    <a:pt x="0" y="4"/>
                  </a:moveTo>
                  <a:lnTo>
                    <a:pt x="2" y="4"/>
                  </a:lnTo>
                  <a:lnTo>
                    <a:pt x="2" y="0"/>
                  </a:lnTo>
                  <a:lnTo>
                    <a:pt x="2" y="0"/>
                  </a:lnTo>
                  <a:lnTo>
                    <a:pt x="0" y="2"/>
                  </a:lnTo>
                  <a:lnTo>
                    <a:pt x="0"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141" name="Freeform 1103"/>
            <p:cNvSpPr>
              <a:spLocks/>
            </p:cNvSpPr>
            <p:nvPr/>
          </p:nvSpPr>
          <p:spPr bwMode="auto">
            <a:xfrm>
              <a:off x="4402138" y="5095875"/>
              <a:ext cx="9525" cy="3175"/>
            </a:xfrm>
            <a:custGeom>
              <a:avLst/>
              <a:gdLst>
                <a:gd name="T0" fmla="*/ 6 w 6"/>
                <a:gd name="T1" fmla="*/ 2 h 2"/>
                <a:gd name="T2" fmla="*/ 6 w 6"/>
                <a:gd name="T3" fmla="*/ 0 h 2"/>
                <a:gd name="T4" fmla="*/ 0 w 6"/>
                <a:gd name="T5" fmla="*/ 0 h 2"/>
                <a:gd name="T6" fmla="*/ 0 w 6"/>
                <a:gd name="T7" fmla="*/ 0 h 2"/>
                <a:gd name="T8" fmla="*/ 2 w 6"/>
                <a:gd name="T9" fmla="*/ 2 h 2"/>
                <a:gd name="T10" fmla="*/ 6 w 6"/>
                <a:gd name="T11" fmla="*/ 2 h 2"/>
              </a:gdLst>
              <a:ahLst/>
              <a:cxnLst>
                <a:cxn ang="0">
                  <a:pos x="T0" y="T1"/>
                </a:cxn>
                <a:cxn ang="0">
                  <a:pos x="T2" y="T3"/>
                </a:cxn>
                <a:cxn ang="0">
                  <a:pos x="T4" y="T5"/>
                </a:cxn>
                <a:cxn ang="0">
                  <a:pos x="T6" y="T7"/>
                </a:cxn>
                <a:cxn ang="0">
                  <a:pos x="T8" y="T9"/>
                </a:cxn>
                <a:cxn ang="0">
                  <a:pos x="T10" y="T11"/>
                </a:cxn>
              </a:cxnLst>
              <a:rect l="0" t="0" r="r" b="b"/>
              <a:pathLst>
                <a:path w="6" h="2">
                  <a:moveTo>
                    <a:pt x="6" y="2"/>
                  </a:moveTo>
                  <a:lnTo>
                    <a:pt x="6" y="0"/>
                  </a:lnTo>
                  <a:lnTo>
                    <a:pt x="0" y="0"/>
                  </a:lnTo>
                  <a:lnTo>
                    <a:pt x="0" y="0"/>
                  </a:lnTo>
                  <a:lnTo>
                    <a:pt x="2" y="2"/>
                  </a:lnTo>
                  <a:lnTo>
                    <a:pt x="6"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142" name="Freeform 1104"/>
            <p:cNvSpPr>
              <a:spLocks/>
            </p:cNvSpPr>
            <p:nvPr/>
          </p:nvSpPr>
          <p:spPr bwMode="auto">
            <a:xfrm>
              <a:off x="4405313" y="5099050"/>
              <a:ext cx="6350" cy="3175"/>
            </a:xfrm>
            <a:custGeom>
              <a:avLst/>
              <a:gdLst>
                <a:gd name="T0" fmla="*/ 4 w 4"/>
                <a:gd name="T1" fmla="*/ 0 h 2"/>
                <a:gd name="T2" fmla="*/ 0 w 4"/>
                <a:gd name="T3" fmla="*/ 0 h 2"/>
                <a:gd name="T4" fmla="*/ 0 w 4"/>
                <a:gd name="T5" fmla="*/ 0 h 2"/>
                <a:gd name="T6" fmla="*/ 4 w 4"/>
                <a:gd name="T7" fmla="*/ 2 h 2"/>
                <a:gd name="T8" fmla="*/ 4 w 4"/>
                <a:gd name="T9" fmla="*/ 0 h 2"/>
              </a:gdLst>
              <a:ahLst/>
              <a:cxnLst>
                <a:cxn ang="0">
                  <a:pos x="T0" y="T1"/>
                </a:cxn>
                <a:cxn ang="0">
                  <a:pos x="T2" y="T3"/>
                </a:cxn>
                <a:cxn ang="0">
                  <a:pos x="T4" y="T5"/>
                </a:cxn>
                <a:cxn ang="0">
                  <a:pos x="T6" y="T7"/>
                </a:cxn>
                <a:cxn ang="0">
                  <a:pos x="T8" y="T9"/>
                </a:cxn>
              </a:cxnLst>
              <a:rect l="0" t="0" r="r" b="b"/>
              <a:pathLst>
                <a:path w="4" h="2">
                  <a:moveTo>
                    <a:pt x="4" y="0"/>
                  </a:moveTo>
                  <a:lnTo>
                    <a:pt x="0" y="0"/>
                  </a:lnTo>
                  <a:lnTo>
                    <a:pt x="0" y="0"/>
                  </a:lnTo>
                  <a:lnTo>
                    <a:pt x="4" y="2"/>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143" name="Freeform 1105"/>
            <p:cNvSpPr>
              <a:spLocks/>
            </p:cNvSpPr>
            <p:nvPr/>
          </p:nvSpPr>
          <p:spPr bwMode="auto">
            <a:xfrm>
              <a:off x="4262438" y="5099050"/>
              <a:ext cx="3175" cy="0"/>
            </a:xfrm>
            <a:custGeom>
              <a:avLst/>
              <a:gdLst>
                <a:gd name="T0" fmla="*/ 2 w 2"/>
                <a:gd name="T1" fmla="*/ 0 w 2"/>
                <a:gd name="T2" fmla="*/ 0 w 2"/>
                <a:gd name="T3" fmla="*/ 0 w 2"/>
                <a:gd name="T4" fmla="*/ 2 w 2"/>
                <a:gd name="T5" fmla="*/ 2 w 2"/>
              </a:gdLst>
              <a:ahLst/>
              <a:cxnLst>
                <a:cxn ang="0">
                  <a:pos x="T0" y="0"/>
                </a:cxn>
                <a:cxn ang="0">
                  <a:pos x="T1" y="0"/>
                </a:cxn>
                <a:cxn ang="0">
                  <a:pos x="T2" y="0"/>
                </a:cxn>
                <a:cxn ang="0">
                  <a:pos x="T3" y="0"/>
                </a:cxn>
                <a:cxn ang="0">
                  <a:pos x="T4" y="0"/>
                </a:cxn>
                <a:cxn ang="0">
                  <a:pos x="T5" y="0"/>
                </a:cxn>
              </a:cxnLst>
              <a:rect l="0" t="0" r="r" b="b"/>
              <a:pathLst>
                <a:path w="2">
                  <a:moveTo>
                    <a:pt x="2" y="0"/>
                  </a:moveTo>
                  <a:lnTo>
                    <a:pt x="0" y="0"/>
                  </a:lnTo>
                  <a:lnTo>
                    <a:pt x="0" y="0"/>
                  </a:lnTo>
                  <a:lnTo>
                    <a:pt x="0" y="0"/>
                  </a:lnTo>
                  <a:lnTo>
                    <a:pt x="2" y="0"/>
                  </a:lnTo>
                  <a:lnTo>
                    <a:pt x="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144" name="Freeform 1106"/>
            <p:cNvSpPr>
              <a:spLocks/>
            </p:cNvSpPr>
            <p:nvPr/>
          </p:nvSpPr>
          <p:spPr bwMode="auto">
            <a:xfrm>
              <a:off x="4262438" y="5095875"/>
              <a:ext cx="6350" cy="3175"/>
            </a:xfrm>
            <a:custGeom>
              <a:avLst/>
              <a:gdLst>
                <a:gd name="T0" fmla="*/ 2 w 4"/>
                <a:gd name="T1" fmla="*/ 2 h 2"/>
                <a:gd name="T2" fmla="*/ 2 w 4"/>
                <a:gd name="T3" fmla="*/ 2 h 2"/>
                <a:gd name="T4" fmla="*/ 4 w 4"/>
                <a:gd name="T5" fmla="*/ 0 h 2"/>
                <a:gd name="T6" fmla="*/ 0 w 4"/>
                <a:gd name="T7" fmla="*/ 0 h 2"/>
                <a:gd name="T8" fmla="*/ 0 w 4"/>
                <a:gd name="T9" fmla="*/ 2 h 2"/>
                <a:gd name="T10" fmla="*/ 2 w 4"/>
                <a:gd name="T11" fmla="*/ 2 h 2"/>
              </a:gdLst>
              <a:ahLst/>
              <a:cxnLst>
                <a:cxn ang="0">
                  <a:pos x="T0" y="T1"/>
                </a:cxn>
                <a:cxn ang="0">
                  <a:pos x="T2" y="T3"/>
                </a:cxn>
                <a:cxn ang="0">
                  <a:pos x="T4" y="T5"/>
                </a:cxn>
                <a:cxn ang="0">
                  <a:pos x="T6" y="T7"/>
                </a:cxn>
                <a:cxn ang="0">
                  <a:pos x="T8" y="T9"/>
                </a:cxn>
                <a:cxn ang="0">
                  <a:pos x="T10" y="T11"/>
                </a:cxn>
              </a:cxnLst>
              <a:rect l="0" t="0" r="r" b="b"/>
              <a:pathLst>
                <a:path w="4" h="2">
                  <a:moveTo>
                    <a:pt x="2" y="2"/>
                  </a:moveTo>
                  <a:lnTo>
                    <a:pt x="2" y="2"/>
                  </a:lnTo>
                  <a:lnTo>
                    <a:pt x="4" y="0"/>
                  </a:lnTo>
                  <a:lnTo>
                    <a:pt x="0" y="0"/>
                  </a:lnTo>
                  <a:lnTo>
                    <a:pt x="0" y="2"/>
                  </a:lnTo>
                  <a:lnTo>
                    <a:pt x="2"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145" name="Rectangle 1107"/>
            <p:cNvSpPr>
              <a:spLocks noChangeArrowheads="1"/>
            </p:cNvSpPr>
            <p:nvPr/>
          </p:nvSpPr>
          <p:spPr bwMode="auto">
            <a:xfrm>
              <a:off x="4256088" y="5099050"/>
              <a:ext cx="3175" cy="31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146" name="Rectangle 1108"/>
            <p:cNvSpPr>
              <a:spLocks noChangeArrowheads="1"/>
            </p:cNvSpPr>
            <p:nvPr/>
          </p:nvSpPr>
          <p:spPr bwMode="auto">
            <a:xfrm>
              <a:off x="4256088" y="5095875"/>
              <a:ext cx="3175" cy="31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147" name="Rectangle 1109"/>
            <p:cNvSpPr>
              <a:spLocks noChangeArrowheads="1"/>
            </p:cNvSpPr>
            <p:nvPr/>
          </p:nvSpPr>
          <p:spPr bwMode="auto">
            <a:xfrm>
              <a:off x="4259263" y="5095875"/>
              <a:ext cx="3175" cy="31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148" name="Freeform 1110"/>
            <p:cNvSpPr>
              <a:spLocks/>
            </p:cNvSpPr>
            <p:nvPr/>
          </p:nvSpPr>
          <p:spPr bwMode="auto">
            <a:xfrm>
              <a:off x="4259263" y="5099050"/>
              <a:ext cx="3175" cy="3175"/>
            </a:xfrm>
            <a:custGeom>
              <a:avLst/>
              <a:gdLst>
                <a:gd name="T0" fmla="*/ 2 w 2"/>
                <a:gd name="T1" fmla="*/ 2 h 2"/>
                <a:gd name="T2" fmla="*/ 2 w 2"/>
                <a:gd name="T3" fmla="*/ 2 h 2"/>
                <a:gd name="T4" fmla="*/ 2 w 2"/>
                <a:gd name="T5" fmla="*/ 0 h 2"/>
                <a:gd name="T6" fmla="*/ 2 w 2"/>
                <a:gd name="T7" fmla="*/ 0 h 2"/>
                <a:gd name="T8" fmla="*/ 0 w 2"/>
                <a:gd name="T9" fmla="*/ 0 h 2"/>
                <a:gd name="T10" fmla="*/ 0 w 2"/>
                <a:gd name="T11" fmla="*/ 2 h 2"/>
                <a:gd name="T12" fmla="*/ 2 w 2"/>
                <a:gd name="T13" fmla="*/ 2 h 2"/>
                <a:gd name="T14" fmla="*/ 2 w 2"/>
                <a:gd name="T15" fmla="*/ 2 h 2"/>
                <a:gd name="T16" fmla="*/ 2 w 2"/>
                <a:gd name="T17" fmla="*/ 2 h 2"/>
                <a:gd name="T18" fmla="*/ 2 w 2"/>
                <a:gd name="T19"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2" y="2"/>
                  </a:moveTo>
                  <a:lnTo>
                    <a:pt x="2" y="2"/>
                  </a:lnTo>
                  <a:lnTo>
                    <a:pt x="2" y="0"/>
                  </a:lnTo>
                  <a:lnTo>
                    <a:pt x="2" y="0"/>
                  </a:lnTo>
                  <a:lnTo>
                    <a:pt x="0" y="0"/>
                  </a:lnTo>
                  <a:lnTo>
                    <a:pt x="0" y="2"/>
                  </a:lnTo>
                  <a:lnTo>
                    <a:pt x="2" y="2"/>
                  </a:lnTo>
                  <a:lnTo>
                    <a:pt x="2" y="2"/>
                  </a:lnTo>
                  <a:lnTo>
                    <a:pt x="2" y="2"/>
                  </a:lnTo>
                  <a:lnTo>
                    <a:pt x="2"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149" name="Freeform 1111"/>
            <p:cNvSpPr>
              <a:spLocks/>
            </p:cNvSpPr>
            <p:nvPr/>
          </p:nvSpPr>
          <p:spPr bwMode="auto">
            <a:xfrm>
              <a:off x="4411663" y="5099050"/>
              <a:ext cx="3175" cy="3175"/>
            </a:xfrm>
            <a:custGeom>
              <a:avLst/>
              <a:gdLst>
                <a:gd name="T0" fmla="*/ 0 w 2"/>
                <a:gd name="T1" fmla="*/ 2 h 2"/>
                <a:gd name="T2" fmla="*/ 2 w 2"/>
                <a:gd name="T3" fmla="*/ 2 h 2"/>
                <a:gd name="T4" fmla="*/ 2 w 2"/>
                <a:gd name="T5" fmla="*/ 0 h 2"/>
                <a:gd name="T6" fmla="*/ 0 w 2"/>
                <a:gd name="T7" fmla="*/ 0 h 2"/>
                <a:gd name="T8" fmla="*/ 0 w 2"/>
                <a:gd name="T9" fmla="*/ 2 h 2"/>
                <a:gd name="T10" fmla="*/ 0 w 2"/>
                <a:gd name="T11" fmla="*/ 2 h 2"/>
              </a:gdLst>
              <a:ahLst/>
              <a:cxnLst>
                <a:cxn ang="0">
                  <a:pos x="T0" y="T1"/>
                </a:cxn>
                <a:cxn ang="0">
                  <a:pos x="T2" y="T3"/>
                </a:cxn>
                <a:cxn ang="0">
                  <a:pos x="T4" y="T5"/>
                </a:cxn>
                <a:cxn ang="0">
                  <a:pos x="T6" y="T7"/>
                </a:cxn>
                <a:cxn ang="0">
                  <a:pos x="T8" y="T9"/>
                </a:cxn>
                <a:cxn ang="0">
                  <a:pos x="T10" y="T11"/>
                </a:cxn>
              </a:cxnLst>
              <a:rect l="0" t="0" r="r" b="b"/>
              <a:pathLst>
                <a:path w="2" h="2">
                  <a:moveTo>
                    <a:pt x="0" y="2"/>
                  </a:moveTo>
                  <a:lnTo>
                    <a:pt x="2" y="2"/>
                  </a:lnTo>
                  <a:lnTo>
                    <a:pt x="2" y="0"/>
                  </a:lnTo>
                  <a:lnTo>
                    <a:pt x="0" y="0"/>
                  </a:lnTo>
                  <a:lnTo>
                    <a:pt x="0" y="2"/>
                  </a:lnTo>
                  <a:lnTo>
                    <a:pt x="0"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150" name="Rectangle 1112"/>
            <p:cNvSpPr>
              <a:spLocks noChangeArrowheads="1"/>
            </p:cNvSpPr>
            <p:nvPr/>
          </p:nvSpPr>
          <p:spPr bwMode="auto">
            <a:xfrm>
              <a:off x="4411663" y="5095875"/>
              <a:ext cx="3175" cy="31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151" name="Rectangle 1113"/>
            <p:cNvSpPr>
              <a:spLocks noChangeArrowheads="1"/>
            </p:cNvSpPr>
            <p:nvPr/>
          </p:nvSpPr>
          <p:spPr bwMode="auto">
            <a:xfrm>
              <a:off x="4414838" y="5099050"/>
              <a:ext cx="3175" cy="31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152" name="Rectangle 1114"/>
            <p:cNvSpPr>
              <a:spLocks noChangeArrowheads="1"/>
            </p:cNvSpPr>
            <p:nvPr/>
          </p:nvSpPr>
          <p:spPr bwMode="auto">
            <a:xfrm>
              <a:off x="4414838" y="5095875"/>
              <a:ext cx="3175" cy="31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153" name="Freeform 1115"/>
            <p:cNvSpPr>
              <a:spLocks/>
            </p:cNvSpPr>
            <p:nvPr/>
          </p:nvSpPr>
          <p:spPr bwMode="auto">
            <a:xfrm>
              <a:off x="4443413" y="5133975"/>
              <a:ext cx="6350" cy="3175"/>
            </a:xfrm>
            <a:custGeom>
              <a:avLst/>
              <a:gdLst>
                <a:gd name="T0" fmla="*/ 2 w 4"/>
                <a:gd name="T1" fmla="*/ 2 h 2"/>
                <a:gd name="T2" fmla="*/ 4 w 4"/>
                <a:gd name="T3" fmla="*/ 2 h 2"/>
                <a:gd name="T4" fmla="*/ 4 w 4"/>
                <a:gd name="T5" fmla="*/ 0 h 2"/>
                <a:gd name="T6" fmla="*/ 0 w 4"/>
                <a:gd name="T7" fmla="*/ 0 h 2"/>
                <a:gd name="T8" fmla="*/ 0 w 4"/>
                <a:gd name="T9" fmla="*/ 0 h 2"/>
                <a:gd name="T10" fmla="*/ 2 w 4"/>
                <a:gd name="T11" fmla="*/ 2 h 2"/>
                <a:gd name="T12" fmla="*/ 2 w 4"/>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4" h="2">
                  <a:moveTo>
                    <a:pt x="2" y="2"/>
                  </a:moveTo>
                  <a:lnTo>
                    <a:pt x="4" y="2"/>
                  </a:lnTo>
                  <a:lnTo>
                    <a:pt x="4" y="0"/>
                  </a:lnTo>
                  <a:lnTo>
                    <a:pt x="0" y="0"/>
                  </a:lnTo>
                  <a:lnTo>
                    <a:pt x="0" y="0"/>
                  </a:lnTo>
                  <a:lnTo>
                    <a:pt x="2" y="2"/>
                  </a:lnTo>
                  <a:lnTo>
                    <a:pt x="2"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154" name="Freeform 1116"/>
            <p:cNvSpPr>
              <a:spLocks/>
            </p:cNvSpPr>
            <p:nvPr/>
          </p:nvSpPr>
          <p:spPr bwMode="auto">
            <a:xfrm>
              <a:off x="4446588" y="5137150"/>
              <a:ext cx="3175" cy="3175"/>
            </a:xfrm>
            <a:custGeom>
              <a:avLst/>
              <a:gdLst>
                <a:gd name="T0" fmla="*/ 2 w 2"/>
                <a:gd name="T1" fmla="*/ 2 h 2"/>
                <a:gd name="T2" fmla="*/ 2 w 2"/>
                <a:gd name="T3" fmla="*/ 2 h 2"/>
                <a:gd name="T4" fmla="*/ 2 w 2"/>
                <a:gd name="T5" fmla="*/ 0 h 2"/>
                <a:gd name="T6" fmla="*/ 0 w 2"/>
                <a:gd name="T7" fmla="*/ 0 h 2"/>
                <a:gd name="T8" fmla="*/ 0 w 2"/>
                <a:gd name="T9" fmla="*/ 0 h 2"/>
                <a:gd name="T10" fmla="*/ 2 w 2"/>
                <a:gd name="T11" fmla="*/ 2 h 2"/>
                <a:gd name="T12" fmla="*/ 2 w 2"/>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 h="2">
                  <a:moveTo>
                    <a:pt x="2" y="2"/>
                  </a:moveTo>
                  <a:lnTo>
                    <a:pt x="2" y="2"/>
                  </a:lnTo>
                  <a:lnTo>
                    <a:pt x="2" y="0"/>
                  </a:lnTo>
                  <a:lnTo>
                    <a:pt x="0" y="0"/>
                  </a:lnTo>
                  <a:lnTo>
                    <a:pt x="0" y="0"/>
                  </a:lnTo>
                  <a:lnTo>
                    <a:pt x="2" y="2"/>
                  </a:lnTo>
                  <a:lnTo>
                    <a:pt x="2"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155" name="Rectangle 1117"/>
            <p:cNvSpPr>
              <a:spLocks noChangeArrowheads="1"/>
            </p:cNvSpPr>
            <p:nvPr/>
          </p:nvSpPr>
          <p:spPr bwMode="auto">
            <a:xfrm>
              <a:off x="4449763" y="5133975"/>
              <a:ext cx="3175" cy="31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156" name="Rectangle 1118"/>
            <p:cNvSpPr>
              <a:spLocks noChangeArrowheads="1"/>
            </p:cNvSpPr>
            <p:nvPr/>
          </p:nvSpPr>
          <p:spPr bwMode="auto">
            <a:xfrm>
              <a:off x="4452938" y="5137150"/>
              <a:ext cx="3175" cy="31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157" name="Rectangle 1119"/>
            <p:cNvSpPr>
              <a:spLocks noChangeArrowheads="1"/>
            </p:cNvSpPr>
            <p:nvPr/>
          </p:nvSpPr>
          <p:spPr bwMode="auto">
            <a:xfrm>
              <a:off x="4452938" y="5133975"/>
              <a:ext cx="3175" cy="31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158" name="Rectangle 1120"/>
            <p:cNvSpPr>
              <a:spLocks noChangeArrowheads="1"/>
            </p:cNvSpPr>
            <p:nvPr/>
          </p:nvSpPr>
          <p:spPr bwMode="auto">
            <a:xfrm>
              <a:off x="4449763" y="5137150"/>
              <a:ext cx="3175" cy="31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159" name="Freeform 1121"/>
            <p:cNvSpPr>
              <a:spLocks/>
            </p:cNvSpPr>
            <p:nvPr/>
          </p:nvSpPr>
          <p:spPr bwMode="auto">
            <a:xfrm>
              <a:off x="4262438" y="5248275"/>
              <a:ext cx="3175" cy="6350"/>
            </a:xfrm>
            <a:custGeom>
              <a:avLst/>
              <a:gdLst>
                <a:gd name="T0" fmla="*/ 0 w 2"/>
                <a:gd name="T1" fmla="*/ 0 h 4"/>
                <a:gd name="T2" fmla="*/ 0 w 2"/>
                <a:gd name="T3" fmla="*/ 4 h 4"/>
                <a:gd name="T4" fmla="*/ 2 w 2"/>
                <a:gd name="T5" fmla="*/ 4 h 4"/>
                <a:gd name="T6" fmla="*/ 2 w 2"/>
                <a:gd name="T7" fmla="*/ 4 h 4"/>
                <a:gd name="T8" fmla="*/ 0 w 2"/>
                <a:gd name="T9" fmla="*/ 0 h 4"/>
                <a:gd name="T10" fmla="*/ 0 w 2"/>
                <a:gd name="T11" fmla="*/ 0 h 4"/>
              </a:gdLst>
              <a:ahLst/>
              <a:cxnLst>
                <a:cxn ang="0">
                  <a:pos x="T0" y="T1"/>
                </a:cxn>
                <a:cxn ang="0">
                  <a:pos x="T2" y="T3"/>
                </a:cxn>
                <a:cxn ang="0">
                  <a:pos x="T4" y="T5"/>
                </a:cxn>
                <a:cxn ang="0">
                  <a:pos x="T6" y="T7"/>
                </a:cxn>
                <a:cxn ang="0">
                  <a:pos x="T8" y="T9"/>
                </a:cxn>
                <a:cxn ang="0">
                  <a:pos x="T10" y="T11"/>
                </a:cxn>
              </a:cxnLst>
              <a:rect l="0" t="0" r="r" b="b"/>
              <a:pathLst>
                <a:path w="2" h="4">
                  <a:moveTo>
                    <a:pt x="0" y="0"/>
                  </a:moveTo>
                  <a:lnTo>
                    <a:pt x="0" y="4"/>
                  </a:lnTo>
                  <a:lnTo>
                    <a:pt x="2" y="4"/>
                  </a:lnTo>
                  <a:lnTo>
                    <a:pt x="2" y="4"/>
                  </a:lnTo>
                  <a:lnTo>
                    <a:pt x="0"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160" name="Freeform 1122"/>
            <p:cNvSpPr>
              <a:spLocks/>
            </p:cNvSpPr>
            <p:nvPr/>
          </p:nvSpPr>
          <p:spPr bwMode="auto">
            <a:xfrm>
              <a:off x="4262438" y="5254625"/>
              <a:ext cx="6350" cy="3175"/>
            </a:xfrm>
            <a:custGeom>
              <a:avLst/>
              <a:gdLst>
                <a:gd name="T0" fmla="*/ 2 w 4"/>
                <a:gd name="T1" fmla="*/ 0 h 2"/>
                <a:gd name="T2" fmla="*/ 0 w 4"/>
                <a:gd name="T3" fmla="*/ 0 h 2"/>
                <a:gd name="T4" fmla="*/ 0 w 4"/>
                <a:gd name="T5" fmla="*/ 2 h 2"/>
                <a:gd name="T6" fmla="*/ 4 w 4"/>
                <a:gd name="T7" fmla="*/ 2 h 2"/>
                <a:gd name="T8" fmla="*/ 4 w 4"/>
                <a:gd name="T9" fmla="*/ 2 h 2"/>
                <a:gd name="T10" fmla="*/ 2 w 4"/>
                <a:gd name="T11" fmla="*/ 0 h 2"/>
                <a:gd name="T12" fmla="*/ 2 w 4"/>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4" h="2">
                  <a:moveTo>
                    <a:pt x="2" y="0"/>
                  </a:moveTo>
                  <a:lnTo>
                    <a:pt x="0" y="0"/>
                  </a:lnTo>
                  <a:lnTo>
                    <a:pt x="0" y="2"/>
                  </a:lnTo>
                  <a:lnTo>
                    <a:pt x="4" y="2"/>
                  </a:lnTo>
                  <a:lnTo>
                    <a:pt x="4" y="2"/>
                  </a:lnTo>
                  <a:lnTo>
                    <a:pt x="2" y="0"/>
                  </a:lnTo>
                  <a:lnTo>
                    <a:pt x="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161" name="Rectangle 1123"/>
            <p:cNvSpPr>
              <a:spLocks noChangeArrowheads="1"/>
            </p:cNvSpPr>
            <p:nvPr/>
          </p:nvSpPr>
          <p:spPr bwMode="auto">
            <a:xfrm>
              <a:off x="4256088" y="5248275"/>
              <a:ext cx="3175" cy="635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162" name="Rectangle 1124"/>
            <p:cNvSpPr>
              <a:spLocks noChangeArrowheads="1"/>
            </p:cNvSpPr>
            <p:nvPr/>
          </p:nvSpPr>
          <p:spPr bwMode="auto">
            <a:xfrm>
              <a:off x="4259263" y="5254625"/>
              <a:ext cx="3175" cy="31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163" name="Freeform 1125"/>
            <p:cNvSpPr>
              <a:spLocks/>
            </p:cNvSpPr>
            <p:nvPr/>
          </p:nvSpPr>
          <p:spPr bwMode="auto">
            <a:xfrm>
              <a:off x="4259263" y="5248275"/>
              <a:ext cx="3175" cy="6350"/>
            </a:xfrm>
            <a:custGeom>
              <a:avLst/>
              <a:gdLst>
                <a:gd name="T0" fmla="*/ 2 w 2"/>
                <a:gd name="T1" fmla="*/ 0 h 4"/>
                <a:gd name="T2" fmla="*/ 0 w 2"/>
                <a:gd name="T3" fmla="*/ 0 h 4"/>
                <a:gd name="T4" fmla="*/ 0 w 2"/>
                <a:gd name="T5" fmla="*/ 4 h 4"/>
                <a:gd name="T6" fmla="*/ 2 w 2"/>
                <a:gd name="T7" fmla="*/ 4 h 4"/>
                <a:gd name="T8" fmla="*/ 2 w 2"/>
                <a:gd name="T9" fmla="*/ 0 h 4"/>
                <a:gd name="T10" fmla="*/ 2 w 2"/>
                <a:gd name="T11" fmla="*/ 0 h 4"/>
              </a:gdLst>
              <a:ahLst/>
              <a:cxnLst>
                <a:cxn ang="0">
                  <a:pos x="T0" y="T1"/>
                </a:cxn>
                <a:cxn ang="0">
                  <a:pos x="T2" y="T3"/>
                </a:cxn>
                <a:cxn ang="0">
                  <a:pos x="T4" y="T5"/>
                </a:cxn>
                <a:cxn ang="0">
                  <a:pos x="T6" y="T7"/>
                </a:cxn>
                <a:cxn ang="0">
                  <a:pos x="T8" y="T9"/>
                </a:cxn>
                <a:cxn ang="0">
                  <a:pos x="T10" y="T11"/>
                </a:cxn>
              </a:cxnLst>
              <a:rect l="0" t="0" r="r" b="b"/>
              <a:pathLst>
                <a:path w="2" h="4">
                  <a:moveTo>
                    <a:pt x="2" y="0"/>
                  </a:moveTo>
                  <a:lnTo>
                    <a:pt x="0" y="0"/>
                  </a:lnTo>
                  <a:lnTo>
                    <a:pt x="0" y="4"/>
                  </a:lnTo>
                  <a:lnTo>
                    <a:pt x="2" y="4"/>
                  </a:lnTo>
                  <a:lnTo>
                    <a:pt x="2" y="0"/>
                  </a:lnTo>
                  <a:lnTo>
                    <a:pt x="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164" name="Freeform 1126"/>
            <p:cNvSpPr>
              <a:spLocks/>
            </p:cNvSpPr>
            <p:nvPr/>
          </p:nvSpPr>
          <p:spPr bwMode="auto">
            <a:xfrm>
              <a:off x="4300538" y="5289550"/>
              <a:ext cx="6350" cy="3175"/>
            </a:xfrm>
            <a:custGeom>
              <a:avLst/>
              <a:gdLst>
                <a:gd name="T0" fmla="*/ 0 w 4"/>
                <a:gd name="T1" fmla="*/ 0 h 2"/>
                <a:gd name="T2" fmla="*/ 0 w 4"/>
                <a:gd name="T3" fmla="*/ 2 h 2"/>
                <a:gd name="T4" fmla="*/ 4 w 4"/>
                <a:gd name="T5" fmla="*/ 2 h 2"/>
                <a:gd name="T6" fmla="*/ 4 w 4"/>
                <a:gd name="T7" fmla="*/ 2 h 2"/>
                <a:gd name="T8" fmla="*/ 0 w 4"/>
                <a:gd name="T9" fmla="*/ 0 h 2"/>
                <a:gd name="T10" fmla="*/ 0 w 4"/>
                <a:gd name="T11" fmla="*/ 0 h 2"/>
              </a:gdLst>
              <a:ahLst/>
              <a:cxnLst>
                <a:cxn ang="0">
                  <a:pos x="T0" y="T1"/>
                </a:cxn>
                <a:cxn ang="0">
                  <a:pos x="T2" y="T3"/>
                </a:cxn>
                <a:cxn ang="0">
                  <a:pos x="T4" y="T5"/>
                </a:cxn>
                <a:cxn ang="0">
                  <a:pos x="T6" y="T7"/>
                </a:cxn>
                <a:cxn ang="0">
                  <a:pos x="T8" y="T9"/>
                </a:cxn>
                <a:cxn ang="0">
                  <a:pos x="T10" y="T11"/>
                </a:cxn>
              </a:cxnLst>
              <a:rect l="0" t="0" r="r" b="b"/>
              <a:pathLst>
                <a:path w="4" h="2">
                  <a:moveTo>
                    <a:pt x="0" y="0"/>
                  </a:moveTo>
                  <a:lnTo>
                    <a:pt x="0" y="2"/>
                  </a:lnTo>
                  <a:lnTo>
                    <a:pt x="4" y="2"/>
                  </a:lnTo>
                  <a:lnTo>
                    <a:pt x="4" y="2"/>
                  </a:lnTo>
                  <a:lnTo>
                    <a:pt x="0"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165" name="Freeform 1127"/>
            <p:cNvSpPr>
              <a:spLocks/>
            </p:cNvSpPr>
            <p:nvPr/>
          </p:nvSpPr>
          <p:spPr bwMode="auto">
            <a:xfrm>
              <a:off x="4443413" y="5292725"/>
              <a:ext cx="6350" cy="3175"/>
            </a:xfrm>
            <a:custGeom>
              <a:avLst/>
              <a:gdLst>
                <a:gd name="T0" fmla="*/ 2 w 4"/>
                <a:gd name="T1" fmla="*/ 0 h 2"/>
                <a:gd name="T2" fmla="*/ 2 w 4"/>
                <a:gd name="T3" fmla="*/ 0 h 2"/>
                <a:gd name="T4" fmla="*/ 0 w 4"/>
                <a:gd name="T5" fmla="*/ 2 h 2"/>
                <a:gd name="T6" fmla="*/ 4 w 4"/>
                <a:gd name="T7" fmla="*/ 2 h 2"/>
                <a:gd name="T8" fmla="*/ 4 w 4"/>
                <a:gd name="T9" fmla="*/ 0 h 2"/>
                <a:gd name="T10" fmla="*/ 2 w 4"/>
                <a:gd name="T11" fmla="*/ 0 h 2"/>
              </a:gdLst>
              <a:ahLst/>
              <a:cxnLst>
                <a:cxn ang="0">
                  <a:pos x="T0" y="T1"/>
                </a:cxn>
                <a:cxn ang="0">
                  <a:pos x="T2" y="T3"/>
                </a:cxn>
                <a:cxn ang="0">
                  <a:pos x="T4" y="T5"/>
                </a:cxn>
                <a:cxn ang="0">
                  <a:pos x="T6" y="T7"/>
                </a:cxn>
                <a:cxn ang="0">
                  <a:pos x="T8" y="T9"/>
                </a:cxn>
                <a:cxn ang="0">
                  <a:pos x="T10" y="T11"/>
                </a:cxn>
              </a:cxnLst>
              <a:rect l="0" t="0" r="r" b="b"/>
              <a:pathLst>
                <a:path w="4" h="2">
                  <a:moveTo>
                    <a:pt x="2" y="0"/>
                  </a:moveTo>
                  <a:lnTo>
                    <a:pt x="2" y="0"/>
                  </a:lnTo>
                  <a:lnTo>
                    <a:pt x="0" y="2"/>
                  </a:lnTo>
                  <a:lnTo>
                    <a:pt x="4" y="2"/>
                  </a:lnTo>
                  <a:lnTo>
                    <a:pt x="4" y="0"/>
                  </a:lnTo>
                  <a:lnTo>
                    <a:pt x="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166" name="Freeform 1128"/>
            <p:cNvSpPr>
              <a:spLocks/>
            </p:cNvSpPr>
            <p:nvPr/>
          </p:nvSpPr>
          <p:spPr bwMode="auto">
            <a:xfrm>
              <a:off x="4446588" y="5289550"/>
              <a:ext cx="3175" cy="3175"/>
            </a:xfrm>
            <a:custGeom>
              <a:avLst/>
              <a:gdLst>
                <a:gd name="T0" fmla="*/ 0 w 2"/>
                <a:gd name="T1" fmla="*/ 2 h 2"/>
                <a:gd name="T2" fmla="*/ 2 w 2"/>
                <a:gd name="T3" fmla="*/ 2 h 2"/>
                <a:gd name="T4" fmla="*/ 2 w 2"/>
                <a:gd name="T5" fmla="*/ 0 h 2"/>
                <a:gd name="T6" fmla="*/ 2 w 2"/>
                <a:gd name="T7" fmla="*/ 0 h 2"/>
                <a:gd name="T8" fmla="*/ 0 w 2"/>
                <a:gd name="T9" fmla="*/ 2 h 2"/>
                <a:gd name="T10" fmla="*/ 0 w 2"/>
                <a:gd name="T11" fmla="*/ 2 h 2"/>
              </a:gdLst>
              <a:ahLst/>
              <a:cxnLst>
                <a:cxn ang="0">
                  <a:pos x="T0" y="T1"/>
                </a:cxn>
                <a:cxn ang="0">
                  <a:pos x="T2" y="T3"/>
                </a:cxn>
                <a:cxn ang="0">
                  <a:pos x="T4" y="T5"/>
                </a:cxn>
                <a:cxn ang="0">
                  <a:pos x="T6" y="T7"/>
                </a:cxn>
                <a:cxn ang="0">
                  <a:pos x="T8" y="T9"/>
                </a:cxn>
                <a:cxn ang="0">
                  <a:pos x="T10" y="T11"/>
                </a:cxn>
              </a:cxnLst>
              <a:rect l="0" t="0" r="r" b="b"/>
              <a:pathLst>
                <a:path w="2" h="2">
                  <a:moveTo>
                    <a:pt x="0" y="2"/>
                  </a:moveTo>
                  <a:lnTo>
                    <a:pt x="2" y="2"/>
                  </a:lnTo>
                  <a:lnTo>
                    <a:pt x="2" y="0"/>
                  </a:lnTo>
                  <a:lnTo>
                    <a:pt x="2" y="0"/>
                  </a:lnTo>
                  <a:lnTo>
                    <a:pt x="0" y="2"/>
                  </a:lnTo>
                  <a:lnTo>
                    <a:pt x="0"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167" name="Freeform 1129"/>
            <p:cNvSpPr>
              <a:spLocks/>
            </p:cNvSpPr>
            <p:nvPr/>
          </p:nvSpPr>
          <p:spPr bwMode="auto">
            <a:xfrm>
              <a:off x="4300538" y="5292725"/>
              <a:ext cx="12700" cy="3175"/>
            </a:xfrm>
            <a:custGeom>
              <a:avLst/>
              <a:gdLst>
                <a:gd name="T0" fmla="*/ 0 w 8"/>
                <a:gd name="T1" fmla="*/ 0 h 2"/>
                <a:gd name="T2" fmla="*/ 0 w 8"/>
                <a:gd name="T3" fmla="*/ 2 h 2"/>
                <a:gd name="T4" fmla="*/ 8 w 8"/>
                <a:gd name="T5" fmla="*/ 2 h 2"/>
                <a:gd name="T6" fmla="*/ 8 w 8"/>
                <a:gd name="T7" fmla="*/ 2 h 2"/>
                <a:gd name="T8" fmla="*/ 4 w 8"/>
                <a:gd name="T9" fmla="*/ 0 h 2"/>
                <a:gd name="T10" fmla="*/ 0 w 8"/>
                <a:gd name="T11" fmla="*/ 0 h 2"/>
              </a:gdLst>
              <a:ahLst/>
              <a:cxnLst>
                <a:cxn ang="0">
                  <a:pos x="T0" y="T1"/>
                </a:cxn>
                <a:cxn ang="0">
                  <a:pos x="T2" y="T3"/>
                </a:cxn>
                <a:cxn ang="0">
                  <a:pos x="T4" y="T5"/>
                </a:cxn>
                <a:cxn ang="0">
                  <a:pos x="T6" y="T7"/>
                </a:cxn>
                <a:cxn ang="0">
                  <a:pos x="T8" y="T9"/>
                </a:cxn>
                <a:cxn ang="0">
                  <a:pos x="T10" y="T11"/>
                </a:cxn>
              </a:cxnLst>
              <a:rect l="0" t="0" r="r" b="b"/>
              <a:pathLst>
                <a:path w="8" h="2">
                  <a:moveTo>
                    <a:pt x="0" y="0"/>
                  </a:moveTo>
                  <a:lnTo>
                    <a:pt x="0" y="2"/>
                  </a:lnTo>
                  <a:lnTo>
                    <a:pt x="8" y="2"/>
                  </a:lnTo>
                  <a:lnTo>
                    <a:pt x="8" y="2"/>
                  </a:lnTo>
                  <a:lnTo>
                    <a:pt x="4"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168" name="Rectangle 1130"/>
            <p:cNvSpPr>
              <a:spLocks noChangeArrowheads="1"/>
            </p:cNvSpPr>
            <p:nvPr/>
          </p:nvSpPr>
          <p:spPr bwMode="auto">
            <a:xfrm>
              <a:off x="4294188" y="5289550"/>
              <a:ext cx="3175" cy="31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169" name="Rectangle 1131"/>
            <p:cNvSpPr>
              <a:spLocks noChangeArrowheads="1"/>
            </p:cNvSpPr>
            <p:nvPr/>
          </p:nvSpPr>
          <p:spPr bwMode="auto">
            <a:xfrm>
              <a:off x="4297363" y="5292725"/>
              <a:ext cx="3175" cy="31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170" name="Rectangle 1132"/>
            <p:cNvSpPr>
              <a:spLocks noChangeArrowheads="1"/>
            </p:cNvSpPr>
            <p:nvPr/>
          </p:nvSpPr>
          <p:spPr bwMode="auto">
            <a:xfrm>
              <a:off x="4297363" y="5289550"/>
              <a:ext cx="3175" cy="31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171" name="Freeform 1133"/>
            <p:cNvSpPr>
              <a:spLocks/>
            </p:cNvSpPr>
            <p:nvPr/>
          </p:nvSpPr>
          <p:spPr bwMode="auto">
            <a:xfrm>
              <a:off x="4449763" y="5289550"/>
              <a:ext cx="3175" cy="3175"/>
            </a:xfrm>
            <a:custGeom>
              <a:avLst/>
              <a:gdLst>
                <a:gd name="T0" fmla="*/ 0 w 2"/>
                <a:gd name="T1" fmla="*/ 0 h 2"/>
                <a:gd name="T2" fmla="*/ 0 w 2"/>
                <a:gd name="T3" fmla="*/ 0 h 2"/>
                <a:gd name="T4" fmla="*/ 0 w 2"/>
                <a:gd name="T5" fmla="*/ 0 h 2"/>
                <a:gd name="T6" fmla="*/ 0 w 2"/>
                <a:gd name="T7" fmla="*/ 2 h 2"/>
                <a:gd name="T8" fmla="*/ 2 w 2"/>
                <a:gd name="T9" fmla="*/ 2 h 2"/>
                <a:gd name="T10" fmla="*/ 2 w 2"/>
                <a:gd name="T11" fmla="*/ 0 h 2"/>
                <a:gd name="T12" fmla="*/ 0 w 2"/>
                <a:gd name="T13" fmla="*/ 0 h 2"/>
                <a:gd name="T14" fmla="*/ 0 w 2"/>
                <a:gd name="T15" fmla="*/ 0 h 2"/>
                <a:gd name="T16" fmla="*/ 0 w 2"/>
                <a:gd name="T17" fmla="*/ 0 h 2"/>
                <a:gd name="T18" fmla="*/ 0 w 2"/>
                <a:gd name="T1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0" y="0"/>
                  </a:moveTo>
                  <a:lnTo>
                    <a:pt x="0" y="0"/>
                  </a:lnTo>
                  <a:lnTo>
                    <a:pt x="0" y="0"/>
                  </a:lnTo>
                  <a:lnTo>
                    <a:pt x="0" y="2"/>
                  </a:lnTo>
                  <a:lnTo>
                    <a:pt x="2" y="2"/>
                  </a:lnTo>
                  <a:lnTo>
                    <a:pt x="2" y="0"/>
                  </a:lnTo>
                  <a:lnTo>
                    <a:pt x="0" y="0"/>
                  </a:lnTo>
                  <a:lnTo>
                    <a:pt x="0" y="0"/>
                  </a:lnTo>
                  <a:lnTo>
                    <a:pt x="0"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172" name="Rectangle 1134"/>
            <p:cNvSpPr>
              <a:spLocks noChangeArrowheads="1"/>
            </p:cNvSpPr>
            <p:nvPr/>
          </p:nvSpPr>
          <p:spPr bwMode="auto">
            <a:xfrm>
              <a:off x="4452938" y="5289550"/>
              <a:ext cx="3175" cy="31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173" name="Rectangle 1135"/>
            <p:cNvSpPr>
              <a:spLocks noChangeArrowheads="1"/>
            </p:cNvSpPr>
            <p:nvPr/>
          </p:nvSpPr>
          <p:spPr bwMode="auto">
            <a:xfrm>
              <a:off x="4452938" y="5292725"/>
              <a:ext cx="3175" cy="31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174" name="Rectangle 1136"/>
            <p:cNvSpPr>
              <a:spLocks noChangeArrowheads="1"/>
            </p:cNvSpPr>
            <p:nvPr/>
          </p:nvSpPr>
          <p:spPr bwMode="auto">
            <a:xfrm>
              <a:off x="4449763" y="5292725"/>
              <a:ext cx="3175" cy="317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175" name="Freeform 1137"/>
            <p:cNvSpPr>
              <a:spLocks noEditPoints="1"/>
            </p:cNvSpPr>
            <p:nvPr/>
          </p:nvSpPr>
          <p:spPr bwMode="auto">
            <a:xfrm>
              <a:off x="4208463" y="5048250"/>
              <a:ext cx="368300" cy="365125"/>
            </a:xfrm>
            <a:custGeom>
              <a:avLst/>
              <a:gdLst>
                <a:gd name="T0" fmla="*/ 152 w 232"/>
                <a:gd name="T1" fmla="*/ 32 h 230"/>
                <a:gd name="T2" fmla="*/ 120 w 232"/>
                <a:gd name="T3" fmla="*/ 10 h 230"/>
                <a:gd name="T4" fmla="*/ 84 w 232"/>
                <a:gd name="T5" fmla="*/ 0 h 230"/>
                <a:gd name="T6" fmla="*/ 50 w 232"/>
                <a:gd name="T7" fmla="*/ 4 h 230"/>
                <a:gd name="T8" fmla="*/ 22 w 232"/>
                <a:gd name="T9" fmla="*/ 22 h 230"/>
                <a:gd name="T10" fmla="*/ 12 w 232"/>
                <a:gd name="T11" fmla="*/ 34 h 230"/>
                <a:gd name="T12" fmla="*/ 0 w 232"/>
                <a:gd name="T13" fmla="*/ 66 h 230"/>
                <a:gd name="T14" fmla="*/ 4 w 232"/>
                <a:gd name="T15" fmla="*/ 102 h 230"/>
                <a:gd name="T16" fmla="*/ 20 w 232"/>
                <a:gd name="T17" fmla="*/ 136 h 230"/>
                <a:gd name="T18" fmla="*/ 34 w 232"/>
                <a:gd name="T19" fmla="*/ 152 h 230"/>
                <a:gd name="T20" fmla="*/ 70 w 232"/>
                <a:gd name="T21" fmla="*/ 176 h 230"/>
                <a:gd name="T22" fmla="*/ 110 w 232"/>
                <a:gd name="T23" fmla="*/ 186 h 230"/>
                <a:gd name="T24" fmla="*/ 110 w 232"/>
                <a:gd name="T25" fmla="*/ 186 h 230"/>
                <a:gd name="T26" fmla="*/ 132 w 232"/>
                <a:gd name="T27" fmla="*/ 188 h 230"/>
                <a:gd name="T28" fmla="*/ 164 w 232"/>
                <a:gd name="T29" fmla="*/ 196 h 230"/>
                <a:gd name="T30" fmla="*/ 200 w 232"/>
                <a:gd name="T31" fmla="*/ 214 h 230"/>
                <a:gd name="T32" fmla="*/ 216 w 232"/>
                <a:gd name="T33" fmla="*/ 228 h 230"/>
                <a:gd name="T34" fmla="*/ 222 w 232"/>
                <a:gd name="T35" fmla="*/ 230 h 230"/>
                <a:gd name="T36" fmla="*/ 228 w 232"/>
                <a:gd name="T37" fmla="*/ 228 h 230"/>
                <a:gd name="T38" fmla="*/ 230 w 232"/>
                <a:gd name="T39" fmla="*/ 226 h 230"/>
                <a:gd name="T40" fmla="*/ 230 w 232"/>
                <a:gd name="T41" fmla="*/ 218 h 230"/>
                <a:gd name="T42" fmla="*/ 228 w 232"/>
                <a:gd name="T43" fmla="*/ 216 h 230"/>
                <a:gd name="T44" fmla="*/ 204 w 232"/>
                <a:gd name="T45" fmla="*/ 182 h 230"/>
                <a:gd name="T46" fmla="*/ 192 w 232"/>
                <a:gd name="T47" fmla="*/ 146 h 230"/>
                <a:gd name="T48" fmla="*/ 186 w 232"/>
                <a:gd name="T49" fmla="*/ 120 h 230"/>
                <a:gd name="T50" fmla="*/ 186 w 232"/>
                <a:gd name="T51" fmla="*/ 108 h 230"/>
                <a:gd name="T52" fmla="*/ 184 w 232"/>
                <a:gd name="T53" fmla="*/ 90 h 230"/>
                <a:gd name="T54" fmla="*/ 168 w 232"/>
                <a:gd name="T55" fmla="*/ 50 h 230"/>
                <a:gd name="T56" fmla="*/ 152 w 232"/>
                <a:gd name="T57" fmla="*/ 32 h 230"/>
                <a:gd name="T58" fmla="*/ 34 w 232"/>
                <a:gd name="T59" fmla="*/ 34 h 230"/>
                <a:gd name="T60" fmla="*/ 56 w 232"/>
                <a:gd name="T61" fmla="*/ 20 h 230"/>
                <a:gd name="T62" fmla="*/ 84 w 232"/>
                <a:gd name="T63" fmla="*/ 16 h 230"/>
                <a:gd name="T64" fmla="*/ 114 w 232"/>
                <a:gd name="T65" fmla="*/ 26 h 230"/>
                <a:gd name="T66" fmla="*/ 140 w 232"/>
                <a:gd name="T67" fmla="*/ 44 h 230"/>
                <a:gd name="T68" fmla="*/ 152 w 232"/>
                <a:gd name="T69" fmla="*/ 58 h 230"/>
                <a:gd name="T70" fmla="*/ 166 w 232"/>
                <a:gd name="T71" fmla="*/ 86 h 230"/>
                <a:gd name="T72" fmla="*/ 168 w 232"/>
                <a:gd name="T73" fmla="*/ 116 h 230"/>
                <a:gd name="T74" fmla="*/ 160 w 232"/>
                <a:gd name="T75" fmla="*/ 140 h 230"/>
                <a:gd name="T76" fmla="*/ 152 w 232"/>
                <a:gd name="T77" fmla="*/ 152 h 230"/>
                <a:gd name="T78" fmla="*/ 130 w 232"/>
                <a:gd name="T79" fmla="*/ 166 h 230"/>
                <a:gd name="T80" fmla="*/ 102 w 232"/>
                <a:gd name="T81" fmla="*/ 168 h 230"/>
                <a:gd name="T82" fmla="*/ 72 w 232"/>
                <a:gd name="T83" fmla="*/ 160 h 230"/>
                <a:gd name="T84" fmla="*/ 46 w 232"/>
                <a:gd name="T85" fmla="*/ 140 h 230"/>
                <a:gd name="T86" fmla="*/ 34 w 232"/>
                <a:gd name="T87" fmla="*/ 128 h 230"/>
                <a:gd name="T88" fmla="*/ 20 w 232"/>
                <a:gd name="T89" fmla="*/ 98 h 230"/>
                <a:gd name="T90" fmla="*/ 18 w 232"/>
                <a:gd name="T91" fmla="*/ 70 h 230"/>
                <a:gd name="T92" fmla="*/ 26 w 232"/>
                <a:gd name="T93" fmla="*/ 44 h 230"/>
                <a:gd name="T94" fmla="*/ 34 w 232"/>
                <a:gd name="T95" fmla="*/ 34 h 230"/>
                <a:gd name="T96" fmla="*/ 188 w 232"/>
                <a:gd name="T97" fmla="*/ 188 h 230"/>
                <a:gd name="T98" fmla="*/ 152 w 232"/>
                <a:gd name="T99" fmla="*/ 174 h 230"/>
                <a:gd name="T100" fmla="*/ 164 w 232"/>
                <a:gd name="T101" fmla="*/ 164 h 230"/>
                <a:gd name="T102" fmla="*/ 174 w 232"/>
                <a:gd name="T103" fmla="*/ 150 h 230"/>
                <a:gd name="T104" fmla="*/ 180 w 232"/>
                <a:gd name="T105" fmla="*/ 168 h 230"/>
                <a:gd name="T106" fmla="*/ 188 w 232"/>
                <a:gd name="T107" fmla="*/ 188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32" h="230">
                  <a:moveTo>
                    <a:pt x="152" y="32"/>
                  </a:moveTo>
                  <a:lnTo>
                    <a:pt x="152" y="32"/>
                  </a:lnTo>
                  <a:lnTo>
                    <a:pt x="138" y="20"/>
                  </a:lnTo>
                  <a:lnTo>
                    <a:pt x="120" y="10"/>
                  </a:lnTo>
                  <a:lnTo>
                    <a:pt x="102" y="4"/>
                  </a:lnTo>
                  <a:lnTo>
                    <a:pt x="84" y="0"/>
                  </a:lnTo>
                  <a:lnTo>
                    <a:pt x="68" y="0"/>
                  </a:lnTo>
                  <a:lnTo>
                    <a:pt x="50" y="4"/>
                  </a:lnTo>
                  <a:lnTo>
                    <a:pt x="36" y="10"/>
                  </a:lnTo>
                  <a:lnTo>
                    <a:pt x="22" y="22"/>
                  </a:lnTo>
                  <a:lnTo>
                    <a:pt x="22" y="22"/>
                  </a:lnTo>
                  <a:lnTo>
                    <a:pt x="12" y="34"/>
                  </a:lnTo>
                  <a:lnTo>
                    <a:pt x="4" y="50"/>
                  </a:lnTo>
                  <a:lnTo>
                    <a:pt x="0" y="66"/>
                  </a:lnTo>
                  <a:lnTo>
                    <a:pt x="0" y="84"/>
                  </a:lnTo>
                  <a:lnTo>
                    <a:pt x="4" y="102"/>
                  </a:lnTo>
                  <a:lnTo>
                    <a:pt x="10" y="120"/>
                  </a:lnTo>
                  <a:lnTo>
                    <a:pt x="20" y="136"/>
                  </a:lnTo>
                  <a:lnTo>
                    <a:pt x="34" y="152"/>
                  </a:lnTo>
                  <a:lnTo>
                    <a:pt x="34" y="152"/>
                  </a:lnTo>
                  <a:lnTo>
                    <a:pt x="50" y="166"/>
                  </a:lnTo>
                  <a:lnTo>
                    <a:pt x="70" y="176"/>
                  </a:lnTo>
                  <a:lnTo>
                    <a:pt x="90" y="184"/>
                  </a:lnTo>
                  <a:lnTo>
                    <a:pt x="110" y="186"/>
                  </a:lnTo>
                  <a:lnTo>
                    <a:pt x="110" y="186"/>
                  </a:lnTo>
                  <a:lnTo>
                    <a:pt x="110" y="186"/>
                  </a:lnTo>
                  <a:lnTo>
                    <a:pt x="120" y="186"/>
                  </a:lnTo>
                  <a:lnTo>
                    <a:pt x="132" y="188"/>
                  </a:lnTo>
                  <a:lnTo>
                    <a:pt x="148" y="190"/>
                  </a:lnTo>
                  <a:lnTo>
                    <a:pt x="164" y="196"/>
                  </a:lnTo>
                  <a:lnTo>
                    <a:pt x="182" y="204"/>
                  </a:lnTo>
                  <a:lnTo>
                    <a:pt x="200" y="214"/>
                  </a:lnTo>
                  <a:lnTo>
                    <a:pt x="216" y="228"/>
                  </a:lnTo>
                  <a:lnTo>
                    <a:pt x="216" y="228"/>
                  </a:lnTo>
                  <a:lnTo>
                    <a:pt x="220" y="230"/>
                  </a:lnTo>
                  <a:lnTo>
                    <a:pt x="222" y="230"/>
                  </a:lnTo>
                  <a:lnTo>
                    <a:pt x="226" y="230"/>
                  </a:lnTo>
                  <a:lnTo>
                    <a:pt x="228" y="228"/>
                  </a:lnTo>
                  <a:lnTo>
                    <a:pt x="228" y="228"/>
                  </a:lnTo>
                  <a:lnTo>
                    <a:pt x="230" y="226"/>
                  </a:lnTo>
                  <a:lnTo>
                    <a:pt x="232" y="222"/>
                  </a:lnTo>
                  <a:lnTo>
                    <a:pt x="230" y="218"/>
                  </a:lnTo>
                  <a:lnTo>
                    <a:pt x="228" y="216"/>
                  </a:lnTo>
                  <a:lnTo>
                    <a:pt x="228" y="216"/>
                  </a:lnTo>
                  <a:lnTo>
                    <a:pt x="214" y="200"/>
                  </a:lnTo>
                  <a:lnTo>
                    <a:pt x="204" y="182"/>
                  </a:lnTo>
                  <a:lnTo>
                    <a:pt x="196" y="164"/>
                  </a:lnTo>
                  <a:lnTo>
                    <a:pt x="192" y="146"/>
                  </a:lnTo>
                  <a:lnTo>
                    <a:pt x="188" y="132"/>
                  </a:lnTo>
                  <a:lnTo>
                    <a:pt x="186" y="120"/>
                  </a:lnTo>
                  <a:lnTo>
                    <a:pt x="186" y="108"/>
                  </a:lnTo>
                  <a:lnTo>
                    <a:pt x="186" y="108"/>
                  </a:lnTo>
                  <a:lnTo>
                    <a:pt x="186" y="108"/>
                  </a:lnTo>
                  <a:lnTo>
                    <a:pt x="184" y="90"/>
                  </a:lnTo>
                  <a:lnTo>
                    <a:pt x="178" y="70"/>
                  </a:lnTo>
                  <a:lnTo>
                    <a:pt x="168" y="50"/>
                  </a:lnTo>
                  <a:lnTo>
                    <a:pt x="152" y="32"/>
                  </a:lnTo>
                  <a:lnTo>
                    <a:pt x="152" y="32"/>
                  </a:lnTo>
                  <a:close/>
                  <a:moveTo>
                    <a:pt x="34" y="34"/>
                  </a:moveTo>
                  <a:lnTo>
                    <a:pt x="34" y="34"/>
                  </a:lnTo>
                  <a:lnTo>
                    <a:pt x="44" y="24"/>
                  </a:lnTo>
                  <a:lnTo>
                    <a:pt x="56" y="20"/>
                  </a:lnTo>
                  <a:lnTo>
                    <a:pt x="70" y="16"/>
                  </a:lnTo>
                  <a:lnTo>
                    <a:pt x="84" y="16"/>
                  </a:lnTo>
                  <a:lnTo>
                    <a:pt x="100" y="20"/>
                  </a:lnTo>
                  <a:lnTo>
                    <a:pt x="114" y="26"/>
                  </a:lnTo>
                  <a:lnTo>
                    <a:pt x="128" y="34"/>
                  </a:lnTo>
                  <a:lnTo>
                    <a:pt x="140" y="44"/>
                  </a:lnTo>
                  <a:lnTo>
                    <a:pt x="140" y="44"/>
                  </a:lnTo>
                  <a:lnTo>
                    <a:pt x="152" y="58"/>
                  </a:lnTo>
                  <a:lnTo>
                    <a:pt x="160" y="72"/>
                  </a:lnTo>
                  <a:lnTo>
                    <a:pt x="166" y="86"/>
                  </a:lnTo>
                  <a:lnTo>
                    <a:pt x="168" y="100"/>
                  </a:lnTo>
                  <a:lnTo>
                    <a:pt x="168" y="116"/>
                  </a:lnTo>
                  <a:lnTo>
                    <a:pt x="166" y="128"/>
                  </a:lnTo>
                  <a:lnTo>
                    <a:pt x="160" y="140"/>
                  </a:lnTo>
                  <a:lnTo>
                    <a:pt x="152" y="152"/>
                  </a:lnTo>
                  <a:lnTo>
                    <a:pt x="152" y="152"/>
                  </a:lnTo>
                  <a:lnTo>
                    <a:pt x="142" y="160"/>
                  </a:lnTo>
                  <a:lnTo>
                    <a:pt x="130" y="166"/>
                  </a:lnTo>
                  <a:lnTo>
                    <a:pt x="116" y="168"/>
                  </a:lnTo>
                  <a:lnTo>
                    <a:pt x="102" y="168"/>
                  </a:lnTo>
                  <a:lnTo>
                    <a:pt x="86" y="164"/>
                  </a:lnTo>
                  <a:lnTo>
                    <a:pt x="72" y="160"/>
                  </a:lnTo>
                  <a:lnTo>
                    <a:pt x="58" y="150"/>
                  </a:lnTo>
                  <a:lnTo>
                    <a:pt x="46" y="140"/>
                  </a:lnTo>
                  <a:lnTo>
                    <a:pt x="46" y="140"/>
                  </a:lnTo>
                  <a:lnTo>
                    <a:pt x="34" y="128"/>
                  </a:lnTo>
                  <a:lnTo>
                    <a:pt x="26" y="114"/>
                  </a:lnTo>
                  <a:lnTo>
                    <a:pt x="20" y="98"/>
                  </a:lnTo>
                  <a:lnTo>
                    <a:pt x="18" y="84"/>
                  </a:lnTo>
                  <a:lnTo>
                    <a:pt x="18" y="70"/>
                  </a:lnTo>
                  <a:lnTo>
                    <a:pt x="20" y="56"/>
                  </a:lnTo>
                  <a:lnTo>
                    <a:pt x="26" y="44"/>
                  </a:lnTo>
                  <a:lnTo>
                    <a:pt x="34" y="34"/>
                  </a:lnTo>
                  <a:lnTo>
                    <a:pt x="34" y="34"/>
                  </a:lnTo>
                  <a:close/>
                  <a:moveTo>
                    <a:pt x="188" y="188"/>
                  </a:moveTo>
                  <a:lnTo>
                    <a:pt x="188" y="188"/>
                  </a:lnTo>
                  <a:lnTo>
                    <a:pt x="170" y="180"/>
                  </a:lnTo>
                  <a:lnTo>
                    <a:pt x="152" y="174"/>
                  </a:lnTo>
                  <a:lnTo>
                    <a:pt x="152" y="174"/>
                  </a:lnTo>
                  <a:lnTo>
                    <a:pt x="164" y="164"/>
                  </a:lnTo>
                  <a:lnTo>
                    <a:pt x="164" y="164"/>
                  </a:lnTo>
                  <a:lnTo>
                    <a:pt x="174" y="150"/>
                  </a:lnTo>
                  <a:lnTo>
                    <a:pt x="174" y="150"/>
                  </a:lnTo>
                  <a:lnTo>
                    <a:pt x="180" y="168"/>
                  </a:lnTo>
                  <a:lnTo>
                    <a:pt x="188" y="188"/>
                  </a:lnTo>
                  <a:lnTo>
                    <a:pt x="188" y="18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176" name="Freeform 1138"/>
            <p:cNvSpPr>
              <a:spLocks/>
            </p:cNvSpPr>
            <p:nvPr/>
          </p:nvSpPr>
          <p:spPr bwMode="auto">
            <a:xfrm>
              <a:off x="4541838" y="5381625"/>
              <a:ext cx="146050" cy="146050"/>
            </a:xfrm>
            <a:custGeom>
              <a:avLst/>
              <a:gdLst>
                <a:gd name="T0" fmla="*/ 92 w 92"/>
                <a:gd name="T1" fmla="*/ 76 h 92"/>
                <a:gd name="T2" fmla="*/ 76 w 92"/>
                <a:gd name="T3" fmla="*/ 92 h 92"/>
                <a:gd name="T4" fmla="*/ 0 w 92"/>
                <a:gd name="T5" fmla="*/ 16 h 92"/>
                <a:gd name="T6" fmla="*/ 18 w 92"/>
                <a:gd name="T7" fmla="*/ 0 h 92"/>
                <a:gd name="T8" fmla="*/ 92 w 92"/>
                <a:gd name="T9" fmla="*/ 76 h 92"/>
              </a:gdLst>
              <a:ahLst/>
              <a:cxnLst>
                <a:cxn ang="0">
                  <a:pos x="T0" y="T1"/>
                </a:cxn>
                <a:cxn ang="0">
                  <a:pos x="T2" y="T3"/>
                </a:cxn>
                <a:cxn ang="0">
                  <a:pos x="T4" y="T5"/>
                </a:cxn>
                <a:cxn ang="0">
                  <a:pos x="T6" y="T7"/>
                </a:cxn>
                <a:cxn ang="0">
                  <a:pos x="T8" y="T9"/>
                </a:cxn>
              </a:cxnLst>
              <a:rect l="0" t="0" r="r" b="b"/>
              <a:pathLst>
                <a:path w="92" h="92">
                  <a:moveTo>
                    <a:pt x="92" y="76"/>
                  </a:moveTo>
                  <a:lnTo>
                    <a:pt x="76" y="92"/>
                  </a:lnTo>
                  <a:lnTo>
                    <a:pt x="0" y="16"/>
                  </a:lnTo>
                  <a:lnTo>
                    <a:pt x="18" y="0"/>
                  </a:lnTo>
                  <a:lnTo>
                    <a:pt x="92" y="7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177" name="Freeform 1139"/>
            <p:cNvSpPr>
              <a:spLocks/>
            </p:cNvSpPr>
            <p:nvPr/>
          </p:nvSpPr>
          <p:spPr bwMode="auto">
            <a:xfrm>
              <a:off x="4233863" y="5343525"/>
              <a:ext cx="130175" cy="50800"/>
            </a:xfrm>
            <a:custGeom>
              <a:avLst/>
              <a:gdLst>
                <a:gd name="T0" fmla="*/ 40 w 82"/>
                <a:gd name="T1" fmla="*/ 32 h 32"/>
                <a:gd name="T2" fmla="*/ 40 w 82"/>
                <a:gd name="T3" fmla="*/ 32 h 32"/>
                <a:gd name="T4" fmla="*/ 52 w 82"/>
                <a:gd name="T5" fmla="*/ 30 h 32"/>
                <a:gd name="T6" fmla="*/ 64 w 82"/>
                <a:gd name="T7" fmla="*/ 28 h 32"/>
                <a:gd name="T8" fmla="*/ 74 w 82"/>
                <a:gd name="T9" fmla="*/ 24 h 32"/>
                <a:gd name="T10" fmla="*/ 82 w 82"/>
                <a:gd name="T11" fmla="*/ 18 h 32"/>
                <a:gd name="T12" fmla="*/ 82 w 82"/>
                <a:gd name="T13" fmla="*/ 18 h 32"/>
                <a:gd name="T14" fmla="*/ 80 w 82"/>
                <a:gd name="T15" fmla="*/ 16 h 32"/>
                <a:gd name="T16" fmla="*/ 80 w 82"/>
                <a:gd name="T17" fmla="*/ 16 h 32"/>
                <a:gd name="T18" fmla="*/ 72 w 82"/>
                <a:gd name="T19" fmla="*/ 10 h 32"/>
                <a:gd name="T20" fmla="*/ 62 w 82"/>
                <a:gd name="T21" fmla="*/ 4 h 32"/>
                <a:gd name="T22" fmla="*/ 52 w 82"/>
                <a:gd name="T23" fmla="*/ 2 h 32"/>
                <a:gd name="T24" fmla="*/ 40 w 82"/>
                <a:gd name="T25" fmla="*/ 0 h 32"/>
                <a:gd name="T26" fmla="*/ 40 w 82"/>
                <a:gd name="T27" fmla="*/ 0 h 32"/>
                <a:gd name="T28" fmla="*/ 30 w 82"/>
                <a:gd name="T29" fmla="*/ 2 h 32"/>
                <a:gd name="T30" fmla="*/ 18 w 82"/>
                <a:gd name="T31" fmla="*/ 4 h 32"/>
                <a:gd name="T32" fmla="*/ 8 w 82"/>
                <a:gd name="T33" fmla="*/ 10 h 32"/>
                <a:gd name="T34" fmla="*/ 0 w 82"/>
                <a:gd name="T35" fmla="*/ 18 h 32"/>
                <a:gd name="T36" fmla="*/ 0 w 82"/>
                <a:gd name="T37" fmla="*/ 18 h 32"/>
                <a:gd name="T38" fmla="*/ 0 w 82"/>
                <a:gd name="T39" fmla="*/ 18 h 32"/>
                <a:gd name="T40" fmla="*/ 0 w 82"/>
                <a:gd name="T41" fmla="*/ 18 h 32"/>
                <a:gd name="T42" fmla="*/ 8 w 82"/>
                <a:gd name="T43" fmla="*/ 24 h 32"/>
                <a:gd name="T44" fmla="*/ 18 w 82"/>
                <a:gd name="T45" fmla="*/ 28 h 32"/>
                <a:gd name="T46" fmla="*/ 28 w 82"/>
                <a:gd name="T47" fmla="*/ 30 h 32"/>
                <a:gd name="T48" fmla="*/ 40 w 82"/>
                <a:gd name="T49" fmla="*/ 32 h 32"/>
                <a:gd name="T50" fmla="*/ 40 w 82"/>
                <a:gd name="T51"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2" h="32">
                  <a:moveTo>
                    <a:pt x="40" y="32"/>
                  </a:moveTo>
                  <a:lnTo>
                    <a:pt x="40" y="32"/>
                  </a:lnTo>
                  <a:lnTo>
                    <a:pt x="52" y="30"/>
                  </a:lnTo>
                  <a:lnTo>
                    <a:pt x="64" y="28"/>
                  </a:lnTo>
                  <a:lnTo>
                    <a:pt x="74" y="24"/>
                  </a:lnTo>
                  <a:lnTo>
                    <a:pt x="82" y="18"/>
                  </a:lnTo>
                  <a:lnTo>
                    <a:pt x="82" y="18"/>
                  </a:lnTo>
                  <a:lnTo>
                    <a:pt x="80" y="16"/>
                  </a:lnTo>
                  <a:lnTo>
                    <a:pt x="80" y="16"/>
                  </a:lnTo>
                  <a:lnTo>
                    <a:pt x="72" y="10"/>
                  </a:lnTo>
                  <a:lnTo>
                    <a:pt x="62" y="4"/>
                  </a:lnTo>
                  <a:lnTo>
                    <a:pt x="52" y="2"/>
                  </a:lnTo>
                  <a:lnTo>
                    <a:pt x="40" y="0"/>
                  </a:lnTo>
                  <a:lnTo>
                    <a:pt x="40" y="0"/>
                  </a:lnTo>
                  <a:lnTo>
                    <a:pt x="30" y="2"/>
                  </a:lnTo>
                  <a:lnTo>
                    <a:pt x="18" y="4"/>
                  </a:lnTo>
                  <a:lnTo>
                    <a:pt x="8" y="10"/>
                  </a:lnTo>
                  <a:lnTo>
                    <a:pt x="0" y="18"/>
                  </a:lnTo>
                  <a:lnTo>
                    <a:pt x="0" y="18"/>
                  </a:lnTo>
                  <a:lnTo>
                    <a:pt x="0" y="18"/>
                  </a:lnTo>
                  <a:lnTo>
                    <a:pt x="0" y="18"/>
                  </a:lnTo>
                  <a:lnTo>
                    <a:pt x="8" y="24"/>
                  </a:lnTo>
                  <a:lnTo>
                    <a:pt x="18" y="28"/>
                  </a:lnTo>
                  <a:lnTo>
                    <a:pt x="28" y="30"/>
                  </a:lnTo>
                  <a:lnTo>
                    <a:pt x="40" y="32"/>
                  </a:lnTo>
                  <a:lnTo>
                    <a:pt x="40" y="3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178" name="Freeform 1140"/>
            <p:cNvSpPr>
              <a:spLocks/>
            </p:cNvSpPr>
            <p:nvPr/>
          </p:nvSpPr>
          <p:spPr bwMode="auto">
            <a:xfrm>
              <a:off x="4364038" y="5372100"/>
              <a:ext cx="3175" cy="6350"/>
            </a:xfrm>
            <a:custGeom>
              <a:avLst/>
              <a:gdLst>
                <a:gd name="T0" fmla="*/ 0 w 2"/>
                <a:gd name="T1" fmla="*/ 0 h 4"/>
                <a:gd name="T2" fmla="*/ 0 w 2"/>
                <a:gd name="T3" fmla="*/ 0 h 4"/>
                <a:gd name="T4" fmla="*/ 2 w 2"/>
                <a:gd name="T5" fmla="*/ 4 h 4"/>
                <a:gd name="T6" fmla="*/ 2 w 2"/>
                <a:gd name="T7" fmla="*/ 4 h 4"/>
                <a:gd name="T8" fmla="*/ 0 w 2"/>
                <a:gd name="T9" fmla="*/ 0 h 4"/>
                <a:gd name="T10" fmla="*/ 0 w 2"/>
                <a:gd name="T11" fmla="*/ 0 h 4"/>
              </a:gdLst>
              <a:ahLst/>
              <a:cxnLst>
                <a:cxn ang="0">
                  <a:pos x="T0" y="T1"/>
                </a:cxn>
                <a:cxn ang="0">
                  <a:pos x="T2" y="T3"/>
                </a:cxn>
                <a:cxn ang="0">
                  <a:pos x="T4" y="T5"/>
                </a:cxn>
                <a:cxn ang="0">
                  <a:pos x="T6" y="T7"/>
                </a:cxn>
                <a:cxn ang="0">
                  <a:pos x="T8" y="T9"/>
                </a:cxn>
                <a:cxn ang="0">
                  <a:pos x="T10" y="T11"/>
                </a:cxn>
              </a:cxnLst>
              <a:rect l="0" t="0" r="r" b="b"/>
              <a:pathLst>
                <a:path w="2" h="4">
                  <a:moveTo>
                    <a:pt x="0" y="0"/>
                  </a:moveTo>
                  <a:lnTo>
                    <a:pt x="0" y="0"/>
                  </a:lnTo>
                  <a:lnTo>
                    <a:pt x="2" y="4"/>
                  </a:lnTo>
                  <a:lnTo>
                    <a:pt x="2" y="4"/>
                  </a:lnTo>
                  <a:lnTo>
                    <a:pt x="0"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179" name="Freeform 1141"/>
            <p:cNvSpPr>
              <a:spLocks/>
            </p:cNvSpPr>
            <p:nvPr/>
          </p:nvSpPr>
          <p:spPr bwMode="auto">
            <a:xfrm>
              <a:off x="4227513" y="5372100"/>
              <a:ext cx="6350" cy="6350"/>
            </a:xfrm>
            <a:custGeom>
              <a:avLst/>
              <a:gdLst>
                <a:gd name="T0" fmla="*/ 0 w 4"/>
                <a:gd name="T1" fmla="*/ 4 h 4"/>
                <a:gd name="T2" fmla="*/ 0 w 4"/>
                <a:gd name="T3" fmla="*/ 4 h 4"/>
                <a:gd name="T4" fmla="*/ 4 w 4"/>
                <a:gd name="T5" fmla="*/ 0 h 4"/>
                <a:gd name="T6" fmla="*/ 4 w 4"/>
                <a:gd name="T7" fmla="*/ 0 h 4"/>
                <a:gd name="T8" fmla="*/ 0 w 4"/>
                <a:gd name="T9" fmla="*/ 4 h 4"/>
                <a:gd name="T10" fmla="*/ 0 w 4"/>
                <a:gd name="T11" fmla="*/ 4 h 4"/>
              </a:gdLst>
              <a:ahLst/>
              <a:cxnLst>
                <a:cxn ang="0">
                  <a:pos x="T0" y="T1"/>
                </a:cxn>
                <a:cxn ang="0">
                  <a:pos x="T2" y="T3"/>
                </a:cxn>
                <a:cxn ang="0">
                  <a:pos x="T4" y="T5"/>
                </a:cxn>
                <a:cxn ang="0">
                  <a:pos x="T6" y="T7"/>
                </a:cxn>
                <a:cxn ang="0">
                  <a:pos x="T8" y="T9"/>
                </a:cxn>
                <a:cxn ang="0">
                  <a:pos x="T10" y="T11"/>
                </a:cxn>
              </a:cxnLst>
              <a:rect l="0" t="0" r="r" b="b"/>
              <a:pathLst>
                <a:path w="4" h="4">
                  <a:moveTo>
                    <a:pt x="0" y="4"/>
                  </a:moveTo>
                  <a:lnTo>
                    <a:pt x="0" y="4"/>
                  </a:lnTo>
                  <a:lnTo>
                    <a:pt x="4" y="0"/>
                  </a:lnTo>
                  <a:lnTo>
                    <a:pt x="4" y="0"/>
                  </a:lnTo>
                  <a:lnTo>
                    <a:pt x="0" y="4"/>
                  </a:lnTo>
                  <a:lnTo>
                    <a:pt x="0"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180" name="Freeform 1142"/>
            <p:cNvSpPr>
              <a:spLocks/>
            </p:cNvSpPr>
            <p:nvPr/>
          </p:nvSpPr>
          <p:spPr bwMode="auto">
            <a:xfrm>
              <a:off x="4208463" y="5378450"/>
              <a:ext cx="180975" cy="146050"/>
            </a:xfrm>
            <a:custGeom>
              <a:avLst/>
              <a:gdLst>
                <a:gd name="T0" fmla="*/ 56 w 114"/>
                <a:gd name="T1" fmla="*/ 60 h 92"/>
                <a:gd name="T2" fmla="*/ 32 w 114"/>
                <a:gd name="T3" fmla="*/ 64 h 92"/>
                <a:gd name="T4" fmla="*/ 16 w 114"/>
                <a:gd name="T5" fmla="*/ 74 h 92"/>
                <a:gd name="T6" fmla="*/ 12 w 114"/>
                <a:gd name="T7" fmla="*/ 70 h 92"/>
                <a:gd name="T8" fmla="*/ 20 w 114"/>
                <a:gd name="T9" fmla="*/ 64 h 92"/>
                <a:gd name="T10" fmla="*/ 44 w 114"/>
                <a:gd name="T11" fmla="*/ 56 h 92"/>
                <a:gd name="T12" fmla="*/ 56 w 114"/>
                <a:gd name="T13" fmla="*/ 54 h 92"/>
                <a:gd name="T14" fmla="*/ 82 w 114"/>
                <a:gd name="T15" fmla="*/ 58 h 92"/>
                <a:gd name="T16" fmla="*/ 102 w 114"/>
                <a:gd name="T17" fmla="*/ 70 h 92"/>
                <a:gd name="T18" fmla="*/ 98 w 114"/>
                <a:gd name="T19" fmla="*/ 74 h 92"/>
                <a:gd name="T20" fmla="*/ 104 w 114"/>
                <a:gd name="T21" fmla="*/ 66 h 92"/>
                <a:gd name="T22" fmla="*/ 112 w 114"/>
                <a:gd name="T23" fmla="*/ 46 h 92"/>
                <a:gd name="T24" fmla="*/ 114 w 114"/>
                <a:gd name="T25" fmla="*/ 34 h 92"/>
                <a:gd name="T26" fmla="*/ 110 w 114"/>
                <a:gd name="T27" fmla="*/ 16 h 92"/>
                <a:gd name="T28" fmla="*/ 100 w 114"/>
                <a:gd name="T29" fmla="*/ 0 h 92"/>
                <a:gd name="T30" fmla="*/ 92 w 114"/>
                <a:gd name="T31" fmla="*/ 6 h 92"/>
                <a:gd name="T32" fmla="*/ 70 w 114"/>
                <a:gd name="T33" fmla="*/ 14 h 92"/>
                <a:gd name="T34" fmla="*/ 56 w 114"/>
                <a:gd name="T35" fmla="*/ 16 h 92"/>
                <a:gd name="T36" fmla="*/ 32 w 114"/>
                <a:gd name="T37" fmla="*/ 12 h 92"/>
                <a:gd name="T38" fmla="*/ 12 w 114"/>
                <a:gd name="T39" fmla="*/ 0 h 92"/>
                <a:gd name="T40" fmla="*/ 8 w 114"/>
                <a:gd name="T41" fmla="*/ 8 h 92"/>
                <a:gd name="T42" fmla="*/ 0 w 114"/>
                <a:gd name="T43" fmla="*/ 26 h 92"/>
                <a:gd name="T44" fmla="*/ 0 w 114"/>
                <a:gd name="T45" fmla="*/ 34 h 92"/>
                <a:gd name="T46" fmla="*/ 4 w 114"/>
                <a:gd name="T47" fmla="*/ 56 h 92"/>
                <a:gd name="T48" fmla="*/ 16 w 114"/>
                <a:gd name="T49" fmla="*/ 76 h 92"/>
                <a:gd name="T50" fmla="*/ 24 w 114"/>
                <a:gd name="T51" fmla="*/ 82 h 92"/>
                <a:gd name="T52" fmla="*/ 46 w 114"/>
                <a:gd name="T53" fmla="*/ 90 h 92"/>
                <a:gd name="T54" fmla="*/ 56 w 114"/>
                <a:gd name="T55" fmla="*/ 92 h 92"/>
                <a:gd name="T56" fmla="*/ 78 w 114"/>
                <a:gd name="T57" fmla="*/ 88 h 92"/>
                <a:gd name="T58" fmla="*/ 96 w 114"/>
                <a:gd name="T59" fmla="*/ 76 h 92"/>
                <a:gd name="T60" fmla="*/ 98 w 114"/>
                <a:gd name="T61" fmla="*/ 74 h 92"/>
                <a:gd name="T62" fmla="*/ 90 w 114"/>
                <a:gd name="T63" fmla="*/ 68 h 92"/>
                <a:gd name="T64" fmla="*/ 68 w 114"/>
                <a:gd name="T65" fmla="*/ 62 h 92"/>
                <a:gd name="T66" fmla="*/ 56 w 114"/>
                <a:gd name="T67" fmla="*/ 6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4" h="92">
                  <a:moveTo>
                    <a:pt x="56" y="60"/>
                  </a:moveTo>
                  <a:lnTo>
                    <a:pt x="56" y="60"/>
                  </a:lnTo>
                  <a:lnTo>
                    <a:pt x="44" y="62"/>
                  </a:lnTo>
                  <a:lnTo>
                    <a:pt x="32" y="64"/>
                  </a:lnTo>
                  <a:lnTo>
                    <a:pt x="24" y="68"/>
                  </a:lnTo>
                  <a:lnTo>
                    <a:pt x="16" y="74"/>
                  </a:lnTo>
                  <a:lnTo>
                    <a:pt x="16" y="74"/>
                  </a:lnTo>
                  <a:lnTo>
                    <a:pt x="12" y="70"/>
                  </a:lnTo>
                  <a:lnTo>
                    <a:pt x="12" y="70"/>
                  </a:lnTo>
                  <a:lnTo>
                    <a:pt x="20" y="64"/>
                  </a:lnTo>
                  <a:lnTo>
                    <a:pt x="32" y="58"/>
                  </a:lnTo>
                  <a:lnTo>
                    <a:pt x="44" y="56"/>
                  </a:lnTo>
                  <a:lnTo>
                    <a:pt x="56" y="54"/>
                  </a:lnTo>
                  <a:lnTo>
                    <a:pt x="56" y="54"/>
                  </a:lnTo>
                  <a:lnTo>
                    <a:pt x="70" y="56"/>
                  </a:lnTo>
                  <a:lnTo>
                    <a:pt x="82" y="58"/>
                  </a:lnTo>
                  <a:lnTo>
                    <a:pt x="92" y="64"/>
                  </a:lnTo>
                  <a:lnTo>
                    <a:pt x="102" y="70"/>
                  </a:lnTo>
                  <a:lnTo>
                    <a:pt x="102" y="70"/>
                  </a:lnTo>
                  <a:lnTo>
                    <a:pt x="98" y="74"/>
                  </a:lnTo>
                  <a:lnTo>
                    <a:pt x="98" y="74"/>
                  </a:lnTo>
                  <a:lnTo>
                    <a:pt x="104" y="66"/>
                  </a:lnTo>
                  <a:lnTo>
                    <a:pt x="110" y="56"/>
                  </a:lnTo>
                  <a:lnTo>
                    <a:pt x="112" y="46"/>
                  </a:lnTo>
                  <a:lnTo>
                    <a:pt x="114" y="34"/>
                  </a:lnTo>
                  <a:lnTo>
                    <a:pt x="114" y="34"/>
                  </a:lnTo>
                  <a:lnTo>
                    <a:pt x="112" y="26"/>
                  </a:lnTo>
                  <a:lnTo>
                    <a:pt x="110" y="16"/>
                  </a:lnTo>
                  <a:lnTo>
                    <a:pt x="106" y="8"/>
                  </a:lnTo>
                  <a:lnTo>
                    <a:pt x="100" y="0"/>
                  </a:lnTo>
                  <a:lnTo>
                    <a:pt x="100" y="0"/>
                  </a:lnTo>
                  <a:lnTo>
                    <a:pt x="92" y="6"/>
                  </a:lnTo>
                  <a:lnTo>
                    <a:pt x="82" y="12"/>
                  </a:lnTo>
                  <a:lnTo>
                    <a:pt x="70" y="14"/>
                  </a:lnTo>
                  <a:lnTo>
                    <a:pt x="56" y="16"/>
                  </a:lnTo>
                  <a:lnTo>
                    <a:pt x="56" y="16"/>
                  </a:lnTo>
                  <a:lnTo>
                    <a:pt x="44" y="14"/>
                  </a:lnTo>
                  <a:lnTo>
                    <a:pt x="32" y="12"/>
                  </a:lnTo>
                  <a:lnTo>
                    <a:pt x="20" y="6"/>
                  </a:lnTo>
                  <a:lnTo>
                    <a:pt x="12" y="0"/>
                  </a:lnTo>
                  <a:lnTo>
                    <a:pt x="12" y="0"/>
                  </a:lnTo>
                  <a:lnTo>
                    <a:pt x="8" y="8"/>
                  </a:lnTo>
                  <a:lnTo>
                    <a:pt x="4" y="16"/>
                  </a:lnTo>
                  <a:lnTo>
                    <a:pt x="0" y="26"/>
                  </a:lnTo>
                  <a:lnTo>
                    <a:pt x="0" y="34"/>
                  </a:lnTo>
                  <a:lnTo>
                    <a:pt x="0" y="34"/>
                  </a:lnTo>
                  <a:lnTo>
                    <a:pt x="2" y="46"/>
                  </a:lnTo>
                  <a:lnTo>
                    <a:pt x="4" y="56"/>
                  </a:lnTo>
                  <a:lnTo>
                    <a:pt x="10" y="66"/>
                  </a:lnTo>
                  <a:lnTo>
                    <a:pt x="16" y="76"/>
                  </a:lnTo>
                  <a:lnTo>
                    <a:pt x="16" y="76"/>
                  </a:lnTo>
                  <a:lnTo>
                    <a:pt x="24" y="82"/>
                  </a:lnTo>
                  <a:lnTo>
                    <a:pt x="34" y="88"/>
                  </a:lnTo>
                  <a:lnTo>
                    <a:pt x="46" y="90"/>
                  </a:lnTo>
                  <a:lnTo>
                    <a:pt x="56" y="92"/>
                  </a:lnTo>
                  <a:lnTo>
                    <a:pt x="56" y="92"/>
                  </a:lnTo>
                  <a:lnTo>
                    <a:pt x="68" y="90"/>
                  </a:lnTo>
                  <a:lnTo>
                    <a:pt x="78" y="88"/>
                  </a:lnTo>
                  <a:lnTo>
                    <a:pt x="88" y="82"/>
                  </a:lnTo>
                  <a:lnTo>
                    <a:pt x="96" y="76"/>
                  </a:lnTo>
                  <a:lnTo>
                    <a:pt x="96" y="76"/>
                  </a:lnTo>
                  <a:lnTo>
                    <a:pt x="98" y="74"/>
                  </a:lnTo>
                  <a:lnTo>
                    <a:pt x="98" y="74"/>
                  </a:lnTo>
                  <a:lnTo>
                    <a:pt x="90" y="68"/>
                  </a:lnTo>
                  <a:lnTo>
                    <a:pt x="80" y="64"/>
                  </a:lnTo>
                  <a:lnTo>
                    <a:pt x="68" y="62"/>
                  </a:lnTo>
                  <a:lnTo>
                    <a:pt x="56" y="60"/>
                  </a:lnTo>
                  <a:lnTo>
                    <a:pt x="56" y="6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grpSp>
      <p:grpSp>
        <p:nvGrpSpPr>
          <p:cNvPr id="2381" name="グループ化 2380"/>
          <p:cNvGrpSpPr/>
          <p:nvPr/>
        </p:nvGrpSpPr>
        <p:grpSpPr>
          <a:xfrm>
            <a:off x="8369003" y="3918625"/>
            <a:ext cx="383080" cy="434926"/>
            <a:chOff x="7831138" y="4448175"/>
            <a:chExt cx="422275" cy="479425"/>
          </a:xfrm>
        </p:grpSpPr>
        <p:sp>
          <p:nvSpPr>
            <p:cNvPr id="2382" name="Freeform 1143"/>
            <p:cNvSpPr>
              <a:spLocks/>
            </p:cNvSpPr>
            <p:nvPr/>
          </p:nvSpPr>
          <p:spPr bwMode="auto">
            <a:xfrm>
              <a:off x="7878763" y="4559300"/>
              <a:ext cx="327025" cy="368300"/>
            </a:xfrm>
            <a:custGeom>
              <a:avLst/>
              <a:gdLst>
                <a:gd name="T0" fmla="*/ 0 w 206"/>
                <a:gd name="T1" fmla="*/ 194 h 232"/>
                <a:gd name="T2" fmla="*/ 0 w 206"/>
                <a:gd name="T3" fmla="*/ 194 h 232"/>
                <a:gd name="T4" fmla="*/ 0 w 206"/>
                <a:gd name="T5" fmla="*/ 202 h 232"/>
                <a:gd name="T6" fmla="*/ 2 w 206"/>
                <a:gd name="T7" fmla="*/ 208 h 232"/>
                <a:gd name="T8" fmla="*/ 6 w 206"/>
                <a:gd name="T9" fmla="*/ 216 h 232"/>
                <a:gd name="T10" fmla="*/ 10 w 206"/>
                <a:gd name="T11" fmla="*/ 220 h 232"/>
                <a:gd name="T12" fmla="*/ 16 w 206"/>
                <a:gd name="T13" fmla="*/ 226 h 232"/>
                <a:gd name="T14" fmla="*/ 22 w 206"/>
                <a:gd name="T15" fmla="*/ 228 h 232"/>
                <a:gd name="T16" fmla="*/ 30 w 206"/>
                <a:gd name="T17" fmla="*/ 232 h 232"/>
                <a:gd name="T18" fmla="*/ 36 w 206"/>
                <a:gd name="T19" fmla="*/ 232 h 232"/>
                <a:gd name="T20" fmla="*/ 170 w 206"/>
                <a:gd name="T21" fmla="*/ 232 h 232"/>
                <a:gd name="T22" fmla="*/ 170 w 206"/>
                <a:gd name="T23" fmla="*/ 232 h 232"/>
                <a:gd name="T24" fmla="*/ 176 w 206"/>
                <a:gd name="T25" fmla="*/ 232 h 232"/>
                <a:gd name="T26" fmla="*/ 184 w 206"/>
                <a:gd name="T27" fmla="*/ 228 h 232"/>
                <a:gd name="T28" fmla="*/ 190 w 206"/>
                <a:gd name="T29" fmla="*/ 226 h 232"/>
                <a:gd name="T30" fmla="*/ 196 w 206"/>
                <a:gd name="T31" fmla="*/ 220 h 232"/>
                <a:gd name="T32" fmla="*/ 200 w 206"/>
                <a:gd name="T33" fmla="*/ 216 h 232"/>
                <a:gd name="T34" fmla="*/ 204 w 206"/>
                <a:gd name="T35" fmla="*/ 208 h 232"/>
                <a:gd name="T36" fmla="*/ 206 w 206"/>
                <a:gd name="T37" fmla="*/ 202 h 232"/>
                <a:gd name="T38" fmla="*/ 206 w 206"/>
                <a:gd name="T39" fmla="*/ 194 h 232"/>
                <a:gd name="T40" fmla="*/ 206 w 206"/>
                <a:gd name="T41" fmla="*/ 0 h 232"/>
                <a:gd name="T42" fmla="*/ 0 w 206"/>
                <a:gd name="T43" fmla="*/ 0 h 232"/>
                <a:gd name="T44" fmla="*/ 0 w 206"/>
                <a:gd name="T45" fmla="*/ 194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6" h="232">
                  <a:moveTo>
                    <a:pt x="0" y="194"/>
                  </a:moveTo>
                  <a:lnTo>
                    <a:pt x="0" y="194"/>
                  </a:lnTo>
                  <a:lnTo>
                    <a:pt x="0" y="202"/>
                  </a:lnTo>
                  <a:lnTo>
                    <a:pt x="2" y="208"/>
                  </a:lnTo>
                  <a:lnTo>
                    <a:pt x="6" y="216"/>
                  </a:lnTo>
                  <a:lnTo>
                    <a:pt x="10" y="220"/>
                  </a:lnTo>
                  <a:lnTo>
                    <a:pt x="16" y="226"/>
                  </a:lnTo>
                  <a:lnTo>
                    <a:pt x="22" y="228"/>
                  </a:lnTo>
                  <a:lnTo>
                    <a:pt x="30" y="232"/>
                  </a:lnTo>
                  <a:lnTo>
                    <a:pt x="36" y="232"/>
                  </a:lnTo>
                  <a:lnTo>
                    <a:pt x="170" y="232"/>
                  </a:lnTo>
                  <a:lnTo>
                    <a:pt x="170" y="232"/>
                  </a:lnTo>
                  <a:lnTo>
                    <a:pt x="176" y="232"/>
                  </a:lnTo>
                  <a:lnTo>
                    <a:pt x="184" y="228"/>
                  </a:lnTo>
                  <a:lnTo>
                    <a:pt x="190" y="226"/>
                  </a:lnTo>
                  <a:lnTo>
                    <a:pt x="196" y="220"/>
                  </a:lnTo>
                  <a:lnTo>
                    <a:pt x="200" y="216"/>
                  </a:lnTo>
                  <a:lnTo>
                    <a:pt x="204" y="208"/>
                  </a:lnTo>
                  <a:lnTo>
                    <a:pt x="206" y="202"/>
                  </a:lnTo>
                  <a:lnTo>
                    <a:pt x="206" y="194"/>
                  </a:lnTo>
                  <a:lnTo>
                    <a:pt x="206" y="0"/>
                  </a:lnTo>
                  <a:lnTo>
                    <a:pt x="0" y="0"/>
                  </a:lnTo>
                  <a:lnTo>
                    <a:pt x="0" y="19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383" name="Freeform 1144"/>
            <p:cNvSpPr>
              <a:spLocks/>
            </p:cNvSpPr>
            <p:nvPr/>
          </p:nvSpPr>
          <p:spPr bwMode="auto">
            <a:xfrm>
              <a:off x="8021638" y="4600575"/>
              <a:ext cx="41275" cy="273050"/>
            </a:xfrm>
            <a:custGeom>
              <a:avLst/>
              <a:gdLst>
                <a:gd name="T0" fmla="*/ 12 w 26"/>
                <a:gd name="T1" fmla="*/ 172 h 172"/>
                <a:gd name="T2" fmla="*/ 12 w 26"/>
                <a:gd name="T3" fmla="*/ 172 h 172"/>
                <a:gd name="T4" fmla="*/ 8 w 26"/>
                <a:gd name="T5" fmla="*/ 170 h 172"/>
                <a:gd name="T6" fmla="*/ 4 w 26"/>
                <a:gd name="T7" fmla="*/ 168 h 172"/>
                <a:gd name="T8" fmla="*/ 0 w 26"/>
                <a:gd name="T9" fmla="*/ 164 h 172"/>
                <a:gd name="T10" fmla="*/ 0 w 26"/>
                <a:gd name="T11" fmla="*/ 158 h 172"/>
                <a:gd name="T12" fmla="*/ 0 w 26"/>
                <a:gd name="T13" fmla="*/ 12 h 172"/>
                <a:gd name="T14" fmla="*/ 0 w 26"/>
                <a:gd name="T15" fmla="*/ 12 h 172"/>
                <a:gd name="T16" fmla="*/ 0 w 26"/>
                <a:gd name="T17" fmla="*/ 8 h 172"/>
                <a:gd name="T18" fmla="*/ 4 w 26"/>
                <a:gd name="T19" fmla="*/ 4 h 172"/>
                <a:gd name="T20" fmla="*/ 8 w 26"/>
                <a:gd name="T21" fmla="*/ 0 h 172"/>
                <a:gd name="T22" fmla="*/ 12 w 26"/>
                <a:gd name="T23" fmla="*/ 0 h 172"/>
                <a:gd name="T24" fmla="*/ 12 w 26"/>
                <a:gd name="T25" fmla="*/ 0 h 172"/>
                <a:gd name="T26" fmla="*/ 18 w 26"/>
                <a:gd name="T27" fmla="*/ 0 h 172"/>
                <a:gd name="T28" fmla="*/ 22 w 26"/>
                <a:gd name="T29" fmla="*/ 4 h 172"/>
                <a:gd name="T30" fmla="*/ 26 w 26"/>
                <a:gd name="T31" fmla="*/ 8 h 172"/>
                <a:gd name="T32" fmla="*/ 26 w 26"/>
                <a:gd name="T33" fmla="*/ 12 h 172"/>
                <a:gd name="T34" fmla="*/ 26 w 26"/>
                <a:gd name="T35" fmla="*/ 158 h 172"/>
                <a:gd name="T36" fmla="*/ 26 w 26"/>
                <a:gd name="T37" fmla="*/ 158 h 172"/>
                <a:gd name="T38" fmla="*/ 26 w 26"/>
                <a:gd name="T39" fmla="*/ 164 h 172"/>
                <a:gd name="T40" fmla="*/ 22 w 26"/>
                <a:gd name="T41" fmla="*/ 168 h 172"/>
                <a:gd name="T42" fmla="*/ 18 w 26"/>
                <a:gd name="T43" fmla="*/ 170 h 172"/>
                <a:gd name="T44" fmla="*/ 12 w 26"/>
                <a:gd name="T45" fmla="*/ 172 h 172"/>
                <a:gd name="T46" fmla="*/ 12 w 26"/>
                <a:gd name="T47" fmla="*/ 172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6" h="172">
                  <a:moveTo>
                    <a:pt x="12" y="172"/>
                  </a:moveTo>
                  <a:lnTo>
                    <a:pt x="12" y="172"/>
                  </a:lnTo>
                  <a:lnTo>
                    <a:pt x="8" y="170"/>
                  </a:lnTo>
                  <a:lnTo>
                    <a:pt x="4" y="168"/>
                  </a:lnTo>
                  <a:lnTo>
                    <a:pt x="0" y="164"/>
                  </a:lnTo>
                  <a:lnTo>
                    <a:pt x="0" y="158"/>
                  </a:lnTo>
                  <a:lnTo>
                    <a:pt x="0" y="12"/>
                  </a:lnTo>
                  <a:lnTo>
                    <a:pt x="0" y="12"/>
                  </a:lnTo>
                  <a:lnTo>
                    <a:pt x="0" y="8"/>
                  </a:lnTo>
                  <a:lnTo>
                    <a:pt x="4" y="4"/>
                  </a:lnTo>
                  <a:lnTo>
                    <a:pt x="8" y="0"/>
                  </a:lnTo>
                  <a:lnTo>
                    <a:pt x="12" y="0"/>
                  </a:lnTo>
                  <a:lnTo>
                    <a:pt x="12" y="0"/>
                  </a:lnTo>
                  <a:lnTo>
                    <a:pt x="18" y="0"/>
                  </a:lnTo>
                  <a:lnTo>
                    <a:pt x="22" y="4"/>
                  </a:lnTo>
                  <a:lnTo>
                    <a:pt x="26" y="8"/>
                  </a:lnTo>
                  <a:lnTo>
                    <a:pt x="26" y="12"/>
                  </a:lnTo>
                  <a:lnTo>
                    <a:pt x="26" y="158"/>
                  </a:lnTo>
                  <a:lnTo>
                    <a:pt x="26" y="158"/>
                  </a:lnTo>
                  <a:lnTo>
                    <a:pt x="26" y="164"/>
                  </a:lnTo>
                  <a:lnTo>
                    <a:pt x="22" y="168"/>
                  </a:lnTo>
                  <a:lnTo>
                    <a:pt x="18" y="170"/>
                  </a:lnTo>
                  <a:lnTo>
                    <a:pt x="12" y="172"/>
                  </a:lnTo>
                  <a:lnTo>
                    <a:pt x="12" y="17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384" name="Freeform 1145"/>
            <p:cNvSpPr>
              <a:spLocks/>
            </p:cNvSpPr>
            <p:nvPr/>
          </p:nvSpPr>
          <p:spPr bwMode="auto">
            <a:xfrm>
              <a:off x="8110538" y="4600575"/>
              <a:ext cx="41275" cy="273050"/>
            </a:xfrm>
            <a:custGeom>
              <a:avLst/>
              <a:gdLst>
                <a:gd name="T0" fmla="*/ 14 w 26"/>
                <a:gd name="T1" fmla="*/ 172 h 172"/>
                <a:gd name="T2" fmla="*/ 14 w 26"/>
                <a:gd name="T3" fmla="*/ 172 h 172"/>
                <a:gd name="T4" fmla="*/ 8 w 26"/>
                <a:gd name="T5" fmla="*/ 170 h 172"/>
                <a:gd name="T6" fmla="*/ 4 w 26"/>
                <a:gd name="T7" fmla="*/ 168 h 172"/>
                <a:gd name="T8" fmla="*/ 2 w 26"/>
                <a:gd name="T9" fmla="*/ 164 h 172"/>
                <a:gd name="T10" fmla="*/ 0 w 26"/>
                <a:gd name="T11" fmla="*/ 158 h 172"/>
                <a:gd name="T12" fmla="*/ 0 w 26"/>
                <a:gd name="T13" fmla="*/ 12 h 172"/>
                <a:gd name="T14" fmla="*/ 0 w 26"/>
                <a:gd name="T15" fmla="*/ 12 h 172"/>
                <a:gd name="T16" fmla="*/ 2 w 26"/>
                <a:gd name="T17" fmla="*/ 8 h 172"/>
                <a:gd name="T18" fmla="*/ 4 w 26"/>
                <a:gd name="T19" fmla="*/ 4 h 172"/>
                <a:gd name="T20" fmla="*/ 8 w 26"/>
                <a:gd name="T21" fmla="*/ 0 h 172"/>
                <a:gd name="T22" fmla="*/ 14 w 26"/>
                <a:gd name="T23" fmla="*/ 0 h 172"/>
                <a:gd name="T24" fmla="*/ 14 w 26"/>
                <a:gd name="T25" fmla="*/ 0 h 172"/>
                <a:gd name="T26" fmla="*/ 18 w 26"/>
                <a:gd name="T27" fmla="*/ 0 h 172"/>
                <a:gd name="T28" fmla="*/ 22 w 26"/>
                <a:gd name="T29" fmla="*/ 4 h 172"/>
                <a:gd name="T30" fmla="*/ 26 w 26"/>
                <a:gd name="T31" fmla="*/ 8 h 172"/>
                <a:gd name="T32" fmla="*/ 26 w 26"/>
                <a:gd name="T33" fmla="*/ 12 h 172"/>
                <a:gd name="T34" fmla="*/ 26 w 26"/>
                <a:gd name="T35" fmla="*/ 158 h 172"/>
                <a:gd name="T36" fmla="*/ 26 w 26"/>
                <a:gd name="T37" fmla="*/ 158 h 172"/>
                <a:gd name="T38" fmla="*/ 26 w 26"/>
                <a:gd name="T39" fmla="*/ 164 h 172"/>
                <a:gd name="T40" fmla="*/ 22 w 26"/>
                <a:gd name="T41" fmla="*/ 168 h 172"/>
                <a:gd name="T42" fmla="*/ 18 w 26"/>
                <a:gd name="T43" fmla="*/ 170 h 172"/>
                <a:gd name="T44" fmla="*/ 14 w 26"/>
                <a:gd name="T45" fmla="*/ 172 h 172"/>
                <a:gd name="T46" fmla="*/ 14 w 26"/>
                <a:gd name="T47" fmla="*/ 172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6" h="172">
                  <a:moveTo>
                    <a:pt x="14" y="172"/>
                  </a:moveTo>
                  <a:lnTo>
                    <a:pt x="14" y="172"/>
                  </a:lnTo>
                  <a:lnTo>
                    <a:pt x="8" y="170"/>
                  </a:lnTo>
                  <a:lnTo>
                    <a:pt x="4" y="168"/>
                  </a:lnTo>
                  <a:lnTo>
                    <a:pt x="2" y="164"/>
                  </a:lnTo>
                  <a:lnTo>
                    <a:pt x="0" y="158"/>
                  </a:lnTo>
                  <a:lnTo>
                    <a:pt x="0" y="12"/>
                  </a:lnTo>
                  <a:lnTo>
                    <a:pt x="0" y="12"/>
                  </a:lnTo>
                  <a:lnTo>
                    <a:pt x="2" y="8"/>
                  </a:lnTo>
                  <a:lnTo>
                    <a:pt x="4" y="4"/>
                  </a:lnTo>
                  <a:lnTo>
                    <a:pt x="8" y="0"/>
                  </a:lnTo>
                  <a:lnTo>
                    <a:pt x="14" y="0"/>
                  </a:lnTo>
                  <a:lnTo>
                    <a:pt x="14" y="0"/>
                  </a:lnTo>
                  <a:lnTo>
                    <a:pt x="18" y="0"/>
                  </a:lnTo>
                  <a:lnTo>
                    <a:pt x="22" y="4"/>
                  </a:lnTo>
                  <a:lnTo>
                    <a:pt x="26" y="8"/>
                  </a:lnTo>
                  <a:lnTo>
                    <a:pt x="26" y="12"/>
                  </a:lnTo>
                  <a:lnTo>
                    <a:pt x="26" y="158"/>
                  </a:lnTo>
                  <a:lnTo>
                    <a:pt x="26" y="158"/>
                  </a:lnTo>
                  <a:lnTo>
                    <a:pt x="26" y="164"/>
                  </a:lnTo>
                  <a:lnTo>
                    <a:pt x="22" y="168"/>
                  </a:lnTo>
                  <a:lnTo>
                    <a:pt x="18" y="170"/>
                  </a:lnTo>
                  <a:lnTo>
                    <a:pt x="14" y="172"/>
                  </a:lnTo>
                  <a:lnTo>
                    <a:pt x="14" y="17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385" name="Freeform 1146"/>
            <p:cNvSpPr>
              <a:spLocks/>
            </p:cNvSpPr>
            <p:nvPr/>
          </p:nvSpPr>
          <p:spPr bwMode="auto">
            <a:xfrm>
              <a:off x="7932738" y="4600575"/>
              <a:ext cx="41275" cy="273050"/>
            </a:xfrm>
            <a:custGeom>
              <a:avLst/>
              <a:gdLst>
                <a:gd name="T0" fmla="*/ 12 w 26"/>
                <a:gd name="T1" fmla="*/ 172 h 172"/>
                <a:gd name="T2" fmla="*/ 12 w 26"/>
                <a:gd name="T3" fmla="*/ 172 h 172"/>
                <a:gd name="T4" fmla="*/ 8 w 26"/>
                <a:gd name="T5" fmla="*/ 170 h 172"/>
                <a:gd name="T6" fmla="*/ 2 w 26"/>
                <a:gd name="T7" fmla="*/ 168 h 172"/>
                <a:gd name="T8" fmla="*/ 0 w 26"/>
                <a:gd name="T9" fmla="*/ 164 h 172"/>
                <a:gd name="T10" fmla="*/ 0 w 26"/>
                <a:gd name="T11" fmla="*/ 158 h 172"/>
                <a:gd name="T12" fmla="*/ 0 w 26"/>
                <a:gd name="T13" fmla="*/ 12 h 172"/>
                <a:gd name="T14" fmla="*/ 0 w 26"/>
                <a:gd name="T15" fmla="*/ 12 h 172"/>
                <a:gd name="T16" fmla="*/ 0 w 26"/>
                <a:gd name="T17" fmla="*/ 8 h 172"/>
                <a:gd name="T18" fmla="*/ 2 w 26"/>
                <a:gd name="T19" fmla="*/ 4 h 172"/>
                <a:gd name="T20" fmla="*/ 8 w 26"/>
                <a:gd name="T21" fmla="*/ 0 h 172"/>
                <a:gd name="T22" fmla="*/ 12 w 26"/>
                <a:gd name="T23" fmla="*/ 0 h 172"/>
                <a:gd name="T24" fmla="*/ 12 w 26"/>
                <a:gd name="T25" fmla="*/ 0 h 172"/>
                <a:gd name="T26" fmla="*/ 18 w 26"/>
                <a:gd name="T27" fmla="*/ 0 h 172"/>
                <a:gd name="T28" fmla="*/ 22 w 26"/>
                <a:gd name="T29" fmla="*/ 4 h 172"/>
                <a:gd name="T30" fmla="*/ 24 w 26"/>
                <a:gd name="T31" fmla="*/ 8 h 172"/>
                <a:gd name="T32" fmla="*/ 26 w 26"/>
                <a:gd name="T33" fmla="*/ 12 h 172"/>
                <a:gd name="T34" fmla="*/ 26 w 26"/>
                <a:gd name="T35" fmla="*/ 158 h 172"/>
                <a:gd name="T36" fmla="*/ 26 w 26"/>
                <a:gd name="T37" fmla="*/ 158 h 172"/>
                <a:gd name="T38" fmla="*/ 24 w 26"/>
                <a:gd name="T39" fmla="*/ 164 h 172"/>
                <a:gd name="T40" fmla="*/ 22 w 26"/>
                <a:gd name="T41" fmla="*/ 168 h 172"/>
                <a:gd name="T42" fmla="*/ 18 w 26"/>
                <a:gd name="T43" fmla="*/ 170 h 172"/>
                <a:gd name="T44" fmla="*/ 12 w 26"/>
                <a:gd name="T45" fmla="*/ 172 h 172"/>
                <a:gd name="T46" fmla="*/ 12 w 26"/>
                <a:gd name="T47" fmla="*/ 172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6" h="172">
                  <a:moveTo>
                    <a:pt x="12" y="172"/>
                  </a:moveTo>
                  <a:lnTo>
                    <a:pt x="12" y="172"/>
                  </a:lnTo>
                  <a:lnTo>
                    <a:pt x="8" y="170"/>
                  </a:lnTo>
                  <a:lnTo>
                    <a:pt x="2" y="168"/>
                  </a:lnTo>
                  <a:lnTo>
                    <a:pt x="0" y="164"/>
                  </a:lnTo>
                  <a:lnTo>
                    <a:pt x="0" y="158"/>
                  </a:lnTo>
                  <a:lnTo>
                    <a:pt x="0" y="12"/>
                  </a:lnTo>
                  <a:lnTo>
                    <a:pt x="0" y="12"/>
                  </a:lnTo>
                  <a:lnTo>
                    <a:pt x="0" y="8"/>
                  </a:lnTo>
                  <a:lnTo>
                    <a:pt x="2" y="4"/>
                  </a:lnTo>
                  <a:lnTo>
                    <a:pt x="8" y="0"/>
                  </a:lnTo>
                  <a:lnTo>
                    <a:pt x="12" y="0"/>
                  </a:lnTo>
                  <a:lnTo>
                    <a:pt x="12" y="0"/>
                  </a:lnTo>
                  <a:lnTo>
                    <a:pt x="18" y="0"/>
                  </a:lnTo>
                  <a:lnTo>
                    <a:pt x="22" y="4"/>
                  </a:lnTo>
                  <a:lnTo>
                    <a:pt x="24" y="8"/>
                  </a:lnTo>
                  <a:lnTo>
                    <a:pt x="26" y="12"/>
                  </a:lnTo>
                  <a:lnTo>
                    <a:pt x="26" y="158"/>
                  </a:lnTo>
                  <a:lnTo>
                    <a:pt x="26" y="158"/>
                  </a:lnTo>
                  <a:lnTo>
                    <a:pt x="24" y="164"/>
                  </a:lnTo>
                  <a:lnTo>
                    <a:pt x="22" y="168"/>
                  </a:lnTo>
                  <a:lnTo>
                    <a:pt x="18" y="170"/>
                  </a:lnTo>
                  <a:lnTo>
                    <a:pt x="12" y="172"/>
                  </a:lnTo>
                  <a:lnTo>
                    <a:pt x="12" y="17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386" name="Freeform 1147"/>
            <p:cNvSpPr>
              <a:spLocks/>
            </p:cNvSpPr>
            <p:nvPr/>
          </p:nvSpPr>
          <p:spPr bwMode="auto">
            <a:xfrm>
              <a:off x="7831138" y="4448175"/>
              <a:ext cx="422275" cy="98425"/>
            </a:xfrm>
            <a:custGeom>
              <a:avLst/>
              <a:gdLst>
                <a:gd name="T0" fmla="*/ 248 w 266"/>
                <a:gd name="T1" fmla="*/ 28 h 62"/>
                <a:gd name="T2" fmla="*/ 162 w 266"/>
                <a:gd name="T3" fmla="*/ 28 h 62"/>
                <a:gd name="T4" fmla="*/ 162 w 266"/>
                <a:gd name="T5" fmla="*/ 28 h 62"/>
                <a:gd name="T6" fmla="*/ 160 w 266"/>
                <a:gd name="T7" fmla="*/ 18 h 62"/>
                <a:gd name="T8" fmla="*/ 154 w 266"/>
                <a:gd name="T9" fmla="*/ 10 h 62"/>
                <a:gd name="T10" fmla="*/ 150 w 266"/>
                <a:gd name="T11" fmla="*/ 6 h 62"/>
                <a:gd name="T12" fmla="*/ 146 w 266"/>
                <a:gd name="T13" fmla="*/ 2 h 62"/>
                <a:gd name="T14" fmla="*/ 140 w 266"/>
                <a:gd name="T15" fmla="*/ 0 h 62"/>
                <a:gd name="T16" fmla="*/ 132 w 266"/>
                <a:gd name="T17" fmla="*/ 0 h 62"/>
                <a:gd name="T18" fmla="*/ 132 w 266"/>
                <a:gd name="T19" fmla="*/ 0 h 62"/>
                <a:gd name="T20" fmla="*/ 126 w 266"/>
                <a:gd name="T21" fmla="*/ 0 h 62"/>
                <a:gd name="T22" fmla="*/ 120 w 266"/>
                <a:gd name="T23" fmla="*/ 2 h 62"/>
                <a:gd name="T24" fmla="*/ 116 w 266"/>
                <a:gd name="T25" fmla="*/ 6 h 62"/>
                <a:gd name="T26" fmla="*/ 112 w 266"/>
                <a:gd name="T27" fmla="*/ 10 h 62"/>
                <a:gd name="T28" fmla="*/ 106 w 266"/>
                <a:gd name="T29" fmla="*/ 18 h 62"/>
                <a:gd name="T30" fmla="*/ 104 w 266"/>
                <a:gd name="T31" fmla="*/ 28 h 62"/>
                <a:gd name="T32" fmla="*/ 18 w 266"/>
                <a:gd name="T33" fmla="*/ 28 h 62"/>
                <a:gd name="T34" fmla="*/ 18 w 266"/>
                <a:gd name="T35" fmla="*/ 28 h 62"/>
                <a:gd name="T36" fmla="*/ 12 w 266"/>
                <a:gd name="T37" fmla="*/ 30 h 62"/>
                <a:gd name="T38" fmla="*/ 6 w 266"/>
                <a:gd name="T39" fmla="*/ 34 h 62"/>
                <a:gd name="T40" fmla="*/ 2 w 266"/>
                <a:gd name="T41" fmla="*/ 38 h 62"/>
                <a:gd name="T42" fmla="*/ 0 w 266"/>
                <a:gd name="T43" fmla="*/ 44 h 62"/>
                <a:gd name="T44" fmla="*/ 0 w 266"/>
                <a:gd name="T45" fmla="*/ 44 h 62"/>
                <a:gd name="T46" fmla="*/ 2 w 266"/>
                <a:gd name="T47" fmla="*/ 52 h 62"/>
                <a:gd name="T48" fmla="*/ 6 w 266"/>
                <a:gd name="T49" fmla="*/ 56 h 62"/>
                <a:gd name="T50" fmla="*/ 12 w 266"/>
                <a:gd name="T51" fmla="*/ 60 h 62"/>
                <a:gd name="T52" fmla="*/ 18 w 266"/>
                <a:gd name="T53" fmla="*/ 62 h 62"/>
                <a:gd name="T54" fmla="*/ 248 w 266"/>
                <a:gd name="T55" fmla="*/ 62 h 62"/>
                <a:gd name="T56" fmla="*/ 248 w 266"/>
                <a:gd name="T57" fmla="*/ 62 h 62"/>
                <a:gd name="T58" fmla="*/ 254 w 266"/>
                <a:gd name="T59" fmla="*/ 60 h 62"/>
                <a:gd name="T60" fmla="*/ 260 w 266"/>
                <a:gd name="T61" fmla="*/ 56 h 62"/>
                <a:gd name="T62" fmla="*/ 264 w 266"/>
                <a:gd name="T63" fmla="*/ 52 h 62"/>
                <a:gd name="T64" fmla="*/ 266 w 266"/>
                <a:gd name="T65" fmla="*/ 44 h 62"/>
                <a:gd name="T66" fmla="*/ 266 w 266"/>
                <a:gd name="T67" fmla="*/ 44 h 62"/>
                <a:gd name="T68" fmla="*/ 264 w 266"/>
                <a:gd name="T69" fmla="*/ 38 h 62"/>
                <a:gd name="T70" fmla="*/ 260 w 266"/>
                <a:gd name="T71" fmla="*/ 34 h 62"/>
                <a:gd name="T72" fmla="*/ 254 w 266"/>
                <a:gd name="T73" fmla="*/ 30 h 62"/>
                <a:gd name="T74" fmla="*/ 248 w 266"/>
                <a:gd name="T75" fmla="*/ 28 h 62"/>
                <a:gd name="T76" fmla="*/ 248 w 266"/>
                <a:gd name="T77" fmla="*/ 28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66" h="62">
                  <a:moveTo>
                    <a:pt x="248" y="28"/>
                  </a:moveTo>
                  <a:lnTo>
                    <a:pt x="162" y="28"/>
                  </a:lnTo>
                  <a:lnTo>
                    <a:pt x="162" y="28"/>
                  </a:lnTo>
                  <a:lnTo>
                    <a:pt x="160" y="18"/>
                  </a:lnTo>
                  <a:lnTo>
                    <a:pt x="154" y="10"/>
                  </a:lnTo>
                  <a:lnTo>
                    <a:pt x="150" y="6"/>
                  </a:lnTo>
                  <a:lnTo>
                    <a:pt x="146" y="2"/>
                  </a:lnTo>
                  <a:lnTo>
                    <a:pt x="140" y="0"/>
                  </a:lnTo>
                  <a:lnTo>
                    <a:pt x="132" y="0"/>
                  </a:lnTo>
                  <a:lnTo>
                    <a:pt x="132" y="0"/>
                  </a:lnTo>
                  <a:lnTo>
                    <a:pt x="126" y="0"/>
                  </a:lnTo>
                  <a:lnTo>
                    <a:pt x="120" y="2"/>
                  </a:lnTo>
                  <a:lnTo>
                    <a:pt x="116" y="6"/>
                  </a:lnTo>
                  <a:lnTo>
                    <a:pt x="112" y="10"/>
                  </a:lnTo>
                  <a:lnTo>
                    <a:pt x="106" y="18"/>
                  </a:lnTo>
                  <a:lnTo>
                    <a:pt x="104" y="28"/>
                  </a:lnTo>
                  <a:lnTo>
                    <a:pt x="18" y="28"/>
                  </a:lnTo>
                  <a:lnTo>
                    <a:pt x="18" y="28"/>
                  </a:lnTo>
                  <a:lnTo>
                    <a:pt x="12" y="30"/>
                  </a:lnTo>
                  <a:lnTo>
                    <a:pt x="6" y="34"/>
                  </a:lnTo>
                  <a:lnTo>
                    <a:pt x="2" y="38"/>
                  </a:lnTo>
                  <a:lnTo>
                    <a:pt x="0" y="44"/>
                  </a:lnTo>
                  <a:lnTo>
                    <a:pt x="0" y="44"/>
                  </a:lnTo>
                  <a:lnTo>
                    <a:pt x="2" y="52"/>
                  </a:lnTo>
                  <a:lnTo>
                    <a:pt x="6" y="56"/>
                  </a:lnTo>
                  <a:lnTo>
                    <a:pt x="12" y="60"/>
                  </a:lnTo>
                  <a:lnTo>
                    <a:pt x="18" y="62"/>
                  </a:lnTo>
                  <a:lnTo>
                    <a:pt x="248" y="62"/>
                  </a:lnTo>
                  <a:lnTo>
                    <a:pt x="248" y="62"/>
                  </a:lnTo>
                  <a:lnTo>
                    <a:pt x="254" y="60"/>
                  </a:lnTo>
                  <a:lnTo>
                    <a:pt x="260" y="56"/>
                  </a:lnTo>
                  <a:lnTo>
                    <a:pt x="264" y="52"/>
                  </a:lnTo>
                  <a:lnTo>
                    <a:pt x="266" y="44"/>
                  </a:lnTo>
                  <a:lnTo>
                    <a:pt x="266" y="44"/>
                  </a:lnTo>
                  <a:lnTo>
                    <a:pt x="264" y="38"/>
                  </a:lnTo>
                  <a:lnTo>
                    <a:pt x="260" y="34"/>
                  </a:lnTo>
                  <a:lnTo>
                    <a:pt x="254" y="30"/>
                  </a:lnTo>
                  <a:lnTo>
                    <a:pt x="248" y="28"/>
                  </a:lnTo>
                  <a:lnTo>
                    <a:pt x="248" y="2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grpSp>
      <p:grpSp>
        <p:nvGrpSpPr>
          <p:cNvPr id="2387" name="グループ化 2386"/>
          <p:cNvGrpSpPr/>
          <p:nvPr/>
        </p:nvGrpSpPr>
        <p:grpSpPr>
          <a:xfrm>
            <a:off x="4780367" y="3909984"/>
            <a:ext cx="339876" cy="434926"/>
            <a:chOff x="3662363" y="4448175"/>
            <a:chExt cx="374650" cy="479425"/>
          </a:xfrm>
        </p:grpSpPr>
        <p:sp>
          <p:nvSpPr>
            <p:cNvPr id="2388" name="Freeform 1148"/>
            <p:cNvSpPr>
              <a:spLocks/>
            </p:cNvSpPr>
            <p:nvPr/>
          </p:nvSpPr>
          <p:spPr bwMode="auto">
            <a:xfrm>
              <a:off x="3662363" y="4448175"/>
              <a:ext cx="374650" cy="225425"/>
            </a:xfrm>
            <a:custGeom>
              <a:avLst/>
              <a:gdLst>
                <a:gd name="T0" fmla="*/ 0 w 236"/>
                <a:gd name="T1" fmla="*/ 70 h 142"/>
                <a:gd name="T2" fmla="*/ 118 w 236"/>
                <a:gd name="T3" fmla="*/ 142 h 142"/>
                <a:gd name="T4" fmla="*/ 236 w 236"/>
                <a:gd name="T5" fmla="*/ 70 h 142"/>
                <a:gd name="T6" fmla="*/ 118 w 236"/>
                <a:gd name="T7" fmla="*/ 0 h 142"/>
                <a:gd name="T8" fmla="*/ 0 w 236"/>
                <a:gd name="T9" fmla="*/ 70 h 142"/>
              </a:gdLst>
              <a:ahLst/>
              <a:cxnLst>
                <a:cxn ang="0">
                  <a:pos x="T0" y="T1"/>
                </a:cxn>
                <a:cxn ang="0">
                  <a:pos x="T2" y="T3"/>
                </a:cxn>
                <a:cxn ang="0">
                  <a:pos x="T4" y="T5"/>
                </a:cxn>
                <a:cxn ang="0">
                  <a:pos x="T6" y="T7"/>
                </a:cxn>
                <a:cxn ang="0">
                  <a:pos x="T8" y="T9"/>
                </a:cxn>
              </a:cxnLst>
              <a:rect l="0" t="0" r="r" b="b"/>
              <a:pathLst>
                <a:path w="236" h="142">
                  <a:moveTo>
                    <a:pt x="0" y="70"/>
                  </a:moveTo>
                  <a:lnTo>
                    <a:pt x="118" y="142"/>
                  </a:lnTo>
                  <a:lnTo>
                    <a:pt x="236" y="70"/>
                  </a:lnTo>
                  <a:lnTo>
                    <a:pt x="118" y="0"/>
                  </a:lnTo>
                  <a:lnTo>
                    <a:pt x="0" y="7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389" name="Freeform 1149"/>
            <p:cNvSpPr>
              <a:spLocks/>
            </p:cNvSpPr>
            <p:nvPr/>
          </p:nvSpPr>
          <p:spPr bwMode="auto">
            <a:xfrm>
              <a:off x="3662363" y="4591050"/>
              <a:ext cx="374650" cy="336550"/>
            </a:xfrm>
            <a:custGeom>
              <a:avLst/>
              <a:gdLst>
                <a:gd name="T0" fmla="*/ 118 w 236"/>
                <a:gd name="T1" fmla="*/ 70 h 212"/>
                <a:gd name="T2" fmla="*/ 118 w 236"/>
                <a:gd name="T3" fmla="*/ 70 h 212"/>
                <a:gd name="T4" fmla="*/ 118 w 236"/>
                <a:gd name="T5" fmla="*/ 70 h 212"/>
                <a:gd name="T6" fmla="*/ 0 w 236"/>
                <a:gd name="T7" fmla="*/ 0 h 212"/>
                <a:gd name="T8" fmla="*/ 0 w 236"/>
                <a:gd name="T9" fmla="*/ 142 h 212"/>
                <a:gd name="T10" fmla="*/ 118 w 236"/>
                <a:gd name="T11" fmla="*/ 212 h 212"/>
                <a:gd name="T12" fmla="*/ 118 w 236"/>
                <a:gd name="T13" fmla="*/ 212 h 212"/>
                <a:gd name="T14" fmla="*/ 118 w 236"/>
                <a:gd name="T15" fmla="*/ 212 h 212"/>
                <a:gd name="T16" fmla="*/ 236 w 236"/>
                <a:gd name="T17" fmla="*/ 142 h 212"/>
                <a:gd name="T18" fmla="*/ 236 w 236"/>
                <a:gd name="T19" fmla="*/ 0 h 212"/>
                <a:gd name="T20" fmla="*/ 118 w 236"/>
                <a:gd name="T21" fmla="*/ 70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6" h="212">
                  <a:moveTo>
                    <a:pt x="118" y="70"/>
                  </a:moveTo>
                  <a:lnTo>
                    <a:pt x="118" y="70"/>
                  </a:lnTo>
                  <a:lnTo>
                    <a:pt x="118" y="70"/>
                  </a:lnTo>
                  <a:lnTo>
                    <a:pt x="0" y="0"/>
                  </a:lnTo>
                  <a:lnTo>
                    <a:pt x="0" y="142"/>
                  </a:lnTo>
                  <a:lnTo>
                    <a:pt x="118" y="212"/>
                  </a:lnTo>
                  <a:lnTo>
                    <a:pt x="118" y="212"/>
                  </a:lnTo>
                  <a:lnTo>
                    <a:pt x="118" y="212"/>
                  </a:lnTo>
                  <a:lnTo>
                    <a:pt x="236" y="142"/>
                  </a:lnTo>
                  <a:lnTo>
                    <a:pt x="236" y="0"/>
                  </a:lnTo>
                  <a:lnTo>
                    <a:pt x="118" y="7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390" name="Freeform 1150"/>
            <p:cNvSpPr>
              <a:spLocks/>
            </p:cNvSpPr>
            <p:nvPr/>
          </p:nvSpPr>
          <p:spPr bwMode="auto">
            <a:xfrm>
              <a:off x="3662363" y="4559300"/>
              <a:ext cx="374650" cy="142875"/>
            </a:xfrm>
            <a:custGeom>
              <a:avLst/>
              <a:gdLst>
                <a:gd name="T0" fmla="*/ 0 w 236"/>
                <a:gd name="T1" fmla="*/ 0 h 90"/>
                <a:gd name="T2" fmla="*/ 0 w 236"/>
                <a:gd name="T3" fmla="*/ 20 h 90"/>
                <a:gd name="T4" fmla="*/ 118 w 236"/>
                <a:gd name="T5" fmla="*/ 90 h 90"/>
                <a:gd name="T6" fmla="*/ 236 w 236"/>
                <a:gd name="T7" fmla="*/ 20 h 90"/>
                <a:gd name="T8" fmla="*/ 236 w 236"/>
                <a:gd name="T9" fmla="*/ 0 h 90"/>
                <a:gd name="T10" fmla="*/ 118 w 236"/>
                <a:gd name="T11" fmla="*/ 72 h 90"/>
                <a:gd name="T12" fmla="*/ 0 w 236"/>
                <a:gd name="T13" fmla="*/ 0 h 90"/>
              </a:gdLst>
              <a:ahLst/>
              <a:cxnLst>
                <a:cxn ang="0">
                  <a:pos x="T0" y="T1"/>
                </a:cxn>
                <a:cxn ang="0">
                  <a:pos x="T2" y="T3"/>
                </a:cxn>
                <a:cxn ang="0">
                  <a:pos x="T4" y="T5"/>
                </a:cxn>
                <a:cxn ang="0">
                  <a:pos x="T6" y="T7"/>
                </a:cxn>
                <a:cxn ang="0">
                  <a:pos x="T8" y="T9"/>
                </a:cxn>
                <a:cxn ang="0">
                  <a:pos x="T10" y="T11"/>
                </a:cxn>
                <a:cxn ang="0">
                  <a:pos x="T12" y="T13"/>
                </a:cxn>
              </a:cxnLst>
              <a:rect l="0" t="0" r="r" b="b"/>
              <a:pathLst>
                <a:path w="236" h="90">
                  <a:moveTo>
                    <a:pt x="0" y="0"/>
                  </a:moveTo>
                  <a:lnTo>
                    <a:pt x="0" y="20"/>
                  </a:lnTo>
                  <a:lnTo>
                    <a:pt x="118" y="90"/>
                  </a:lnTo>
                  <a:lnTo>
                    <a:pt x="236" y="20"/>
                  </a:lnTo>
                  <a:lnTo>
                    <a:pt x="236" y="0"/>
                  </a:lnTo>
                  <a:lnTo>
                    <a:pt x="118" y="72"/>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grpSp>
      <p:grpSp>
        <p:nvGrpSpPr>
          <p:cNvPr id="2391" name="グループ化 2390"/>
          <p:cNvGrpSpPr/>
          <p:nvPr/>
        </p:nvGrpSpPr>
        <p:grpSpPr>
          <a:xfrm>
            <a:off x="7078908" y="5372925"/>
            <a:ext cx="434926" cy="230424"/>
            <a:chOff x="5405438" y="6353175"/>
            <a:chExt cx="479425" cy="254000"/>
          </a:xfrm>
        </p:grpSpPr>
        <p:sp>
          <p:nvSpPr>
            <p:cNvPr id="2392" name="Freeform 5"/>
            <p:cNvSpPr>
              <a:spLocks/>
            </p:cNvSpPr>
            <p:nvPr/>
          </p:nvSpPr>
          <p:spPr bwMode="auto">
            <a:xfrm>
              <a:off x="5405438" y="6353175"/>
              <a:ext cx="479425" cy="209550"/>
            </a:xfrm>
            <a:custGeom>
              <a:avLst/>
              <a:gdLst>
                <a:gd name="T0" fmla="*/ 258 w 302"/>
                <a:gd name="T1" fmla="*/ 66 h 132"/>
                <a:gd name="T2" fmla="*/ 258 w 302"/>
                <a:gd name="T3" fmla="*/ 62 h 132"/>
                <a:gd name="T4" fmla="*/ 250 w 302"/>
                <a:gd name="T5" fmla="*/ 20 h 132"/>
                <a:gd name="T6" fmla="*/ 242 w 302"/>
                <a:gd name="T7" fmla="*/ 6 h 132"/>
                <a:gd name="T8" fmla="*/ 228 w 302"/>
                <a:gd name="T9" fmla="*/ 0 h 132"/>
                <a:gd name="T10" fmla="*/ 142 w 302"/>
                <a:gd name="T11" fmla="*/ 0 h 132"/>
                <a:gd name="T12" fmla="*/ 76 w 302"/>
                <a:gd name="T13" fmla="*/ 0 h 132"/>
                <a:gd name="T14" fmla="*/ 62 w 302"/>
                <a:gd name="T15" fmla="*/ 6 h 132"/>
                <a:gd name="T16" fmla="*/ 54 w 302"/>
                <a:gd name="T17" fmla="*/ 20 h 132"/>
                <a:gd name="T18" fmla="*/ 46 w 302"/>
                <a:gd name="T19" fmla="*/ 62 h 132"/>
                <a:gd name="T20" fmla="*/ 20 w 302"/>
                <a:gd name="T21" fmla="*/ 66 h 132"/>
                <a:gd name="T22" fmla="*/ 12 w 302"/>
                <a:gd name="T23" fmla="*/ 66 h 132"/>
                <a:gd name="T24" fmla="*/ 2 w 302"/>
                <a:gd name="T25" fmla="*/ 76 h 132"/>
                <a:gd name="T26" fmla="*/ 0 w 302"/>
                <a:gd name="T27" fmla="*/ 112 h 132"/>
                <a:gd name="T28" fmla="*/ 2 w 302"/>
                <a:gd name="T29" fmla="*/ 120 h 132"/>
                <a:gd name="T30" fmla="*/ 12 w 302"/>
                <a:gd name="T31" fmla="*/ 130 h 132"/>
                <a:gd name="T32" fmla="*/ 32 w 302"/>
                <a:gd name="T33" fmla="*/ 132 h 132"/>
                <a:gd name="T34" fmla="*/ 32 w 302"/>
                <a:gd name="T35" fmla="*/ 128 h 132"/>
                <a:gd name="T36" fmla="*/ 32 w 302"/>
                <a:gd name="T37" fmla="*/ 120 h 132"/>
                <a:gd name="T38" fmla="*/ 38 w 302"/>
                <a:gd name="T39" fmla="*/ 106 h 132"/>
                <a:gd name="T40" fmla="*/ 48 w 302"/>
                <a:gd name="T41" fmla="*/ 96 h 132"/>
                <a:gd name="T42" fmla="*/ 62 w 302"/>
                <a:gd name="T43" fmla="*/ 90 h 132"/>
                <a:gd name="T44" fmla="*/ 70 w 302"/>
                <a:gd name="T45" fmla="*/ 88 h 132"/>
                <a:gd name="T46" fmla="*/ 86 w 302"/>
                <a:gd name="T47" fmla="*/ 92 h 132"/>
                <a:gd name="T48" fmla="*/ 98 w 302"/>
                <a:gd name="T49" fmla="*/ 100 h 132"/>
                <a:gd name="T50" fmla="*/ 108 w 302"/>
                <a:gd name="T51" fmla="*/ 112 h 132"/>
                <a:gd name="T52" fmla="*/ 110 w 302"/>
                <a:gd name="T53" fmla="*/ 128 h 132"/>
                <a:gd name="T54" fmla="*/ 110 w 302"/>
                <a:gd name="T55" fmla="*/ 132 h 132"/>
                <a:gd name="T56" fmla="*/ 194 w 302"/>
                <a:gd name="T57" fmla="*/ 132 h 132"/>
                <a:gd name="T58" fmla="*/ 192 w 302"/>
                <a:gd name="T59" fmla="*/ 128 h 132"/>
                <a:gd name="T60" fmla="*/ 196 w 302"/>
                <a:gd name="T61" fmla="*/ 112 h 132"/>
                <a:gd name="T62" fmla="*/ 204 w 302"/>
                <a:gd name="T63" fmla="*/ 100 h 132"/>
                <a:gd name="T64" fmla="*/ 216 w 302"/>
                <a:gd name="T65" fmla="*/ 92 h 132"/>
                <a:gd name="T66" fmla="*/ 232 w 302"/>
                <a:gd name="T67" fmla="*/ 88 h 132"/>
                <a:gd name="T68" fmla="*/ 240 w 302"/>
                <a:gd name="T69" fmla="*/ 90 h 132"/>
                <a:gd name="T70" fmla="*/ 254 w 302"/>
                <a:gd name="T71" fmla="*/ 96 h 132"/>
                <a:gd name="T72" fmla="*/ 266 w 302"/>
                <a:gd name="T73" fmla="*/ 106 h 132"/>
                <a:gd name="T74" fmla="*/ 272 w 302"/>
                <a:gd name="T75" fmla="*/ 120 h 132"/>
                <a:gd name="T76" fmla="*/ 272 w 302"/>
                <a:gd name="T77" fmla="*/ 128 h 132"/>
                <a:gd name="T78" fmla="*/ 284 w 302"/>
                <a:gd name="T79" fmla="*/ 132 h 132"/>
                <a:gd name="T80" fmla="*/ 290 w 302"/>
                <a:gd name="T81" fmla="*/ 130 h 132"/>
                <a:gd name="T82" fmla="*/ 302 w 302"/>
                <a:gd name="T83" fmla="*/ 120 h 132"/>
                <a:gd name="T84" fmla="*/ 302 w 302"/>
                <a:gd name="T85" fmla="*/ 84 h 132"/>
                <a:gd name="T86" fmla="*/ 302 w 302"/>
                <a:gd name="T87" fmla="*/ 76 h 132"/>
                <a:gd name="T88" fmla="*/ 290 w 302"/>
                <a:gd name="T89" fmla="*/ 66 h 132"/>
                <a:gd name="T90" fmla="*/ 284 w 302"/>
                <a:gd name="T91" fmla="*/ 66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2" h="132">
                  <a:moveTo>
                    <a:pt x="284" y="66"/>
                  </a:moveTo>
                  <a:lnTo>
                    <a:pt x="258" y="66"/>
                  </a:lnTo>
                  <a:lnTo>
                    <a:pt x="258" y="66"/>
                  </a:lnTo>
                  <a:lnTo>
                    <a:pt x="258" y="62"/>
                  </a:lnTo>
                  <a:lnTo>
                    <a:pt x="250" y="20"/>
                  </a:lnTo>
                  <a:lnTo>
                    <a:pt x="250" y="20"/>
                  </a:lnTo>
                  <a:lnTo>
                    <a:pt x="246" y="12"/>
                  </a:lnTo>
                  <a:lnTo>
                    <a:pt x="242" y="6"/>
                  </a:lnTo>
                  <a:lnTo>
                    <a:pt x="234" y="2"/>
                  </a:lnTo>
                  <a:lnTo>
                    <a:pt x="228" y="0"/>
                  </a:lnTo>
                  <a:lnTo>
                    <a:pt x="162" y="0"/>
                  </a:lnTo>
                  <a:lnTo>
                    <a:pt x="142" y="0"/>
                  </a:lnTo>
                  <a:lnTo>
                    <a:pt x="76" y="0"/>
                  </a:lnTo>
                  <a:lnTo>
                    <a:pt x="76" y="0"/>
                  </a:lnTo>
                  <a:lnTo>
                    <a:pt x="68" y="2"/>
                  </a:lnTo>
                  <a:lnTo>
                    <a:pt x="62" y="6"/>
                  </a:lnTo>
                  <a:lnTo>
                    <a:pt x="56" y="12"/>
                  </a:lnTo>
                  <a:lnTo>
                    <a:pt x="54" y="20"/>
                  </a:lnTo>
                  <a:lnTo>
                    <a:pt x="46" y="62"/>
                  </a:lnTo>
                  <a:lnTo>
                    <a:pt x="46" y="62"/>
                  </a:lnTo>
                  <a:lnTo>
                    <a:pt x="46" y="66"/>
                  </a:lnTo>
                  <a:lnTo>
                    <a:pt x="20" y="66"/>
                  </a:lnTo>
                  <a:lnTo>
                    <a:pt x="20" y="66"/>
                  </a:lnTo>
                  <a:lnTo>
                    <a:pt x="12" y="66"/>
                  </a:lnTo>
                  <a:lnTo>
                    <a:pt x="6" y="70"/>
                  </a:lnTo>
                  <a:lnTo>
                    <a:pt x="2" y="76"/>
                  </a:lnTo>
                  <a:lnTo>
                    <a:pt x="0" y="84"/>
                  </a:lnTo>
                  <a:lnTo>
                    <a:pt x="0" y="112"/>
                  </a:lnTo>
                  <a:lnTo>
                    <a:pt x="0" y="112"/>
                  </a:lnTo>
                  <a:lnTo>
                    <a:pt x="2" y="120"/>
                  </a:lnTo>
                  <a:lnTo>
                    <a:pt x="6" y="126"/>
                  </a:lnTo>
                  <a:lnTo>
                    <a:pt x="12" y="130"/>
                  </a:lnTo>
                  <a:lnTo>
                    <a:pt x="20" y="132"/>
                  </a:lnTo>
                  <a:lnTo>
                    <a:pt x="32" y="132"/>
                  </a:lnTo>
                  <a:lnTo>
                    <a:pt x="32" y="132"/>
                  </a:lnTo>
                  <a:lnTo>
                    <a:pt x="32" y="128"/>
                  </a:lnTo>
                  <a:lnTo>
                    <a:pt x="32" y="128"/>
                  </a:lnTo>
                  <a:lnTo>
                    <a:pt x="32" y="120"/>
                  </a:lnTo>
                  <a:lnTo>
                    <a:pt x="34" y="112"/>
                  </a:lnTo>
                  <a:lnTo>
                    <a:pt x="38" y="106"/>
                  </a:lnTo>
                  <a:lnTo>
                    <a:pt x="42" y="100"/>
                  </a:lnTo>
                  <a:lnTo>
                    <a:pt x="48" y="96"/>
                  </a:lnTo>
                  <a:lnTo>
                    <a:pt x="56" y="92"/>
                  </a:lnTo>
                  <a:lnTo>
                    <a:pt x="62" y="90"/>
                  </a:lnTo>
                  <a:lnTo>
                    <a:pt x="70" y="88"/>
                  </a:lnTo>
                  <a:lnTo>
                    <a:pt x="70" y="88"/>
                  </a:lnTo>
                  <a:lnTo>
                    <a:pt x="78" y="90"/>
                  </a:lnTo>
                  <a:lnTo>
                    <a:pt x="86" y="92"/>
                  </a:lnTo>
                  <a:lnTo>
                    <a:pt x="92" y="96"/>
                  </a:lnTo>
                  <a:lnTo>
                    <a:pt x="98" y="100"/>
                  </a:lnTo>
                  <a:lnTo>
                    <a:pt x="104" y="106"/>
                  </a:lnTo>
                  <a:lnTo>
                    <a:pt x="108" y="112"/>
                  </a:lnTo>
                  <a:lnTo>
                    <a:pt x="110" y="120"/>
                  </a:lnTo>
                  <a:lnTo>
                    <a:pt x="110" y="128"/>
                  </a:lnTo>
                  <a:lnTo>
                    <a:pt x="110" y="128"/>
                  </a:lnTo>
                  <a:lnTo>
                    <a:pt x="110" y="132"/>
                  </a:lnTo>
                  <a:lnTo>
                    <a:pt x="194" y="132"/>
                  </a:lnTo>
                  <a:lnTo>
                    <a:pt x="194" y="132"/>
                  </a:lnTo>
                  <a:lnTo>
                    <a:pt x="192" y="128"/>
                  </a:lnTo>
                  <a:lnTo>
                    <a:pt x="192" y="128"/>
                  </a:lnTo>
                  <a:lnTo>
                    <a:pt x="194" y="120"/>
                  </a:lnTo>
                  <a:lnTo>
                    <a:pt x="196" y="112"/>
                  </a:lnTo>
                  <a:lnTo>
                    <a:pt x="200" y="106"/>
                  </a:lnTo>
                  <a:lnTo>
                    <a:pt x="204" y="100"/>
                  </a:lnTo>
                  <a:lnTo>
                    <a:pt x="210" y="96"/>
                  </a:lnTo>
                  <a:lnTo>
                    <a:pt x="216" y="92"/>
                  </a:lnTo>
                  <a:lnTo>
                    <a:pt x="224" y="90"/>
                  </a:lnTo>
                  <a:lnTo>
                    <a:pt x="232" y="88"/>
                  </a:lnTo>
                  <a:lnTo>
                    <a:pt x="232" y="88"/>
                  </a:lnTo>
                  <a:lnTo>
                    <a:pt x="240" y="90"/>
                  </a:lnTo>
                  <a:lnTo>
                    <a:pt x="248" y="92"/>
                  </a:lnTo>
                  <a:lnTo>
                    <a:pt x="254" y="96"/>
                  </a:lnTo>
                  <a:lnTo>
                    <a:pt x="260" y="100"/>
                  </a:lnTo>
                  <a:lnTo>
                    <a:pt x="266" y="106"/>
                  </a:lnTo>
                  <a:lnTo>
                    <a:pt x="268" y="112"/>
                  </a:lnTo>
                  <a:lnTo>
                    <a:pt x="272" y="120"/>
                  </a:lnTo>
                  <a:lnTo>
                    <a:pt x="272" y="128"/>
                  </a:lnTo>
                  <a:lnTo>
                    <a:pt x="272" y="128"/>
                  </a:lnTo>
                  <a:lnTo>
                    <a:pt x="272" y="132"/>
                  </a:lnTo>
                  <a:lnTo>
                    <a:pt x="284" y="132"/>
                  </a:lnTo>
                  <a:lnTo>
                    <a:pt x="284" y="132"/>
                  </a:lnTo>
                  <a:lnTo>
                    <a:pt x="290" y="130"/>
                  </a:lnTo>
                  <a:lnTo>
                    <a:pt x="296" y="126"/>
                  </a:lnTo>
                  <a:lnTo>
                    <a:pt x="302" y="120"/>
                  </a:lnTo>
                  <a:lnTo>
                    <a:pt x="302" y="112"/>
                  </a:lnTo>
                  <a:lnTo>
                    <a:pt x="302" y="84"/>
                  </a:lnTo>
                  <a:lnTo>
                    <a:pt x="302" y="84"/>
                  </a:lnTo>
                  <a:lnTo>
                    <a:pt x="302" y="76"/>
                  </a:lnTo>
                  <a:lnTo>
                    <a:pt x="296" y="70"/>
                  </a:lnTo>
                  <a:lnTo>
                    <a:pt x="290" y="66"/>
                  </a:lnTo>
                  <a:lnTo>
                    <a:pt x="284" y="66"/>
                  </a:lnTo>
                  <a:lnTo>
                    <a:pt x="284" y="6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393" name="Freeform 148"/>
            <p:cNvSpPr>
              <a:spLocks/>
            </p:cNvSpPr>
            <p:nvPr/>
          </p:nvSpPr>
          <p:spPr bwMode="auto">
            <a:xfrm>
              <a:off x="5722938" y="6505575"/>
              <a:ext cx="101600" cy="101600"/>
            </a:xfrm>
            <a:custGeom>
              <a:avLst/>
              <a:gdLst>
                <a:gd name="T0" fmla="*/ 0 w 64"/>
                <a:gd name="T1" fmla="*/ 32 h 64"/>
                <a:gd name="T2" fmla="*/ 0 w 64"/>
                <a:gd name="T3" fmla="*/ 32 h 64"/>
                <a:gd name="T4" fmla="*/ 0 w 64"/>
                <a:gd name="T5" fmla="*/ 38 h 64"/>
                <a:gd name="T6" fmla="*/ 2 w 64"/>
                <a:gd name="T7" fmla="*/ 44 h 64"/>
                <a:gd name="T8" fmla="*/ 10 w 64"/>
                <a:gd name="T9" fmla="*/ 54 h 64"/>
                <a:gd name="T10" fmla="*/ 20 w 64"/>
                <a:gd name="T11" fmla="*/ 62 h 64"/>
                <a:gd name="T12" fmla="*/ 26 w 64"/>
                <a:gd name="T13" fmla="*/ 64 h 64"/>
                <a:gd name="T14" fmla="*/ 32 w 64"/>
                <a:gd name="T15" fmla="*/ 64 h 64"/>
                <a:gd name="T16" fmla="*/ 32 w 64"/>
                <a:gd name="T17" fmla="*/ 64 h 64"/>
                <a:gd name="T18" fmla="*/ 38 w 64"/>
                <a:gd name="T19" fmla="*/ 64 h 64"/>
                <a:gd name="T20" fmla="*/ 44 w 64"/>
                <a:gd name="T21" fmla="*/ 62 h 64"/>
                <a:gd name="T22" fmla="*/ 56 w 64"/>
                <a:gd name="T23" fmla="*/ 54 h 64"/>
                <a:gd name="T24" fmla="*/ 62 w 64"/>
                <a:gd name="T25" fmla="*/ 44 h 64"/>
                <a:gd name="T26" fmla="*/ 64 w 64"/>
                <a:gd name="T27" fmla="*/ 38 h 64"/>
                <a:gd name="T28" fmla="*/ 64 w 64"/>
                <a:gd name="T29" fmla="*/ 32 h 64"/>
                <a:gd name="T30" fmla="*/ 64 w 64"/>
                <a:gd name="T31" fmla="*/ 32 h 64"/>
                <a:gd name="T32" fmla="*/ 64 w 64"/>
                <a:gd name="T33" fmla="*/ 26 h 64"/>
                <a:gd name="T34" fmla="*/ 62 w 64"/>
                <a:gd name="T35" fmla="*/ 20 h 64"/>
                <a:gd name="T36" fmla="*/ 56 w 64"/>
                <a:gd name="T37" fmla="*/ 10 h 64"/>
                <a:gd name="T38" fmla="*/ 44 w 64"/>
                <a:gd name="T39" fmla="*/ 2 h 64"/>
                <a:gd name="T40" fmla="*/ 38 w 64"/>
                <a:gd name="T41" fmla="*/ 0 h 64"/>
                <a:gd name="T42" fmla="*/ 32 w 64"/>
                <a:gd name="T43" fmla="*/ 0 h 64"/>
                <a:gd name="T44" fmla="*/ 32 w 64"/>
                <a:gd name="T45" fmla="*/ 0 h 64"/>
                <a:gd name="T46" fmla="*/ 26 w 64"/>
                <a:gd name="T47" fmla="*/ 0 h 64"/>
                <a:gd name="T48" fmla="*/ 20 w 64"/>
                <a:gd name="T49" fmla="*/ 2 h 64"/>
                <a:gd name="T50" fmla="*/ 10 w 64"/>
                <a:gd name="T51" fmla="*/ 10 h 64"/>
                <a:gd name="T52" fmla="*/ 2 w 64"/>
                <a:gd name="T53" fmla="*/ 20 h 64"/>
                <a:gd name="T54" fmla="*/ 0 w 64"/>
                <a:gd name="T55" fmla="*/ 26 h 64"/>
                <a:gd name="T56" fmla="*/ 0 w 64"/>
                <a:gd name="T57" fmla="*/ 32 h 64"/>
                <a:gd name="T58" fmla="*/ 0 w 64"/>
                <a:gd name="T59"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4" h="64">
                  <a:moveTo>
                    <a:pt x="0" y="32"/>
                  </a:moveTo>
                  <a:lnTo>
                    <a:pt x="0" y="32"/>
                  </a:lnTo>
                  <a:lnTo>
                    <a:pt x="0" y="38"/>
                  </a:lnTo>
                  <a:lnTo>
                    <a:pt x="2" y="44"/>
                  </a:lnTo>
                  <a:lnTo>
                    <a:pt x="10" y="54"/>
                  </a:lnTo>
                  <a:lnTo>
                    <a:pt x="20" y="62"/>
                  </a:lnTo>
                  <a:lnTo>
                    <a:pt x="26" y="64"/>
                  </a:lnTo>
                  <a:lnTo>
                    <a:pt x="32" y="64"/>
                  </a:lnTo>
                  <a:lnTo>
                    <a:pt x="32" y="64"/>
                  </a:lnTo>
                  <a:lnTo>
                    <a:pt x="38" y="64"/>
                  </a:lnTo>
                  <a:lnTo>
                    <a:pt x="44" y="62"/>
                  </a:lnTo>
                  <a:lnTo>
                    <a:pt x="56" y="54"/>
                  </a:lnTo>
                  <a:lnTo>
                    <a:pt x="62" y="44"/>
                  </a:lnTo>
                  <a:lnTo>
                    <a:pt x="64" y="38"/>
                  </a:lnTo>
                  <a:lnTo>
                    <a:pt x="64" y="32"/>
                  </a:lnTo>
                  <a:lnTo>
                    <a:pt x="64" y="32"/>
                  </a:lnTo>
                  <a:lnTo>
                    <a:pt x="64" y="26"/>
                  </a:lnTo>
                  <a:lnTo>
                    <a:pt x="62" y="20"/>
                  </a:lnTo>
                  <a:lnTo>
                    <a:pt x="56" y="10"/>
                  </a:lnTo>
                  <a:lnTo>
                    <a:pt x="44" y="2"/>
                  </a:lnTo>
                  <a:lnTo>
                    <a:pt x="38" y="0"/>
                  </a:lnTo>
                  <a:lnTo>
                    <a:pt x="32" y="0"/>
                  </a:lnTo>
                  <a:lnTo>
                    <a:pt x="32" y="0"/>
                  </a:lnTo>
                  <a:lnTo>
                    <a:pt x="26" y="0"/>
                  </a:lnTo>
                  <a:lnTo>
                    <a:pt x="20" y="2"/>
                  </a:lnTo>
                  <a:lnTo>
                    <a:pt x="10" y="10"/>
                  </a:lnTo>
                  <a:lnTo>
                    <a:pt x="2" y="20"/>
                  </a:lnTo>
                  <a:lnTo>
                    <a:pt x="0" y="26"/>
                  </a:lnTo>
                  <a:lnTo>
                    <a:pt x="0" y="32"/>
                  </a:lnTo>
                  <a:lnTo>
                    <a:pt x="0" y="3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394" name="Freeform 149"/>
            <p:cNvSpPr>
              <a:spLocks/>
            </p:cNvSpPr>
            <p:nvPr/>
          </p:nvSpPr>
          <p:spPr bwMode="auto">
            <a:xfrm>
              <a:off x="5751513" y="6534150"/>
              <a:ext cx="44450" cy="44450"/>
            </a:xfrm>
            <a:custGeom>
              <a:avLst/>
              <a:gdLst>
                <a:gd name="T0" fmla="*/ 0 w 28"/>
                <a:gd name="T1" fmla="*/ 14 h 28"/>
                <a:gd name="T2" fmla="*/ 0 w 28"/>
                <a:gd name="T3" fmla="*/ 14 h 28"/>
                <a:gd name="T4" fmla="*/ 2 w 28"/>
                <a:gd name="T5" fmla="*/ 20 h 28"/>
                <a:gd name="T6" fmla="*/ 4 w 28"/>
                <a:gd name="T7" fmla="*/ 24 h 28"/>
                <a:gd name="T8" fmla="*/ 8 w 28"/>
                <a:gd name="T9" fmla="*/ 28 h 28"/>
                <a:gd name="T10" fmla="*/ 14 w 28"/>
                <a:gd name="T11" fmla="*/ 28 h 28"/>
                <a:gd name="T12" fmla="*/ 14 w 28"/>
                <a:gd name="T13" fmla="*/ 28 h 28"/>
                <a:gd name="T14" fmla="*/ 20 w 28"/>
                <a:gd name="T15" fmla="*/ 28 h 28"/>
                <a:gd name="T16" fmla="*/ 24 w 28"/>
                <a:gd name="T17" fmla="*/ 24 h 28"/>
                <a:gd name="T18" fmla="*/ 28 w 28"/>
                <a:gd name="T19" fmla="*/ 20 h 28"/>
                <a:gd name="T20" fmla="*/ 28 w 28"/>
                <a:gd name="T21" fmla="*/ 14 h 28"/>
                <a:gd name="T22" fmla="*/ 28 w 28"/>
                <a:gd name="T23" fmla="*/ 14 h 28"/>
                <a:gd name="T24" fmla="*/ 28 w 28"/>
                <a:gd name="T25" fmla="*/ 8 h 28"/>
                <a:gd name="T26" fmla="*/ 24 w 28"/>
                <a:gd name="T27" fmla="*/ 4 h 28"/>
                <a:gd name="T28" fmla="*/ 20 w 28"/>
                <a:gd name="T29" fmla="*/ 2 h 28"/>
                <a:gd name="T30" fmla="*/ 14 w 28"/>
                <a:gd name="T31" fmla="*/ 0 h 28"/>
                <a:gd name="T32" fmla="*/ 14 w 28"/>
                <a:gd name="T33" fmla="*/ 0 h 28"/>
                <a:gd name="T34" fmla="*/ 8 w 28"/>
                <a:gd name="T35" fmla="*/ 2 h 28"/>
                <a:gd name="T36" fmla="*/ 4 w 28"/>
                <a:gd name="T37" fmla="*/ 4 h 28"/>
                <a:gd name="T38" fmla="*/ 2 w 28"/>
                <a:gd name="T39" fmla="*/ 8 h 28"/>
                <a:gd name="T40" fmla="*/ 0 w 28"/>
                <a:gd name="T41" fmla="*/ 14 h 28"/>
                <a:gd name="T42" fmla="*/ 0 w 28"/>
                <a:gd name="T43" fmla="*/ 1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8" h="28">
                  <a:moveTo>
                    <a:pt x="0" y="14"/>
                  </a:moveTo>
                  <a:lnTo>
                    <a:pt x="0" y="14"/>
                  </a:lnTo>
                  <a:lnTo>
                    <a:pt x="2" y="20"/>
                  </a:lnTo>
                  <a:lnTo>
                    <a:pt x="4" y="24"/>
                  </a:lnTo>
                  <a:lnTo>
                    <a:pt x="8" y="28"/>
                  </a:lnTo>
                  <a:lnTo>
                    <a:pt x="14" y="28"/>
                  </a:lnTo>
                  <a:lnTo>
                    <a:pt x="14" y="28"/>
                  </a:lnTo>
                  <a:lnTo>
                    <a:pt x="20" y="28"/>
                  </a:lnTo>
                  <a:lnTo>
                    <a:pt x="24" y="24"/>
                  </a:lnTo>
                  <a:lnTo>
                    <a:pt x="28" y="20"/>
                  </a:lnTo>
                  <a:lnTo>
                    <a:pt x="28" y="14"/>
                  </a:lnTo>
                  <a:lnTo>
                    <a:pt x="28" y="14"/>
                  </a:lnTo>
                  <a:lnTo>
                    <a:pt x="28" y="8"/>
                  </a:lnTo>
                  <a:lnTo>
                    <a:pt x="24" y="4"/>
                  </a:lnTo>
                  <a:lnTo>
                    <a:pt x="20" y="2"/>
                  </a:lnTo>
                  <a:lnTo>
                    <a:pt x="14" y="0"/>
                  </a:lnTo>
                  <a:lnTo>
                    <a:pt x="14" y="0"/>
                  </a:lnTo>
                  <a:lnTo>
                    <a:pt x="8" y="2"/>
                  </a:lnTo>
                  <a:lnTo>
                    <a:pt x="4" y="4"/>
                  </a:lnTo>
                  <a:lnTo>
                    <a:pt x="2" y="8"/>
                  </a:lnTo>
                  <a:lnTo>
                    <a:pt x="0" y="14"/>
                  </a:lnTo>
                  <a:lnTo>
                    <a:pt x="0"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395" name="Freeform 150"/>
            <p:cNvSpPr>
              <a:spLocks/>
            </p:cNvSpPr>
            <p:nvPr/>
          </p:nvSpPr>
          <p:spPr bwMode="auto">
            <a:xfrm>
              <a:off x="5405438" y="6486525"/>
              <a:ext cx="38100" cy="28575"/>
            </a:xfrm>
            <a:custGeom>
              <a:avLst/>
              <a:gdLst>
                <a:gd name="T0" fmla="*/ 0 w 24"/>
                <a:gd name="T1" fmla="*/ 0 h 18"/>
                <a:gd name="T2" fmla="*/ 12 w 24"/>
                <a:gd name="T3" fmla="*/ 0 h 18"/>
                <a:gd name="T4" fmla="*/ 12 w 24"/>
                <a:gd name="T5" fmla="*/ 0 h 18"/>
                <a:gd name="T6" fmla="*/ 16 w 24"/>
                <a:gd name="T7" fmla="*/ 0 h 18"/>
                <a:gd name="T8" fmla="*/ 20 w 24"/>
                <a:gd name="T9" fmla="*/ 2 h 18"/>
                <a:gd name="T10" fmla="*/ 22 w 24"/>
                <a:gd name="T11" fmla="*/ 6 h 18"/>
                <a:gd name="T12" fmla="*/ 24 w 24"/>
                <a:gd name="T13" fmla="*/ 10 h 18"/>
                <a:gd name="T14" fmla="*/ 24 w 24"/>
                <a:gd name="T15" fmla="*/ 10 h 18"/>
                <a:gd name="T16" fmla="*/ 22 w 24"/>
                <a:gd name="T17" fmla="*/ 12 h 18"/>
                <a:gd name="T18" fmla="*/ 20 w 24"/>
                <a:gd name="T19" fmla="*/ 16 h 18"/>
                <a:gd name="T20" fmla="*/ 16 w 24"/>
                <a:gd name="T21" fmla="*/ 18 h 18"/>
                <a:gd name="T22" fmla="*/ 12 w 24"/>
                <a:gd name="T23" fmla="*/ 18 h 18"/>
                <a:gd name="T24" fmla="*/ 0 w 24"/>
                <a:gd name="T25" fmla="*/ 18 h 18"/>
                <a:gd name="T26" fmla="*/ 0 w 24"/>
                <a:gd name="T2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 h="18">
                  <a:moveTo>
                    <a:pt x="0" y="0"/>
                  </a:moveTo>
                  <a:lnTo>
                    <a:pt x="12" y="0"/>
                  </a:lnTo>
                  <a:lnTo>
                    <a:pt x="12" y="0"/>
                  </a:lnTo>
                  <a:lnTo>
                    <a:pt x="16" y="0"/>
                  </a:lnTo>
                  <a:lnTo>
                    <a:pt x="20" y="2"/>
                  </a:lnTo>
                  <a:lnTo>
                    <a:pt x="22" y="6"/>
                  </a:lnTo>
                  <a:lnTo>
                    <a:pt x="24" y="10"/>
                  </a:lnTo>
                  <a:lnTo>
                    <a:pt x="24" y="10"/>
                  </a:lnTo>
                  <a:lnTo>
                    <a:pt x="22" y="12"/>
                  </a:lnTo>
                  <a:lnTo>
                    <a:pt x="20" y="16"/>
                  </a:lnTo>
                  <a:lnTo>
                    <a:pt x="16" y="18"/>
                  </a:lnTo>
                  <a:lnTo>
                    <a:pt x="12" y="18"/>
                  </a:lnTo>
                  <a:lnTo>
                    <a:pt x="0" y="18"/>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396" name="Freeform 151"/>
            <p:cNvSpPr>
              <a:spLocks/>
            </p:cNvSpPr>
            <p:nvPr/>
          </p:nvSpPr>
          <p:spPr bwMode="auto">
            <a:xfrm>
              <a:off x="5849938" y="6486525"/>
              <a:ext cx="34925" cy="28575"/>
            </a:xfrm>
            <a:custGeom>
              <a:avLst/>
              <a:gdLst>
                <a:gd name="T0" fmla="*/ 22 w 22"/>
                <a:gd name="T1" fmla="*/ 0 h 18"/>
                <a:gd name="T2" fmla="*/ 12 w 22"/>
                <a:gd name="T3" fmla="*/ 0 h 18"/>
                <a:gd name="T4" fmla="*/ 12 w 22"/>
                <a:gd name="T5" fmla="*/ 0 h 18"/>
                <a:gd name="T6" fmla="*/ 6 w 22"/>
                <a:gd name="T7" fmla="*/ 0 h 18"/>
                <a:gd name="T8" fmla="*/ 4 w 22"/>
                <a:gd name="T9" fmla="*/ 2 h 18"/>
                <a:gd name="T10" fmla="*/ 0 w 22"/>
                <a:gd name="T11" fmla="*/ 6 h 18"/>
                <a:gd name="T12" fmla="*/ 0 w 22"/>
                <a:gd name="T13" fmla="*/ 10 h 18"/>
                <a:gd name="T14" fmla="*/ 0 w 22"/>
                <a:gd name="T15" fmla="*/ 10 h 18"/>
                <a:gd name="T16" fmla="*/ 0 w 22"/>
                <a:gd name="T17" fmla="*/ 12 h 18"/>
                <a:gd name="T18" fmla="*/ 4 w 22"/>
                <a:gd name="T19" fmla="*/ 16 h 18"/>
                <a:gd name="T20" fmla="*/ 6 w 22"/>
                <a:gd name="T21" fmla="*/ 18 h 18"/>
                <a:gd name="T22" fmla="*/ 12 w 22"/>
                <a:gd name="T23" fmla="*/ 18 h 18"/>
                <a:gd name="T24" fmla="*/ 22 w 22"/>
                <a:gd name="T25" fmla="*/ 18 h 18"/>
                <a:gd name="T26" fmla="*/ 22 w 22"/>
                <a:gd name="T2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 h="18">
                  <a:moveTo>
                    <a:pt x="22" y="0"/>
                  </a:moveTo>
                  <a:lnTo>
                    <a:pt x="12" y="0"/>
                  </a:lnTo>
                  <a:lnTo>
                    <a:pt x="12" y="0"/>
                  </a:lnTo>
                  <a:lnTo>
                    <a:pt x="6" y="0"/>
                  </a:lnTo>
                  <a:lnTo>
                    <a:pt x="4" y="2"/>
                  </a:lnTo>
                  <a:lnTo>
                    <a:pt x="0" y="6"/>
                  </a:lnTo>
                  <a:lnTo>
                    <a:pt x="0" y="10"/>
                  </a:lnTo>
                  <a:lnTo>
                    <a:pt x="0" y="10"/>
                  </a:lnTo>
                  <a:lnTo>
                    <a:pt x="0" y="12"/>
                  </a:lnTo>
                  <a:lnTo>
                    <a:pt x="4" y="16"/>
                  </a:lnTo>
                  <a:lnTo>
                    <a:pt x="6" y="18"/>
                  </a:lnTo>
                  <a:lnTo>
                    <a:pt x="12" y="18"/>
                  </a:lnTo>
                  <a:lnTo>
                    <a:pt x="22" y="18"/>
                  </a:lnTo>
                  <a:lnTo>
                    <a:pt x="2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397" name="Freeform 152"/>
            <p:cNvSpPr>
              <a:spLocks/>
            </p:cNvSpPr>
            <p:nvPr/>
          </p:nvSpPr>
          <p:spPr bwMode="auto">
            <a:xfrm>
              <a:off x="5507038" y="6375400"/>
              <a:ext cx="276225" cy="82550"/>
            </a:xfrm>
            <a:custGeom>
              <a:avLst/>
              <a:gdLst>
                <a:gd name="T0" fmla="*/ 168 w 174"/>
                <a:gd name="T1" fmla="*/ 20 h 52"/>
                <a:gd name="T2" fmla="*/ 168 w 174"/>
                <a:gd name="T3" fmla="*/ 20 h 52"/>
                <a:gd name="T4" fmla="*/ 166 w 174"/>
                <a:gd name="T5" fmla="*/ 12 h 52"/>
                <a:gd name="T6" fmla="*/ 160 w 174"/>
                <a:gd name="T7" fmla="*/ 6 h 52"/>
                <a:gd name="T8" fmla="*/ 154 w 174"/>
                <a:gd name="T9" fmla="*/ 2 h 52"/>
                <a:gd name="T10" fmla="*/ 146 w 174"/>
                <a:gd name="T11" fmla="*/ 0 h 52"/>
                <a:gd name="T12" fmla="*/ 30 w 174"/>
                <a:gd name="T13" fmla="*/ 0 h 52"/>
                <a:gd name="T14" fmla="*/ 30 w 174"/>
                <a:gd name="T15" fmla="*/ 0 h 52"/>
                <a:gd name="T16" fmla="*/ 22 w 174"/>
                <a:gd name="T17" fmla="*/ 2 h 52"/>
                <a:gd name="T18" fmla="*/ 14 w 174"/>
                <a:gd name="T19" fmla="*/ 6 h 52"/>
                <a:gd name="T20" fmla="*/ 10 w 174"/>
                <a:gd name="T21" fmla="*/ 12 h 52"/>
                <a:gd name="T22" fmla="*/ 6 w 174"/>
                <a:gd name="T23" fmla="*/ 20 h 52"/>
                <a:gd name="T24" fmla="*/ 0 w 174"/>
                <a:gd name="T25" fmla="*/ 52 h 52"/>
                <a:gd name="T26" fmla="*/ 174 w 174"/>
                <a:gd name="T27" fmla="*/ 52 h 52"/>
                <a:gd name="T28" fmla="*/ 168 w 174"/>
                <a:gd name="T29" fmla="*/ 2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4" h="52">
                  <a:moveTo>
                    <a:pt x="168" y="20"/>
                  </a:moveTo>
                  <a:lnTo>
                    <a:pt x="168" y="20"/>
                  </a:lnTo>
                  <a:lnTo>
                    <a:pt x="166" y="12"/>
                  </a:lnTo>
                  <a:lnTo>
                    <a:pt x="160" y="6"/>
                  </a:lnTo>
                  <a:lnTo>
                    <a:pt x="154" y="2"/>
                  </a:lnTo>
                  <a:lnTo>
                    <a:pt x="146" y="0"/>
                  </a:lnTo>
                  <a:lnTo>
                    <a:pt x="30" y="0"/>
                  </a:lnTo>
                  <a:lnTo>
                    <a:pt x="30" y="0"/>
                  </a:lnTo>
                  <a:lnTo>
                    <a:pt x="22" y="2"/>
                  </a:lnTo>
                  <a:lnTo>
                    <a:pt x="14" y="6"/>
                  </a:lnTo>
                  <a:lnTo>
                    <a:pt x="10" y="12"/>
                  </a:lnTo>
                  <a:lnTo>
                    <a:pt x="6" y="20"/>
                  </a:lnTo>
                  <a:lnTo>
                    <a:pt x="0" y="52"/>
                  </a:lnTo>
                  <a:lnTo>
                    <a:pt x="174" y="52"/>
                  </a:lnTo>
                  <a:lnTo>
                    <a:pt x="168" y="2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398" name="Freeform 1151"/>
            <p:cNvSpPr>
              <a:spLocks/>
            </p:cNvSpPr>
            <p:nvPr/>
          </p:nvSpPr>
          <p:spPr bwMode="auto">
            <a:xfrm>
              <a:off x="5465763" y="6505575"/>
              <a:ext cx="101600" cy="101600"/>
            </a:xfrm>
            <a:custGeom>
              <a:avLst/>
              <a:gdLst>
                <a:gd name="T0" fmla="*/ 64 w 64"/>
                <a:gd name="T1" fmla="*/ 32 h 64"/>
                <a:gd name="T2" fmla="*/ 64 w 64"/>
                <a:gd name="T3" fmla="*/ 32 h 64"/>
                <a:gd name="T4" fmla="*/ 64 w 64"/>
                <a:gd name="T5" fmla="*/ 38 h 64"/>
                <a:gd name="T6" fmla="*/ 62 w 64"/>
                <a:gd name="T7" fmla="*/ 44 h 64"/>
                <a:gd name="T8" fmla="*/ 56 w 64"/>
                <a:gd name="T9" fmla="*/ 54 h 64"/>
                <a:gd name="T10" fmla="*/ 46 w 64"/>
                <a:gd name="T11" fmla="*/ 62 h 64"/>
                <a:gd name="T12" fmla="*/ 40 w 64"/>
                <a:gd name="T13" fmla="*/ 64 h 64"/>
                <a:gd name="T14" fmla="*/ 32 w 64"/>
                <a:gd name="T15" fmla="*/ 64 h 64"/>
                <a:gd name="T16" fmla="*/ 32 w 64"/>
                <a:gd name="T17" fmla="*/ 64 h 64"/>
                <a:gd name="T18" fmla="*/ 26 w 64"/>
                <a:gd name="T19" fmla="*/ 64 h 64"/>
                <a:gd name="T20" fmla="*/ 20 w 64"/>
                <a:gd name="T21" fmla="*/ 62 h 64"/>
                <a:gd name="T22" fmla="*/ 10 w 64"/>
                <a:gd name="T23" fmla="*/ 54 h 64"/>
                <a:gd name="T24" fmla="*/ 4 w 64"/>
                <a:gd name="T25" fmla="*/ 44 h 64"/>
                <a:gd name="T26" fmla="*/ 2 w 64"/>
                <a:gd name="T27" fmla="*/ 38 h 64"/>
                <a:gd name="T28" fmla="*/ 0 w 64"/>
                <a:gd name="T29" fmla="*/ 32 h 64"/>
                <a:gd name="T30" fmla="*/ 0 w 64"/>
                <a:gd name="T31" fmla="*/ 32 h 64"/>
                <a:gd name="T32" fmla="*/ 2 w 64"/>
                <a:gd name="T33" fmla="*/ 26 h 64"/>
                <a:gd name="T34" fmla="*/ 4 w 64"/>
                <a:gd name="T35" fmla="*/ 20 h 64"/>
                <a:gd name="T36" fmla="*/ 10 w 64"/>
                <a:gd name="T37" fmla="*/ 10 h 64"/>
                <a:gd name="T38" fmla="*/ 20 w 64"/>
                <a:gd name="T39" fmla="*/ 2 h 64"/>
                <a:gd name="T40" fmla="*/ 26 w 64"/>
                <a:gd name="T41" fmla="*/ 0 h 64"/>
                <a:gd name="T42" fmla="*/ 32 w 64"/>
                <a:gd name="T43" fmla="*/ 0 h 64"/>
                <a:gd name="T44" fmla="*/ 32 w 64"/>
                <a:gd name="T45" fmla="*/ 0 h 64"/>
                <a:gd name="T46" fmla="*/ 40 w 64"/>
                <a:gd name="T47" fmla="*/ 0 h 64"/>
                <a:gd name="T48" fmla="*/ 46 w 64"/>
                <a:gd name="T49" fmla="*/ 2 h 64"/>
                <a:gd name="T50" fmla="*/ 56 w 64"/>
                <a:gd name="T51" fmla="*/ 10 h 64"/>
                <a:gd name="T52" fmla="*/ 62 w 64"/>
                <a:gd name="T53" fmla="*/ 20 h 64"/>
                <a:gd name="T54" fmla="*/ 64 w 64"/>
                <a:gd name="T55" fmla="*/ 26 h 64"/>
                <a:gd name="T56" fmla="*/ 64 w 64"/>
                <a:gd name="T57" fmla="*/ 32 h 64"/>
                <a:gd name="T58" fmla="*/ 64 w 64"/>
                <a:gd name="T59"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4" h="64">
                  <a:moveTo>
                    <a:pt x="64" y="32"/>
                  </a:moveTo>
                  <a:lnTo>
                    <a:pt x="64" y="32"/>
                  </a:lnTo>
                  <a:lnTo>
                    <a:pt x="64" y="38"/>
                  </a:lnTo>
                  <a:lnTo>
                    <a:pt x="62" y="44"/>
                  </a:lnTo>
                  <a:lnTo>
                    <a:pt x="56" y="54"/>
                  </a:lnTo>
                  <a:lnTo>
                    <a:pt x="46" y="62"/>
                  </a:lnTo>
                  <a:lnTo>
                    <a:pt x="40" y="64"/>
                  </a:lnTo>
                  <a:lnTo>
                    <a:pt x="32" y="64"/>
                  </a:lnTo>
                  <a:lnTo>
                    <a:pt x="32" y="64"/>
                  </a:lnTo>
                  <a:lnTo>
                    <a:pt x="26" y="64"/>
                  </a:lnTo>
                  <a:lnTo>
                    <a:pt x="20" y="62"/>
                  </a:lnTo>
                  <a:lnTo>
                    <a:pt x="10" y="54"/>
                  </a:lnTo>
                  <a:lnTo>
                    <a:pt x="4" y="44"/>
                  </a:lnTo>
                  <a:lnTo>
                    <a:pt x="2" y="38"/>
                  </a:lnTo>
                  <a:lnTo>
                    <a:pt x="0" y="32"/>
                  </a:lnTo>
                  <a:lnTo>
                    <a:pt x="0" y="32"/>
                  </a:lnTo>
                  <a:lnTo>
                    <a:pt x="2" y="26"/>
                  </a:lnTo>
                  <a:lnTo>
                    <a:pt x="4" y="20"/>
                  </a:lnTo>
                  <a:lnTo>
                    <a:pt x="10" y="10"/>
                  </a:lnTo>
                  <a:lnTo>
                    <a:pt x="20" y="2"/>
                  </a:lnTo>
                  <a:lnTo>
                    <a:pt x="26" y="0"/>
                  </a:lnTo>
                  <a:lnTo>
                    <a:pt x="32" y="0"/>
                  </a:lnTo>
                  <a:lnTo>
                    <a:pt x="32" y="0"/>
                  </a:lnTo>
                  <a:lnTo>
                    <a:pt x="40" y="0"/>
                  </a:lnTo>
                  <a:lnTo>
                    <a:pt x="46" y="2"/>
                  </a:lnTo>
                  <a:lnTo>
                    <a:pt x="56" y="10"/>
                  </a:lnTo>
                  <a:lnTo>
                    <a:pt x="62" y="20"/>
                  </a:lnTo>
                  <a:lnTo>
                    <a:pt x="64" y="26"/>
                  </a:lnTo>
                  <a:lnTo>
                    <a:pt x="64" y="32"/>
                  </a:lnTo>
                  <a:lnTo>
                    <a:pt x="64" y="3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399" name="Freeform 1152"/>
            <p:cNvSpPr>
              <a:spLocks/>
            </p:cNvSpPr>
            <p:nvPr/>
          </p:nvSpPr>
          <p:spPr bwMode="auto">
            <a:xfrm>
              <a:off x="5494338" y="6534150"/>
              <a:ext cx="44450" cy="44450"/>
            </a:xfrm>
            <a:custGeom>
              <a:avLst/>
              <a:gdLst>
                <a:gd name="T0" fmla="*/ 28 w 28"/>
                <a:gd name="T1" fmla="*/ 14 h 28"/>
                <a:gd name="T2" fmla="*/ 28 w 28"/>
                <a:gd name="T3" fmla="*/ 14 h 28"/>
                <a:gd name="T4" fmla="*/ 28 w 28"/>
                <a:gd name="T5" fmla="*/ 20 h 28"/>
                <a:gd name="T6" fmla="*/ 24 w 28"/>
                <a:gd name="T7" fmla="*/ 24 h 28"/>
                <a:gd name="T8" fmla="*/ 20 w 28"/>
                <a:gd name="T9" fmla="*/ 28 h 28"/>
                <a:gd name="T10" fmla="*/ 14 w 28"/>
                <a:gd name="T11" fmla="*/ 28 h 28"/>
                <a:gd name="T12" fmla="*/ 14 w 28"/>
                <a:gd name="T13" fmla="*/ 28 h 28"/>
                <a:gd name="T14" fmla="*/ 10 w 28"/>
                <a:gd name="T15" fmla="*/ 28 h 28"/>
                <a:gd name="T16" fmla="*/ 4 w 28"/>
                <a:gd name="T17" fmla="*/ 24 h 28"/>
                <a:gd name="T18" fmla="*/ 2 w 28"/>
                <a:gd name="T19" fmla="*/ 20 h 28"/>
                <a:gd name="T20" fmla="*/ 0 w 28"/>
                <a:gd name="T21" fmla="*/ 14 h 28"/>
                <a:gd name="T22" fmla="*/ 0 w 28"/>
                <a:gd name="T23" fmla="*/ 14 h 28"/>
                <a:gd name="T24" fmla="*/ 2 w 28"/>
                <a:gd name="T25" fmla="*/ 8 h 28"/>
                <a:gd name="T26" fmla="*/ 4 w 28"/>
                <a:gd name="T27" fmla="*/ 4 h 28"/>
                <a:gd name="T28" fmla="*/ 10 w 28"/>
                <a:gd name="T29" fmla="*/ 2 h 28"/>
                <a:gd name="T30" fmla="*/ 14 w 28"/>
                <a:gd name="T31" fmla="*/ 0 h 28"/>
                <a:gd name="T32" fmla="*/ 14 w 28"/>
                <a:gd name="T33" fmla="*/ 0 h 28"/>
                <a:gd name="T34" fmla="*/ 20 w 28"/>
                <a:gd name="T35" fmla="*/ 2 h 28"/>
                <a:gd name="T36" fmla="*/ 24 w 28"/>
                <a:gd name="T37" fmla="*/ 4 h 28"/>
                <a:gd name="T38" fmla="*/ 28 w 28"/>
                <a:gd name="T39" fmla="*/ 8 h 28"/>
                <a:gd name="T40" fmla="*/ 28 w 28"/>
                <a:gd name="T41" fmla="*/ 14 h 28"/>
                <a:gd name="T42" fmla="*/ 28 w 28"/>
                <a:gd name="T43" fmla="*/ 1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8" h="28">
                  <a:moveTo>
                    <a:pt x="28" y="14"/>
                  </a:moveTo>
                  <a:lnTo>
                    <a:pt x="28" y="14"/>
                  </a:lnTo>
                  <a:lnTo>
                    <a:pt x="28" y="20"/>
                  </a:lnTo>
                  <a:lnTo>
                    <a:pt x="24" y="24"/>
                  </a:lnTo>
                  <a:lnTo>
                    <a:pt x="20" y="28"/>
                  </a:lnTo>
                  <a:lnTo>
                    <a:pt x="14" y="28"/>
                  </a:lnTo>
                  <a:lnTo>
                    <a:pt x="14" y="28"/>
                  </a:lnTo>
                  <a:lnTo>
                    <a:pt x="10" y="28"/>
                  </a:lnTo>
                  <a:lnTo>
                    <a:pt x="4" y="24"/>
                  </a:lnTo>
                  <a:lnTo>
                    <a:pt x="2" y="20"/>
                  </a:lnTo>
                  <a:lnTo>
                    <a:pt x="0" y="14"/>
                  </a:lnTo>
                  <a:lnTo>
                    <a:pt x="0" y="14"/>
                  </a:lnTo>
                  <a:lnTo>
                    <a:pt x="2" y="8"/>
                  </a:lnTo>
                  <a:lnTo>
                    <a:pt x="4" y="4"/>
                  </a:lnTo>
                  <a:lnTo>
                    <a:pt x="10" y="2"/>
                  </a:lnTo>
                  <a:lnTo>
                    <a:pt x="14" y="0"/>
                  </a:lnTo>
                  <a:lnTo>
                    <a:pt x="14" y="0"/>
                  </a:lnTo>
                  <a:lnTo>
                    <a:pt x="20" y="2"/>
                  </a:lnTo>
                  <a:lnTo>
                    <a:pt x="24" y="4"/>
                  </a:lnTo>
                  <a:lnTo>
                    <a:pt x="28" y="8"/>
                  </a:lnTo>
                  <a:lnTo>
                    <a:pt x="28" y="14"/>
                  </a:lnTo>
                  <a:lnTo>
                    <a:pt x="28"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grpSp>
      <p:grpSp>
        <p:nvGrpSpPr>
          <p:cNvPr id="2400" name="グループ化 2399"/>
          <p:cNvGrpSpPr/>
          <p:nvPr/>
        </p:nvGrpSpPr>
        <p:grpSpPr>
          <a:xfrm>
            <a:off x="7623285" y="5361404"/>
            <a:ext cx="434926" cy="250586"/>
            <a:chOff x="6005513" y="6340475"/>
            <a:chExt cx="479425" cy="276225"/>
          </a:xfrm>
        </p:grpSpPr>
        <p:sp>
          <p:nvSpPr>
            <p:cNvPr id="2401" name="Freeform 153"/>
            <p:cNvSpPr>
              <a:spLocks/>
            </p:cNvSpPr>
            <p:nvPr/>
          </p:nvSpPr>
          <p:spPr bwMode="auto">
            <a:xfrm>
              <a:off x="6434138" y="6550025"/>
              <a:ext cx="50800" cy="31750"/>
            </a:xfrm>
            <a:custGeom>
              <a:avLst/>
              <a:gdLst>
                <a:gd name="T0" fmla="*/ 20 w 32"/>
                <a:gd name="T1" fmla="*/ 0 h 20"/>
                <a:gd name="T2" fmla="*/ 0 w 32"/>
                <a:gd name="T3" fmla="*/ 0 h 20"/>
                <a:gd name="T4" fmla="*/ 0 w 32"/>
                <a:gd name="T5" fmla="*/ 0 h 20"/>
                <a:gd name="T6" fmla="*/ 2 w 32"/>
                <a:gd name="T7" fmla="*/ 10 h 20"/>
                <a:gd name="T8" fmla="*/ 2 w 32"/>
                <a:gd name="T9" fmla="*/ 10 h 20"/>
                <a:gd name="T10" fmla="*/ 0 w 32"/>
                <a:gd name="T11" fmla="*/ 20 h 20"/>
                <a:gd name="T12" fmla="*/ 20 w 32"/>
                <a:gd name="T13" fmla="*/ 20 h 20"/>
                <a:gd name="T14" fmla="*/ 20 w 32"/>
                <a:gd name="T15" fmla="*/ 20 h 20"/>
                <a:gd name="T16" fmla="*/ 24 w 32"/>
                <a:gd name="T17" fmla="*/ 18 h 20"/>
                <a:gd name="T18" fmla="*/ 28 w 32"/>
                <a:gd name="T19" fmla="*/ 16 h 20"/>
                <a:gd name="T20" fmla="*/ 30 w 32"/>
                <a:gd name="T21" fmla="*/ 14 h 20"/>
                <a:gd name="T22" fmla="*/ 32 w 32"/>
                <a:gd name="T23" fmla="*/ 10 h 20"/>
                <a:gd name="T24" fmla="*/ 32 w 32"/>
                <a:gd name="T25" fmla="*/ 10 h 20"/>
                <a:gd name="T26" fmla="*/ 30 w 32"/>
                <a:gd name="T27" fmla="*/ 6 h 20"/>
                <a:gd name="T28" fmla="*/ 28 w 32"/>
                <a:gd name="T29" fmla="*/ 4 h 20"/>
                <a:gd name="T30" fmla="*/ 24 w 32"/>
                <a:gd name="T31" fmla="*/ 2 h 20"/>
                <a:gd name="T32" fmla="*/ 20 w 32"/>
                <a:gd name="T33" fmla="*/ 0 h 20"/>
                <a:gd name="T34" fmla="*/ 20 w 32"/>
                <a:gd name="T35"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2" h="20">
                  <a:moveTo>
                    <a:pt x="20" y="0"/>
                  </a:moveTo>
                  <a:lnTo>
                    <a:pt x="0" y="0"/>
                  </a:lnTo>
                  <a:lnTo>
                    <a:pt x="0" y="0"/>
                  </a:lnTo>
                  <a:lnTo>
                    <a:pt x="2" y="10"/>
                  </a:lnTo>
                  <a:lnTo>
                    <a:pt x="2" y="10"/>
                  </a:lnTo>
                  <a:lnTo>
                    <a:pt x="0" y="20"/>
                  </a:lnTo>
                  <a:lnTo>
                    <a:pt x="20" y="20"/>
                  </a:lnTo>
                  <a:lnTo>
                    <a:pt x="20" y="20"/>
                  </a:lnTo>
                  <a:lnTo>
                    <a:pt x="24" y="18"/>
                  </a:lnTo>
                  <a:lnTo>
                    <a:pt x="28" y="16"/>
                  </a:lnTo>
                  <a:lnTo>
                    <a:pt x="30" y="14"/>
                  </a:lnTo>
                  <a:lnTo>
                    <a:pt x="32" y="10"/>
                  </a:lnTo>
                  <a:lnTo>
                    <a:pt x="32" y="10"/>
                  </a:lnTo>
                  <a:lnTo>
                    <a:pt x="30" y="6"/>
                  </a:lnTo>
                  <a:lnTo>
                    <a:pt x="28" y="4"/>
                  </a:lnTo>
                  <a:lnTo>
                    <a:pt x="24" y="2"/>
                  </a:lnTo>
                  <a:lnTo>
                    <a:pt x="20" y="0"/>
                  </a:lnTo>
                  <a:lnTo>
                    <a:pt x="20"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402" name="Freeform 154"/>
            <p:cNvSpPr>
              <a:spLocks/>
            </p:cNvSpPr>
            <p:nvPr/>
          </p:nvSpPr>
          <p:spPr bwMode="auto">
            <a:xfrm>
              <a:off x="6176963" y="6550025"/>
              <a:ext cx="136525" cy="31750"/>
            </a:xfrm>
            <a:custGeom>
              <a:avLst/>
              <a:gdLst>
                <a:gd name="T0" fmla="*/ 86 w 86"/>
                <a:gd name="T1" fmla="*/ 0 h 20"/>
                <a:gd name="T2" fmla="*/ 0 w 86"/>
                <a:gd name="T3" fmla="*/ 0 h 20"/>
                <a:gd name="T4" fmla="*/ 0 w 86"/>
                <a:gd name="T5" fmla="*/ 0 h 20"/>
                <a:gd name="T6" fmla="*/ 2 w 86"/>
                <a:gd name="T7" fmla="*/ 10 h 20"/>
                <a:gd name="T8" fmla="*/ 2 w 86"/>
                <a:gd name="T9" fmla="*/ 10 h 20"/>
                <a:gd name="T10" fmla="*/ 0 w 86"/>
                <a:gd name="T11" fmla="*/ 20 h 20"/>
                <a:gd name="T12" fmla="*/ 86 w 86"/>
                <a:gd name="T13" fmla="*/ 20 h 20"/>
                <a:gd name="T14" fmla="*/ 86 w 86"/>
                <a:gd name="T15" fmla="*/ 20 h 20"/>
                <a:gd name="T16" fmla="*/ 84 w 86"/>
                <a:gd name="T17" fmla="*/ 10 h 20"/>
                <a:gd name="T18" fmla="*/ 84 w 86"/>
                <a:gd name="T19" fmla="*/ 10 h 20"/>
                <a:gd name="T20" fmla="*/ 86 w 86"/>
                <a:gd name="T21" fmla="*/ 0 h 20"/>
                <a:gd name="T22" fmla="*/ 86 w 86"/>
                <a:gd name="T23"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 h="20">
                  <a:moveTo>
                    <a:pt x="86" y="0"/>
                  </a:moveTo>
                  <a:lnTo>
                    <a:pt x="0" y="0"/>
                  </a:lnTo>
                  <a:lnTo>
                    <a:pt x="0" y="0"/>
                  </a:lnTo>
                  <a:lnTo>
                    <a:pt x="2" y="10"/>
                  </a:lnTo>
                  <a:lnTo>
                    <a:pt x="2" y="10"/>
                  </a:lnTo>
                  <a:lnTo>
                    <a:pt x="0" y="20"/>
                  </a:lnTo>
                  <a:lnTo>
                    <a:pt x="86" y="20"/>
                  </a:lnTo>
                  <a:lnTo>
                    <a:pt x="86" y="20"/>
                  </a:lnTo>
                  <a:lnTo>
                    <a:pt x="84" y="10"/>
                  </a:lnTo>
                  <a:lnTo>
                    <a:pt x="84" y="10"/>
                  </a:lnTo>
                  <a:lnTo>
                    <a:pt x="86" y="0"/>
                  </a:lnTo>
                  <a:lnTo>
                    <a:pt x="86"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403" name="Freeform 155"/>
            <p:cNvSpPr>
              <a:spLocks/>
            </p:cNvSpPr>
            <p:nvPr/>
          </p:nvSpPr>
          <p:spPr bwMode="auto">
            <a:xfrm>
              <a:off x="6005513" y="6550025"/>
              <a:ext cx="50800" cy="31750"/>
            </a:xfrm>
            <a:custGeom>
              <a:avLst/>
              <a:gdLst>
                <a:gd name="T0" fmla="*/ 32 w 32"/>
                <a:gd name="T1" fmla="*/ 0 h 20"/>
                <a:gd name="T2" fmla="*/ 12 w 32"/>
                <a:gd name="T3" fmla="*/ 0 h 20"/>
                <a:gd name="T4" fmla="*/ 12 w 32"/>
                <a:gd name="T5" fmla="*/ 0 h 20"/>
                <a:gd name="T6" fmla="*/ 6 w 32"/>
                <a:gd name="T7" fmla="*/ 2 h 20"/>
                <a:gd name="T8" fmla="*/ 4 w 32"/>
                <a:gd name="T9" fmla="*/ 4 h 20"/>
                <a:gd name="T10" fmla="*/ 0 w 32"/>
                <a:gd name="T11" fmla="*/ 6 h 20"/>
                <a:gd name="T12" fmla="*/ 0 w 32"/>
                <a:gd name="T13" fmla="*/ 10 h 20"/>
                <a:gd name="T14" fmla="*/ 0 w 32"/>
                <a:gd name="T15" fmla="*/ 10 h 20"/>
                <a:gd name="T16" fmla="*/ 0 w 32"/>
                <a:gd name="T17" fmla="*/ 14 h 20"/>
                <a:gd name="T18" fmla="*/ 4 w 32"/>
                <a:gd name="T19" fmla="*/ 16 h 20"/>
                <a:gd name="T20" fmla="*/ 6 w 32"/>
                <a:gd name="T21" fmla="*/ 18 h 20"/>
                <a:gd name="T22" fmla="*/ 12 w 32"/>
                <a:gd name="T23" fmla="*/ 20 h 20"/>
                <a:gd name="T24" fmla="*/ 32 w 32"/>
                <a:gd name="T25" fmla="*/ 20 h 20"/>
                <a:gd name="T26" fmla="*/ 32 w 32"/>
                <a:gd name="T27" fmla="*/ 20 h 20"/>
                <a:gd name="T28" fmla="*/ 30 w 32"/>
                <a:gd name="T29" fmla="*/ 10 h 20"/>
                <a:gd name="T30" fmla="*/ 30 w 32"/>
                <a:gd name="T31" fmla="*/ 10 h 20"/>
                <a:gd name="T32" fmla="*/ 32 w 32"/>
                <a:gd name="T33" fmla="*/ 0 h 20"/>
                <a:gd name="T34" fmla="*/ 32 w 32"/>
                <a:gd name="T35"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2" h="20">
                  <a:moveTo>
                    <a:pt x="32" y="0"/>
                  </a:moveTo>
                  <a:lnTo>
                    <a:pt x="12" y="0"/>
                  </a:lnTo>
                  <a:lnTo>
                    <a:pt x="12" y="0"/>
                  </a:lnTo>
                  <a:lnTo>
                    <a:pt x="6" y="2"/>
                  </a:lnTo>
                  <a:lnTo>
                    <a:pt x="4" y="4"/>
                  </a:lnTo>
                  <a:lnTo>
                    <a:pt x="0" y="6"/>
                  </a:lnTo>
                  <a:lnTo>
                    <a:pt x="0" y="10"/>
                  </a:lnTo>
                  <a:lnTo>
                    <a:pt x="0" y="10"/>
                  </a:lnTo>
                  <a:lnTo>
                    <a:pt x="0" y="14"/>
                  </a:lnTo>
                  <a:lnTo>
                    <a:pt x="4" y="16"/>
                  </a:lnTo>
                  <a:lnTo>
                    <a:pt x="6" y="18"/>
                  </a:lnTo>
                  <a:lnTo>
                    <a:pt x="12" y="20"/>
                  </a:lnTo>
                  <a:lnTo>
                    <a:pt x="32" y="20"/>
                  </a:lnTo>
                  <a:lnTo>
                    <a:pt x="32" y="20"/>
                  </a:lnTo>
                  <a:lnTo>
                    <a:pt x="30" y="10"/>
                  </a:lnTo>
                  <a:lnTo>
                    <a:pt x="30" y="10"/>
                  </a:lnTo>
                  <a:lnTo>
                    <a:pt x="32" y="0"/>
                  </a:lnTo>
                  <a:lnTo>
                    <a:pt x="32" y="0"/>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404" name="Freeform 156"/>
            <p:cNvSpPr>
              <a:spLocks/>
            </p:cNvSpPr>
            <p:nvPr/>
          </p:nvSpPr>
          <p:spPr bwMode="auto">
            <a:xfrm>
              <a:off x="6024563" y="6340475"/>
              <a:ext cx="441325" cy="209550"/>
            </a:xfrm>
            <a:custGeom>
              <a:avLst/>
              <a:gdLst>
                <a:gd name="T0" fmla="*/ 260 w 278"/>
                <a:gd name="T1" fmla="*/ 0 h 132"/>
                <a:gd name="T2" fmla="*/ 18 w 278"/>
                <a:gd name="T3" fmla="*/ 0 h 132"/>
                <a:gd name="T4" fmla="*/ 18 w 278"/>
                <a:gd name="T5" fmla="*/ 0 h 132"/>
                <a:gd name="T6" fmla="*/ 10 w 278"/>
                <a:gd name="T7" fmla="*/ 0 h 132"/>
                <a:gd name="T8" fmla="*/ 4 w 278"/>
                <a:gd name="T9" fmla="*/ 4 h 132"/>
                <a:gd name="T10" fmla="*/ 0 w 278"/>
                <a:gd name="T11" fmla="*/ 10 h 132"/>
                <a:gd name="T12" fmla="*/ 0 w 278"/>
                <a:gd name="T13" fmla="*/ 18 h 132"/>
                <a:gd name="T14" fmla="*/ 0 w 278"/>
                <a:gd name="T15" fmla="*/ 132 h 132"/>
                <a:gd name="T16" fmla="*/ 20 w 278"/>
                <a:gd name="T17" fmla="*/ 132 h 132"/>
                <a:gd name="T18" fmla="*/ 20 w 278"/>
                <a:gd name="T19" fmla="*/ 132 h 132"/>
                <a:gd name="T20" fmla="*/ 24 w 278"/>
                <a:gd name="T21" fmla="*/ 120 h 132"/>
                <a:gd name="T22" fmla="*/ 34 w 278"/>
                <a:gd name="T23" fmla="*/ 110 h 132"/>
                <a:gd name="T24" fmla="*/ 44 w 278"/>
                <a:gd name="T25" fmla="*/ 104 h 132"/>
                <a:gd name="T26" fmla="*/ 58 w 278"/>
                <a:gd name="T27" fmla="*/ 102 h 132"/>
                <a:gd name="T28" fmla="*/ 58 w 278"/>
                <a:gd name="T29" fmla="*/ 102 h 132"/>
                <a:gd name="T30" fmla="*/ 70 w 278"/>
                <a:gd name="T31" fmla="*/ 104 h 132"/>
                <a:gd name="T32" fmla="*/ 82 w 278"/>
                <a:gd name="T33" fmla="*/ 110 h 132"/>
                <a:gd name="T34" fmla="*/ 90 w 278"/>
                <a:gd name="T35" fmla="*/ 120 h 132"/>
                <a:gd name="T36" fmla="*/ 96 w 278"/>
                <a:gd name="T37" fmla="*/ 132 h 132"/>
                <a:gd name="T38" fmla="*/ 182 w 278"/>
                <a:gd name="T39" fmla="*/ 132 h 132"/>
                <a:gd name="T40" fmla="*/ 182 w 278"/>
                <a:gd name="T41" fmla="*/ 132 h 132"/>
                <a:gd name="T42" fmla="*/ 188 w 278"/>
                <a:gd name="T43" fmla="*/ 120 h 132"/>
                <a:gd name="T44" fmla="*/ 196 w 278"/>
                <a:gd name="T45" fmla="*/ 110 h 132"/>
                <a:gd name="T46" fmla="*/ 208 w 278"/>
                <a:gd name="T47" fmla="*/ 104 h 132"/>
                <a:gd name="T48" fmla="*/ 220 w 278"/>
                <a:gd name="T49" fmla="*/ 102 h 132"/>
                <a:gd name="T50" fmla="*/ 220 w 278"/>
                <a:gd name="T51" fmla="*/ 102 h 132"/>
                <a:gd name="T52" fmla="*/ 234 w 278"/>
                <a:gd name="T53" fmla="*/ 104 h 132"/>
                <a:gd name="T54" fmla="*/ 244 w 278"/>
                <a:gd name="T55" fmla="*/ 110 h 132"/>
                <a:gd name="T56" fmla="*/ 254 w 278"/>
                <a:gd name="T57" fmla="*/ 120 h 132"/>
                <a:gd name="T58" fmla="*/ 258 w 278"/>
                <a:gd name="T59" fmla="*/ 132 h 132"/>
                <a:gd name="T60" fmla="*/ 278 w 278"/>
                <a:gd name="T61" fmla="*/ 132 h 132"/>
                <a:gd name="T62" fmla="*/ 278 w 278"/>
                <a:gd name="T63" fmla="*/ 18 h 132"/>
                <a:gd name="T64" fmla="*/ 278 w 278"/>
                <a:gd name="T65" fmla="*/ 18 h 132"/>
                <a:gd name="T66" fmla="*/ 278 w 278"/>
                <a:gd name="T67" fmla="*/ 10 h 132"/>
                <a:gd name="T68" fmla="*/ 274 w 278"/>
                <a:gd name="T69" fmla="*/ 4 h 132"/>
                <a:gd name="T70" fmla="*/ 268 w 278"/>
                <a:gd name="T71" fmla="*/ 0 h 132"/>
                <a:gd name="T72" fmla="*/ 260 w 278"/>
                <a:gd name="T73" fmla="*/ 0 h 132"/>
                <a:gd name="T74" fmla="*/ 260 w 278"/>
                <a:gd name="T75"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78" h="132">
                  <a:moveTo>
                    <a:pt x="260" y="0"/>
                  </a:moveTo>
                  <a:lnTo>
                    <a:pt x="18" y="0"/>
                  </a:lnTo>
                  <a:lnTo>
                    <a:pt x="18" y="0"/>
                  </a:lnTo>
                  <a:lnTo>
                    <a:pt x="10" y="0"/>
                  </a:lnTo>
                  <a:lnTo>
                    <a:pt x="4" y="4"/>
                  </a:lnTo>
                  <a:lnTo>
                    <a:pt x="0" y="10"/>
                  </a:lnTo>
                  <a:lnTo>
                    <a:pt x="0" y="18"/>
                  </a:lnTo>
                  <a:lnTo>
                    <a:pt x="0" y="132"/>
                  </a:lnTo>
                  <a:lnTo>
                    <a:pt x="20" y="132"/>
                  </a:lnTo>
                  <a:lnTo>
                    <a:pt x="20" y="132"/>
                  </a:lnTo>
                  <a:lnTo>
                    <a:pt x="24" y="120"/>
                  </a:lnTo>
                  <a:lnTo>
                    <a:pt x="34" y="110"/>
                  </a:lnTo>
                  <a:lnTo>
                    <a:pt x="44" y="104"/>
                  </a:lnTo>
                  <a:lnTo>
                    <a:pt x="58" y="102"/>
                  </a:lnTo>
                  <a:lnTo>
                    <a:pt x="58" y="102"/>
                  </a:lnTo>
                  <a:lnTo>
                    <a:pt x="70" y="104"/>
                  </a:lnTo>
                  <a:lnTo>
                    <a:pt x="82" y="110"/>
                  </a:lnTo>
                  <a:lnTo>
                    <a:pt x="90" y="120"/>
                  </a:lnTo>
                  <a:lnTo>
                    <a:pt x="96" y="132"/>
                  </a:lnTo>
                  <a:lnTo>
                    <a:pt x="182" y="132"/>
                  </a:lnTo>
                  <a:lnTo>
                    <a:pt x="182" y="132"/>
                  </a:lnTo>
                  <a:lnTo>
                    <a:pt x="188" y="120"/>
                  </a:lnTo>
                  <a:lnTo>
                    <a:pt x="196" y="110"/>
                  </a:lnTo>
                  <a:lnTo>
                    <a:pt x="208" y="104"/>
                  </a:lnTo>
                  <a:lnTo>
                    <a:pt x="220" y="102"/>
                  </a:lnTo>
                  <a:lnTo>
                    <a:pt x="220" y="102"/>
                  </a:lnTo>
                  <a:lnTo>
                    <a:pt x="234" y="104"/>
                  </a:lnTo>
                  <a:lnTo>
                    <a:pt x="244" y="110"/>
                  </a:lnTo>
                  <a:lnTo>
                    <a:pt x="254" y="120"/>
                  </a:lnTo>
                  <a:lnTo>
                    <a:pt x="258" y="132"/>
                  </a:lnTo>
                  <a:lnTo>
                    <a:pt x="278" y="132"/>
                  </a:lnTo>
                  <a:lnTo>
                    <a:pt x="278" y="18"/>
                  </a:lnTo>
                  <a:lnTo>
                    <a:pt x="278" y="18"/>
                  </a:lnTo>
                  <a:lnTo>
                    <a:pt x="278" y="10"/>
                  </a:lnTo>
                  <a:lnTo>
                    <a:pt x="274" y="4"/>
                  </a:lnTo>
                  <a:lnTo>
                    <a:pt x="268" y="0"/>
                  </a:lnTo>
                  <a:lnTo>
                    <a:pt x="260" y="0"/>
                  </a:lnTo>
                  <a:lnTo>
                    <a:pt x="26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405" name="Freeform 157"/>
            <p:cNvSpPr>
              <a:spLocks/>
            </p:cNvSpPr>
            <p:nvPr/>
          </p:nvSpPr>
          <p:spPr bwMode="auto">
            <a:xfrm>
              <a:off x="6323013" y="6515100"/>
              <a:ext cx="101600" cy="101600"/>
            </a:xfrm>
            <a:custGeom>
              <a:avLst/>
              <a:gdLst>
                <a:gd name="T0" fmla="*/ 0 w 64"/>
                <a:gd name="T1" fmla="*/ 32 h 64"/>
                <a:gd name="T2" fmla="*/ 0 w 64"/>
                <a:gd name="T3" fmla="*/ 32 h 64"/>
                <a:gd name="T4" fmla="*/ 0 w 64"/>
                <a:gd name="T5" fmla="*/ 38 h 64"/>
                <a:gd name="T6" fmla="*/ 2 w 64"/>
                <a:gd name="T7" fmla="*/ 44 h 64"/>
                <a:gd name="T8" fmla="*/ 10 w 64"/>
                <a:gd name="T9" fmla="*/ 54 h 64"/>
                <a:gd name="T10" fmla="*/ 14 w 64"/>
                <a:gd name="T11" fmla="*/ 58 h 64"/>
                <a:gd name="T12" fmla="*/ 20 w 64"/>
                <a:gd name="T13" fmla="*/ 62 h 64"/>
                <a:gd name="T14" fmla="*/ 26 w 64"/>
                <a:gd name="T15" fmla="*/ 64 h 64"/>
                <a:gd name="T16" fmla="*/ 32 w 64"/>
                <a:gd name="T17" fmla="*/ 64 h 64"/>
                <a:gd name="T18" fmla="*/ 32 w 64"/>
                <a:gd name="T19" fmla="*/ 64 h 64"/>
                <a:gd name="T20" fmla="*/ 38 w 64"/>
                <a:gd name="T21" fmla="*/ 64 h 64"/>
                <a:gd name="T22" fmla="*/ 44 w 64"/>
                <a:gd name="T23" fmla="*/ 62 h 64"/>
                <a:gd name="T24" fmla="*/ 54 w 64"/>
                <a:gd name="T25" fmla="*/ 54 h 64"/>
                <a:gd name="T26" fmla="*/ 62 w 64"/>
                <a:gd name="T27" fmla="*/ 44 h 64"/>
                <a:gd name="T28" fmla="*/ 64 w 64"/>
                <a:gd name="T29" fmla="*/ 38 h 64"/>
                <a:gd name="T30" fmla="*/ 64 w 64"/>
                <a:gd name="T31" fmla="*/ 32 h 64"/>
                <a:gd name="T32" fmla="*/ 64 w 64"/>
                <a:gd name="T33" fmla="*/ 32 h 64"/>
                <a:gd name="T34" fmla="*/ 64 w 64"/>
                <a:gd name="T35" fmla="*/ 26 h 64"/>
                <a:gd name="T36" fmla="*/ 62 w 64"/>
                <a:gd name="T37" fmla="*/ 20 h 64"/>
                <a:gd name="T38" fmla="*/ 54 w 64"/>
                <a:gd name="T39" fmla="*/ 10 h 64"/>
                <a:gd name="T40" fmla="*/ 44 w 64"/>
                <a:gd name="T41" fmla="*/ 2 h 64"/>
                <a:gd name="T42" fmla="*/ 38 w 64"/>
                <a:gd name="T43" fmla="*/ 0 h 64"/>
                <a:gd name="T44" fmla="*/ 32 w 64"/>
                <a:gd name="T45" fmla="*/ 0 h 64"/>
                <a:gd name="T46" fmla="*/ 32 w 64"/>
                <a:gd name="T47" fmla="*/ 0 h 64"/>
                <a:gd name="T48" fmla="*/ 26 w 64"/>
                <a:gd name="T49" fmla="*/ 0 h 64"/>
                <a:gd name="T50" fmla="*/ 20 w 64"/>
                <a:gd name="T51" fmla="*/ 2 h 64"/>
                <a:gd name="T52" fmla="*/ 10 w 64"/>
                <a:gd name="T53" fmla="*/ 10 h 64"/>
                <a:gd name="T54" fmla="*/ 2 w 64"/>
                <a:gd name="T55" fmla="*/ 20 h 64"/>
                <a:gd name="T56" fmla="*/ 0 w 64"/>
                <a:gd name="T57" fmla="*/ 26 h 64"/>
                <a:gd name="T58" fmla="*/ 0 w 64"/>
                <a:gd name="T59" fmla="*/ 32 h 64"/>
                <a:gd name="T60" fmla="*/ 0 w 64"/>
                <a:gd name="T61"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4" h="64">
                  <a:moveTo>
                    <a:pt x="0" y="32"/>
                  </a:moveTo>
                  <a:lnTo>
                    <a:pt x="0" y="32"/>
                  </a:lnTo>
                  <a:lnTo>
                    <a:pt x="0" y="38"/>
                  </a:lnTo>
                  <a:lnTo>
                    <a:pt x="2" y="44"/>
                  </a:lnTo>
                  <a:lnTo>
                    <a:pt x="10" y="54"/>
                  </a:lnTo>
                  <a:lnTo>
                    <a:pt x="14" y="58"/>
                  </a:lnTo>
                  <a:lnTo>
                    <a:pt x="20" y="62"/>
                  </a:lnTo>
                  <a:lnTo>
                    <a:pt x="26" y="64"/>
                  </a:lnTo>
                  <a:lnTo>
                    <a:pt x="32" y="64"/>
                  </a:lnTo>
                  <a:lnTo>
                    <a:pt x="32" y="64"/>
                  </a:lnTo>
                  <a:lnTo>
                    <a:pt x="38" y="64"/>
                  </a:lnTo>
                  <a:lnTo>
                    <a:pt x="44" y="62"/>
                  </a:lnTo>
                  <a:lnTo>
                    <a:pt x="54" y="54"/>
                  </a:lnTo>
                  <a:lnTo>
                    <a:pt x="62" y="44"/>
                  </a:lnTo>
                  <a:lnTo>
                    <a:pt x="64" y="38"/>
                  </a:lnTo>
                  <a:lnTo>
                    <a:pt x="64" y="32"/>
                  </a:lnTo>
                  <a:lnTo>
                    <a:pt x="64" y="32"/>
                  </a:lnTo>
                  <a:lnTo>
                    <a:pt x="64" y="26"/>
                  </a:lnTo>
                  <a:lnTo>
                    <a:pt x="62" y="20"/>
                  </a:lnTo>
                  <a:lnTo>
                    <a:pt x="54" y="10"/>
                  </a:lnTo>
                  <a:lnTo>
                    <a:pt x="44" y="2"/>
                  </a:lnTo>
                  <a:lnTo>
                    <a:pt x="38" y="0"/>
                  </a:lnTo>
                  <a:lnTo>
                    <a:pt x="32" y="0"/>
                  </a:lnTo>
                  <a:lnTo>
                    <a:pt x="32" y="0"/>
                  </a:lnTo>
                  <a:lnTo>
                    <a:pt x="26" y="0"/>
                  </a:lnTo>
                  <a:lnTo>
                    <a:pt x="20" y="2"/>
                  </a:lnTo>
                  <a:lnTo>
                    <a:pt x="10" y="10"/>
                  </a:lnTo>
                  <a:lnTo>
                    <a:pt x="2" y="20"/>
                  </a:lnTo>
                  <a:lnTo>
                    <a:pt x="0" y="26"/>
                  </a:lnTo>
                  <a:lnTo>
                    <a:pt x="0" y="32"/>
                  </a:lnTo>
                  <a:lnTo>
                    <a:pt x="0" y="3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406" name="Freeform 158"/>
            <p:cNvSpPr>
              <a:spLocks/>
            </p:cNvSpPr>
            <p:nvPr/>
          </p:nvSpPr>
          <p:spPr bwMode="auto">
            <a:xfrm>
              <a:off x="6351588" y="6543675"/>
              <a:ext cx="44450" cy="44450"/>
            </a:xfrm>
            <a:custGeom>
              <a:avLst/>
              <a:gdLst>
                <a:gd name="T0" fmla="*/ 0 w 28"/>
                <a:gd name="T1" fmla="*/ 14 h 28"/>
                <a:gd name="T2" fmla="*/ 0 w 28"/>
                <a:gd name="T3" fmla="*/ 14 h 28"/>
                <a:gd name="T4" fmla="*/ 2 w 28"/>
                <a:gd name="T5" fmla="*/ 20 h 28"/>
                <a:gd name="T6" fmla="*/ 4 w 28"/>
                <a:gd name="T7" fmla="*/ 24 h 28"/>
                <a:gd name="T8" fmla="*/ 8 w 28"/>
                <a:gd name="T9" fmla="*/ 26 h 28"/>
                <a:gd name="T10" fmla="*/ 14 w 28"/>
                <a:gd name="T11" fmla="*/ 28 h 28"/>
                <a:gd name="T12" fmla="*/ 14 w 28"/>
                <a:gd name="T13" fmla="*/ 28 h 28"/>
                <a:gd name="T14" fmla="*/ 20 w 28"/>
                <a:gd name="T15" fmla="*/ 26 h 28"/>
                <a:gd name="T16" fmla="*/ 24 w 28"/>
                <a:gd name="T17" fmla="*/ 24 h 28"/>
                <a:gd name="T18" fmla="*/ 28 w 28"/>
                <a:gd name="T19" fmla="*/ 20 h 28"/>
                <a:gd name="T20" fmla="*/ 28 w 28"/>
                <a:gd name="T21" fmla="*/ 14 h 28"/>
                <a:gd name="T22" fmla="*/ 28 w 28"/>
                <a:gd name="T23" fmla="*/ 14 h 28"/>
                <a:gd name="T24" fmla="*/ 28 w 28"/>
                <a:gd name="T25" fmla="*/ 8 h 28"/>
                <a:gd name="T26" fmla="*/ 24 w 28"/>
                <a:gd name="T27" fmla="*/ 4 h 28"/>
                <a:gd name="T28" fmla="*/ 20 w 28"/>
                <a:gd name="T29" fmla="*/ 0 h 28"/>
                <a:gd name="T30" fmla="*/ 14 w 28"/>
                <a:gd name="T31" fmla="*/ 0 h 28"/>
                <a:gd name="T32" fmla="*/ 14 w 28"/>
                <a:gd name="T33" fmla="*/ 0 h 28"/>
                <a:gd name="T34" fmla="*/ 8 w 28"/>
                <a:gd name="T35" fmla="*/ 0 h 28"/>
                <a:gd name="T36" fmla="*/ 4 w 28"/>
                <a:gd name="T37" fmla="*/ 4 h 28"/>
                <a:gd name="T38" fmla="*/ 2 w 28"/>
                <a:gd name="T39" fmla="*/ 8 h 28"/>
                <a:gd name="T40" fmla="*/ 0 w 28"/>
                <a:gd name="T41" fmla="*/ 14 h 28"/>
                <a:gd name="T42" fmla="*/ 0 w 28"/>
                <a:gd name="T43" fmla="*/ 1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8" h="28">
                  <a:moveTo>
                    <a:pt x="0" y="14"/>
                  </a:moveTo>
                  <a:lnTo>
                    <a:pt x="0" y="14"/>
                  </a:lnTo>
                  <a:lnTo>
                    <a:pt x="2" y="20"/>
                  </a:lnTo>
                  <a:lnTo>
                    <a:pt x="4" y="24"/>
                  </a:lnTo>
                  <a:lnTo>
                    <a:pt x="8" y="26"/>
                  </a:lnTo>
                  <a:lnTo>
                    <a:pt x="14" y="28"/>
                  </a:lnTo>
                  <a:lnTo>
                    <a:pt x="14" y="28"/>
                  </a:lnTo>
                  <a:lnTo>
                    <a:pt x="20" y="26"/>
                  </a:lnTo>
                  <a:lnTo>
                    <a:pt x="24" y="24"/>
                  </a:lnTo>
                  <a:lnTo>
                    <a:pt x="28" y="20"/>
                  </a:lnTo>
                  <a:lnTo>
                    <a:pt x="28" y="14"/>
                  </a:lnTo>
                  <a:lnTo>
                    <a:pt x="28" y="14"/>
                  </a:lnTo>
                  <a:lnTo>
                    <a:pt x="28" y="8"/>
                  </a:lnTo>
                  <a:lnTo>
                    <a:pt x="24" y="4"/>
                  </a:lnTo>
                  <a:lnTo>
                    <a:pt x="20" y="0"/>
                  </a:lnTo>
                  <a:lnTo>
                    <a:pt x="14" y="0"/>
                  </a:lnTo>
                  <a:lnTo>
                    <a:pt x="14" y="0"/>
                  </a:lnTo>
                  <a:lnTo>
                    <a:pt x="8" y="0"/>
                  </a:lnTo>
                  <a:lnTo>
                    <a:pt x="4" y="4"/>
                  </a:lnTo>
                  <a:lnTo>
                    <a:pt x="2" y="8"/>
                  </a:lnTo>
                  <a:lnTo>
                    <a:pt x="0" y="14"/>
                  </a:lnTo>
                  <a:lnTo>
                    <a:pt x="0"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407" name="Freeform 159"/>
            <p:cNvSpPr>
              <a:spLocks/>
            </p:cNvSpPr>
            <p:nvPr/>
          </p:nvSpPr>
          <p:spPr bwMode="auto">
            <a:xfrm>
              <a:off x="6046788" y="6381750"/>
              <a:ext cx="47625" cy="88900"/>
            </a:xfrm>
            <a:custGeom>
              <a:avLst/>
              <a:gdLst>
                <a:gd name="T0" fmla="*/ 0 w 30"/>
                <a:gd name="T1" fmla="*/ 0 h 56"/>
                <a:gd name="T2" fmla="*/ 20 w 30"/>
                <a:gd name="T3" fmla="*/ 0 h 56"/>
                <a:gd name="T4" fmla="*/ 20 w 30"/>
                <a:gd name="T5" fmla="*/ 0 h 56"/>
                <a:gd name="T6" fmla="*/ 24 w 30"/>
                <a:gd name="T7" fmla="*/ 0 h 56"/>
                <a:gd name="T8" fmla="*/ 28 w 30"/>
                <a:gd name="T9" fmla="*/ 4 h 56"/>
                <a:gd name="T10" fmla="*/ 30 w 30"/>
                <a:gd name="T11" fmla="*/ 6 h 56"/>
                <a:gd name="T12" fmla="*/ 30 w 30"/>
                <a:gd name="T13" fmla="*/ 12 h 56"/>
                <a:gd name="T14" fmla="*/ 30 w 30"/>
                <a:gd name="T15" fmla="*/ 46 h 56"/>
                <a:gd name="T16" fmla="*/ 30 w 30"/>
                <a:gd name="T17" fmla="*/ 46 h 56"/>
                <a:gd name="T18" fmla="*/ 30 w 30"/>
                <a:gd name="T19" fmla="*/ 50 h 56"/>
                <a:gd name="T20" fmla="*/ 28 w 30"/>
                <a:gd name="T21" fmla="*/ 54 h 56"/>
                <a:gd name="T22" fmla="*/ 24 w 30"/>
                <a:gd name="T23" fmla="*/ 56 h 56"/>
                <a:gd name="T24" fmla="*/ 20 w 30"/>
                <a:gd name="T25" fmla="*/ 56 h 56"/>
                <a:gd name="T26" fmla="*/ 0 w 30"/>
                <a:gd name="T27" fmla="*/ 56 h 56"/>
                <a:gd name="T28" fmla="*/ 0 w 30"/>
                <a:gd name="T29"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 h="56">
                  <a:moveTo>
                    <a:pt x="0" y="0"/>
                  </a:moveTo>
                  <a:lnTo>
                    <a:pt x="20" y="0"/>
                  </a:lnTo>
                  <a:lnTo>
                    <a:pt x="20" y="0"/>
                  </a:lnTo>
                  <a:lnTo>
                    <a:pt x="24" y="0"/>
                  </a:lnTo>
                  <a:lnTo>
                    <a:pt x="28" y="4"/>
                  </a:lnTo>
                  <a:lnTo>
                    <a:pt x="30" y="6"/>
                  </a:lnTo>
                  <a:lnTo>
                    <a:pt x="30" y="12"/>
                  </a:lnTo>
                  <a:lnTo>
                    <a:pt x="30" y="46"/>
                  </a:lnTo>
                  <a:lnTo>
                    <a:pt x="30" y="46"/>
                  </a:lnTo>
                  <a:lnTo>
                    <a:pt x="30" y="50"/>
                  </a:lnTo>
                  <a:lnTo>
                    <a:pt x="28" y="54"/>
                  </a:lnTo>
                  <a:lnTo>
                    <a:pt x="24" y="56"/>
                  </a:lnTo>
                  <a:lnTo>
                    <a:pt x="20" y="56"/>
                  </a:lnTo>
                  <a:lnTo>
                    <a:pt x="0" y="56"/>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408" name="Freeform 160"/>
            <p:cNvSpPr>
              <a:spLocks/>
            </p:cNvSpPr>
            <p:nvPr/>
          </p:nvSpPr>
          <p:spPr bwMode="auto">
            <a:xfrm>
              <a:off x="6396038" y="6381750"/>
              <a:ext cx="47625" cy="88900"/>
            </a:xfrm>
            <a:custGeom>
              <a:avLst/>
              <a:gdLst>
                <a:gd name="T0" fmla="*/ 30 w 30"/>
                <a:gd name="T1" fmla="*/ 56 h 56"/>
                <a:gd name="T2" fmla="*/ 10 w 30"/>
                <a:gd name="T3" fmla="*/ 56 h 56"/>
                <a:gd name="T4" fmla="*/ 10 w 30"/>
                <a:gd name="T5" fmla="*/ 56 h 56"/>
                <a:gd name="T6" fmla="*/ 6 w 30"/>
                <a:gd name="T7" fmla="*/ 56 h 56"/>
                <a:gd name="T8" fmla="*/ 2 w 30"/>
                <a:gd name="T9" fmla="*/ 54 h 56"/>
                <a:gd name="T10" fmla="*/ 0 w 30"/>
                <a:gd name="T11" fmla="*/ 50 h 56"/>
                <a:gd name="T12" fmla="*/ 0 w 30"/>
                <a:gd name="T13" fmla="*/ 46 h 56"/>
                <a:gd name="T14" fmla="*/ 0 w 30"/>
                <a:gd name="T15" fmla="*/ 12 h 56"/>
                <a:gd name="T16" fmla="*/ 0 w 30"/>
                <a:gd name="T17" fmla="*/ 12 h 56"/>
                <a:gd name="T18" fmla="*/ 0 w 30"/>
                <a:gd name="T19" fmla="*/ 6 h 56"/>
                <a:gd name="T20" fmla="*/ 2 w 30"/>
                <a:gd name="T21" fmla="*/ 4 h 56"/>
                <a:gd name="T22" fmla="*/ 6 w 30"/>
                <a:gd name="T23" fmla="*/ 0 h 56"/>
                <a:gd name="T24" fmla="*/ 10 w 30"/>
                <a:gd name="T25" fmla="*/ 0 h 56"/>
                <a:gd name="T26" fmla="*/ 30 w 30"/>
                <a:gd name="T27" fmla="*/ 0 h 56"/>
                <a:gd name="T28" fmla="*/ 30 w 30"/>
                <a:gd name="T29" fmla="*/ 5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 h="56">
                  <a:moveTo>
                    <a:pt x="30" y="56"/>
                  </a:moveTo>
                  <a:lnTo>
                    <a:pt x="10" y="56"/>
                  </a:lnTo>
                  <a:lnTo>
                    <a:pt x="10" y="56"/>
                  </a:lnTo>
                  <a:lnTo>
                    <a:pt x="6" y="56"/>
                  </a:lnTo>
                  <a:lnTo>
                    <a:pt x="2" y="54"/>
                  </a:lnTo>
                  <a:lnTo>
                    <a:pt x="0" y="50"/>
                  </a:lnTo>
                  <a:lnTo>
                    <a:pt x="0" y="46"/>
                  </a:lnTo>
                  <a:lnTo>
                    <a:pt x="0" y="12"/>
                  </a:lnTo>
                  <a:lnTo>
                    <a:pt x="0" y="12"/>
                  </a:lnTo>
                  <a:lnTo>
                    <a:pt x="0" y="6"/>
                  </a:lnTo>
                  <a:lnTo>
                    <a:pt x="2" y="4"/>
                  </a:lnTo>
                  <a:lnTo>
                    <a:pt x="6" y="0"/>
                  </a:lnTo>
                  <a:lnTo>
                    <a:pt x="10" y="0"/>
                  </a:lnTo>
                  <a:lnTo>
                    <a:pt x="30" y="0"/>
                  </a:lnTo>
                  <a:lnTo>
                    <a:pt x="30" y="5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409" name="Freeform 161"/>
            <p:cNvSpPr>
              <a:spLocks/>
            </p:cNvSpPr>
            <p:nvPr/>
          </p:nvSpPr>
          <p:spPr bwMode="auto">
            <a:xfrm>
              <a:off x="6135688" y="6381750"/>
              <a:ext cx="88900" cy="88900"/>
            </a:xfrm>
            <a:custGeom>
              <a:avLst/>
              <a:gdLst>
                <a:gd name="T0" fmla="*/ 56 w 56"/>
                <a:gd name="T1" fmla="*/ 46 h 56"/>
                <a:gd name="T2" fmla="*/ 56 w 56"/>
                <a:gd name="T3" fmla="*/ 46 h 56"/>
                <a:gd name="T4" fmla="*/ 56 w 56"/>
                <a:gd name="T5" fmla="*/ 50 h 56"/>
                <a:gd name="T6" fmla="*/ 52 w 56"/>
                <a:gd name="T7" fmla="*/ 54 h 56"/>
                <a:gd name="T8" fmla="*/ 50 w 56"/>
                <a:gd name="T9" fmla="*/ 56 h 56"/>
                <a:gd name="T10" fmla="*/ 44 w 56"/>
                <a:gd name="T11" fmla="*/ 56 h 56"/>
                <a:gd name="T12" fmla="*/ 12 w 56"/>
                <a:gd name="T13" fmla="*/ 56 h 56"/>
                <a:gd name="T14" fmla="*/ 12 w 56"/>
                <a:gd name="T15" fmla="*/ 56 h 56"/>
                <a:gd name="T16" fmla="*/ 6 w 56"/>
                <a:gd name="T17" fmla="*/ 56 h 56"/>
                <a:gd name="T18" fmla="*/ 4 w 56"/>
                <a:gd name="T19" fmla="*/ 54 h 56"/>
                <a:gd name="T20" fmla="*/ 0 w 56"/>
                <a:gd name="T21" fmla="*/ 50 h 56"/>
                <a:gd name="T22" fmla="*/ 0 w 56"/>
                <a:gd name="T23" fmla="*/ 46 h 56"/>
                <a:gd name="T24" fmla="*/ 0 w 56"/>
                <a:gd name="T25" fmla="*/ 12 h 56"/>
                <a:gd name="T26" fmla="*/ 0 w 56"/>
                <a:gd name="T27" fmla="*/ 12 h 56"/>
                <a:gd name="T28" fmla="*/ 0 w 56"/>
                <a:gd name="T29" fmla="*/ 6 h 56"/>
                <a:gd name="T30" fmla="*/ 4 w 56"/>
                <a:gd name="T31" fmla="*/ 4 h 56"/>
                <a:gd name="T32" fmla="*/ 6 w 56"/>
                <a:gd name="T33" fmla="*/ 0 h 56"/>
                <a:gd name="T34" fmla="*/ 12 w 56"/>
                <a:gd name="T35" fmla="*/ 0 h 56"/>
                <a:gd name="T36" fmla="*/ 44 w 56"/>
                <a:gd name="T37" fmla="*/ 0 h 56"/>
                <a:gd name="T38" fmla="*/ 44 w 56"/>
                <a:gd name="T39" fmla="*/ 0 h 56"/>
                <a:gd name="T40" fmla="*/ 50 w 56"/>
                <a:gd name="T41" fmla="*/ 0 h 56"/>
                <a:gd name="T42" fmla="*/ 52 w 56"/>
                <a:gd name="T43" fmla="*/ 4 h 56"/>
                <a:gd name="T44" fmla="*/ 56 w 56"/>
                <a:gd name="T45" fmla="*/ 6 h 56"/>
                <a:gd name="T46" fmla="*/ 56 w 56"/>
                <a:gd name="T47" fmla="*/ 12 h 56"/>
                <a:gd name="T48" fmla="*/ 56 w 56"/>
                <a:gd name="T49" fmla="*/ 4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6" h="56">
                  <a:moveTo>
                    <a:pt x="56" y="46"/>
                  </a:moveTo>
                  <a:lnTo>
                    <a:pt x="56" y="46"/>
                  </a:lnTo>
                  <a:lnTo>
                    <a:pt x="56" y="50"/>
                  </a:lnTo>
                  <a:lnTo>
                    <a:pt x="52" y="54"/>
                  </a:lnTo>
                  <a:lnTo>
                    <a:pt x="50" y="56"/>
                  </a:lnTo>
                  <a:lnTo>
                    <a:pt x="44" y="56"/>
                  </a:lnTo>
                  <a:lnTo>
                    <a:pt x="12" y="56"/>
                  </a:lnTo>
                  <a:lnTo>
                    <a:pt x="12" y="56"/>
                  </a:lnTo>
                  <a:lnTo>
                    <a:pt x="6" y="56"/>
                  </a:lnTo>
                  <a:lnTo>
                    <a:pt x="4" y="54"/>
                  </a:lnTo>
                  <a:lnTo>
                    <a:pt x="0" y="50"/>
                  </a:lnTo>
                  <a:lnTo>
                    <a:pt x="0" y="46"/>
                  </a:lnTo>
                  <a:lnTo>
                    <a:pt x="0" y="12"/>
                  </a:lnTo>
                  <a:lnTo>
                    <a:pt x="0" y="12"/>
                  </a:lnTo>
                  <a:lnTo>
                    <a:pt x="0" y="6"/>
                  </a:lnTo>
                  <a:lnTo>
                    <a:pt x="4" y="4"/>
                  </a:lnTo>
                  <a:lnTo>
                    <a:pt x="6" y="0"/>
                  </a:lnTo>
                  <a:lnTo>
                    <a:pt x="12" y="0"/>
                  </a:lnTo>
                  <a:lnTo>
                    <a:pt x="44" y="0"/>
                  </a:lnTo>
                  <a:lnTo>
                    <a:pt x="44" y="0"/>
                  </a:lnTo>
                  <a:lnTo>
                    <a:pt x="50" y="0"/>
                  </a:lnTo>
                  <a:lnTo>
                    <a:pt x="52" y="4"/>
                  </a:lnTo>
                  <a:lnTo>
                    <a:pt x="56" y="6"/>
                  </a:lnTo>
                  <a:lnTo>
                    <a:pt x="56" y="12"/>
                  </a:lnTo>
                  <a:lnTo>
                    <a:pt x="56" y="4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410" name="Freeform 162"/>
            <p:cNvSpPr>
              <a:spLocks/>
            </p:cNvSpPr>
            <p:nvPr/>
          </p:nvSpPr>
          <p:spPr bwMode="auto">
            <a:xfrm>
              <a:off x="6265863" y="6381750"/>
              <a:ext cx="88900" cy="88900"/>
            </a:xfrm>
            <a:custGeom>
              <a:avLst/>
              <a:gdLst>
                <a:gd name="T0" fmla="*/ 56 w 56"/>
                <a:gd name="T1" fmla="*/ 46 h 56"/>
                <a:gd name="T2" fmla="*/ 56 w 56"/>
                <a:gd name="T3" fmla="*/ 46 h 56"/>
                <a:gd name="T4" fmla="*/ 56 w 56"/>
                <a:gd name="T5" fmla="*/ 50 h 56"/>
                <a:gd name="T6" fmla="*/ 52 w 56"/>
                <a:gd name="T7" fmla="*/ 54 h 56"/>
                <a:gd name="T8" fmla="*/ 50 w 56"/>
                <a:gd name="T9" fmla="*/ 56 h 56"/>
                <a:gd name="T10" fmla="*/ 44 w 56"/>
                <a:gd name="T11" fmla="*/ 56 h 56"/>
                <a:gd name="T12" fmla="*/ 10 w 56"/>
                <a:gd name="T13" fmla="*/ 56 h 56"/>
                <a:gd name="T14" fmla="*/ 10 w 56"/>
                <a:gd name="T15" fmla="*/ 56 h 56"/>
                <a:gd name="T16" fmla="*/ 6 w 56"/>
                <a:gd name="T17" fmla="*/ 56 h 56"/>
                <a:gd name="T18" fmla="*/ 2 w 56"/>
                <a:gd name="T19" fmla="*/ 54 h 56"/>
                <a:gd name="T20" fmla="*/ 0 w 56"/>
                <a:gd name="T21" fmla="*/ 50 h 56"/>
                <a:gd name="T22" fmla="*/ 0 w 56"/>
                <a:gd name="T23" fmla="*/ 46 h 56"/>
                <a:gd name="T24" fmla="*/ 0 w 56"/>
                <a:gd name="T25" fmla="*/ 12 h 56"/>
                <a:gd name="T26" fmla="*/ 0 w 56"/>
                <a:gd name="T27" fmla="*/ 12 h 56"/>
                <a:gd name="T28" fmla="*/ 0 w 56"/>
                <a:gd name="T29" fmla="*/ 6 h 56"/>
                <a:gd name="T30" fmla="*/ 2 w 56"/>
                <a:gd name="T31" fmla="*/ 4 h 56"/>
                <a:gd name="T32" fmla="*/ 6 w 56"/>
                <a:gd name="T33" fmla="*/ 0 h 56"/>
                <a:gd name="T34" fmla="*/ 10 w 56"/>
                <a:gd name="T35" fmla="*/ 0 h 56"/>
                <a:gd name="T36" fmla="*/ 44 w 56"/>
                <a:gd name="T37" fmla="*/ 0 h 56"/>
                <a:gd name="T38" fmla="*/ 44 w 56"/>
                <a:gd name="T39" fmla="*/ 0 h 56"/>
                <a:gd name="T40" fmla="*/ 50 w 56"/>
                <a:gd name="T41" fmla="*/ 0 h 56"/>
                <a:gd name="T42" fmla="*/ 52 w 56"/>
                <a:gd name="T43" fmla="*/ 4 h 56"/>
                <a:gd name="T44" fmla="*/ 56 w 56"/>
                <a:gd name="T45" fmla="*/ 6 h 56"/>
                <a:gd name="T46" fmla="*/ 56 w 56"/>
                <a:gd name="T47" fmla="*/ 12 h 56"/>
                <a:gd name="T48" fmla="*/ 56 w 56"/>
                <a:gd name="T49" fmla="*/ 4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6" h="56">
                  <a:moveTo>
                    <a:pt x="56" y="46"/>
                  </a:moveTo>
                  <a:lnTo>
                    <a:pt x="56" y="46"/>
                  </a:lnTo>
                  <a:lnTo>
                    <a:pt x="56" y="50"/>
                  </a:lnTo>
                  <a:lnTo>
                    <a:pt x="52" y="54"/>
                  </a:lnTo>
                  <a:lnTo>
                    <a:pt x="50" y="56"/>
                  </a:lnTo>
                  <a:lnTo>
                    <a:pt x="44" y="56"/>
                  </a:lnTo>
                  <a:lnTo>
                    <a:pt x="10" y="56"/>
                  </a:lnTo>
                  <a:lnTo>
                    <a:pt x="10" y="56"/>
                  </a:lnTo>
                  <a:lnTo>
                    <a:pt x="6" y="56"/>
                  </a:lnTo>
                  <a:lnTo>
                    <a:pt x="2" y="54"/>
                  </a:lnTo>
                  <a:lnTo>
                    <a:pt x="0" y="50"/>
                  </a:lnTo>
                  <a:lnTo>
                    <a:pt x="0" y="46"/>
                  </a:lnTo>
                  <a:lnTo>
                    <a:pt x="0" y="12"/>
                  </a:lnTo>
                  <a:lnTo>
                    <a:pt x="0" y="12"/>
                  </a:lnTo>
                  <a:lnTo>
                    <a:pt x="0" y="6"/>
                  </a:lnTo>
                  <a:lnTo>
                    <a:pt x="2" y="4"/>
                  </a:lnTo>
                  <a:lnTo>
                    <a:pt x="6" y="0"/>
                  </a:lnTo>
                  <a:lnTo>
                    <a:pt x="10" y="0"/>
                  </a:lnTo>
                  <a:lnTo>
                    <a:pt x="44" y="0"/>
                  </a:lnTo>
                  <a:lnTo>
                    <a:pt x="44" y="0"/>
                  </a:lnTo>
                  <a:lnTo>
                    <a:pt x="50" y="0"/>
                  </a:lnTo>
                  <a:lnTo>
                    <a:pt x="52" y="4"/>
                  </a:lnTo>
                  <a:lnTo>
                    <a:pt x="56" y="6"/>
                  </a:lnTo>
                  <a:lnTo>
                    <a:pt x="56" y="12"/>
                  </a:lnTo>
                  <a:lnTo>
                    <a:pt x="56" y="4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411" name="Freeform 1153"/>
            <p:cNvSpPr>
              <a:spLocks/>
            </p:cNvSpPr>
            <p:nvPr/>
          </p:nvSpPr>
          <p:spPr bwMode="auto">
            <a:xfrm>
              <a:off x="6065838" y="6515100"/>
              <a:ext cx="101600" cy="101600"/>
            </a:xfrm>
            <a:custGeom>
              <a:avLst/>
              <a:gdLst>
                <a:gd name="T0" fmla="*/ 64 w 64"/>
                <a:gd name="T1" fmla="*/ 32 h 64"/>
                <a:gd name="T2" fmla="*/ 64 w 64"/>
                <a:gd name="T3" fmla="*/ 32 h 64"/>
                <a:gd name="T4" fmla="*/ 64 w 64"/>
                <a:gd name="T5" fmla="*/ 38 h 64"/>
                <a:gd name="T6" fmla="*/ 62 w 64"/>
                <a:gd name="T7" fmla="*/ 44 h 64"/>
                <a:gd name="T8" fmla="*/ 54 w 64"/>
                <a:gd name="T9" fmla="*/ 54 h 64"/>
                <a:gd name="T10" fmla="*/ 44 w 64"/>
                <a:gd name="T11" fmla="*/ 62 h 64"/>
                <a:gd name="T12" fmla="*/ 38 w 64"/>
                <a:gd name="T13" fmla="*/ 64 h 64"/>
                <a:gd name="T14" fmla="*/ 32 w 64"/>
                <a:gd name="T15" fmla="*/ 64 h 64"/>
                <a:gd name="T16" fmla="*/ 32 w 64"/>
                <a:gd name="T17" fmla="*/ 64 h 64"/>
                <a:gd name="T18" fmla="*/ 26 w 64"/>
                <a:gd name="T19" fmla="*/ 64 h 64"/>
                <a:gd name="T20" fmla="*/ 20 w 64"/>
                <a:gd name="T21" fmla="*/ 62 h 64"/>
                <a:gd name="T22" fmla="*/ 8 w 64"/>
                <a:gd name="T23" fmla="*/ 54 h 64"/>
                <a:gd name="T24" fmla="*/ 2 w 64"/>
                <a:gd name="T25" fmla="*/ 44 h 64"/>
                <a:gd name="T26" fmla="*/ 0 w 64"/>
                <a:gd name="T27" fmla="*/ 38 h 64"/>
                <a:gd name="T28" fmla="*/ 0 w 64"/>
                <a:gd name="T29" fmla="*/ 32 h 64"/>
                <a:gd name="T30" fmla="*/ 0 w 64"/>
                <a:gd name="T31" fmla="*/ 32 h 64"/>
                <a:gd name="T32" fmla="*/ 0 w 64"/>
                <a:gd name="T33" fmla="*/ 26 h 64"/>
                <a:gd name="T34" fmla="*/ 2 w 64"/>
                <a:gd name="T35" fmla="*/ 20 h 64"/>
                <a:gd name="T36" fmla="*/ 8 w 64"/>
                <a:gd name="T37" fmla="*/ 10 h 64"/>
                <a:gd name="T38" fmla="*/ 20 w 64"/>
                <a:gd name="T39" fmla="*/ 2 h 64"/>
                <a:gd name="T40" fmla="*/ 26 w 64"/>
                <a:gd name="T41" fmla="*/ 0 h 64"/>
                <a:gd name="T42" fmla="*/ 32 w 64"/>
                <a:gd name="T43" fmla="*/ 0 h 64"/>
                <a:gd name="T44" fmla="*/ 32 w 64"/>
                <a:gd name="T45" fmla="*/ 0 h 64"/>
                <a:gd name="T46" fmla="*/ 38 w 64"/>
                <a:gd name="T47" fmla="*/ 0 h 64"/>
                <a:gd name="T48" fmla="*/ 44 w 64"/>
                <a:gd name="T49" fmla="*/ 2 h 64"/>
                <a:gd name="T50" fmla="*/ 54 w 64"/>
                <a:gd name="T51" fmla="*/ 10 h 64"/>
                <a:gd name="T52" fmla="*/ 62 w 64"/>
                <a:gd name="T53" fmla="*/ 20 h 64"/>
                <a:gd name="T54" fmla="*/ 64 w 64"/>
                <a:gd name="T55" fmla="*/ 26 h 64"/>
                <a:gd name="T56" fmla="*/ 64 w 64"/>
                <a:gd name="T57" fmla="*/ 32 h 64"/>
                <a:gd name="T58" fmla="*/ 64 w 64"/>
                <a:gd name="T59"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4" h="64">
                  <a:moveTo>
                    <a:pt x="64" y="32"/>
                  </a:moveTo>
                  <a:lnTo>
                    <a:pt x="64" y="32"/>
                  </a:lnTo>
                  <a:lnTo>
                    <a:pt x="64" y="38"/>
                  </a:lnTo>
                  <a:lnTo>
                    <a:pt x="62" y="44"/>
                  </a:lnTo>
                  <a:lnTo>
                    <a:pt x="54" y="54"/>
                  </a:lnTo>
                  <a:lnTo>
                    <a:pt x="44" y="62"/>
                  </a:lnTo>
                  <a:lnTo>
                    <a:pt x="38" y="64"/>
                  </a:lnTo>
                  <a:lnTo>
                    <a:pt x="32" y="64"/>
                  </a:lnTo>
                  <a:lnTo>
                    <a:pt x="32" y="64"/>
                  </a:lnTo>
                  <a:lnTo>
                    <a:pt x="26" y="64"/>
                  </a:lnTo>
                  <a:lnTo>
                    <a:pt x="20" y="62"/>
                  </a:lnTo>
                  <a:lnTo>
                    <a:pt x="8" y="54"/>
                  </a:lnTo>
                  <a:lnTo>
                    <a:pt x="2" y="44"/>
                  </a:lnTo>
                  <a:lnTo>
                    <a:pt x="0" y="38"/>
                  </a:lnTo>
                  <a:lnTo>
                    <a:pt x="0" y="32"/>
                  </a:lnTo>
                  <a:lnTo>
                    <a:pt x="0" y="32"/>
                  </a:lnTo>
                  <a:lnTo>
                    <a:pt x="0" y="26"/>
                  </a:lnTo>
                  <a:lnTo>
                    <a:pt x="2" y="20"/>
                  </a:lnTo>
                  <a:lnTo>
                    <a:pt x="8" y="10"/>
                  </a:lnTo>
                  <a:lnTo>
                    <a:pt x="20" y="2"/>
                  </a:lnTo>
                  <a:lnTo>
                    <a:pt x="26" y="0"/>
                  </a:lnTo>
                  <a:lnTo>
                    <a:pt x="32" y="0"/>
                  </a:lnTo>
                  <a:lnTo>
                    <a:pt x="32" y="0"/>
                  </a:lnTo>
                  <a:lnTo>
                    <a:pt x="38" y="0"/>
                  </a:lnTo>
                  <a:lnTo>
                    <a:pt x="44" y="2"/>
                  </a:lnTo>
                  <a:lnTo>
                    <a:pt x="54" y="10"/>
                  </a:lnTo>
                  <a:lnTo>
                    <a:pt x="62" y="20"/>
                  </a:lnTo>
                  <a:lnTo>
                    <a:pt x="64" y="26"/>
                  </a:lnTo>
                  <a:lnTo>
                    <a:pt x="64" y="32"/>
                  </a:lnTo>
                  <a:lnTo>
                    <a:pt x="64" y="3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412" name="Freeform 1154"/>
            <p:cNvSpPr>
              <a:spLocks/>
            </p:cNvSpPr>
            <p:nvPr/>
          </p:nvSpPr>
          <p:spPr bwMode="auto">
            <a:xfrm>
              <a:off x="6094413" y="6543675"/>
              <a:ext cx="44450" cy="44450"/>
            </a:xfrm>
            <a:custGeom>
              <a:avLst/>
              <a:gdLst>
                <a:gd name="T0" fmla="*/ 28 w 28"/>
                <a:gd name="T1" fmla="*/ 14 h 28"/>
                <a:gd name="T2" fmla="*/ 28 w 28"/>
                <a:gd name="T3" fmla="*/ 14 h 28"/>
                <a:gd name="T4" fmla="*/ 26 w 28"/>
                <a:gd name="T5" fmla="*/ 20 h 28"/>
                <a:gd name="T6" fmla="*/ 24 w 28"/>
                <a:gd name="T7" fmla="*/ 24 h 28"/>
                <a:gd name="T8" fmla="*/ 20 w 28"/>
                <a:gd name="T9" fmla="*/ 26 h 28"/>
                <a:gd name="T10" fmla="*/ 14 w 28"/>
                <a:gd name="T11" fmla="*/ 28 h 28"/>
                <a:gd name="T12" fmla="*/ 14 w 28"/>
                <a:gd name="T13" fmla="*/ 28 h 28"/>
                <a:gd name="T14" fmla="*/ 8 w 28"/>
                <a:gd name="T15" fmla="*/ 26 h 28"/>
                <a:gd name="T16" fmla="*/ 4 w 28"/>
                <a:gd name="T17" fmla="*/ 24 h 28"/>
                <a:gd name="T18" fmla="*/ 0 w 28"/>
                <a:gd name="T19" fmla="*/ 20 h 28"/>
                <a:gd name="T20" fmla="*/ 0 w 28"/>
                <a:gd name="T21" fmla="*/ 14 h 28"/>
                <a:gd name="T22" fmla="*/ 0 w 28"/>
                <a:gd name="T23" fmla="*/ 14 h 28"/>
                <a:gd name="T24" fmla="*/ 0 w 28"/>
                <a:gd name="T25" fmla="*/ 8 h 28"/>
                <a:gd name="T26" fmla="*/ 4 w 28"/>
                <a:gd name="T27" fmla="*/ 4 h 28"/>
                <a:gd name="T28" fmla="*/ 8 w 28"/>
                <a:gd name="T29" fmla="*/ 0 h 28"/>
                <a:gd name="T30" fmla="*/ 14 w 28"/>
                <a:gd name="T31" fmla="*/ 0 h 28"/>
                <a:gd name="T32" fmla="*/ 14 w 28"/>
                <a:gd name="T33" fmla="*/ 0 h 28"/>
                <a:gd name="T34" fmla="*/ 20 w 28"/>
                <a:gd name="T35" fmla="*/ 0 h 28"/>
                <a:gd name="T36" fmla="*/ 24 w 28"/>
                <a:gd name="T37" fmla="*/ 4 h 28"/>
                <a:gd name="T38" fmla="*/ 26 w 28"/>
                <a:gd name="T39" fmla="*/ 8 h 28"/>
                <a:gd name="T40" fmla="*/ 28 w 28"/>
                <a:gd name="T41" fmla="*/ 14 h 28"/>
                <a:gd name="T42" fmla="*/ 28 w 28"/>
                <a:gd name="T43" fmla="*/ 1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8" h="28">
                  <a:moveTo>
                    <a:pt x="28" y="14"/>
                  </a:moveTo>
                  <a:lnTo>
                    <a:pt x="28" y="14"/>
                  </a:lnTo>
                  <a:lnTo>
                    <a:pt x="26" y="20"/>
                  </a:lnTo>
                  <a:lnTo>
                    <a:pt x="24" y="24"/>
                  </a:lnTo>
                  <a:lnTo>
                    <a:pt x="20" y="26"/>
                  </a:lnTo>
                  <a:lnTo>
                    <a:pt x="14" y="28"/>
                  </a:lnTo>
                  <a:lnTo>
                    <a:pt x="14" y="28"/>
                  </a:lnTo>
                  <a:lnTo>
                    <a:pt x="8" y="26"/>
                  </a:lnTo>
                  <a:lnTo>
                    <a:pt x="4" y="24"/>
                  </a:lnTo>
                  <a:lnTo>
                    <a:pt x="0" y="20"/>
                  </a:lnTo>
                  <a:lnTo>
                    <a:pt x="0" y="14"/>
                  </a:lnTo>
                  <a:lnTo>
                    <a:pt x="0" y="14"/>
                  </a:lnTo>
                  <a:lnTo>
                    <a:pt x="0" y="8"/>
                  </a:lnTo>
                  <a:lnTo>
                    <a:pt x="4" y="4"/>
                  </a:lnTo>
                  <a:lnTo>
                    <a:pt x="8" y="0"/>
                  </a:lnTo>
                  <a:lnTo>
                    <a:pt x="14" y="0"/>
                  </a:lnTo>
                  <a:lnTo>
                    <a:pt x="14" y="0"/>
                  </a:lnTo>
                  <a:lnTo>
                    <a:pt x="20" y="0"/>
                  </a:lnTo>
                  <a:lnTo>
                    <a:pt x="24" y="4"/>
                  </a:lnTo>
                  <a:lnTo>
                    <a:pt x="26" y="8"/>
                  </a:lnTo>
                  <a:lnTo>
                    <a:pt x="28" y="14"/>
                  </a:lnTo>
                  <a:lnTo>
                    <a:pt x="28"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grpSp>
      <p:grpSp>
        <p:nvGrpSpPr>
          <p:cNvPr id="2413" name="グループ化 2412"/>
          <p:cNvGrpSpPr/>
          <p:nvPr/>
        </p:nvGrpSpPr>
        <p:grpSpPr>
          <a:xfrm>
            <a:off x="8167662" y="5318200"/>
            <a:ext cx="434926" cy="336995"/>
            <a:chOff x="6605588" y="6292850"/>
            <a:chExt cx="479425" cy="371475"/>
          </a:xfrm>
        </p:grpSpPr>
        <p:sp>
          <p:nvSpPr>
            <p:cNvPr id="2414" name="Freeform 362"/>
            <p:cNvSpPr>
              <a:spLocks/>
            </p:cNvSpPr>
            <p:nvPr/>
          </p:nvSpPr>
          <p:spPr bwMode="auto">
            <a:xfrm>
              <a:off x="6621463" y="6388100"/>
              <a:ext cx="282575" cy="212725"/>
            </a:xfrm>
            <a:custGeom>
              <a:avLst/>
              <a:gdLst>
                <a:gd name="T0" fmla="*/ 160 w 178"/>
                <a:gd name="T1" fmla="*/ 0 h 134"/>
                <a:gd name="T2" fmla="*/ 20 w 178"/>
                <a:gd name="T3" fmla="*/ 0 h 134"/>
                <a:gd name="T4" fmla="*/ 20 w 178"/>
                <a:gd name="T5" fmla="*/ 0 h 134"/>
                <a:gd name="T6" fmla="*/ 12 w 178"/>
                <a:gd name="T7" fmla="*/ 2 h 134"/>
                <a:gd name="T8" fmla="*/ 6 w 178"/>
                <a:gd name="T9" fmla="*/ 6 h 134"/>
                <a:gd name="T10" fmla="*/ 2 w 178"/>
                <a:gd name="T11" fmla="*/ 12 h 134"/>
                <a:gd name="T12" fmla="*/ 0 w 178"/>
                <a:gd name="T13" fmla="*/ 18 h 134"/>
                <a:gd name="T14" fmla="*/ 0 w 178"/>
                <a:gd name="T15" fmla="*/ 134 h 134"/>
                <a:gd name="T16" fmla="*/ 20 w 178"/>
                <a:gd name="T17" fmla="*/ 134 h 134"/>
                <a:gd name="T18" fmla="*/ 20 w 178"/>
                <a:gd name="T19" fmla="*/ 134 h 134"/>
                <a:gd name="T20" fmla="*/ 26 w 178"/>
                <a:gd name="T21" fmla="*/ 122 h 134"/>
                <a:gd name="T22" fmla="*/ 34 w 178"/>
                <a:gd name="T23" fmla="*/ 112 h 134"/>
                <a:gd name="T24" fmla="*/ 46 w 178"/>
                <a:gd name="T25" fmla="*/ 106 h 134"/>
                <a:gd name="T26" fmla="*/ 58 w 178"/>
                <a:gd name="T27" fmla="*/ 102 h 134"/>
                <a:gd name="T28" fmla="*/ 58 w 178"/>
                <a:gd name="T29" fmla="*/ 102 h 134"/>
                <a:gd name="T30" fmla="*/ 72 w 178"/>
                <a:gd name="T31" fmla="*/ 106 h 134"/>
                <a:gd name="T32" fmla="*/ 84 w 178"/>
                <a:gd name="T33" fmla="*/ 112 h 134"/>
                <a:gd name="T34" fmla="*/ 92 w 178"/>
                <a:gd name="T35" fmla="*/ 122 h 134"/>
                <a:gd name="T36" fmla="*/ 98 w 178"/>
                <a:gd name="T37" fmla="*/ 134 h 134"/>
                <a:gd name="T38" fmla="*/ 178 w 178"/>
                <a:gd name="T39" fmla="*/ 134 h 134"/>
                <a:gd name="T40" fmla="*/ 178 w 178"/>
                <a:gd name="T41" fmla="*/ 18 h 134"/>
                <a:gd name="T42" fmla="*/ 178 w 178"/>
                <a:gd name="T43" fmla="*/ 18 h 134"/>
                <a:gd name="T44" fmla="*/ 176 w 178"/>
                <a:gd name="T45" fmla="*/ 12 h 134"/>
                <a:gd name="T46" fmla="*/ 172 w 178"/>
                <a:gd name="T47" fmla="*/ 6 h 134"/>
                <a:gd name="T48" fmla="*/ 166 w 178"/>
                <a:gd name="T49" fmla="*/ 2 h 134"/>
                <a:gd name="T50" fmla="*/ 160 w 178"/>
                <a:gd name="T51" fmla="*/ 0 h 134"/>
                <a:gd name="T52" fmla="*/ 160 w 178"/>
                <a:gd name="T53" fmla="*/ 0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8" h="134">
                  <a:moveTo>
                    <a:pt x="160" y="0"/>
                  </a:moveTo>
                  <a:lnTo>
                    <a:pt x="20" y="0"/>
                  </a:lnTo>
                  <a:lnTo>
                    <a:pt x="20" y="0"/>
                  </a:lnTo>
                  <a:lnTo>
                    <a:pt x="12" y="2"/>
                  </a:lnTo>
                  <a:lnTo>
                    <a:pt x="6" y="6"/>
                  </a:lnTo>
                  <a:lnTo>
                    <a:pt x="2" y="12"/>
                  </a:lnTo>
                  <a:lnTo>
                    <a:pt x="0" y="18"/>
                  </a:lnTo>
                  <a:lnTo>
                    <a:pt x="0" y="134"/>
                  </a:lnTo>
                  <a:lnTo>
                    <a:pt x="20" y="134"/>
                  </a:lnTo>
                  <a:lnTo>
                    <a:pt x="20" y="134"/>
                  </a:lnTo>
                  <a:lnTo>
                    <a:pt x="26" y="122"/>
                  </a:lnTo>
                  <a:lnTo>
                    <a:pt x="34" y="112"/>
                  </a:lnTo>
                  <a:lnTo>
                    <a:pt x="46" y="106"/>
                  </a:lnTo>
                  <a:lnTo>
                    <a:pt x="58" y="102"/>
                  </a:lnTo>
                  <a:lnTo>
                    <a:pt x="58" y="102"/>
                  </a:lnTo>
                  <a:lnTo>
                    <a:pt x="72" y="106"/>
                  </a:lnTo>
                  <a:lnTo>
                    <a:pt x="84" y="112"/>
                  </a:lnTo>
                  <a:lnTo>
                    <a:pt x="92" y="122"/>
                  </a:lnTo>
                  <a:lnTo>
                    <a:pt x="98" y="134"/>
                  </a:lnTo>
                  <a:lnTo>
                    <a:pt x="178" y="134"/>
                  </a:lnTo>
                  <a:lnTo>
                    <a:pt x="178" y="18"/>
                  </a:lnTo>
                  <a:lnTo>
                    <a:pt x="178" y="18"/>
                  </a:lnTo>
                  <a:lnTo>
                    <a:pt x="176" y="12"/>
                  </a:lnTo>
                  <a:lnTo>
                    <a:pt x="172" y="6"/>
                  </a:lnTo>
                  <a:lnTo>
                    <a:pt x="166" y="2"/>
                  </a:lnTo>
                  <a:lnTo>
                    <a:pt x="160" y="0"/>
                  </a:lnTo>
                  <a:lnTo>
                    <a:pt x="160" y="0"/>
                  </a:lnTo>
                  <a:close/>
                </a:path>
              </a:pathLst>
            </a:custGeom>
            <a:solidFill>
              <a:srgbClr val="5957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415" name="Freeform 363"/>
            <p:cNvSpPr>
              <a:spLocks/>
            </p:cNvSpPr>
            <p:nvPr/>
          </p:nvSpPr>
          <p:spPr bwMode="auto">
            <a:xfrm>
              <a:off x="6653213" y="6429375"/>
              <a:ext cx="88900" cy="92075"/>
            </a:xfrm>
            <a:custGeom>
              <a:avLst/>
              <a:gdLst>
                <a:gd name="T0" fmla="*/ 56 w 56"/>
                <a:gd name="T1" fmla="*/ 46 h 58"/>
                <a:gd name="T2" fmla="*/ 56 w 56"/>
                <a:gd name="T3" fmla="*/ 46 h 58"/>
                <a:gd name="T4" fmla="*/ 56 w 56"/>
                <a:gd name="T5" fmla="*/ 50 h 58"/>
                <a:gd name="T6" fmla="*/ 52 w 56"/>
                <a:gd name="T7" fmla="*/ 54 h 58"/>
                <a:gd name="T8" fmla="*/ 48 w 56"/>
                <a:gd name="T9" fmla="*/ 56 h 58"/>
                <a:gd name="T10" fmla="*/ 44 w 56"/>
                <a:gd name="T11" fmla="*/ 58 h 58"/>
                <a:gd name="T12" fmla="*/ 10 w 56"/>
                <a:gd name="T13" fmla="*/ 58 h 58"/>
                <a:gd name="T14" fmla="*/ 10 w 56"/>
                <a:gd name="T15" fmla="*/ 58 h 58"/>
                <a:gd name="T16" fmla="*/ 6 w 56"/>
                <a:gd name="T17" fmla="*/ 56 h 58"/>
                <a:gd name="T18" fmla="*/ 2 w 56"/>
                <a:gd name="T19" fmla="*/ 54 h 58"/>
                <a:gd name="T20" fmla="*/ 0 w 56"/>
                <a:gd name="T21" fmla="*/ 50 h 58"/>
                <a:gd name="T22" fmla="*/ 0 w 56"/>
                <a:gd name="T23" fmla="*/ 46 h 58"/>
                <a:gd name="T24" fmla="*/ 0 w 56"/>
                <a:gd name="T25" fmla="*/ 12 h 58"/>
                <a:gd name="T26" fmla="*/ 0 w 56"/>
                <a:gd name="T27" fmla="*/ 12 h 58"/>
                <a:gd name="T28" fmla="*/ 0 w 56"/>
                <a:gd name="T29" fmla="*/ 8 h 58"/>
                <a:gd name="T30" fmla="*/ 2 w 56"/>
                <a:gd name="T31" fmla="*/ 4 h 58"/>
                <a:gd name="T32" fmla="*/ 6 w 56"/>
                <a:gd name="T33" fmla="*/ 2 h 58"/>
                <a:gd name="T34" fmla="*/ 10 w 56"/>
                <a:gd name="T35" fmla="*/ 0 h 58"/>
                <a:gd name="T36" fmla="*/ 44 w 56"/>
                <a:gd name="T37" fmla="*/ 0 h 58"/>
                <a:gd name="T38" fmla="*/ 44 w 56"/>
                <a:gd name="T39" fmla="*/ 0 h 58"/>
                <a:gd name="T40" fmla="*/ 48 w 56"/>
                <a:gd name="T41" fmla="*/ 2 h 58"/>
                <a:gd name="T42" fmla="*/ 52 w 56"/>
                <a:gd name="T43" fmla="*/ 4 h 58"/>
                <a:gd name="T44" fmla="*/ 56 w 56"/>
                <a:gd name="T45" fmla="*/ 8 h 58"/>
                <a:gd name="T46" fmla="*/ 56 w 56"/>
                <a:gd name="T47" fmla="*/ 12 h 58"/>
                <a:gd name="T48" fmla="*/ 56 w 56"/>
                <a:gd name="T49" fmla="*/ 46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6" h="58">
                  <a:moveTo>
                    <a:pt x="56" y="46"/>
                  </a:moveTo>
                  <a:lnTo>
                    <a:pt x="56" y="46"/>
                  </a:lnTo>
                  <a:lnTo>
                    <a:pt x="56" y="50"/>
                  </a:lnTo>
                  <a:lnTo>
                    <a:pt x="52" y="54"/>
                  </a:lnTo>
                  <a:lnTo>
                    <a:pt x="48" y="56"/>
                  </a:lnTo>
                  <a:lnTo>
                    <a:pt x="44" y="58"/>
                  </a:lnTo>
                  <a:lnTo>
                    <a:pt x="10" y="58"/>
                  </a:lnTo>
                  <a:lnTo>
                    <a:pt x="10" y="58"/>
                  </a:lnTo>
                  <a:lnTo>
                    <a:pt x="6" y="56"/>
                  </a:lnTo>
                  <a:lnTo>
                    <a:pt x="2" y="54"/>
                  </a:lnTo>
                  <a:lnTo>
                    <a:pt x="0" y="50"/>
                  </a:lnTo>
                  <a:lnTo>
                    <a:pt x="0" y="46"/>
                  </a:lnTo>
                  <a:lnTo>
                    <a:pt x="0" y="12"/>
                  </a:lnTo>
                  <a:lnTo>
                    <a:pt x="0" y="12"/>
                  </a:lnTo>
                  <a:lnTo>
                    <a:pt x="0" y="8"/>
                  </a:lnTo>
                  <a:lnTo>
                    <a:pt x="2" y="4"/>
                  </a:lnTo>
                  <a:lnTo>
                    <a:pt x="6" y="2"/>
                  </a:lnTo>
                  <a:lnTo>
                    <a:pt x="10" y="0"/>
                  </a:lnTo>
                  <a:lnTo>
                    <a:pt x="44" y="0"/>
                  </a:lnTo>
                  <a:lnTo>
                    <a:pt x="44" y="0"/>
                  </a:lnTo>
                  <a:lnTo>
                    <a:pt x="48" y="2"/>
                  </a:lnTo>
                  <a:lnTo>
                    <a:pt x="52" y="4"/>
                  </a:lnTo>
                  <a:lnTo>
                    <a:pt x="56" y="8"/>
                  </a:lnTo>
                  <a:lnTo>
                    <a:pt x="56" y="12"/>
                  </a:lnTo>
                  <a:lnTo>
                    <a:pt x="56" y="4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416" name="Freeform 364"/>
            <p:cNvSpPr>
              <a:spLocks/>
            </p:cNvSpPr>
            <p:nvPr/>
          </p:nvSpPr>
          <p:spPr bwMode="auto">
            <a:xfrm>
              <a:off x="6605588" y="6600825"/>
              <a:ext cx="47625" cy="28575"/>
            </a:xfrm>
            <a:custGeom>
              <a:avLst/>
              <a:gdLst>
                <a:gd name="T0" fmla="*/ 30 w 30"/>
                <a:gd name="T1" fmla="*/ 0 h 18"/>
                <a:gd name="T2" fmla="*/ 10 w 30"/>
                <a:gd name="T3" fmla="*/ 0 h 18"/>
                <a:gd name="T4" fmla="*/ 10 w 30"/>
                <a:gd name="T5" fmla="*/ 0 h 18"/>
                <a:gd name="T6" fmla="*/ 6 w 30"/>
                <a:gd name="T7" fmla="*/ 0 h 18"/>
                <a:gd name="T8" fmla="*/ 2 w 30"/>
                <a:gd name="T9" fmla="*/ 2 h 18"/>
                <a:gd name="T10" fmla="*/ 0 w 30"/>
                <a:gd name="T11" fmla="*/ 4 h 18"/>
                <a:gd name="T12" fmla="*/ 0 w 30"/>
                <a:gd name="T13" fmla="*/ 8 h 18"/>
                <a:gd name="T14" fmla="*/ 0 w 30"/>
                <a:gd name="T15" fmla="*/ 8 h 18"/>
                <a:gd name="T16" fmla="*/ 0 w 30"/>
                <a:gd name="T17" fmla="*/ 12 h 18"/>
                <a:gd name="T18" fmla="*/ 2 w 30"/>
                <a:gd name="T19" fmla="*/ 16 h 18"/>
                <a:gd name="T20" fmla="*/ 6 w 30"/>
                <a:gd name="T21" fmla="*/ 18 h 18"/>
                <a:gd name="T22" fmla="*/ 10 w 30"/>
                <a:gd name="T23" fmla="*/ 18 h 18"/>
                <a:gd name="T24" fmla="*/ 30 w 30"/>
                <a:gd name="T25" fmla="*/ 18 h 18"/>
                <a:gd name="T26" fmla="*/ 30 w 30"/>
                <a:gd name="T27" fmla="*/ 18 h 18"/>
                <a:gd name="T28" fmla="*/ 30 w 30"/>
                <a:gd name="T29" fmla="*/ 8 h 18"/>
                <a:gd name="T30" fmla="*/ 30 w 30"/>
                <a:gd name="T31" fmla="*/ 8 h 18"/>
                <a:gd name="T32" fmla="*/ 30 w 30"/>
                <a:gd name="T33" fmla="*/ 0 h 18"/>
                <a:gd name="T34" fmla="*/ 30 w 30"/>
                <a:gd name="T35"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18">
                  <a:moveTo>
                    <a:pt x="30" y="0"/>
                  </a:moveTo>
                  <a:lnTo>
                    <a:pt x="10" y="0"/>
                  </a:lnTo>
                  <a:lnTo>
                    <a:pt x="10" y="0"/>
                  </a:lnTo>
                  <a:lnTo>
                    <a:pt x="6" y="0"/>
                  </a:lnTo>
                  <a:lnTo>
                    <a:pt x="2" y="2"/>
                  </a:lnTo>
                  <a:lnTo>
                    <a:pt x="0" y="4"/>
                  </a:lnTo>
                  <a:lnTo>
                    <a:pt x="0" y="8"/>
                  </a:lnTo>
                  <a:lnTo>
                    <a:pt x="0" y="8"/>
                  </a:lnTo>
                  <a:lnTo>
                    <a:pt x="0" y="12"/>
                  </a:lnTo>
                  <a:lnTo>
                    <a:pt x="2" y="16"/>
                  </a:lnTo>
                  <a:lnTo>
                    <a:pt x="6" y="18"/>
                  </a:lnTo>
                  <a:lnTo>
                    <a:pt x="10" y="18"/>
                  </a:lnTo>
                  <a:lnTo>
                    <a:pt x="30" y="18"/>
                  </a:lnTo>
                  <a:lnTo>
                    <a:pt x="30" y="18"/>
                  </a:lnTo>
                  <a:lnTo>
                    <a:pt x="30" y="8"/>
                  </a:lnTo>
                  <a:lnTo>
                    <a:pt x="30" y="8"/>
                  </a:lnTo>
                  <a:lnTo>
                    <a:pt x="30" y="0"/>
                  </a:lnTo>
                  <a:lnTo>
                    <a:pt x="30" y="0"/>
                  </a:lnTo>
                  <a:close/>
                </a:path>
              </a:pathLst>
            </a:custGeom>
            <a:solidFill>
              <a:srgbClr val="1A1A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417" name="Freeform 365"/>
            <p:cNvSpPr>
              <a:spLocks/>
            </p:cNvSpPr>
            <p:nvPr/>
          </p:nvSpPr>
          <p:spPr bwMode="auto">
            <a:xfrm>
              <a:off x="7034213" y="6600825"/>
              <a:ext cx="50800" cy="28575"/>
            </a:xfrm>
            <a:custGeom>
              <a:avLst/>
              <a:gdLst>
                <a:gd name="T0" fmla="*/ 20 w 32"/>
                <a:gd name="T1" fmla="*/ 0 h 18"/>
                <a:gd name="T2" fmla="*/ 0 w 32"/>
                <a:gd name="T3" fmla="*/ 0 h 18"/>
                <a:gd name="T4" fmla="*/ 0 w 32"/>
                <a:gd name="T5" fmla="*/ 0 h 18"/>
                <a:gd name="T6" fmla="*/ 2 w 32"/>
                <a:gd name="T7" fmla="*/ 8 h 18"/>
                <a:gd name="T8" fmla="*/ 2 w 32"/>
                <a:gd name="T9" fmla="*/ 8 h 18"/>
                <a:gd name="T10" fmla="*/ 0 w 32"/>
                <a:gd name="T11" fmla="*/ 18 h 18"/>
                <a:gd name="T12" fmla="*/ 20 w 32"/>
                <a:gd name="T13" fmla="*/ 18 h 18"/>
                <a:gd name="T14" fmla="*/ 20 w 32"/>
                <a:gd name="T15" fmla="*/ 18 h 18"/>
                <a:gd name="T16" fmla="*/ 24 w 32"/>
                <a:gd name="T17" fmla="*/ 18 h 18"/>
                <a:gd name="T18" fmla="*/ 28 w 32"/>
                <a:gd name="T19" fmla="*/ 16 h 18"/>
                <a:gd name="T20" fmla="*/ 30 w 32"/>
                <a:gd name="T21" fmla="*/ 12 h 18"/>
                <a:gd name="T22" fmla="*/ 32 w 32"/>
                <a:gd name="T23" fmla="*/ 8 h 18"/>
                <a:gd name="T24" fmla="*/ 32 w 32"/>
                <a:gd name="T25" fmla="*/ 8 h 18"/>
                <a:gd name="T26" fmla="*/ 30 w 32"/>
                <a:gd name="T27" fmla="*/ 4 h 18"/>
                <a:gd name="T28" fmla="*/ 28 w 32"/>
                <a:gd name="T29" fmla="*/ 2 h 18"/>
                <a:gd name="T30" fmla="*/ 24 w 32"/>
                <a:gd name="T31" fmla="*/ 0 h 18"/>
                <a:gd name="T32" fmla="*/ 20 w 32"/>
                <a:gd name="T33" fmla="*/ 0 h 18"/>
                <a:gd name="T34" fmla="*/ 20 w 32"/>
                <a:gd name="T35"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2" h="18">
                  <a:moveTo>
                    <a:pt x="20" y="0"/>
                  </a:moveTo>
                  <a:lnTo>
                    <a:pt x="0" y="0"/>
                  </a:lnTo>
                  <a:lnTo>
                    <a:pt x="0" y="0"/>
                  </a:lnTo>
                  <a:lnTo>
                    <a:pt x="2" y="8"/>
                  </a:lnTo>
                  <a:lnTo>
                    <a:pt x="2" y="8"/>
                  </a:lnTo>
                  <a:lnTo>
                    <a:pt x="0" y="18"/>
                  </a:lnTo>
                  <a:lnTo>
                    <a:pt x="20" y="18"/>
                  </a:lnTo>
                  <a:lnTo>
                    <a:pt x="20" y="18"/>
                  </a:lnTo>
                  <a:lnTo>
                    <a:pt x="24" y="18"/>
                  </a:lnTo>
                  <a:lnTo>
                    <a:pt x="28" y="16"/>
                  </a:lnTo>
                  <a:lnTo>
                    <a:pt x="30" y="12"/>
                  </a:lnTo>
                  <a:lnTo>
                    <a:pt x="32" y="8"/>
                  </a:lnTo>
                  <a:lnTo>
                    <a:pt x="32" y="8"/>
                  </a:lnTo>
                  <a:lnTo>
                    <a:pt x="30" y="4"/>
                  </a:lnTo>
                  <a:lnTo>
                    <a:pt x="28" y="2"/>
                  </a:lnTo>
                  <a:lnTo>
                    <a:pt x="24" y="0"/>
                  </a:lnTo>
                  <a:lnTo>
                    <a:pt x="20" y="0"/>
                  </a:lnTo>
                  <a:lnTo>
                    <a:pt x="20" y="0"/>
                  </a:lnTo>
                  <a:close/>
                </a:path>
              </a:pathLst>
            </a:custGeom>
            <a:solidFill>
              <a:srgbClr val="1A1A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418" name="Freeform 366"/>
            <p:cNvSpPr>
              <a:spLocks/>
            </p:cNvSpPr>
            <p:nvPr/>
          </p:nvSpPr>
          <p:spPr bwMode="auto">
            <a:xfrm>
              <a:off x="6777038" y="6600825"/>
              <a:ext cx="136525" cy="28575"/>
            </a:xfrm>
            <a:custGeom>
              <a:avLst/>
              <a:gdLst>
                <a:gd name="T0" fmla="*/ 86 w 86"/>
                <a:gd name="T1" fmla="*/ 0 h 18"/>
                <a:gd name="T2" fmla="*/ 0 w 86"/>
                <a:gd name="T3" fmla="*/ 0 h 18"/>
                <a:gd name="T4" fmla="*/ 0 w 86"/>
                <a:gd name="T5" fmla="*/ 0 h 18"/>
                <a:gd name="T6" fmla="*/ 0 w 86"/>
                <a:gd name="T7" fmla="*/ 8 h 18"/>
                <a:gd name="T8" fmla="*/ 0 w 86"/>
                <a:gd name="T9" fmla="*/ 8 h 18"/>
                <a:gd name="T10" fmla="*/ 0 w 86"/>
                <a:gd name="T11" fmla="*/ 18 h 18"/>
                <a:gd name="T12" fmla="*/ 86 w 86"/>
                <a:gd name="T13" fmla="*/ 18 h 18"/>
                <a:gd name="T14" fmla="*/ 86 w 86"/>
                <a:gd name="T15" fmla="*/ 18 h 18"/>
                <a:gd name="T16" fmla="*/ 84 w 86"/>
                <a:gd name="T17" fmla="*/ 8 h 18"/>
                <a:gd name="T18" fmla="*/ 84 w 86"/>
                <a:gd name="T19" fmla="*/ 8 h 18"/>
                <a:gd name="T20" fmla="*/ 86 w 86"/>
                <a:gd name="T21" fmla="*/ 0 h 18"/>
                <a:gd name="T22" fmla="*/ 86 w 86"/>
                <a:gd name="T23"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 h="18">
                  <a:moveTo>
                    <a:pt x="86" y="0"/>
                  </a:moveTo>
                  <a:lnTo>
                    <a:pt x="0" y="0"/>
                  </a:lnTo>
                  <a:lnTo>
                    <a:pt x="0" y="0"/>
                  </a:lnTo>
                  <a:lnTo>
                    <a:pt x="0" y="8"/>
                  </a:lnTo>
                  <a:lnTo>
                    <a:pt x="0" y="8"/>
                  </a:lnTo>
                  <a:lnTo>
                    <a:pt x="0" y="18"/>
                  </a:lnTo>
                  <a:lnTo>
                    <a:pt x="86" y="18"/>
                  </a:lnTo>
                  <a:lnTo>
                    <a:pt x="86" y="18"/>
                  </a:lnTo>
                  <a:lnTo>
                    <a:pt x="84" y="8"/>
                  </a:lnTo>
                  <a:lnTo>
                    <a:pt x="84" y="8"/>
                  </a:lnTo>
                  <a:lnTo>
                    <a:pt x="86" y="0"/>
                  </a:lnTo>
                  <a:lnTo>
                    <a:pt x="86" y="0"/>
                  </a:lnTo>
                  <a:close/>
                </a:path>
              </a:pathLst>
            </a:custGeom>
            <a:solidFill>
              <a:srgbClr val="1A1A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419" name="Freeform 367"/>
            <p:cNvSpPr>
              <a:spLocks/>
            </p:cNvSpPr>
            <p:nvPr/>
          </p:nvSpPr>
          <p:spPr bwMode="auto">
            <a:xfrm>
              <a:off x="6770688" y="6292850"/>
              <a:ext cx="295275" cy="307975"/>
            </a:xfrm>
            <a:custGeom>
              <a:avLst/>
              <a:gdLst>
                <a:gd name="T0" fmla="*/ 0 w 186"/>
                <a:gd name="T1" fmla="*/ 0 h 194"/>
                <a:gd name="T2" fmla="*/ 0 w 186"/>
                <a:gd name="T3" fmla="*/ 194 h 194"/>
                <a:gd name="T4" fmla="*/ 90 w 186"/>
                <a:gd name="T5" fmla="*/ 194 h 194"/>
                <a:gd name="T6" fmla="*/ 90 w 186"/>
                <a:gd name="T7" fmla="*/ 194 h 194"/>
                <a:gd name="T8" fmla="*/ 94 w 186"/>
                <a:gd name="T9" fmla="*/ 182 h 194"/>
                <a:gd name="T10" fmla="*/ 104 w 186"/>
                <a:gd name="T11" fmla="*/ 172 h 194"/>
                <a:gd name="T12" fmla="*/ 114 w 186"/>
                <a:gd name="T13" fmla="*/ 166 h 194"/>
                <a:gd name="T14" fmla="*/ 128 w 186"/>
                <a:gd name="T15" fmla="*/ 162 h 194"/>
                <a:gd name="T16" fmla="*/ 128 w 186"/>
                <a:gd name="T17" fmla="*/ 162 h 194"/>
                <a:gd name="T18" fmla="*/ 140 w 186"/>
                <a:gd name="T19" fmla="*/ 166 h 194"/>
                <a:gd name="T20" fmla="*/ 152 w 186"/>
                <a:gd name="T21" fmla="*/ 172 h 194"/>
                <a:gd name="T22" fmla="*/ 160 w 186"/>
                <a:gd name="T23" fmla="*/ 182 h 194"/>
                <a:gd name="T24" fmla="*/ 166 w 186"/>
                <a:gd name="T25" fmla="*/ 194 h 194"/>
                <a:gd name="T26" fmla="*/ 186 w 186"/>
                <a:gd name="T27" fmla="*/ 194 h 194"/>
                <a:gd name="T28" fmla="*/ 186 w 186"/>
                <a:gd name="T29" fmla="*/ 0 h 194"/>
                <a:gd name="T30" fmla="*/ 0 w 186"/>
                <a:gd name="T31" fmla="*/ 0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6" h="194">
                  <a:moveTo>
                    <a:pt x="0" y="0"/>
                  </a:moveTo>
                  <a:lnTo>
                    <a:pt x="0" y="194"/>
                  </a:lnTo>
                  <a:lnTo>
                    <a:pt x="90" y="194"/>
                  </a:lnTo>
                  <a:lnTo>
                    <a:pt x="90" y="194"/>
                  </a:lnTo>
                  <a:lnTo>
                    <a:pt x="94" y="182"/>
                  </a:lnTo>
                  <a:lnTo>
                    <a:pt x="104" y="172"/>
                  </a:lnTo>
                  <a:lnTo>
                    <a:pt x="114" y="166"/>
                  </a:lnTo>
                  <a:lnTo>
                    <a:pt x="128" y="162"/>
                  </a:lnTo>
                  <a:lnTo>
                    <a:pt x="128" y="162"/>
                  </a:lnTo>
                  <a:lnTo>
                    <a:pt x="140" y="166"/>
                  </a:lnTo>
                  <a:lnTo>
                    <a:pt x="152" y="172"/>
                  </a:lnTo>
                  <a:lnTo>
                    <a:pt x="160" y="182"/>
                  </a:lnTo>
                  <a:lnTo>
                    <a:pt x="166" y="194"/>
                  </a:lnTo>
                  <a:lnTo>
                    <a:pt x="186" y="194"/>
                  </a:lnTo>
                  <a:lnTo>
                    <a:pt x="186"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420" name="Freeform 368"/>
            <p:cNvSpPr>
              <a:spLocks/>
            </p:cNvSpPr>
            <p:nvPr/>
          </p:nvSpPr>
          <p:spPr bwMode="auto">
            <a:xfrm>
              <a:off x="6923088" y="6562725"/>
              <a:ext cx="101600" cy="101600"/>
            </a:xfrm>
            <a:custGeom>
              <a:avLst/>
              <a:gdLst>
                <a:gd name="T0" fmla="*/ 0 w 64"/>
                <a:gd name="T1" fmla="*/ 32 h 64"/>
                <a:gd name="T2" fmla="*/ 0 w 64"/>
                <a:gd name="T3" fmla="*/ 32 h 64"/>
                <a:gd name="T4" fmla="*/ 0 w 64"/>
                <a:gd name="T5" fmla="*/ 38 h 64"/>
                <a:gd name="T6" fmla="*/ 2 w 64"/>
                <a:gd name="T7" fmla="*/ 44 h 64"/>
                <a:gd name="T8" fmla="*/ 8 w 64"/>
                <a:gd name="T9" fmla="*/ 56 h 64"/>
                <a:gd name="T10" fmla="*/ 14 w 64"/>
                <a:gd name="T11" fmla="*/ 60 h 64"/>
                <a:gd name="T12" fmla="*/ 20 w 64"/>
                <a:gd name="T13" fmla="*/ 62 h 64"/>
                <a:gd name="T14" fmla="*/ 26 w 64"/>
                <a:gd name="T15" fmla="*/ 64 h 64"/>
                <a:gd name="T16" fmla="*/ 32 w 64"/>
                <a:gd name="T17" fmla="*/ 64 h 64"/>
                <a:gd name="T18" fmla="*/ 32 w 64"/>
                <a:gd name="T19" fmla="*/ 64 h 64"/>
                <a:gd name="T20" fmla="*/ 38 w 64"/>
                <a:gd name="T21" fmla="*/ 64 h 64"/>
                <a:gd name="T22" fmla="*/ 44 w 64"/>
                <a:gd name="T23" fmla="*/ 62 h 64"/>
                <a:gd name="T24" fmla="*/ 54 w 64"/>
                <a:gd name="T25" fmla="*/ 56 h 64"/>
                <a:gd name="T26" fmla="*/ 62 w 64"/>
                <a:gd name="T27" fmla="*/ 44 h 64"/>
                <a:gd name="T28" fmla="*/ 64 w 64"/>
                <a:gd name="T29" fmla="*/ 38 h 64"/>
                <a:gd name="T30" fmla="*/ 64 w 64"/>
                <a:gd name="T31" fmla="*/ 32 h 64"/>
                <a:gd name="T32" fmla="*/ 64 w 64"/>
                <a:gd name="T33" fmla="*/ 32 h 64"/>
                <a:gd name="T34" fmla="*/ 64 w 64"/>
                <a:gd name="T35" fmla="*/ 26 h 64"/>
                <a:gd name="T36" fmla="*/ 62 w 64"/>
                <a:gd name="T37" fmla="*/ 20 h 64"/>
                <a:gd name="T38" fmla="*/ 54 w 64"/>
                <a:gd name="T39" fmla="*/ 10 h 64"/>
                <a:gd name="T40" fmla="*/ 44 w 64"/>
                <a:gd name="T41" fmla="*/ 2 h 64"/>
                <a:gd name="T42" fmla="*/ 38 w 64"/>
                <a:gd name="T43" fmla="*/ 2 h 64"/>
                <a:gd name="T44" fmla="*/ 32 w 64"/>
                <a:gd name="T45" fmla="*/ 0 h 64"/>
                <a:gd name="T46" fmla="*/ 32 w 64"/>
                <a:gd name="T47" fmla="*/ 0 h 64"/>
                <a:gd name="T48" fmla="*/ 26 w 64"/>
                <a:gd name="T49" fmla="*/ 2 h 64"/>
                <a:gd name="T50" fmla="*/ 20 w 64"/>
                <a:gd name="T51" fmla="*/ 2 h 64"/>
                <a:gd name="T52" fmla="*/ 8 w 64"/>
                <a:gd name="T53" fmla="*/ 10 h 64"/>
                <a:gd name="T54" fmla="*/ 2 w 64"/>
                <a:gd name="T55" fmla="*/ 20 h 64"/>
                <a:gd name="T56" fmla="*/ 0 w 64"/>
                <a:gd name="T57" fmla="*/ 26 h 64"/>
                <a:gd name="T58" fmla="*/ 0 w 64"/>
                <a:gd name="T59" fmla="*/ 32 h 64"/>
                <a:gd name="T60" fmla="*/ 0 w 64"/>
                <a:gd name="T61"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4" h="64">
                  <a:moveTo>
                    <a:pt x="0" y="32"/>
                  </a:moveTo>
                  <a:lnTo>
                    <a:pt x="0" y="32"/>
                  </a:lnTo>
                  <a:lnTo>
                    <a:pt x="0" y="38"/>
                  </a:lnTo>
                  <a:lnTo>
                    <a:pt x="2" y="44"/>
                  </a:lnTo>
                  <a:lnTo>
                    <a:pt x="8" y="56"/>
                  </a:lnTo>
                  <a:lnTo>
                    <a:pt x="14" y="60"/>
                  </a:lnTo>
                  <a:lnTo>
                    <a:pt x="20" y="62"/>
                  </a:lnTo>
                  <a:lnTo>
                    <a:pt x="26" y="64"/>
                  </a:lnTo>
                  <a:lnTo>
                    <a:pt x="32" y="64"/>
                  </a:lnTo>
                  <a:lnTo>
                    <a:pt x="32" y="64"/>
                  </a:lnTo>
                  <a:lnTo>
                    <a:pt x="38" y="64"/>
                  </a:lnTo>
                  <a:lnTo>
                    <a:pt x="44" y="62"/>
                  </a:lnTo>
                  <a:lnTo>
                    <a:pt x="54" y="56"/>
                  </a:lnTo>
                  <a:lnTo>
                    <a:pt x="62" y="44"/>
                  </a:lnTo>
                  <a:lnTo>
                    <a:pt x="64" y="38"/>
                  </a:lnTo>
                  <a:lnTo>
                    <a:pt x="64" y="32"/>
                  </a:lnTo>
                  <a:lnTo>
                    <a:pt x="64" y="32"/>
                  </a:lnTo>
                  <a:lnTo>
                    <a:pt x="64" y="26"/>
                  </a:lnTo>
                  <a:lnTo>
                    <a:pt x="62" y="20"/>
                  </a:lnTo>
                  <a:lnTo>
                    <a:pt x="54" y="10"/>
                  </a:lnTo>
                  <a:lnTo>
                    <a:pt x="44" y="2"/>
                  </a:lnTo>
                  <a:lnTo>
                    <a:pt x="38" y="2"/>
                  </a:lnTo>
                  <a:lnTo>
                    <a:pt x="32" y="0"/>
                  </a:lnTo>
                  <a:lnTo>
                    <a:pt x="32" y="0"/>
                  </a:lnTo>
                  <a:lnTo>
                    <a:pt x="26" y="2"/>
                  </a:lnTo>
                  <a:lnTo>
                    <a:pt x="20" y="2"/>
                  </a:lnTo>
                  <a:lnTo>
                    <a:pt x="8" y="10"/>
                  </a:lnTo>
                  <a:lnTo>
                    <a:pt x="2" y="20"/>
                  </a:lnTo>
                  <a:lnTo>
                    <a:pt x="0" y="26"/>
                  </a:lnTo>
                  <a:lnTo>
                    <a:pt x="0" y="32"/>
                  </a:lnTo>
                  <a:lnTo>
                    <a:pt x="0" y="3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421" name="Freeform 369"/>
            <p:cNvSpPr>
              <a:spLocks/>
            </p:cNvSpPr>
            <p:nvPr/>
          </p:nvSpPr>
          <p:spPr bwMode="auto">
            <a:xfrm>
              <a:off x="6951663" y="6591300"/>
              <a:ext cx="44450" cy="44450"/>
            </a:xfrm>
            <a:custGeom>
              <a:avLst/>
              <a:gdLst>
                <a:gd name="T0" fmla="*/ 0 w 28"/>
                <a:gd name="T1" fmla="*/ 14 h 28"/>
                <a:gd name="T2" fmla="*/ 0 w 28"/>
                <a:gd name="T3" fmla="*/ 14 h 28"/>
                <a:gd name="T4" fmla="*/ 0 w 28"/>
                <a:gd name="T5" fmla="*/ 20 h 28"/>
                <a:gd name="T6" fmla="*/ 4 w 28"/>
                <a:gd name="T7" fmla="*/ 24 h 28"/>
                <a:gd name="T8" fmla="*/ 8 w 28"/>
                <a:gd name="T9" fmla="*/ 28 h 28"/>
                <a:gd name="T10" fmla="*/ 14 w 28"/>
                <a:gd name="T11" fmla="*/ 28 h 28"/>
                <a:gd name="T12" fmla="*/ 14 w 28"/>
                <a:gd name="T13" fmla="*/ 28 h 28"/>
                <a:gd name="T14" fmla="*/ 20 w 28"/>
                <a:gd name="T15" fmla="*/ 28 h 28"/>
                <a:gd name="T16" fmla="*/ 24 w 28"/>
                <a:gd name="T17" fmla="*/ 24 h 28"/>
                <a:gd name="T18" fmla="*/ 26 w 28"/>
                <a:gd name="T19" fmla="*/ 20 h 28"/>
                <a:gd name="T20" fmla="*/ 28 w 28"/>
                <a:gd name="T21" fmla="*/ 14 h 28"/>
                <a:gd name="T22" fmla="*/ 28 w 28"/>
                <a:gd name="T23" fmla="*/ 14 h 28"/>
                <a:gd name="T24" fmla="*/ 26 w 28"/>
                <a:gd name="T25" fmla="*/ 8 h 28"/>
                <a:gd name="T26" fmla="*/ 24 w 28"/>
                <a:gd name="T27" fmla="*/ 4 h 28"/>
                <a:gd name="T28" fmla="*/ 20 w 28"/>
                <a:gd name="T29" fmla="*/ 2 h 28"/>
                <a:gd name="T30" fmla="*/ 14 w 28"/>
                <a:gd name="T31" fmla="*/ 0 h 28"/>
                <a:gd name="T32" fmla="*/ 14 w 28"/>
                <a:gd name="T33" fmla="*/ 0 h 28"/>
                <a:gd name="T34" fmla="*/ 8 w 28"/>
                <a:gd name="T35" fmla="*/ 2 h 28"/>
                <a:gd name="T36" fmla="*/ 4 w 28"/>
                <a:gd name="T37" fmla="*/ 4 h 28"/>
                <a:gd name="T38" fmla="*/ 0 w 28"/>
                <a:gd name="T39" fmla="*/ 8 h 28"/>
                <a:gd name="T40" fmla="*/ 0 w 28"/>
                <a:gd name="T41" fmla="*/ 14 h 28"/>
                <a:gd name="T42" fmla="*/ 0 w 28"/>
                <a:gd name="T43" fmla="*/ 1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8" h="28">
                  <a:moveTo>
                    <a:pt x="0" y="14"/>
                  </a:moveTo>
                  <a:lnTo>
                    <a:pt x="0" y="14"/>
                  </a:lnTo>
                  <a:lnTo>
                    <a:pt x="0" y="20"/>
                  </a:lnTo>
                  <a:lnTo>
                    <a:pt x="4" y="24"/>
                  </a:lnTo>
                  <a:lnTo>
                    <a:pt x="8" y="28"/>
                  </a:lnTo>
                  <a:lnTo>
                    <a:pt x="14" y="28"/>
                  </a:lnTo>
                  <a:lnTo>
                    <a:pt x="14" y="28"/>
                  </a:lnTo>
                  <a:lnTo>
                    <a:pt x="20" y="28"/>
                  </a:lnTo>
                  <a:lnTo>
                    <a:pt x="24" y="24"/>
                  </a:lnTo>
                  <a:lnTo>
                    <a:pt x="26" y="20"/>
                  </a:lnTo>
                  <a:lnTo>
                    <a:pt x="28" y="14"/>
                  </a:lnTo>
                  <a:lnTo>
                    <a:pt x="28" y="14"/>
                  </a:lnTo>
                  <a:lnTo>
                    <a:pt x="26" y="8"/>
                  </a:lnTo>
                  <a:lnTo>
                    <a:pt x="24" y="4"/>
                  </a:lnTo>
                  <a:lnTo>
                    <a:pt x="20" y="2"/>
                  </a:lnTo>
                  <a:lnTo>
                    <a:pt x="14" y="0"/>
                  </a:lnTo>
                  <a:lnTo>
                    <a:pt x="14" y="0"/>
                  </a:lnTo>
                  <a:lnTo>
                    <a:pt x="8" y="2"/>
                  </a:lnTo>
                  <a:lnTo>
                    <a:pt x="4" y="4"/>
                  </a:lnTo>
                  <a:lnTo>
                    <a:pt x="0" y="8"/>
                  </a:lnTo>
                  <a:lnTo>
                    <a:pt x="0" y="14"/>
                  </a:lnTo>
                  <a:lnTo>
                    <a:pt x="0"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422" name="Freeform 1155"/>
            <p:cNvSpPr>
              <a:spLocks/>
            </p:cNvSpPr>
            <p:nvPr/>
          </p:nvSpPr>
          <p:spPr bwMode="auto">
            <a:xfrm>
              <a:off x="6662738" y="6562725"/>
              <a:ext cx="104775" cy="101600"/>
            </a:xfrm>
            <a:custGeom>
              <a:avLst/>
              <a:gdLst>
                <a:gd name="T0" fmla="*/ 66 w 66"/>
                <a:gd name="T1" fmla="*/ 32 h 64"/>
                <a:gd name="T2" fmla="*/ 66 w 66"/>
                <a:gd name="T3" fmla="*/ 32 h 64"/>
                <a:gd name="T4" fmla="*/ 64 w 66"/>
                <a:gd name="T5" fmla="*/ 38 h 64"/>
                <a:gd name="T6" fmla="*/ 62 w 66"/>
                <a:gd name="T7" fmla="*/ 44 h 64"/>
                <a:gd name="T8" fmla="*/ 56 w 66"/>
                <a:gd name="T9" fmla="*/ 56 h 64"/>
                <a:gd name="T10" fmla="*/ 46 w 66"/>
                <a:gd name="T11" fmla="*/ 62 h 64"/>
                <a:gd name="T12" fmla="*/ 40 w 66"/>
                <a:gd name="T13" fmla="*/ 64 h 64"/>
                <a:gd name="T14" fmla="*/ 32 w 66"/>
                <a:gd name="T15" fmla="*/ 64 h 64"/>
                <a:gd name="T16" fmla="*/ 32 w 66"/>
                <a:gd name="T17" fmla="*/ 64 h 64"/>
                <a:gd name="T18" fmla="*/ 26 w 66"/>
                <a:gd name="T19" fmla="*/ 64 h 64"/>
                <a:gd name="T20" fmla="*/ 20 w 66"/>
                <a:gd name="T21" fmla="*/ 62 h 64"/>
                <a:gd name="T22" fmla="*/ 10 w 66"/>
                <a:gd name="T23" fmla="*/ 56 h 64"/>
                <a:gd name="T24" fmla="*/ 4 w 66"/>
                <a:gd name="T25" fmla="*/ 44 h 64"/>
                <a:gd name="T26" fmla="*/ 2 w 66"/>
                <a:gd name="T27" fmla="*/ 38 h 64"/>
                <a:gd name="T28" fmla="*/ 0 w 66"/>
                <a:gd name="T29" fmla="*/ 32 h 64"/>
                <a:gd name="T30" fmla="*/ 0 w 66"/>
                <a:gd name="T31" fmla="*/ 32 h 64"/>
                <a:gd name="T32" fmla="*/ 2 w 66"/>
                <a:gd name="T33" fmla="*/ 26 h 64"/>
                <a:gd name="T34" fmla="*/ 4 w 66"/>
                <a:gd name="T35" fmla="*/ 20 h 64"/>
                <a:gd name="T36" fmla="*/ 10 w 66"/>
                <a:gd name="T37" fmla="*/ 10 h 64"/>
                <a:gd name="T38" fmla="*/ 20 w 66"/>
                <a:gd name="T39" fmla="*/ 2 h 64"/>
                <a:gd name="T40" fmla="*/ 26 w 66"/>
                <a:gd name="T41" fmla="*/ 2 h 64"/>
                <a:gd name="T42" fmla="*/ 32 w 66"/>
                <a:gd name="T43" fmla="*/ 0 h 64"/>
                <a:gd name="T44" fmla="*/ 32 w 66"/>
                <a:gd name="T45" fmla="*/ 0 h 64"/>
                <a:gd name="T46" fmla="*/ 40 w 66"/>
                <a:gd name="T47" fmla="*/ 2 h 64"/>
                <a:gd name="T48" fmla="*/ 46 w 66"/>
                <a:gd name="T49" fmla="*/ 2 h 64"/>
                <a:gd name="T50" fmla="*/ 56 w 66"/>
                <a:gd name="T51" fmla="*/ 10 h 64"/>
                <a:gd name="T52" fmla="*/ 62 w 66"/>
                <a:gd name="T53" fmla="*/ 20 h 64"/>
                <a:gd name="T54" fmla="*/ 64 w 66"/>
                <a:gd name="T55" fmla="*/ 26 h 64"/>
                <a:gd name="T56" fmla="*/ 66 w 66"/>
                <a:gd name="T57" fmla="*/ 32 h 64"/>
                <a:gd name="T58" fmla="*/ 66 w 66"/>
                <a:gd name="T59"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6" h="64">
                  <a:moveTo>
                    <a:pt x="66" y="32"/>
                  </a:moveTo>
                  <a:lnTo>
                    <a:pt x="66" y="32"/>
                  </a:lnTo>
                  <a:lnTo>
                    <a:pt x="64" y="38"/>
                  </a:lnTo>
                  <a:lnTo>
                    <a:pt x="62" y="44"/>
                  </a:lnTo>
                  <a:lnTo>
                    <a:pt x="56" y="56"/>
                  </a:lnTo>
                  <a:lnTo>
                    <a:pt x="46" y="62"/>
                  </a:lnTo>
                  <a:lnTo>
                    <a:pt x="40" y="64"/>
                  </a:lnTo>
                  <a:lnTo>
                    <a:pt x="32" y="64"/>
                  </a:lnTo>
                  <a:lnTo>
                    <a:pt x="32" y="64"/>
                  </a:lnTo>
                  <a:lnTo>
                    <a:pt x="26" y="64"/>
                  </a:lnTo>
                  <a:lnTo>
                    <a:pt x="20" y="62"/>
                  </a:lnTo>
                  <a:lnTo>
                    <a:pt x="10" y="56"/>
                  </a:lnTo>
                  <a:lnTo>
                    <a:pt x="4" y="44"/>
                  </a:lnTo>
                  <a:lnTo>
                    <a:pt x="2" y="38"/>
                  </a:lnTo>
                  <a:lnTo>
                    <a:pt x="0" y="32"/>
                  </a:lnTo>
                  <a:lnTo>
                    <a:pt x="0" y="32"/>
                  </a:lnTo>
                  <a:lnTo>
                    <a:pt x="2" y="26"/>
                  </a:lnTo>
                  <a:lnTo>
                    <a:pt x="4" y="20"/>
                  </a:lnTo>
                  <a:lnTo>
                    <a:pt x="10" y="10"/>
                  </a:lnTo>
                  <a:lnTo>
                    <a:pt x="20" y="2"/>
                  </a:lnTo>
                  <a:lnTo>
                    <a:pt x="26" y="2"/>
                  </a:lnTo>
                  <a:lnTo>
                    <a:pt x="32" y="0"/>
                  </a:lnTo>
                  <a:lnTo>
                    <a:pt x="32" y="0"/>
                  </a:lnTo>
                  <a:lnTo>
                    <a:pt x="40" y="2"/>
                  </a:lnTo>
                  <a:lnTo>
                    <a:pt x="46" y="2"/>
                  </a:lnTo>
                  <a:lnTo>
                    <a:pt x="56" y="10"/>
                  </a:lnTo>
                  <a:lnTo>
                    <a:pt x="62" y="20"/>
                  </a:lnTo>
                  <a:lnTo>
                    <a:pt x="64" y="26"/>
                  </a:lnTo>
                  <a:lnTo>
                    <a:pt x="66" y="32"/>
                  </a:lnTo>
                  <a:lnTo>
                    <a:pt x="66" y="3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423" name="Freeform 1156"/>
            <p:cNvSpPr>
              <a:spLocks/>
            </p:cNvSpPr>
            <p:nvPr/>
          </p:nvSpPr>
          <p:spPr bwMode="auto">
            <a:xfrm>
              <a:off x="6691313" y="6591300"/>
              <a:ext cx="47625" cy="44450"/>
            </a:xfrm>
            <a:custGeom>
              <a:avLst/>
              <a:gdLst>
                <a:gd name="T0" fmla="*/ 30 w 30"/>
                <a:gd name="T1" fmla="*/ 14 h 28"/>
                <a:gd name="T2" fmla="*/ 30 w 30"/>
                <a:gd name="T3" fmla="*/ 14 h 28"/>
                <a:gd name="T4" fmla="*/ 28 w 30"/>
                <a:gd name="T5" fmla="*/ 20 h 28"/>
                <a:gd name="T6" fmla="*/ 24 w 30"/>
                <a:gd name="T7" fmla="*/ 24 h 28"/>
                <a:gd name="T8" fmla="*/ 20 w 30"/>
                <a:gd name="T9" fmla="*/ 28 h 28"/>
                <a:gd name="T10" fmla="*/ 14 w 30"/>
                <a:gd name="T11" fmla="*/ 28 h 28"/>
                <a:gd name="T12" fmla="*/ 14 w 30"/>
                <a:gd name="T13" fmla="*/ 28 h 28"/>
                <a:gd name="T14" fmla="*/ 10 w 30"/>
                <a:gd name="T15" fmla="*/ 28 h 28"/>
                <a:gd name="T16" fmla="*/ 4 w 30"/>
                <a:gd name="T17" fmla="*/ 24 h 28"/>
                <a:gd name="T18" fmla="*/ 2 w 30"/>
                <a:gd name="T19" fmla="*/ 20 h 28"/>
                <a:gd name="T20" fmla="*/ 0 w 30"/>
                <a:gd name="T21" fmla="*/ 14 h 28"/>
                <a:gd name="T22" fmla="*/ 0 w 30"/>
                <a:gd name="T23" fmla="*/ 14 h 28"/>
                <a:gd name="T24" fmla="*/ 2 w 30"/>
                <a:gd name="T25" fmla="*/ 8 h 28"/>
                <a:gd name="T26" fmla="*/ 4 w 30"/>
                <a:gd name="T27" fmla="*/ 4 h 28"/>
                <a:gd name="T28" fmla="*/ 10 w 30"/>
                <a:gd name="T29" fmla="*/ 2 h 28"/>
                <a:gd name="T30" fmla="*/ 14 w 30"/>
                <a:gd name="T31" fmla="*/ 0 h 28"/>
                <a:gd name="T32" fmla="*/ 14 w 30"/>
                <a:gd name="T33" fmla="*/ 0 h 28"/>
                <a:gd name="T34" fmla="*/ 20 w 30"/>
                <a:gd name="T35" fmla="*/ 2 h 28"/>
                <a:gd name="T36" fmla="*/ 24 w 30"/>
                <a:gd name="T37" fmla="*/ 4 h 28"/>
                <a:gd name="T38" fmla="*/ 28 w 30"/>
                <a:gd name="T39" fmla="*/ 8 h 28"/>
                <a:gd name="T40" fmla="*/ 30 w 30"/>
                <a:gd name="T41" fmla="*/ 14 h 28"/>
                <a:gd name="T42" fmla="*/ 30 w 30"/>
                <a:gd name="T43" fmla="*/ 1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 h="28">
                  <a:moveTo>
                    <a:pt x="30" y="14"/>
                  </a:moveTo>
                  <a:lnTo>
                    <a:pt x="30" y="14"/>
                  </a:lnTo>
                  <a:lnTo>
                    <a:pt x="28" y="20"/>
                  </a:lnTo>
                  <a:lnTo>
                    <a:pt x="24" y="24"/>
                  </a:lnTo>
                  <a:lnTo>
                    <a:pt x="20" y="28"/>
                  </a:lnTo>
                  <a:lnTo>
                    <a:pt x="14" y="28"/>
                  </a:lnTo>
                  <a:lnTo>
                    <a:pt x="14" y="28"/>
                  </a:lnTo>
                  <a:lnTo>
                    <a:pt x="10" y="28"/>
                  </a:lnTo>
                  <a:lnTo>
                    <a:pt x="4" y="24"/>
                  </a:lnTo>
                  <a:lnTo>
                    <a:pt x="2" y="20"/>
                  </a:lnTo>
                  <a:lnTo>
                    <a:pt x="0" y="14"/>
                  </a:lnTo>
                  <a:lnTo>
                    <a:pt x="0" y="14"/>
                  </a:lnTo>
                  <a:lnTo>
                    <a:pt x="2" y="8"/>
                  </a:lnTo>
                  <a:lnTo>
                    <a:pt x="4" y="4"/>
                  </a:lnTo>
                  <a:lnTo>
                    <a:pt x="10" y="2"/>
                  </a:lnTo>
                  <a:lnTo>
                    <a:pt x="14" y="0"/>
                  </a:lnTo>
                  <a:lnTo>
                    <a:pt x="14" y="0"/>
                  </a:lnTo>
                  <a:lnTo>
                    <a:pt x="20" y="2"/>
                  </a:lnTo>
                  <a:lnTo>
                    <a:pt x="24" y="4"/>
                  </a:lnTo>
                  <a:lnTo>
                    <a:pt x="28" y="8"/>
                  </a:lnTo>
                  <a:lnTo>
                    <a:pt x="30" y="14"/>
                  </a:lnTo>
                  <a:lnTo>
                    <a:pt x="30"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grpSp>
      <p:grpSp>
        <p:nvGrpSpPr>
          <p:cNvPr id="2424" name="グループ化 2423"/>
          <p:cNvGrpSpPr/>
          <p:nvPr/>
        </p:nvGrpSpPr>
        <p:grpSpPr>
          <a:xfrm>
            <a:off x="5509144" y="5274995"/>
            <a:ext cx="325474" cy="434926"/>
            <a:chOff x="3675063" y="6245225"/>
            <a:chExt cx="358775" cy="479425"/>
          </a:xfrm>
        </p:grpSpPr>
        <p:sp>
          <p:nvSpPr>
            <p:cNvPr id="2425" name="Rectangle 55"/>
            <p:cNvSpPr>
              <a:spLocks noChangeArrowheads="1"/>
            </p:cNvSpPr>
            <p:nvPr/>
          </p:nvSpPr>
          <p:spPr bwMode="auto">
            <a:xfrm>
              <a:off x="3675063" y="6245225"/>
              <a:ext cx="298450" cy="4794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426" name="Rectangle 56"/>
            <p:cNvSpPr>
              <a:spLocks noChangeArrowheads="1"/>
            </p:cNvSpPr>
            <p:nvPr/>
          </p:nvSpPr>
          <p:spPr bwMode="auto">
            <a:xfrm>
              <a:off x="3989388" y="6245225"/>
              <a:ext cx="15875" cy="4794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427" name="Rectangle 57"/>
            <p:cNvSpPr>
              <a:spLocks noChangeArrowheads="1"/>
            </p:cNvSpPr>
            <p:nvPr/>
          </p:nvSpPr>
          <p:spPr bwMode="auto">
            <a:xfrm>
              <a:off x="3973513" y="6245225"/>
              <a:ext cx="15875" cy="4794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428" name="Rectangle 58"/>
            <p:cNvSpPr>
              <a:spLocks noChangeArrowheads="1"/>
            </p:cNvSpPr>
            <p:nvPr/>
          </p:nvSpPr>
          <p:spPr bwMode="auto">
            <a:xfrm>
              <a:off x="4021138" y="6245225"/>
              <a:ext cx="12700" cy="4794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429" name="Rectangle 59"/>
            <p:cNvSpPr>
              <a:spLocks noChangeArrowheads="1"/>
            </p:cNvSpPr>
            <p:nvPr/>
          </p:nvSpPr>
          <p:spPr bwMode="auto">
            <a:xfrm>
              <a:off x="4005263" y="6245225"/>
              <a:ext cx="15875" cy="4794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430" name="Freeform 1157"/>
            <p:cNvSpPr>
              <a:spLocks/>
            </p:cNvSpPr>
            <p:nvPr/>
          </p:nvSpPr>
          <p:spPr bwMode="auto">
            <a:xfrm>
              <a:off x="3725863" y="6384925"/>
              <a:ext cx="200025" cy="200025"/>
            </a:xfrm>
            <a:custGeom>
              <a:avLst/>
              <a:gdLst>
                <a:gd name="T0" fmla="*/ 126 w 126"/>
                <a:gd name="T1" fmla="*/ 62 h 126"/>
                <a:gd name="T2" fmla="*/ 126 w 126"/>
                <a:gd name="T3" fmla="*/ 60 h 126"/>
                <a:gd name="T4" fmla="*/ 126 w 126"/>
                <a:gd name="T5" fmla="*/ 60 h 126"/>
                <a:gd name="T6" fmla="*/ 118 w 126"/>
                <a:gd name="T7" fmla="*/ 34 h 126"/>
                <a:gd name="T8" fmla="*/ 118 w 126"/>
                <a:gd name="T9" fmla="*/ 34 h 126"/>
                <a:gd name="T10" fmla="*/ 116 w 126"/>
                <a:gd name="T11" fmla="*/ 28 h 126"/>
                <a:gd name="T12" fmla="*/ 116 w 126"/>
                <a:gd name="T13" fmla="*/ 28 h 126"/>
                <a:gd name="T14" fmla="*/ 108 w 126"/>
                <a:gd name="T15" fmla="*/ 20 h 126"/>
                <a:gd name="T16" fmla="*/ 90 w 126"/>
                <a:gd name="T17" fmla="*/ 6 h 126"/>
                <a:gd name="T18" fmla="*/ 78 w 126"/>
                <a:gd name="T19" fmla="*/ 2 h 126"/>
                <a:gd name="T20" fmla="*/ 66 w 126"/>
                <a:gd name="T21" fmla="*/ 0 h 126"/>
                <a:gd name="T22" fmla="*/ 62 w 126"/>
                <a:gd name="T23" fmla="*/ 0 h 126"/>
                <a:gd name="T24" fmla="*/ 60 w 126"/>
                <a:gd name="T25" fmla="*/ 0 h 126"/>
                <a:gd name="T26" fmla="*/ 60 w 126"/>
                <a:gd name="T27" fmla="*/ 0 h 126"/>
                <a:gd name="T28" fmla="*/ 46 w 126"/>
                <a:gd name="T29" fmla="*/ 2 h 126"/>
                <a:gd name="T30" fmla="*/ 26 w 126"/>
                <a:gd name="T31" fmla="*/ 12 h 126"/>
                <a:gd name="T32" fmla="*/ 10 w 126"/>
                <a:gd name="T33" fmla="*/ 28 h 126"/>
                <a:gd name="T34" fmla="*/ 10 w 126"/>
                <a:gd name="T35" fmla="*/ 28 h 126"/>
                <a:gd name="T36" fmla="*/ 6 w 126"/>
                <a:gd name="T37" fmla="*/ 34 h 126"/>
                <a:gd name="T38" fmla="*/ 6 w 126"/>
                <a:gd name="T39" fmla="*/ 34 h 126"/>
                <a:gd name="T40" fmla="*/ 2 w 126"/>
                <a:gd name="T41" fmla="*/ 46 h 126"/>
                <a:gd name="T42" fmla="*/ 0 w 126"/>
                <a:gd name="T43" fmla="*/ 60 h 126"/>
                <a:gd name="T44" fmla="*/ 0 w 126"/>
                <a:gd name="T45" fmla="*/ 60 h 126"/>
                <a:gd name="T46" fmla="*/ 0 w 126"/>
                <a:gd name="T47" fmla="*/ 60 h 126"/>
                <a:gd name="T48" fmla="*/ 0 w 126"/>
                <a:gd name="T49" fmla="*/ 62 h 126"/>
                <a:gd name="T50" fmla="*/ 0 w 126"/>
                <a:gd name="T51" fmla="*/ 66 h 126"/>
                <a:gd name="T52" fmla="*/ 0 w 126"/>
                <a:gd name="T53" fmla="*/ 66 h 126"/>
                <a:gd name="T54" fmla="*/ 6 w 126"/>
                <a:gd name="T55" fmla="*/ 92 h 126"/>
                <a:gd name="T56" fmla="*/ 6 w 126"/>
                <a:gd name="T57" fmla="*/ 92 h 126"/>
                <a:gd name="T58" fmla="*/ 10 w 126"/>
                <a:gd name="T59" fmla="*/ 98 h 126"/>
                <a:gd name="T60" fmla="*/ 10 w 126"/>
                <a:gd name="T61" fmla="*/ 98 h 126"/>
                <a:gd name="T62" fmla="*/ 16 w 126"/>
                <a:gd name="T63" fmla="*/ 106 h 126"/>
                <a:gd name="T64" fmla="*/ 36 w 126"/>
                <a:gd name="T65" fmla="*/ 120 h 126"/>
                <a:gd name="T66" fmla="*/ 46 w 126"/>
                <a:gd name="T67" fmla="*/ 124 h 126"/>
                <a:gd name="T68" fmla="*/ 60 w 126"/>
                <a:gd name="T69" fmla="*/ 126 h 126"/>
                <a:gd name="T70" fmla="*/ 62 w 126"/>
                <a:gd name="T71" fmla="*/ 126 h 126"/>
                <a:gd name="T72" fmla="*/ 64 w 126"/>
                <a:gd name="T73" fmla="*/ 126 h 126"/>
                <a:gd name="T74" fmla="*/ 66 w 126"/>
                <a:gd name="T75" fmla="*/ 126 h 126"/>
                <a:gd name="T76" fmla="*/ 78 w 126"/>
                <a:gd name="T77" fmla="*/ 124 h 126"/>
                <a:gd name="T78" fmla="*/ 100 w 126"/>
                <a:gd name="T79" fmla="*/ 114 h 126"/>
                <a:gd name="T80" fmla="*/ 116 w 126"/>
                <a:gd name="T81" fmla="*/ 98 h 126"/>
                <a:gd name="T82" fmla="*/ 116 w 126"/>
                <a:gd name="T83" fmla="*/ 98 h 126"/>
                <a:gd name="T84" fmla="*/ 118 w 126"/>
                <a:gd name="T85" fmla="*/ 92 h 126"/>
                <a:gd name="T86" fmla="*/ 118 w 126"/>
                <a:gd name="T87" fmla="*/ 92 h 126"/>
                <a:gd name="T88" fmla="*/ 124 w 126"/>
                <a:gd name="T89" fmla="*/ 80 h 126"/>
                <a:gd name="T90" fmla="*/ 126 w 126"/>
                <a:gd name="T91" fmla="*/ 66 h 126"/>
                <a:gd name="T92" fmla="*/ 126 w 126"/>
                <a:gd name="T93" fmla="*/ 66 h 126"/>
                <a:gd name="T94" fmla="*/ 126 w 126"/>
                <a:gd name="T95" fmla="*/ 64 h 126"/>
                <a:gd name="T96" fmla="*/ 126 w 126"/>
                <a:gd name="T97" fmla="*/ 62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6" h="126">
                  <a:moveTo>
                    <a:pt x="126" y="62"/>
                  </a:moveTo>
                  <a:lnTo>
                    <a:pt x="126" y="62"/>
                  </a:lnTo>
                  <a:lnTo>
                    <a:pt x="126" y="60"/>
                  </a:lnTo>
                  <a:lnTo>
                    <a:pt x="126" y="60"/>
                  </a:lnTo>
                  <a:lnTo>
                    <a:pt x="126" y="60"/>
                  </a:lnTo>
                  <a:lnTo>
                    <a:pt x="126" y="60"/>
                  </a:lnTo>
                  <a:lnTo>
                    <a:pt x="124" y="46"/>
                  </a:lnTo>
                  <a:lnTo>
                    <a:pt x="118" y="34"/>
                  </a:lnTo>
                  <a:lnTo>
                    <a:pt x="118" y="34"/>
                  </a:lnTo>
                  <a:lnTo>
                    <a:pt x="118" y="34"/>
                  </a:lnTo>
                  <a:lnTo>
                    <a:pt x="118" y="34"/>
                  </a:lnTo>
                  <a:lnTo>
                    <a:pt x="116" y="28"/>
                  </a:lnTo>
                  <a:lnTo>
                    <a:pt x="116" y="28"/>
                  </a:lnTo>
                  <a:lnTo>
                    <a:pt x="116" y="28"/>
                  </a:lnTo>
                  <a:lnTo>
                    <a:pt x="116" y="28"/>
                  </a:lnTo>
                  <a:lnTo>
                    <a:pt x="108" y="20"/>
                  </a:lnTo>
                  <a:lnTo>
                    <a:pt x="100" y="12"/>
                  </a:lnTo>
                  <a:lnTo>
                    <a:pt x="90" y="6"/>
                  </a:lnTo>
                  <a:lnTo>
                    <a:pt x="78" y="2"/>
                  </a:lnTo>
                  <a:lnTo>
                    <a:pt x="78" y="2"/>
                  </a:lnTo>
                  <a:lnTo>
                    <a:pt x="66" y="0"/>
                  </a:lnTo>
                  <a:lnTo>
                    <a:pt x="66" y="0"/>
                  </a:lnTo>
                  <a:lnTo>
                    <a:pt x="64" y="0"/>
                  </a:lnTo>
                  <a:lnTo>
                    <a:pt x="62" y="0"/>
                  </a:lnTo>
                  <a:lnTo>
                    <a:pt x="60" y="0"/>
                  </a:lnTo>
                  <a:lnTo>
                    <a:pt x="60" y="0"/>
                  </a:lnTo>
                  <a:lnTo>
                    <a:pt x="60" y="0"/>
                  </a:lnTo>
                  <a:lnTo>
                    <a:pt x="60" y="0"/>
                  </a:lnTo>
                  <a:lnTo>
                    <a:pt x="46" y="2"/>
                  </a:lnTo>
                  <a:lnTo>
                    <a:pt x="46" y="2"/>
                  </a:lnTo>
                  <a:lnTo>
                    <a:pt x="36" y="6"/>
                  </a:lnTo>
                  <a:lnTo>
                    <a:pt x="26" y="12"/>
                  </a:lnTo>
                  <a:lnTo>
                    <a:pt x="16" y="20"/>
                  </a:lnTo>
                  <a:lnTo>
                    <a:pt x="10" y="28"/>
                  </a:lnTo>
                  <a:lnTo>
                    <a:pt x="10" y="28"/>
                  </a:lnTo>
                  <a:lnTo>
                    <a:pt x="10" y="28"/>
                  </a:lnTo>
                  <a:lnTo>
                    <a:pt x="10" y="28"/>
                  </a:lnTo>
                  <a:lnTo>
                    <a:pt x="6" y="34"/>
                  </a:lnTo>
                  <a:lnTo>
                    <a:pt x="6" y="34"/>
                  </a:lnTo>
                  <a:lnTo>
                    <a:pt x="6" y="34"/>
                  </a:lnTo>
                  <a:lnTo>
                    <a:pt x="6" y="34"/>
                  </a:lnTo>
                  <a:lnTo>
                    <a:pt x="2" y="46"/>
                  </a:lnTo>
                  <a:lnTo>
                    <a:pt x="0" y="60"/>
                  </a:lnTo>
                  <a:lnTo>
                    <a:pt x="0" y="60"/>
                  </a:lnTo>
                  <a:lnTo>
                    <a:pt x="0" y="60"/>
                  </a:lnTo>
                  <a:lnTo>
                    <a:pt x="0" y="60"/>
                  </a:lnTo>
                  <a:lnTo>
                    <a:pt x="0" y="60"/>
                  </a:lnTo>
                  <a:lnTo>
                    <a:pt x="0" y="60"/>
                  </a:lnTo>
                  <a:lnTo>
                    <a:pt x="0" y="62"/>
                  </a:lnTo>
                  <a:lnTo>
                    <a:pt x="0" y="62"/>
                  </a:lnTo>
                  <a:lnTo>
                    <a:pt x="0" y="66"/>
                  </a:lnTo>
                  <a:lnTo>
                    <a:pt x="0" y="66"/>
                  </a:lnTo>
                  <a:lnTo>
                    <a:pt x="0" y="66"/>
                  </a:lnTo>
                  <a:lnTo>
                    <a:pt x="0" y="66"/>
                  </a:lnTo>
                  <a:lnTo>
                    <a:pt x="2" y="80"/>
                  </a:lnTo>
                  <a:lnTo>
                    <a:pt x="6" y="92"/>
                  </a:lnTo>
                  <a:lnTo>
                    <a:pt x="6" y="92"/>
                  </a:lnTo>
                  <a:lnTo>
                    <a:pt x="6" y="92"/>
                  </a:lnTo>
                  <a:lnTo>
                    <a:pt x="6" y="92"/>
                  </a:lnTo>
                  <a:lnTo>
                    <a:pt x="10" y="98"/>
                  </a:lnTo>
                  <a:lnTo>
                    <a:pt x="10" y="98"/>
                  </a:lnTo>
                  <a:lnTo>
                    <a:pt x="10" y="98"/>
                  </a:lnTo>
                  <a:lnTo>
                    <a:pt x="10" y="98"/>
                  </a:lnTo>
                  <a:lnTo>
                    <a:pt x="16" y="106"/>
                  </a:lnTo>
                  <a:lnTo>
                    <a:pt x="26" y="114"/>
                  </a:lnTo>
                  <a:lnTo>
                    <a:pt x="36" y="120"/>
                  </a:lnTo>
                  <a:lnTo>
                    <a:pt x="46" y="124"/>
                  </a:lnTo>
                  <a:lnTo>
                    <a:pt x="46" y="124"/>
                  </a:lnTo>
                  <a:lnTo>
                    <a:pt x="60" y="126"/>
                  </a:lnTo>
                  <a:lnTo>
                    <a:pt x="60" y="126"/>
                  </a:lnTo>
                  <a:lnTo>
                    <a:pt x="60" y="126"/>
                  </a:lnTo>
                  <a:lnTo>
                    <a:pt x="62" y="126"/>
                  </a:lnTo>
                  <a:lnTo>
                    <a:pt x="64" y="126"/>
                  </a:lnTo>
                  <a:lnTo>
                    <a:pt x="64" y="126"/>
                  </a:lnTo>
                  <a:lnTo>
                    <a:pt x="66" y="126"/>
                  </a:lnTo>
                  <a:lnTo>
                    <a:pt x="66" y="126"/>
                  </a:lnTo>
                  <a:lnTo>
                    <a:pt x="78" y="124"/>
                  </a:lnTo>
                  <a:lnTo>
                    <a:pt x="78" y="124"/>
                  </a:lnTo>
                  <a:lnTo>
                    <a:pt x="90" y="120"/>
                  </a:lnTo>
                  <a:lnTo>
                    <a:pt x="100" y="114"/>
                  </a:lnTo>
                  <a:lnTo>
                    <a:pt x="108" y="106"/>
                  </a:lnTo>
                  <a:lnTo>
                    <a:pt x="116" y="98"/>
                  </a:lnTo>
                  <a:lnTo>
                    <a:pt x="116" y="98"/>
                  </a:lnTo>
                  <a:lnTo>
                    <a:pt x="116" y="98"/>
                  </a:lnTo>
                  <a:lnTo>
                    <a:pt x="116" y="98"/>
                  </a:lnTo>
                  <a:lnTo>
                    <a:pt x="118" y="92"/>
                  </a:lnTo>
                  <a:lnTo>
                    <a:pt x="118" y="92"/>
                  </a:lnTo>
                  <a:lnTo>
                    <a:pt x="118" y="92"/>
                  </a:lnTo>
                  <a:lnTo>
                    <a:pt x="118" y="92"/>
                  </a:lnTo>
                  <a:lnTo>
                    <a:pt x="124" y="80"/>
                  </a:lnTo>
                  <a:lnTo>
                    <a:pt x="126" y="66"/>
                  </a:lnTo>
                  <a:lnTo>
                    <a:pt x="126" y="66"/>
                  </a:lnTo>
                  <a:lnTo>
                    <a:pt x="126" y="66"/>
                  </a:lnTo>
                  <a:lnTo>
                    <a:pt x="126" y="66"/>
                  </a:lnTo>
                  <a:lnTo>
                    <a:pt x="126" y="64"/>
                  </a:lnTo>
                  <a:lnTo>
                    <a:pt x="126" y="64"/>
                  </a:lnTo>
                  <a:lnTo>
                    <a:pt x="126" y="62"/>
                  </a:lnTo>
                  <a:lnTo>
                    <a:pt x="126" y="6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431" name="Freeform 1158"/>
            <p:cNvSpPr>
              <a:spLocks/>
            </p:cNvSpPr>
            <p:nvPr/>
          </p:nvSpPr>
          <p:spPr bwMode="auto">
            <a:xfrm>
              <a:off x="3735388" y="6489700"/>
              <a:ext cx="34925" cy="34925"/>
            </a:xfrm>
            <a:custGeom>
              <a:avLst/>
              <a:gdLst>
                <a:gd name="T0" fmla="*/ 18 w 22"/>
                <a:gd name="T1" fmla="*/ 0 h 22"/>
                <a:gd name="T2" fmla="*/ 0 w 22"/>
                <a:gd name="T3" fmla="*/ 0 h 22"/>
                <a:gd name="T4" fmla="*/ 0 w 22"/>
                <a:gd name="T5" fmla="*/ 0 h 22"/>
                <a:gd name="T6" fmla="*/ 2 w 22"/>
                <a:gd name="T7" fmla="*/ 12 h 22"/>
                <a:gd name="T8" fmla="*/ 6 w 22"/>
                <a:gd name="T9" fmla="*/ 22 h 22"/>
                <a:gd name="T10" fmla="*/ 22 w 22"/>
                <a:gd name="T11" fmla="*/ 22 h 22"/>
                <a:gd name="T12" fmla="*/ 22 w 22"/>
                <a:gd name="T13" fmla="*/ 22 h 22"/>
                <a:gd name="T14" fmla="*/ 20 w 22"/>
                <a:gd name="T15" fmla="*/ 12 h 22"/>
                <a:gd name="T16" fmla="*/ 18 w 22"/>
                <a:gd name="T17" fmla="*/ 0 h 22"/>
                <a:gd name="T18" fmla="*/ 18 w 22"/>
                <a:gd name="T19"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22">
                  <a:moveTo>
                    <a:pt x="18" y="0"/>
                  </a:moveTo>
                  <a:lnTo>
                    <a:pt x="0" y="0"/>
                  </a:lnTo>
                  <a:lnTo>
                    <a:pt x="0" y="0"/>
                  </a:lnTo>
                  <a:lnTo>
                    <a:pt x="2" y="12"/>
                  </a:lnTo>
                  <a:lnTo>
                    <a:pt x="6" y="22"/>
                  </a:lnTo>
                  <a:lnTo>
                    <a:pt x="22" y="22"/>
                  </a:lnTo>
                  <a:lnTo>
                    <a:pt x="22" y="22"/>
                  </a:lnTo>
                  <a:lnTo>
                    <a:pt x="20" y="12"/>
                  </a:lnTo>
                  <a:lnTo>
                    <a:pt x="18" y="0"/>
                  </a:lnTo>
                  <a:lnTo>
                    <a:pt x="1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432" name="Freeform 1159"/>
            <p:cNvSpPr>
              <a:spLocks/>
            </p:cNvSpPr>
            <p:nvPr/>
          </p:nvSpPr>
          <p:spPr bwMode="auto">
            <a:xfrm>
              <a:off x="3751263" y="6534150"/>
              <a:ext cx="50800" cy="38100"/>
            </a:xfrm>
            <a:custGeom>
              <a:avLst/>
              <a:gdLst>
                <a:gd name="T0" fmla="*/ 14 w 32"/>
                <a:gd name="T1" fmla="*/ 0 h 24"/>
                <a:gd name="T2" fmla="*/ 0 w 32"/>
                <a:gd name="T3" fmla="*/ 0 h 24"/>
                <a:gd name="T4" fmla="*/ 0 w 32"/>
                <a:gd name="T5" fmla="*/ 0 h 24"/>
                <a:gd name="T6" fmla="*/ 6 w 32"/>
                <a:gd name="T7" fmla="*/ 8 h 24"/>
                <a:gd name="T8" fmla="*/ 14 w 32"/>
                <a:gd name="T9" fmla="*/ 14 h 24"/>
                <a:gd name="T10" fmla="*/ 22 w 32"/>
                <a:gd name="T11" fmla="*/ 20 h 24"/>
                <a:gd name="T12" fmla="*/ 32 w 32"/>
                <a:gd name="T13" fmla="*/ 24 h 24"/>
                <a:gd name="T14" fmla="*/ 32 w 32"/>
                <a:gd name="T15" fmla="*/ 24 h 24"/>
                <a:gd name="T16" fmla="*/ 26 w 32"/>
                <a:gd name="T17" fmla="*/ 20 h 24"/>
                <a:gd name="T18" fmla="*/ 22 w 32"/>
                <a:gd name="T19" fmla="*/ 14 h 24"/>
                <a:gd name="T20" fmla="*/ 14 w 32"/>
                <a:gd name="T21" fmla="*/ 0 h 24"/>
                <a:gd name="T22" fmla="*/ 14 w 32"/>
                <a:gd name="T23"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 h="24">
                  <a:moveTo>
                    <a:pt x="14" y="0"/>
                  </a:moveTo>
                  <a:lnTo>
                    <a:pt x="0" y="0"/>
                  </a:lnTo>
                  <a:lnTo>
                    <a:pt x="0" y="0"/>
                  </a:lnTo>
                  <a:lnTo>
                    <a:pt x="6" y="8"/>
                  </a:lnTo>
                  <a:lnTo>
                    <a:pt x="14" y="14"/>
                  </a:lnTo>
                  <a:lnTo>
                    <a:pt x="22" y="20"/>
                  </a:lnTo>
                  <a:lnTo>
                    <a:pt x="32" y="24"/>
                  </a:lnTo>
                  <a:lnTo>
                    <a:pt x="32" y="24"/>
                  </a:lnTo>
                  <a:lnTo>
                    <a:pt x="26" y="20"/>
                  </a:lnTo>
                  <a:lnTo>
                    <a:pt x="22" y="14"/>
                  </a:lnTo>
                  <a:lnTo>
                    <a:pt x="14" y="0"/>
                  </a:lnTo>
                  <a:lnTo>
                    <a:pt x="1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433" name="Freeform 1160"/>
            <p:cNvSpPr>
              <a:spLocks/>
            </p:cNvSpPr>
            <p:nvPr/>
          </p:nvSpPr>
          <p:spPr bwMode="auto">
            <a:xfrm>
              <a:off x="3878263" y="6445250"/>
              <a:ext cx="34925" cy="34925"/>
            </a:xfrm>
            <a:custGeom>
              <a:avLst/>
              <a:gdLst>
                <a:gd name="T0" fmla="*/ 0 w 22"/>
                <a:gd name="T1" fmla="*/ 0 h 22"/>
                <a:gd name="T2" fmla="*/ 0 w 22"/>
                <a:gd name="T3" fmla="*/ 0 h 22"/>
                <a:gd name="T4" fmla="*/ 4 w 22"/>
                <a:gd name="T5" fmla="*/ 10 h 22"/>
                <a:gd name="T6" fmla="*/ 4 w 22"/>
                <a:gd name="T7" fmla="*/ 22 h 22"/>
                <a:gd name="T8" fmla="*/ 22 w 22"/>
                <a:gd name="T9" fmla="*/ 22 h 22"/>
                <a:gd name="T10" fmla="*/ 22 w 22"/>
                <a:gd name="T11" fmla="*/ 22 h 22"/>
                <a:gd name="T12" fmla="*/ 22 w 22"/>
                <a:gd name="T13" fmla="*/ 10 h 22"/>
                <a:gd name="T14" fmla="*/ 16 w 22"/>
                <a:gd name="T15" fmla="*/ 0 h 22"/>
                <a:gd name="T16" fmla="*/ 0 w 22"/>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22">
                  <a:moveTo>
                    <a:pt x="0" y="0"/>
                  </a:moveTo>
                  <a:lnTo>
                    <a:pt x="0" y="0"/>
                  </a:lnTo>
                  <a:lnTo>
                    <a:pt x="4" y="10"/>
                  </a:lnTo>
                  <a:lnTo>
                    <a:pt x="4" y="22"/>
                  </a:lnTo>
                  <a:lnTo>
                    <a:pt x="22" y="22"/>
                  </a:lnTo>
                  <a:lnTo>
                    <a:pt x="22" y="22"/>
                  </a:lnTo>
                  <a:lnTo>
                    <a:pt x="22" y="10"/>
                  </a:lnTo>
                  <a:lnTo>
                    <a:pt x="16"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434" name="Freeform 1161"/>
            <p:cNvSpPr>
              <a:spLocks/>
            </p:cNvSpPr>
            <p:nvPr/>
          </p:nvSpPr>
          <p:spPr bwMode="auto">
            <a:xfrm>
              <a:off x="3827463" y="6400800"/>
              <a:ext cx="41275" cy="34925"/>
            </a:xfrm>
            <a:custGeom>
              <a:avLst/>
              <a:gdLst>
                <a:gd name="T0" fmla="*/ 26 w 26"/>
                <a:gd name="T1" fmla="*/ 22 h 22"/>
                <a:gd name="T2" fmla="*/ 26 w 26"/>
                <a:gd name="T3" fmla="*/ 22 h 22"/>
                <a:gd name="T4" fmla="*/ 20 w 26"/>
                <a:gd name="T5" fmla="*/ 14 h 22"/>
                <a:gd name="T6" fmla="*/ 14 w 26"/>
                <a:gd name="T7" fmla="*/ 6 h 22"/>
                <a:gd name="T8" fmla="*/ 8 w 26"/>
                <a:gd name="T9" fmla="*/ 2 h 22"/>
                <a:gd name="T10" fmla="*/ 0 w 26"/>
                <a:gd name="T11" fmla="*/ 0 h 22"/>
                <a:gd name="T12" fmla="*/ 0 w 26"/>
                <a:gd name="T13" fmla="*/ 22 h 22"/>
                <a:gd name="T14" fmla="*/ 26 w 26"/>
                <a:gd name="T15" fmla="*/ 22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22">
                  <a:moveTo>
                    <a:pt x="26" y="22"/>
                  </a:moveTo>
                  <a:lnTo>
                    <a:pt x="26" y="22"/>
                  </a:lnTo>
                  <a:lnTo>
                    <a:pt x="20" y="14"/>
                  </a:lnTo>
                  <a:lnTo>
                    <a:pt x="14" y="6"/>
                  </a:lnTo>
                  <a:lnTo>
                    <a:pt x="8" y="2"/>
                  </a:lnTo>
                  <a:lnTo>
                    <a:pt x="0" y="0"/>
                  </a:lnTo>
                  <a:lnTo>
                    <a:pt x="0" y="22"/>
                  </a:lnTo>
                  <a:lnTo>
                    <a:pt x="26" y="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435" name="Freeform 1162"/>
            <p:cNvSpPr>
              <a:spLocks/>
            </p:cNvSpPr>
            <p:nvPr/>
          </p:nvSpPr>
          <p:spPr bwMode="auto">
            <a:xfrm>
              <a:off x="3783013" y="6400800"/>
              <a:ext cx="38100" cy="34925"/>
            </a:xfrm>
            <a:custGeom>
              <a:avLst/>
              <a:gdLst>
                <a:gd name="T0" fmla="*/ 24 w 24"/>
                <a:gd name="T1" fmla="*/ 0 h 22"/>
                <a:gd name="T2" fmla="*/ 24 w 24"/>
                <a:gd name="T3" fmla="*/ 0 h 22"/>
                <a:gd name="T4" fmla="*/ 16 w 24"/>
                <a:gd name="T5" fmla="*/ 2 h 22"/>
                <a:gd name="T6" fmla="*/ 10 w 24"/>
                <a:gd name="T7" fmla="*/ 6 h 22"/>
                <a:gd name="T8" fmla="*/ 4 w 24"/>
                <a:gd name="T9" fmla="*/ 14 h 22"/>
                <a:gd name="T10" fmla="*/ 0 w 24"/>
                <a:gd name="T11" fmla="*/ 22 h 22"/>
                <a:gd name="T12" fmla="*/ 24 w 24"/>
                <a:gd name="T13" fmla="*/ 22 h 22"/>
                <a:gd name="T14" fmla="*/ 24 w 24"/>
                <a:gd name="T15" fmla="*/ 0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22">
                  <a:moveTo>
                    <a:pt x="24" y="0"/>
                  </a:moveTo>
                  <a:lnTo>
                    <a:pt x="24" y="0"/>
                  </a:lnTo>
                  <a:lnTo>
                    <a:pt x="16" y="2"/>
                  </a:lnTo>
                  <a:lnTo>
                    <a:pt x="10" y="6"/>
                  </a:lnTo>
                  <a:lnTo>
                    <a:pt x="4" y="14"/>
                  </a:lnTo>
                  <a:lnTo>
                    <a:pt x="0" y="22"/>
                  </a:lnTo>
                  <a:lnTo>
                    <a:pt x="24" y="22"/>
                  </a:lnTo>
                  <a:lnTo>
                    <a:pt x="2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436" name="Freeform 1163"/>
            <p:cNvSpPr>
              <a:spLocks/>
            </p:cNvSpPr>
            <p:nvPr/>
          </p:nvSpPr>
          <p:spPr bwMode="auto">
            <a:xfrm>
              <a:off x="3783013" y="6534150"/>
              <a:ext cx="38100" cy="34925"/>
            </a:xfrm>
            <a:custGeom>
              <a:avLst/>
              <a:gdLst>
                <a:gd name="T0" fmla="*/ 0 w 24"/>
                <a:gd name="T1" fmla="*/ 0 h 22"/>
                <a:gd name="T2" fmla="*/ 0 w 24"/>
                <a:gd name="T3" fmla="*/ 0 h 22"/>
                <a:gd name="T4" fmla="*/ 4 w 24"/>
                <a:gd name="T5" fmla="*/ 8 h 22"/>
                <a:gd name="T6" fmla="*/ 10 w 24"/>
                <a:gd name="T7" fmla="*/ 16 h 22"/>
                <a:gd name="T8" fmla="*/ 16 w 24"/>
                <a:gd name="T9" fmla="*/ 20 h 22"/>
                <a:gd name="T10" fmla="*/ 24 w 24"/>
                <a:gd name="T11" fmla="*/ 22 h 22"/>
                <a:gd name="T12" fmla="*/ 24 w 24"/>
                <a:gd name="T13" fmla="*/ 0 h 22"/>
                <a:gd name="T14" fmla="*/ 0 w 24"/>
                <a:gd name="T15" fmla="*/ 0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22">
                  <a:moveTo>
                    <a:pt x="0" y="0"/>
                  </a:moveTo>
                  <a:lnTo>
                    <a:pt x="0" y="0"/>
                  </a:lnTo>
                  <a:lnTo>
                    <a:pt x="4" y="8"/>
                  </a:lnTo>
                  <a:lnTo>
                    <a:pt x="10" y="16"/>
                  </a:lnTo>
                  <a:lnTo>
                    <a:pt x="16" y="20"/>
                  </a:lnTo>
                  <a:lnTo>
                    <a:pt x="24" y="22"/>
                  </a:lnTo>
                  <a:lnTo>
                    <a:pt x="24"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437" name="Freeform 1164"/>
            <p:cNvSpPr>
              <a:spLocks/>
            </p:cNvSpPr>
            <p:nvPr/>
          </p:nvSpPr>
          <p:spPr bwMode="auto">
            <a:xfrm>
              <a:off x="3846513" y="6397625"/>
              <a:ext cx="53975" cy="38100"/>
            </a:xfrm>
            <a:custGeom>
              <a:avLst/>
              <a:gdLst>
                <a:gd name="T0" fmla="*/ 18 w 34"/>
                <a:gd name="T1" fmla="*/ 24 h 24"/>
                <a:gd name="T2" fmla="*/ 34 w 34"/>
                <a:gd name="T3" fmla="*/ 24 h 24"/>
                <a:gd name="T4" fmla="*/ 34 w 34"/>
                <a:gd name="T5" fmla="*/ 24 h 24"/>
                <a:gd name="T6" fmla="*/ 28 w 34"/>
                <a:gd name="T7" fmla="*/ 16 h 24"/>
                <a:gd name="T8" fmla="*/ 20 w 34"/>
                <a:gd name="T9" fmla="*/ 10 h 24"/>
                <a:gd name="T10" fmla="*/ 10 w 34"/>
                <a:gd name="T11" fmla="*/ 4 h 24"/>
                <a:gd name="T12" fmla="*/ 0 w 34"/>
                <a:gd name="T13" fmla="*/ 0 h 24"/>
                <a:gd name="T14" fmla="*/ 0 w 34"/>
                <a:gd name="T15" fmla="*/ 0 h 24"/>
                <a:gd name="T16" fmla="*/ 6 w 34"/>
                <a:gd name="T17" fmla="*/ 4 h 24"/>
                <a:gd name="T18" fmla="*/ 10 w 34"/>
                <a:gd name="T19" fmla="*/ 10 h 24"/>
                <a:gd name="T20" fmla="*/ 18 w 34"/>
                <a:gd name="T21" fmla="*/ 24 h 24"/>
                <a:gd name="T22" fmla="*/ 18 w 34"/>
                <a:gd name="T23"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 h="24">
                  <a:moveTo>
                    <a:pt x="18" y="24"/>
                  </a:moveTo>
                  <a:lnTo>
                    <a:pt x="34" y="24"/>
                  </a:lnTo>
                  <a:lnTo>
                    <a:pt x="34" y="24"/>
                  </a:lnTo>
                  <a:lnTo>
                    <a:pt x="28" y="16"/>
                  </a:lnTo>
                  <a:lnTo>
                    <a:pt x="20" y="10"/>
                  </a:lnTo>
                  <a:lnTo>
                    <a:pt x="10" y="4"/>
                  </a:lnTo>
                  <a:lnTo>
                    <a:pt x="0" y="0"/>
                  </a:lnTo>
                  <a:lnTo>
                    <a:pt x="0" y="0"/>
                  </a:lnTo>
                  <a:lnTo>
                    <a:pt x="6" y="4"/>
                  </a:lnTo>
                  <a:lnTo>
                    <a:pt x="10" y="10"/>
                  </a:lnTo>
                  <a:lnTo>
                    <a:pt x="18" y="24"/>
                  </a:lnTo>
                  <a:lnTo>
                    <a:pt x="18" y="2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438" name="Freeform 1165"/>
            <p:cNvSpPr>
              <a:spLocks/>
            </p:cNvSpPr>
            <p:nvPr/>
          </p:nvSpPr>
          <p:spPr bwMode="auto">
            <a:xfrm>
              <a:off x="3751263" y="6397625"/>
              <a:ext cx="50800" cy="38100"/>
            </a:xfrm>
            <a:custGeom>
              <a:avLst/>
              <a:gdLst>
                <a:gd name="T0" fmla="*/ 32 w 32"/>
                <a:gd name="T1" fmla="*/ 0 h 24"/>
                <a:gd name="T2" fmla="*/ 32 w 32"/>
                <a:gd name="T3" fmla="*/ 0 h 24"/>
                <a:gd name="T4" fmla="*/ 22 w 32"/>
                <a:gd name="T5" fmla="*/ 4 h 24"/>
                <a:gd name="T6" fmla="*/ 14 w 32"/>
                <a:gd name="T7" fmla="*/ 10 h 24"/>
                <a:gd name="T8" fmla="*/ 6 w 32"/>
                <a:gd name="T9" fmla="*/ 16 h 24"/>
                <a:gd name="T10" fmla="*/ 0 w 32"/>
                <a:gd name="T11" fmla="*/ 24 h 24"/>
                <a:gd name="T12" fmla="*/ 14 w 32"/>
                <a:gd name="T13" fmla="*/ 24 h 24"/>
                <a:gd name="T14" fmla="*/ 14 w 32"/>
                <a:gd name="T15" fmla="*/ 24 h 24"/>
                <a:gd name="T16" fmla="*/ 22 w 32"/>
                <a:gd name="T17" fmla="*/ 10 h 24"/>
                <a:gd name="T18" fmla="*/ 26 w 32"/>
                <a:gd name="T19" fmla="*/ 4 h 24"/>
                <a:gd name="T20" fmla="*/ 32 w 32"/>
                <a:gd name="T21" fmla="*/ 0 h 24"/>
                <a:gd name="T22" fmla="*/ 32 w 32"/>
                <a:gd name="T23"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 h="24">
                  <a:moveTo>
                    <a:pt x="32" y="0"/>
                  </a:moveTo>
                  <a:lnTo>
                    <a:pt x="32" y="0"/>
                  </a:lnTo>
                  <a:lnTo>
                    <a:pt x="22" y="4"/>
                  </a:lnTo>
                  <a:lnTo>
                    <a:pt x="14" y="10"/>
                  </a:lnTo>
                  <a:lnTo>
                    <a:pt x="6" y="16"/>
                  </a:lnTo>
                  <a:lnTo>
                    <a:pt x="0" y="24"/>
                  </a:lnTo>
                  <a:lnTo>
                    <a:pt x="14" y="24"/>
                  </a:lnTo>
                  <a:lnTo>
                    <a:pt x="14" y="24"/>
                  </a:lnTo>
                  <a:lnTo>
                    <a:pt x="22" y="10"/>
                  </a:lnTo>
                  <a:lnTo>
                    <a:pt x="26" y="4"/>
                  </a:lnTo>
                  <a:lnTo>
                    <a:pt x="32" y="0"/>
                  </a:lnTo>
                  <a:lnTo>
                    <a:pt x="3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439" name="Freeform 1166"/>
            <p:cNvSpPr>
              <a:spLocks/>
            </p:cNvSpPr>
            <p:nvPr/>
          </p:nvSpPr>
          <p:spPr bwMode="auto">
            <a:xfrm>
              <a:off x="3735388" y="6445250"/>
              <a:ext cx="34925" cy="34925"/>
            </a:xfrm>
            <a:custGeom>
              <a:avLst/>
              <a:gdLst>
                <a:gd name="T0" fmla="*/ 22 w 22"/>
                <a:gd name="T1" fmla="*/ 0 h 22"/>
                <a:gd name="T2" fmla="*/ 6 w 22"/>
                <a:gd name="T3" fmla="*/ 0 h 22"/>
                <a:gd name="T4" fmla="*/ 6 w 22"/>
                <a:gd name="T5" fmla="*/ 0 h 22"/>
                <a:gd name="T6" fmla="*/ 2 w 22"/>
                <a:gd name="T7" fmla="*/ 10 h 22"/>
                <a:gd name="T8" fmla="*/ 0 w 22"/>
                <a:gd name="T9" fmla="*/ 22 h 22"/>
                <a:gd name="T10" fmla="*/ 18 w 22"/>
                <a:gd name="T11" fmla="*/ 22 h 22"/>
                <a:gd name="T12" fmla="*/ 18 w 22"/>
                <a:gd name="T13" fmla="*/ 22 h 22"/>
                <a:gd name="T14" fmla="*/ 20 w 22"/>
                <a:gd name="T15" fmla="*/ 10 h 22"/>
                <a:gd name="T16" fmla="*/ 22 w 22"/>
                <a:gd name="T17" fmla="*/ 0 h 22"/>
                <a:gd name="T18" fmla="*/ 22 w 22"/>
                <a:gd name="T19"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22">
                  <a:moveTo>
                    <a:pt x="22" y="0"/>
                  </a:moveTo>
                  <a:lnTo>
                    <a:pt x="6" y="0"/>
                  </a:lnTo>
                  <a:lnTo>
                    <a:pt x="6" y="0"/>
                  </a:lnTo>
                  <a:lnTo>
                    <a:pt x="2" y="10"/>
                  </a:lnTo>
                  <a:lnTo>
                    <a:pt x="0" y="22"/>
                  </a:lnTo>
                  <a:lnTo>
                    <a:pt x="18" y="22"/>
                  </a:lnTo>
                  <a:lnTo>
                    <a:pt x="18" y="22"/>
                  </a:lnTo>
                  <a:lnTo>
                    <a:pt x="20" y="10"/>
                  </a:lnTo>
                  <a:lnTo>
                    <a:pt x="22" y="0"/>
                  </a:lnTo>
                  <a:lnTo>
                    <a:pt x="2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440" name="Freeform 1167"/>
            <p:cNvSpPr>
              <a:spLocks/>
            </p:cNvSpPr>
            <p:nvPr/>
          </p:nvSpPr>
          <p:spPr bwMode="auto">
            <a:xfrm>
              <a:off x="3878263" y="6489700"/>
              <a:ext cx="34925" cy="34925"/>
            </a:xfrm>
            <a:custGeom>
              <a:avLst/>
              <a:gdLst>
                <a:gd name="T0" fmla="*/ 0 w 22"/>
                <a:gd name="T1" fmla="*/ 22 h 22"/>
                <a:gd name="T2" fmla="*/ 16 w 22"/>
                <a:gd name="T3" fmla="*/ 22 h 22"/>
                <a:gd name="T4" fmla="*/ 16 w 22"/>
                <a:gd name="T5" fmla="*/ 22 h 22"/>
                <a:gd name="T6" fmla="*/ 22 w 22"/>
                <a:gd name="T7" fmla="*/ 12 h 22"/>
                <a:gd name="T8" fmla="*/ 22 w 22"/>
                <a:gd name="T9" fmla="*/ 0 h 22"/>
                <a:gd name="T10" fmla="*/ 4 w 22"/>
                <a:gd name="T11" fmla="*/ 0 h 22"/>
                <a:gd name="T12" fmla="*/ 4 w 22"/>
                <a:gd name="T13" fmla="*/ 0 h 22"/>
                <a:gd name="T14" fmla="*/ 4 w 22"/>
                <a:gd name="T15" fmla="*/ 12 h 22"/>
                <a:gd name="T16" fmla="*/ 0 w 22"/>
                <a:gd name="T17" fmla="*/ 22 h 22"/>
                <a:gd name="T18" fmla="*/ 0 w 22"/>
                <a:gd name="T19"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22">
                  <a:moveTo>
                    <a:pt x="0" y="22"/>
                  </a:moveTo>
                  <a:lnTo>
                    <a:pt x="16" y="22"/>
                  </a:lnTo>
                  <a:lnTo>
                    <a:pt x="16" y="22"/>
                  </a:lnTo>
                  <a:lnTo>
                    <a:pt x="22" y="12"/>
                  </a:lnTo>
                  <a:lnTo>
                    <a:pt x="22" y="0"/>
                  </a:lnTo>
                  <a:lnTo>
                    <a:pt x="4" y="0"/>
                  </a:lnTo>
                  <a:lnTo>
                    <a:pt x="4" y="0"/>
                  </a:lnTo>
                  <a:lnTo>
                    <a:pt x="4" y="12"/>
                  </a:lnTo>
                  <a:lnTo>
                    <a:pt x="0" y="22"/>
                  </a:lnTo>
                  <a:lnTo>
                    <a:pt x="0" y="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441" name="Freeform 1168"/>
            <p:cNvSpPr>
              <a:spLocks/>
            </p:cNvSpPr>
            <p:nvPr/>
          </p:nvSpPr>
          <p:spPr bwMode="auto">
            <a:xfrm>
              <a:off x="3773488" y="6489700"/>
              <a:ext cx="47625" cy="34925"/>
            </a:xfrm>
            <a:custGeom>
              <a:avLst/>
              <a:gdLst>
                <a:gd name="T0" fmla="*/ 0 w 30"/>
                <a:gd name="T1" fmla="*/ 0 h 22"/>
                <a:gd name="T2" fmla="*/ 0 w 30"/>
                <a:gd name="T3" fmla="*/ 0 h 22"/>
                <a:gd name="T4" fmla="*/ 0 w 30"/>
                <a:gd name="T5" fmla="*/ 12 h 22"/>
                <a:gd name="T6" fmla="*/ 4 w 30"/>
                <a:gd name="T7" fmla="*/ 22 h 22"/>
                <a:gd name="T8" fmla="*/ 30 w 30"/>
                <a:gd name="T9" fmla="*/ 22 h 22"/>
                <a:gd name="T10" fmla="*/ 30 w 30"/>
                <a:gd name="T11" fmla="*/ 0 h 22"/>
                <a:gd name="T12" fmla="*/ 0 w 30"/>
                <a:gd name="T13" fmla="*/ 0 h 22"/>
              </a:gdLst>
              <a:ahLst/>
              <a:cxnLst>
                <a:cxn ang="0">
                  <a:pos x="T0" y="T1"/>
                </a:cxn>
                <a:cxn ang="0">
                  <a:pos x="T2" y="T3"/>
                </a:cxn>
                <a:cxn ang="0">
                  <a:pos x="T4" y="T5"/>
                </a:cxn>
                <a:cxn ang="0">
                  <a:pos x="T6" y="T7"/>
                </a:cxn>
                <a:cxn ang="0">
                  <a:pos x="T8" y="T9"/>
                </a:cxn>
                <a:cxn ang="0">
                  <a:pos x="T10" y="T11"/>
                </a:cxn>
                <a:cxn ang="0">
                  <a:pos x="T12" y="T13"/>
                </a:cxn>
              </a:cxnLst>
              <a:rect l="0" t="0" r="r" b="b"/>
              <a:pathLst>
                <a:path w="30" h="22">
                  <a:moveTo>
                    <a:pt x="0" y="0"/>
                  </a:moveTo>
                  <a:lnTo>
                    <a:pt x="0" y="0"/>
                  </a:lnTo>
                  <a:lnTo>
                    <a:pt x="0" y="12"/>
                  </a:lnTo>
                  <a:lnTo>
                    <a:pt x="4" y="22"/>
                  </a:lnTo>
                  <a:lnTo>
                    <a:pt x="30" y="22"/>
                  </a:lnTo>
                  <a:lnTo>
                    <a:pt x="30"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442" name="Freeform 1169"/>
            <p:cNvSpPr>
              <a:spLocks/>
            </p:cNvSpPr>
            <p:nvPr/>
          </p:nvSpPr>
          <p:spPr bwMode="auto">
            <a:xfrm>
              <a:off x="3773488" y="6445250"/>
              <a:ext cx="47625" cy="34925"/>
            </a:xfrm>
            <a:custGeom>
              <a:avLst/>
              <a:gdLst>
                <a:gd name="T0" fmla="*/ 30 w 30"/>
                <a:gd name="T1" fmla="*/ 0 h 22"/>
                <a:gd name="T2" fmla="*/ 4 w 30"/>
                <a:gd name="T3" fmla="*/ 0 h 22"/>
                <a:gd name="T4" fmla="*/ 4 w 30"/>
                <a:gd name="T5" fmla="*/ 0 h 22"/>
                <a:gd name="T6" fmla="*/ 0 w 30"/>
                <a:gd name="T7" fmla="*/ 10 h 22"/>
                <a:gd name="T8" fmla="*/ 0 w 30"/>
                <a:gd name="T9" fmla="*/ 22 h 22"/>
                <a:gd name="T10" fmla="*/ 30 w 30"/>
                <a:gd name="T11" fmla="*/ 22 h 22"/>
                <a:gd name="T12" fmla="*/ 30 w 30"/>
                <a:gd name="T13" fmla="*/ 0 h 22"/>
              </a:gdLst>
              <a:ahLst/>
              <a:cxnLst>
                <a:cxn ang="0">
                  <a:pos x="T0" y="T1"/>
                </a:cxn>
                <a:cxn ang="0">
                  <a:pos x="T2" y="T3"/>
                </a:cxn>
                <a:cxn ang="0">
                  <a:pos x="T4" y="T5"/>
                </a:cxn>
                <a:cxn ang="0">
                  <a:pos x="T6" y="T7"/>
                </a:cxn>
                <a:cxn ang="0">
                  <a:pos x="T8" y="T9"/>
                </a:cxn>
                <a:cxn ang="0">
                  <a:pos x="T10" y="T11"/>
                </a:cxn>
                <a:cxn ang="0">
                  <a:pos x="T12" y="T13"/>
                </a:cxn>
              </a:cxnLst>
              <a:rect l="0" t="0" r="r" b="b"/>
              <a:pathLst>
                <a:path w="30" h="22">
                  <a:moveTo>
                    <a:pt x="30" y="0"/>
                  </a:moveTo>
                  <a:lnTo>
                    <a:pt x="4" y="0"/>
                  </a:lnTo>
                  <a:lnTo>
                    <a:pt x="4" y="0"/>
                  </a:lnTo>
                  <a:lnTo>
                    <a:pt x="0" y="10"/>
                  </a:lnTo>
                  <a:lnTo>
                    <a:pt x="0" y="22"/>
                  </a:lnTo>
                  <a:lnTo>
                    <a:pt x="30" y="22"/>
                  </a:lnTo>
                  <a:lnTo>
                    <a:pt x="3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443" name="Freeform 1170"/>
            <p:cNvSpPr>
              <a:spLocks/>
            </p:cNvSpPr>
            <p:nvPr/>
          </p:nvSpPr>
          <p:spPr bwMode="auto">
            <a:xfrm>
              <a:off x="3827463" y="6489700"/>
              <a:ext cx="50800" cy="34925"/>
            </a:xfrm>
            <a:custGeom>
              <a:avLst/>
              <a:gdLst>
                <a:gd name="T0" fmla="*/ 0 w 32"/>
                <a:gd name="T1" fmla="*/ 22 h 22"/>
                <a:gd name="T2" fmla="*/ 28 w 32"/>
                <a:gd name="T3" fmla="*/ 22 h 22"/>
                <a:gd name="T4" fmla="*/ 28 w 32"/>
                <a:gd name="T5" fmla="*/ 22 h 22"/>
                <a:gd name="T6" fmla="*/ 30 w 32"/>
                <a:gd name="T7" fmla="*/ 12 h 22"/>
                <a:gd name="T8" fmla="*/ 32 w 32"/>
                <a:gd name="T9" fmla="*/ 0 h 22"/>
                <a:gd name="T10" fmla="*/ 0 w 32"/>
                <a:gd name="T11" fmla="*/ 0 h 22"/>
                <a:gd name="T12" fmla="*/ 0 w 32"/>
                <a:gd name="T13" fmla="*/ 22 h 22"/>
              </a:gdLst>
              <a:ahLst/>
              <a:cxnLst>
                <a:cxn ang="0">
                  <a:pos x="T0" y="T1"/>
                </a:cxn>
                <a:cxn ang="0">
                  <a:pos x="T2" y="T3"/>
                </a:cxn>
                <a:cxn ang="0">
                  <a:pos x="T4" y="T5"/>
                </a:cxn>
                <a:cxn ang="0">
                  <a:pos x="T6" y="T7"/>
                </a:cxn>
                <a:cxn ang="0">
                  <a:pos x="T8" y="T9"/>
                </a:cxn>
                <a:cxn ang="0">
                  <a:pos x="T10" y="T11"/>
                </a:cxn>
                <a:cxn ang="0">
                  <a:pos x="T12" y="T13"/>
                </a:cxn>
              </a:cxnLst>
              <a:rect l="0" t="0" r="r" b="b"/>
              <a:pathLst>
                <a:path w="32" h="22">
                  <a:moveTo>
                    <a:pt x="0" y="22"/>
                  </a:moveTo>
                  <a:lnTo>
                    <a:pt x="28" y="22"/>
                  </a:lnTo>
                  <a:lnTo>
                    <a:pt x="28" y="22"/>
                  </a:lnTo>
                  <a:lnTo>
                    <a:pt x="30" y="12"/>
                  </a:lnTo>
                  <a:lnTo>
                    <a:pt x="32" y="0"/>
                  </a:lnTo>
                  <a:lnTo>
                    <a:pt x="0" y="0"/>
                  </a:lnTo>
                  <a:lnTo>
                    <a:pt x="0" y="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444" name="Freeform 1171"/>
            <p:cNvSpPr>
              <a:spLocks/>
            </p:cNvSpPr>
            <p:nvPr/>
          </p:nvSpPr>
          <p:spPr bwMode="auto">
            <a:xfrm>
              <a:off x="3846513" y="6534150"/>
              <a:ext cx="53975" cy="38100"/>
            </a:xfrm>
            <a:custGeom>
              <a:avLst/>
              <a:gdLst>
                <a:gd name="T0" fmla="*/ 0 w 34"/>
                <a:gd name="T1" fmla="*/ 24 h 24"/>
                <a:gd name="T2" fmla="*/ 0 w 34"/>
                <a:gd name="T3" fmla="*/ 24 h 24"/>
                <a:gd name="T4" fmla="*/ 10 w 34"/>
                <a:gd name="T5" fmla="*/ 20 h 24"/>
                <a:gd name="T6" fmla="*/ 20 w 34"/>
                <a:gd name="T7" fmla="*/ 14 h 24"/>
                <a:gd name="T8" fmla="*/ 28 w 34"/>
                <a:gd name="T9" fmla="*/ 8 h 24"/>
                <a:gd name="T10" fmla="*/ 34 w 34"/>
                <a:gd name="T11" fmla="*/ 0 h 24"/>
                <a:gd name="T12" fmla="*/ 18 w 34"/>
                <a:gd name="T13" fmla="*/ 0 h 24"/>
                <a:gd name="T14" fmla="*/ 18 w 34"/>
                <a:gd name="T15" fmla="*/ 0 h 24"/>
                <a:gd name="T16" fmla="*/ 10 w 34"/>
                <a:gd name="T17" fmla="*/ 14 h 24"/>
                <a:gd name="T18" fmla="*/ 6 w 34"/>
                <a:gd name="T19" fmla="*/ 20 h 24"/>
                <a:gd name="T20" fmla="*/ 0 w 34"/>
                <a:gd name="T21" fmla="*/ 24 h 24"/>
                <a:gd name="T22" fmla="*/ 0 w 34"/>
                <a:gd name="T23"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 h="24">
                  <a:moveTo>
                    <a:pt x="0" y="24"/>
                  </a:moveTo>
                  <a:lnTo>
                    <a:pt x="0" y="24"/>
                  </a:lnTo>
                  <a:lnTo>
                    <a:pt x="10" y="20"/>
                  </a:lnTo>
                  <a:lnTo>
                    <a:pt x="20" y="14"/>
                  </a:lnTo>
                  <a:lnTo>
                    <a:pt x="28" y="8"/>
                  </a:lnTo>
                  <a:lnTo>
                    <a:pt x="34" y="0"/>
                  </a:lnTo>
                  <a:lnTo>
                    <a:pt x="18" y="0"/>
                  </a:lnTo>
                  <a:lnTo>
                    <a:pt x="18" y="0"/>
                  </a:lnTo>
                  <a:lnTo>
                    <a:pt x="10" y="14"/>
                  </a:lnTo>
                  <a:lnTo>
                    <a:pt x="6" y="20"/>
                  </a:lnTo>
                  <a:lnTo>
                    <a:pt x="0" y="24"/>
                  </a:lnTo>
                  <a:lnTo>
                    <a:pt x="0" y="2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445" name="Freeform 1172"/>
            <p:cNvSpPr>
              <a:spLocks/>
            </p:cNvSpPr>
            <p:nvPr/>
          </p:nvSpPr>
          <p:spPr bwMode="auto">
            <a:xfrm>
              <a:off x="3827463" y="6445250"/>
              <a:ext cx="50800" cy="34925"/>
            </a:xfrm>
            <a:custGeom>
              <a:avLst/>
              <a:gdLst>
                <a:gd name="T0" fmla="*/ 0 w 32"/>
                <a:gd name="T1" fmla="*/ 22 h 22"/>
                <a:gd name="T2" fmla="*/ 32 w 32"/>
                <a:gd name="T3" fmla="*/ 22 h 22"/>
                <a:gd name="T4" fmla="*/ 32 w 32"/>
                <a:gd name="T5" fmla="*/ 22 h 22"/>
                <a:gd name="T6" fmla="*/ 30 w 32"/>
                <a:gd name="T7" fmla="*/ 10 h 22"/>
                <a:gd name="T8" fmla="*/ 28 w 32"/>
                <a:gd name="T9" fmla="*/ 0 h 22"/>
                <a:gd name="T10" fmla="*/ 0 w 32"/>
                <a:gd name="T11" fmla="*/ 0 h 22"/>
                <a:gd name="T12" fmla="*/ 0 w 32"/>
                <a:gd name="T13" fmla="*/ 22 h 22"/>
              </a:gdLst>
              <a:ahLst/>
              <a:cxnLst>
                <a:cxn ang="0">
                  <a:pos x="T0" y="T1"/>
                </a:cxn>
                <a:cxn ang="0">
                  <a:pos x="T2" y="T3"/>
                </a:cxn>
                <a:cxn ang="0">
                  <a:pos x="T4" y="T5"/>
                </a:cxn>
                <a:cxn ang="0">
                  <a:pos x="T6" y="T7"/>
                </a:cxn>
                <a:cxn ang="0">
                  <a:pos x="T8" y="T9"/>
                </a:cxn>
                <a:cxn ang="0">
                  <a:pos x="T10" y="T11"/>
                </a:cxn>
                <a:cxn ang="0">
                  <a:pos x="T12" y="T13"/>
                </a:cxn>
              </a:cxnLst>
              <a:rect l="0" t="0" r="r" b="b"/>
              <a:pathLst>
                <a:path w="32" h="22">
                  <a:moveTo>
                    <a:pt x="0" y="22"/>
                  </a:moveTo>
                  <a:lnTo>
                    <a:pt x="32" y="22"/>
                  </a:lnTo>
                  <a:lnTo>
                    <a:pt x="32" y="22"/>
                  </a:lnTo>
                  <a:lnTo>
                    <a:pt x="30" y="10"/>
                  </a:lnTo>
                  <a:lnTo>
                    <a:pt x="28" y="0"/>
                  </a:lnTo>
                  <a:lnTo>
                    <a:pt x="0" y="0"/>
                  </a:lnTo>
                  <a:lnTo>
                    <a:pt x="0" y="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446" name="Freeform 1173"/>
            <p:cNvSpPr>
              <a:spLocks/>
            </p:cNvSpPr>
            <p:nvPr/>
          </p:nvSpPr>
          <p:spPr bwMode="auto">
            <a:xfrm>
              <a:off x="3827463" y="6534150"/>
              <a:ext cx="41275" cy="34925"/>
            </a:xfrm>
            <a:custGeom>
              <a:avLst/>
              <a:gdLst>
                <a:gd name="T0" fmla="*/ 0 w 26"/>
                <a:gd name="T1" fmla="*/ 22 h 22"/>
                <a:gd name="T2" fmla="*/ 0 w 26"/>
                <a:gd name="T3" fmla="*/ 22 h 22"/>
                <a:gd name="T4" fmla="*/ 8 w 26"/>
                <a:gd name="T5" fmla="*/ 20 h 22"/>
                <a:gd name="T6" fmla="*/ 14 w 26"/>
                <a:gd name="T7" fmla="*/ 16 h 22"/>
                <a:gd name="T8" fmla="*/ 20 w 26"/>
                <a:gd name="T9" fmla="*/ 8 h 22"/>
                <a:gd name="T10" fmla="*/ 26 w 26"/>
                <a:gd name="T11" fmla="*/ 0 h 22"/>
                <a:gd name="T12" fmla="*/ 0 w 26"/>
                <a:gd name="T13" fmla="*/ 0 h 22"/>
                <a:gd name="T14" fmla="*/ 0 w 26"/>
                <a:gd name="T15" fmla="*/ 22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22">
                  <a:moveTo>
                    <a:pt x="0" y="22"/>
                  </a:moveTo>
                  <a:lnTo>
                    <a:pt x="0" y="22"/>
                  </a:lnTo>
                  <a:lnTo>
                    <a:pt x="8" y="20"/>
                  </a:lnTo>
                  <a:lnTo>
                    <a:pt x="14" y="16"/>
                  </a:lnTo>
                  <a:lnTo>
                    <a:pt x="20" y="8"/>
                  </a:lnTo>
                  <a:lnTo>
                    <a:pt x="26" y="0"/>
                  </a:lnTo>
                  <a:lnTo>
                    <a:pt x="0" y="0"/>
                  </a:lnTo>
                  <a:lnTo>
                    <a:pt x="0" y="2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grpSp>
      <p:grpSp>
        <p:nvGrpSpPr>
          <p:cNvPr id="2447" name="Group 1229"/>
          <p:cNvGrpSpPr>
            <a:grpSpLocks noChangeAspect="1"/>
          </p:cNvGrpSpPr>
          <p:nvPr/>
        </p:nvGrpSpPr>
        <p:grpSpPr bwMode="auto">
          <a:xfrm>
            <a:off x="3238583" y="3202523"/>
            <a:ext cx="406123" cy="450768"/>
            <a:chOff x="916" y="2526"/>
            <a:chExt cx="282" cy="313"/>
          </a:xfrm>
        </p:grpSpPr>
        <p:sp>
          <p:nvSpPr>
            <p:cNvPr id="2448" name="Freeform 1230"/>
            <p:cNvSpPr>
              <a:spLocks/>
            </p:cNvSpPr>
            <p:nvPr/>
          </p:nvSpPr>
          <p:spPr bwMode="auto">
            <a:xfrm>
              <a:off x="916" y="2539"/>
              <a:ext cx="282" cy="300"/>
            </a:xfrm>
            <a:custGeom>
              <a:avLst/>
              <a:gdLst>
                <a:gd name="T0" fmla="*/ 282 w 282"/>
                <a:gd name="T1" fmla="*/ 48 h 300"/>
                <a:gd name="T2" fmla="*/ 282 w 282"/>
                <a:gd name="T3" fmla="*/ 46 h 300"/>
                <a:gd name="T4" fmla="*/ 268 w 282"/>
                <a:gd name="T5" fmla="*/ 28 h 300"/>
                <a:gd name="T6" fmla="*/ 254 w 282"/>
                <a:gd name="T7" fmla="*/ 18 h 300"/>
                <a:gd name="T8" fmla="*/ 228 w 282"/>
                <a:gd name="T9" fmla="*/ 8 h 300"/>
                <a:gd name="T10" fmla="*/ 194 w 282"/>
                <a:gd name="T11" fmla="*/ 2 h 300"/>
                <a:gd name="T12" fmla="*/ 146 w 282"/>
                <a:gd name="T13" fmla="*/ 0 h 300"/>
                <a:gd name="T14" fmla="*/ 124 w 282"/>
                <a:gd name="T15" fmla="*/ 0 h 300"/>
                <a:gd name="T16" fmla="*/ 86 w 282"/>
                <a:gd name="T17" fmla="*/ 6 h 300"/>
                <a:gd name="T18" fmla="*/ 50 w 282"/>
                <a:gd name="T19" fmla="*/ 18 h 300"/>
                <a:gd name="T20" fmla="*/ 24 w 282"/>
                <a:gd name="T21" fmla="*/ 36 h 300"/>
                <a:gd name="T22" fmla="*/ 18 w 282"/>
                <a:gd name="T23" fmla="*/ 48 h 300"/>
                <a:gd name="T24" fmla="*/ 18 w 282"/>
                <a:gd name="T25" fmla="*/ 72 h 300"/>
                <a:gd name="T26" fmla="*/ 4 w 282"/>
                <a:gd name="T27" fmla="*/ 84 h 300"/>
                <a:gd name="T28" fmla="*/ 0 w 282"/>
                <a:gd name="T29" fmla="*/ 98 h 300"/>
                <a:gd name="T30" fmla="*/ 0 w 282"/>
                <a:gd name="T31" fmla="*/ 148 h 300"/>
                <a:gd name="T32" fmla="*/ 4 w 282"/>
                <a:gd name="T33" fmla="*/ 160 h 300"/>
                <a:gd name="T34" fmla="*/ 18 w 282"/>
                <a:gd name="T35" fmla="*/ 172 h 300"/>
                <a:gd name="T36" fmla="*/ 18 w 282"/>
                <a:gd name="T37" fmla="*/ 200 h 300"/>
                <a:gd name="T38" fmla="*/ 18 w 282"/>
                <a:gd name="T39" fmla="*/ 200 h 300"/>
                <a:gd name="T40" fmla="*/ 18 w 282"/>
                <a:gd name="T41" fmla="*/ 250 h 300"/>
                <a:gd name="T42" fmla="*/ 18 w 282"/>
                <a:gd name="T43" fmla="*/ 256 h 300"/>
                <a:gd name="T44" fmla="*/ 28 w 282"/>
                <a:gd name="T45" fmla="*/ 270 h 300"/>
                <a:gd name="T46" fmla="*/ 56 w 282"/>
                <a:gd name="T47" fmla="*/ 286 h 300"/>
                <a:gd name="T48" fmla="*/ 98 w 282"/>
                <a:gd name="T49" fmla="*/ 296 h 300"/>
                <a:gd name="T50" fmla="*/ 150 w 282"/>
                <a:gd name="T51" fmla="*/ 300 h 300"/>
                <a:gd name="T52" fmla="*/ 176 w 282"/>
                <a:gd name="T53" fmla="*/ 300 h 300"/>
                <a:gd name="T54" fmla="*/ 224 w 282"/>
                <a:gd name="T55" fmla="*/ 292 h 300"/>
                <a:gd name="T56" fmla="*/ 260 w 282"/>
                <a:gd name="T57" fmla="*/ 278 h 300"/>
                <a:gd name="T58" fmla="*/ 280 w 282"/>
                <a:gd name="T59" fmla="*/ 260 h 300"/>
                <a:gd name="T60" fmla="*/ 282 w 282"/>
                <a:gd name="T61" fmla="*/ 250 h 300"/>
                <a:gd name="T62" fmla="*/ 282 w 282"/>
                <a:gd name="T63" fmla="*/ 202 h 300"/>
                <a:gd name="T64" fmla="*/ 282 w 282"/>
                <a:gd name="T65" fmla="*/ 200 h 300"/>
                <a:gd name="T66" fmla="*/ 282 w 282"/>
                <a:gd name="T67" fmla="*/ 150 h 300"/>
                <a:gd name="T68" fmla="*/ 282 w 282"/>
                <a:gd name="T69" fmla="*/ 142 h 300"/>
                <a:gd name="T70" fmla="*/ 272 w 282"/>
                <a:gd name="T71" fmla="*/ 130 h 300"/>
                <a:gd name="T72" fmla="*/ 264 w 282"/>
                <a:gd name="T73" fmla="*/ 124 h 300"/>
                <a:gd name="T74" fmla="*/ 272 w 282"/>
                <a:gd name="T75" fmla="*/ 118 h 300"/>
                <a:gd name="T76" fmla="*/ 282 w 282"/>
                <a:gd name="T77" fmla="*/ 104 h 300"/>
                <a:gd name="T78" fmla="*/ 282 w 282"/>
                <a:gd name="T79" fmla="*/ 98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82" h="300">
                  <a:moveTo>
                    <a:pt x="282" y="98"/>
                  </a:moveTo>
                  <a:lnTo>
                    <a:pt x="282" y="48"/>
                  </a:lnTo>
                  <a:lnTo>
                    <a:pt x="282" y="48"/>
                  </a:lnTo>
                  <a:lnTo>
                    <a:pt x="282" y="46"/>
                  </a:lnTo>
                  <a:lnTo>
                    <a:pt x="278" y="38"/>
                  </a:lnTo>
                  <a:lnTo>
                    <a:pt x="268" y="28"/>
                  </a:lnTo>
                  <a:lnTo>
                    <a:pt x="262" y="22"/>
                  </a:lnTo>
                  <a:lnTo>
                    <a:pt x="254" y="18"/>
                  </a:lnTo>
                  <a:lnTo>
                    <a:pt x="242" y="12"/>
                  </a:lnTo>
                  <a:lnTo>
                    <a:pt x="228" y="8"/>
                  </a:lnTo>
                  <a:lnTo>
                    <a:pt x="212" y="4"/>
                  </a:lnTo>
                  <a:lnTo>
                    <a:pt x="194" y="2"/>
                  </a:lnTo>
                  <a:lnTo>
                    <a:pt x="172" y="0"/>
                  </a:lnTo>
                  <a:lnTo>
                    <a:pt x="146" y="0"/>
                  </a:lnTo>
                  <a:lnTo>
                    <a:pt x="146" y="0"/>
                  </a:lnTo>
                  <a:lnTo>
                    <a:pt x="124" y="0"/>
                  </a:lnTo>
                  <a:lnTo>
                    <a:pt x="104" y="2"/>
                  </a:lnTo>
                  <a:lnTo>
                    <a:pt x="86" y="6"/>
                  </a:lnTo>
                  <a:lnTo>
                    <a:pt x="72" y="8"/>
                  </a:lnTo>
                  <a:lnTo>
                    <a:pt x="50" y="18"/>
                  </a:lnTo>
                  <a:lnTo>
                    <a:pt x="34" y="26"/>
                  </a:lnTo>
                  <a:lnTo>
                    <a:pt x="24" y="36"/>
                  </a:lnTo>
                  <a:lnTo>
                    <a:pt x="20" y="44"/>
                  </a:lnTo>
                  <a:lnTo>
                    <a:pt x="18" y="48"/>
                  </a:lnTo>
                  <a:lnTo>
                    <a:pt x="18" y="72"/>
                  </a:lnTo>
                  <a:lnTo>
                    <a:pt x="18" y="72"/>
                  </a:lnTo>
                  <a:lnTo>
                    <a:pt x="10" y="78"/>
                  </a:lnTo>
                  <a:lnTo>
                    <a:pt x="4" y="84"/>
                  </a:lnTo>
                  <a:lnTo>
                    <a:pt x="0" y="90"/>
                  </a:lnTo>
                  <a:lnTo>
                    <a:pt x="0" y="98"/>
                  </a:lnTo>
                  <a:lnTo>
                    <a:pt x="0" y="148"/>
                  </a:lnTo>
                  <a:lnTo>
                    <a:pt x="0" y="148"/>
                  </a:lnTo>
                  <a:lnTo>
                    <a:pt x="0" y="154"/>
                  </a:lnTo>
                  <a:lnTo>
                    <a:pt x="4" y="160"/>
                  </a:lnTo>
                  <a:lnTo>
                    <a:pt x="10" y="166"/>
                  </a:lnTo>
                  <a:lnTo>
                    <a:pt x="18" y="172"/>
                  </a:lnTo>
                  <a:lnTo>
                    <a:pt x="18" y="200"/>
                  </a:lnTo>
                  <a:lnTo>
                    <a:pt x="18" y="200"/>
                  </a:lnTo>
                  <a:lnTo>
                    <a:pt x="18" y="200"/>
                  </a:lnTo>
                  <a:lnTo>
                    <a:pt x="18" y="200"/>
                  </a:lnTo>
                  <a:lnTo>
                    <a:pt x="18" y="202"/>
                  </a:lnTo>
                  <a:lnTo>
                    <a:pt x="18" y="250"/>
                  </a:lnTo>
                  <a:lnTo>
                    <a:pt x="18" y="250"/>
                  </a:lnTo>
                  <a:lnTo>
                    <a:pt x="18" y="256"/>
                  </a:lnTo>
                  <a:lnTo>
                    <a:pt x="20" y="260"/>
                  </a:lnTo>
                  <a:lnTo>
                    <a:pt x="28" y="270"/>
                  </a:lnTo>
                  <a:lnTo>
                    <a:pt x="40" y="278"/>
                  </a:lnTo>
                  <a:lnTo>
                    <a:pt x="56" y="286"/>
                  </a:lnTo>
                  <a:lnTo>
                    <a:pt x="76" y="292"/>
                  </a:lnTo>
                  <a:lnTo>
                    <a:pt x="98" y="296"/>
                  </a:lnTo>
                  <a:lnTo>
                    <a:pt x="124" y="300"/>
                  </a:lnTo>
                  <a:lnTo>
                    <a:pt x="150" y="300"/>
                  </a:lnTo>
                  <a:lnTo>
                    <a:pt x="150" y="300"/>
                  </a:lnTo>
                  <a:lnTo>
                    <a:pt x="176" y="300"/>
                  </a:lnTo>
                  <a:lnTo>
                    <a:pt x="202" y="296"/>
                  </a:lnTo>
                  <a:lnTo>
                    <a:pt x="224" y="292"/>
                  </a:lnTo>
                  <a:lnTo>
                    <a:pt x="244" y="286"/>
                  </a:lnTo>
                  <a:lnTo>
                    <a:pt x="260" y="278"/>
                  </a:lnTo>
                  <a:lnTo>
                    <a:pt x="272" y="270"/>
                  </a:lnTo>
                  <a:lnTo>
                    <a:pt x="280" y="260"/>
                  </a:lnTo>
                  <a:lnTo>
                    <a:pt x="282" y="256"/>
                  </a:lnTo>
                  <a:lnTo>
                    <a:pt x="282" y="250"/>
                  </a:lnTo>
                  <a:lnTo>
                    <a:pt x="282" y="202"/>
                  </a:lnTo>
                  <a:lnTo>
                    <a:pt x="282" y="202"/>
                  </a:lnTo>
                  <a:lnTo>
                    <a:pt x="282" y="200"/>
                  </a:lnTo>
                  <a:lnTo>
                    <a:pt x="282" y="200"/>
                  </a:lnTo>
                  <a:lnTo>
                    <a:pt x="282" y="200"/>
                  </a:lnTo>
                  <a:lnTo>
                    <a:pt x="282" y="150"/>
                  </a:lnTo>
                  <a:lnTo>
                    <a:pt x="282" y="150"/>
                  </a:lnTo>
                  <a:lnTo>
                    <a:pt x="282" y="142"/>
                  </a:lnTo>
                  <a:lnTo>
                    <a:pt x="278" y="136"/>
                  </a:lnTo>
                  <a:lnTo>
                    <a:pt x="272" y="130"/>
                  </a:lnTo>
                  <a:lnTo>
                    <a:pt x="264" y="124"/>
                  </a:lnTo>
                  <a:lnTo>
                    <a:pt x="264" y="124"/>
                  </a:lnTo>
                  <a:lnTo>
                    <a:pt x="264" y="124"/>
                  </a:lnTo>
                  <a:lnTo>
                    <a:pt x="272" y="118"/>
                  </a:lnTo>
                  <a:lnTo>
                    <a:pt x="278" y="112"/>
                  </a:lnTo>
                  <a:lnTo>
                    <a:pt x="282" y="104"/>
                  </a:lnTo>
                  <a:lnTo>
                    <a:pt x="282" y="98"/>
                  </a:lnTo>
                  <a:lnTo>
                    <a:pt x="282" y="9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449" name="Freeform 1231"/>
            <p:cNvSpPr>
              <a:spLocks/>
            </p:cNvSpPr>
            <p:nvPr/>
          </p:nvSpPr>
          <p:spPr bwMode="auto">
            <a:xfrm>
              <a:off x="966" y="2783"/>
              <a:ext cx="18" cy="36"/>
            </a:xfrm>
            <a:custGeom>
              <a:avLst/>
              <a:gdLst>
                <a:gd name="T0" fmla="*/ 0 w 18"/>
                <a:gd name="T1" fmla="*/ 0 h 36"/>
                <a:gd name="T2" fmla="*/ 0 w 18"/>
                <a:gd name="T3" fmla="*/ 28 h 36"/>
                <a:gd name="T4" fmla="*/ 0 w 18"/>
                <a:gd name="T5" fmla="*/ 28 h 36"/>
                <a:gd name="T6" fmla="*/ 18 w 18"/>
                <a:gd name="T7" fmla="*/ 36 h 36"/>
                <a:gd name="T8" fmla="*/ 18 w 18"/>
                <a:gd name="T9" fmla="*/ 6 h 36"/>
                <a:gd name="T10" fmla="*/ 18 w 18"/>
                <a:gd name="T11" fmla="*/ 6 h 36"/>
                <a:gd name="T12" fmla="*/ 0 w 18"/>
                <a:gd name="T13" fmla="*/ 0 h 36"/>
                <a:gd name="T14" fmla="*/ 0 w 18"/>
                <a:gd name="T15" fmla="*/ 0 h 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36">
                  <a:moveTo>
                    <a:pt x="0" y="0"/>
                  </a:moveTo>
                  <a:lnTo>
                    <a:pt x="0" y="28"/>
                  </a:lnTo>
                  <a:lnTo>
                    <a:pt x="0" y="28"/>
                  </a:lnTo>
                  <a:lnTo>
                    <a:pt x="18" y="36"/>
                  </a:lnTo>
                  <a:lnTo>
                    <a:pt x="18" y="6"/>
                  </a:lnTo>
                  <a:lnTo>
                    <a:pt x="18" y="6"/>
                  </a:lnTo>
                  <a:lnTo>
                    <a:pt x="0"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450" name="Freeform 1232"/>
            <p:cNvSpPr>
              <a:spLocks/>
            </p:cNvSpPr>
            <p:nvPr/>
          </p:nvSpPr>
          <p:spPr bwMode="auto">
            <a:xfrm>
              <a:off x="1104" y="2795"/>
              <a:ext cx="16" cy="32"/>
            </a:xfrm>
            <a:custGeom>
              <a:avLst/>
              <a:gdLst>
                <a:gd name="T0" fmla="*/ 0 w 16"/>
                <a:gd name="T1" fmla="*/ 2 h 32"/>
                <a:gd name="T2" fmla="*/ 0 w 16"/>
                <a:gd name="T3" fmla="*/ 32 h 32"/>
                <a:gd name="T4" fmla="*/ 0 w 16"/>
                <a:gd name="T5" fmla="*/ 32 h 32"/>
                <a:gd name="T6" fmla="*/ 16 w 16"/>
                <a:gd name="T7" fmla="*/ 30 h 32"/>
                <a:gd name="T8" fmla="*/ 16 w 16"/>
                <a:gd name="T9" fmla="*/ 0 h 32"/>
                <a:gd name="T10" fmla="*/ 16 w 16"/>
                <a:gd name="T11" fmla="*/ 0 h 32"/>
                <a:gd name="T12" fmla="*/ 0 w 16"/>
                <a:gd name="T13" fmla="*/ 2 h 32"/>
                <a:gd name="T14" fmla="*/ 0 w 16"/>
                <a:gd name="T15" fmla="*/ 2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32">
                  <a:moveTo>
                    <a:pt x="0" y="2"/>
                  </a:moveTo>
                  <a:lnTo>
                    <a:pt x="0" y="32"/>
                  </a:lnTo>
                  <a:lnTo>
                    <a:pt x="0" y="32"/>
                  </a:lnTo>
                  <a:lnTo>
                    <a:pt x="16" y="30"/>
                  </a:lnTo>
                  <a:lnTo>
                    <a:pt x="16" y="0"/>
                  </a:lnTo>
                  <a:lnTo>
                    <a:pt x="16" y="0"/>
                  </a:lnTo>
                  <a:lnTo>
                    <a:pt x="0" y="2"/>
                  </a:lnTo>
                  <a:lnTo>
                    <a:pt x="0"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451" name="Freeform 1233"/>
            <p:cNvSpPr>
              <a:spLocks/>
            </p:cNvSpPr>
            <p:nvPr/>
          </p:nvSpPr>
          <p:spPr bwMode="auto">
            <a:xfrm>
              <a:off x="990" y="2791"/>
              <a:ext cx="16" cy="32"/>
            </a:xfrm>
            <a:custGeom>
              <a:avLst/>
              <a:gdLst>
                <a:gd name="T0" fmla="*/ 0 w 16"/>
                <a:gd name="T1" fmla="*/ 0 h 32"/>
                <a:gd name="T2" fmla="*/ 0 w 16"/>
                <a:gd name="T3" fmla="*/ 30 h 32"/>
                <a:gd name="T4" fmla="*/ 0 w 16"/>
                <a:gd name="T5" fmla="*/ 30 h 32"/>
                <a:gd name="T6" fmla="*/ 16 w 16"/>
                <a:gd name="T7" fmla="*/ 32 h 32"/>
                <a:gd name="T8" fmla="*/ 16 w 16"/>
                <a:gd name="T9" fmla="*/ 4 h 32"/>
                <a:gd name="T10" fmla="*/ 16 w 16"/>
                <a:gd name="T11" fmla="*/ 4 h 32"/>
                <a:gd name="T12" fmla="*/ 0 w 16"/>
                <a:gd name="T13" fmla="*/ 0 h 32"/>
                <a:gd name="T14" fmla="*/ 0 w 16"/>
                <a:gd name="T15" fmla="*/ 0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32">
                  <a:moveTo>
                    <a:pt x="0" y="0"/>
                  </a:moveTo>
                  <a:lnTo>
                    <a:pt x="0" y="30"/>
                  </a:lnTo>
                  <a:lnTo>
                    <a:pt x="0" y="30"/>
                  </a:lnTo>
                  <a:lnTo>
                    <a:pt x="16" y="32"/>
                  </a:lnTo>
                  <a:lnTo>
                    <a:pt x="16" y="4"/>
                  </a:lnTo>
                  <a:lnTo>
                    <a:pt x="16" y="4"/>
                  </a:lnTo>
                  <a:lnTo>
                    <a:pt x="0"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452" name="Freeform 1234"/>
            <p:cNvSpPr>
              <a:spLocks/>
            </p:cNvSpPr>
            <p:nvPr/>
          </p:nvSpPr>
          <p:spPr bwMode="auto">
            <a:xfrm>
              <a:off x="1058" y="2799"/>
              <a:ext cx="16" cy="30"/>
            </a:xfrm>
            <a:custGeom>
              <a:avLst/>
              <a:gdLst>
                <a:gd name="T0" fmla="*/ 8 w 16"/>
                <a:gd name="T1" fmla="*/ 0 h 30"/>
                <a:gd name="T2" fmla="*/ 8 w 16"/>
                <a:gd name="T3" fmla="*/ 0 h 30"/>
                <a:gd name="T4" fmla="*/ 0 w 16"/>
                <a:gd name="T5" fmla="*/ 0 h 30"/>
                <a:gd name="T6" fmla="*/ 0 w 16"/>
                <a:gd name="T7" fmla="*/ 30 h 30"/>
                <a:gd name="T8" fmla="*/ 0 w 16"/>
                <a:gd name="T9" fmla="*/ 30 h 30"/>
                <a:gd name="T10" fmla="*/ 8 w 16"/>
                <a:gd name="T11" fmla="*/ 30 h 30"/>
                <a:gd name="T12" fmla="*/ 8 w 16"/>
                <a:gd name="T13" fmla="*/ 30 h 30"/>
                <a:gd name="T14" fmla="*/ 16 w 16"/>
                <a:gd name="T15" fmla="*/ 30 h 30"/>
                <a:gd name="T16" fmla="*/ 16 w 16"/>
                <a:gd name="T17" fmla="*/ 0 h 30"/>
                <a:gd name="T18" fmla="*/ 16 w 16"/>
                <a:gd name="T19" fmla="*/ 0 h 30"/>
                <a:gd name="T20" fmla="*/ 8 w 16"/>
                <a:gd name="T21" fmla="*/ 0 h 30"/>
                <a:gd name="T22" fmla="*/ 8 w 16"/>
                <a:gd name="T23"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 h="30">
                  <a:moveTo>
                    <a:pt x="8" y="0"/>
                  </a:moveTo>
                  <a:lnTo>
                    <a:pt x="8" y="0"/>
                  </a:lnTo>
                  <a:lnTo>
                    <a:pt x="0" y="0"/>
                  </a:lnTo>
                  <a:lnTo>
                    <a:pt x="0" y="30"/>
                  </a:lnTo>
                  <a:lnTo>
                    <a:pt x="0" y="30"/>
                  </a:lnTo>
                  <a:lnTo>
                    <a:pt x="8" y="30"/>
                  </a:lnTo>
                  <a:lnTo>
                    <a:pt x="8" y="30"/>
                  </a:lnTo>
                  <a:lnTo>
                    <a:pt x="16" y="30"/>
                  </a:lnTo>
                  <a:lnTo>
                    <a:pt x="16" y="0"/>
                  </a:lnTo>
                  <a:lnTo>
                    <a:pt x="16" y="0"/>
                  </a:lnTo>
                  <a:lnTo>
                    <a:pt x="8" y="0"/>
                  </a:lnTo>
                  <a:lnTo>
                    <a:pt x="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453" name="Freeform 1235"/>
            <p:cNvSpPr>
              <a:spLocks/>
            </p:cNvSpPr>
            <p:nvPr/>
          </p:nvSpPr>
          <p:spPr bwMode="auto">
            <a:xfrm>
              <a:off x="1036" y="2799"/>
              <a:ext cx="16" cy="30"/>
            </a:xfrm>
            <a:custGeom>
              <a:avLst/>
              <a:gdLst>
                <a:gd name="T0" fmla="*/ 0 w 16"/>
                <a:gd name="T1" fmla="*/ 0 h 30"/>
                <a:gd name="T2" fmla="*/ 0 w 16"/>
                <a:gd name="T3" fmla="*/ 30 h 30"/>
                <a:gd name="T4" fmla="*/ 0 w 16"/>
                <a:gd name="T5" fmla="*/ 30 h 30"/>
                <a:gd name="T6" fmla="*/ 16 w 16"/>
                <a:gd name="T7" fmla="*/ 30 h 30"/>
                <a:gd name="T8" fmla="*/ 16 w 16"/>
                <a:gd name="T9" fmla="*/ 0 h 30"/>
                <a:gd name="T10" fmla="*/ 16 w 16"/>
                <a:gd name="T11" fmla="*/ 0 h 30"/>
                <a:gd name="T12" fmla="*/ 0 w 16"/>
                <a:gd name="T13" fmla="*/ 0 h 30"/>
                <a:gd name="T14" fmla="*/ 0 w 16"/>
                <a:gd name="T15" fmla="*/ 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30">
                  <a:moveTo>
                    <a:pt x="0" y="0"/>
                  </a:moveTo>
                  <a:lnTo>
                    <a:pt x="0" y="30"/>
                  </a:lnTo>
                  <a:lnTo>
                    <a:pt x="0" y="30"/>
                  </a:lnTo>
                  <a:lnTo>
                    <a:pt x="16" y="30"/>
                  </a:lnTo>
                  <a:lnTo>
                    <a:pt x="16" y="0"/>
                  </a:lnTo>
                  <a:lnTo>
                    <a:pt x="16" y="0"/>
                  </a:lnTo>
                  <a:lnTo>
                    <a:pt x="0"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454" name="Freeform 1236"/>
            <p:cNvSpPr>
              <a:spLocks/>
            </p:cNvSpPr>
            <p:nvPr/>
          </p:nvSpPr>
          <p:spPr bwMode="auto">
            <a:xfrm>
              <a:off x="1080" y="2799"/>
              <a:ext cx="18" cy="30"/>
            </a:xfrm>
            <a:custGeom>
              <a:avLst/>
              <a:gdLst>
                <a:gd name="T0" fmla="*/ 0 w 18"/>
                <a:gd name="T1" fmla="*/ 0 h 30"/>
                <a:gd name="T2" fmla="*/ 0 w 18"/>
                <a:gd name="T3" fmla="*/ 30 h 30"/>
                <a:gd name="T4" fmla="*/ 0 w 18"/>
                <a:gd name="T5" fmla="*/ 30 h 30"/>
                <a:gd name="T6" fmla="*/ 18 w 18"/>
                <a:gd name="T7" fmla="*/ 30 h 30"/>
                <a:gd name="T8" fmla="*/ 18 w 18"/>
                <a:gd name="T9" fmla="*/ 0 h 30"/>
                <a:gd name="T10" fmla="*/ 18 w 18"/>
                <a:gd name="T11" fmla="*/ 0 h 30"/>
                <a:gd name="T12" fmla="*/ 0 w 18"/>
                <a:gd name="T13" fmla="*/ 0 h 30"/>
                <a:gd name="T14" fmla="*/ 0 w 18"/>
                <a:gd name="T15" fmla="*/ 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30">
                  <a:moveTo>
                    <a:pt x="0" y="0"/>
                  </a:moveTo>
                  <a:lnTo>
                    <a:pt x="0" y="30"/>
                  </a:lnTo>
                  <a:lnTo>
                    <a:pt x="0" y="30"/>
                  </a:lnTo>
                  <a:lnTo>
                    <a:pt x="18" y="30"/>
                  </a:lnTo>
                  <a:lnTo>
                    <a:pt x="18" y="0"/>
                  </a:lnTo>
                  <a:lnTo>
                    <a:pt x="18" y="0"/>
                  </a:lnTo>
                  <a:lnTo>
                    <a:pt x="0"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455" name="Freeform 1237"/>
            <p:cNvSpPr>
              <a:spLocks/>
            </p:cNvSpPr>
            <p:nvPr/>
          </p:nvSpPr>
          <p:spPr bwMode="auto">
            <a:xfrm>
              <a:off x="1012" y="2795"/>
              <a:ext cx="16" cy="32"/>
            </a:xfrm>
            <a:custGeom>
              <a:avLst/>
              <a:gdLst>
                <a:gd name="T0" fmla="*/ 0 w 16"/>
                <a:gd name="T1" fmla="*/ 0 h 32"/>
                <a:gd name="T2" fmla="*/ 0 w 16"/>
                <a:gd name="T3" fmla="*/ 30 h 32"/>
                <a:gd name="T4" fmla="*/ 0 w 16"/>
                <a:gd name="T5" fmla="*/ 30 h 32"/>
                <a:gd name="T6" fmla="*/ 16 w 16"/>
                <a:gd name="T7" fmla="*/ 32 h 32"/>
                <a:gd name="T8" fmla="*/ 16 w 16"/>
                <a:gd name="T9" fmla="*/ 2 h 32"/>
                <a:gd name="T10" fmla="*/ 16 w 16"/>
                <a:gd name="T11" fmla="*/ 2 h 32"/>
                <a:gd name="T12" fmla="*/ 0 w 16"/>
                <a:gd name="T13" fmla="*/ 0 h 32"/>
                <a:gd name="T14" fmla="*/ 0 w 16"/>
                <a:gd name="T15" fmla="*/ 0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32">
                  <a:moveTo>
                    <a:pt x="0" y="0"/>
                  </a:moveTo>
                  <a:lnTo>
                    <a:pt x="0" y="30"/>
                  </a:lnTo>
                  <a:lnTo>
                    <a:pt x="0" y="30"/>
                  </a:lnTo>
                  <a:lnTo>
                    <a:pt x="16" y="32"/>
                  </a:lnTo>
                  <a:lnTo>
                    <a:pt x="16" y="2"/>
                  </a:lnTo>
                  <a:lnTo>
                    <a:pt x="16" y="2"/>
                  </a:lnTo>
                  <a:lnTo>
                    <a:pt x="0"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456" name="Freeform 1238"/>
            <p:cNvSpPr>
              <a:spLocks/>
            </p:cNvSpPr>
            <p:nvPr/>
          </p:nvSpPr>
          <p:spPr bwMode="auto">
            <a:xfrm>
              <a:off x="1172" y="2771"/>
              <a:ext cx="16" cy="38"/>
            </a:xfrm>
            <a:custGeom>
              <a:avLst/>
              <a:gdLst>
                <a:gd name="T0" fmla="*/ 0 w 16"/>
                <a:gd name="T1" fmla="*/ 10 h 38"/>
                <a:gd name="T2" fmla="*/ 0 w 16"/>
                <a:gd name="T3" fmla="*/ 38 h 38"/>
                <a:gd name="T4" fmla="*/ 0 w 16"/>
                <a:gd name="T5" fmla="*/ 38 h 38"/>
                <a:gd name="T6" fmla="*/ 8 w 16"/>
                <a:gd name="T7" fmla="*/ 32 h 38"/>
                <a:gd name="T8" fmla="*/ 12 w 16"/>
                <a:gd name="T9" fmla="*/ 28 h 38"/>
                <a:gd name="T10" fmla="*/ 16 w 16"/>
                <a:gd name="T11" fmla="*/ 24 h 38"/>
                <a:gd name="T12" fmla="*/ 16 w 16"/>
                <a:gd name="T13" fmla="*/ 18 h 38"/>
                <a:gd name="T14" fmla="*/ 16 w 16"/>
                <a:gd name="T15" fmla="*/ 0 h 38"/>
                <a:gd name="T16" fmla="*/ 16 w 16"/>
                <a:gd name="T17" fmla="*/ 0 h 38"/>
                <a:gd name="T18" fmla="*/ 0 w 16"/>
                <a:gd name="T19" fmla="*/ 10 h 38"/>
                <a:gd name="T20" fmla="*/ 0 w 16"/>
                <a:gd name="T21" fmla="*/ 1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38">
                  <a:moveTo>
                    <a:pt x="0" y="10"/>
                  </a:moveTo>
                  <a:lnTo>
                    <a:pt x="0" y="38"/>
                  </a:lnTo>
                  <a:lnTo>
                    <a:pt x="0" y="38"/>
                  </a:lnTo>
                  <a:lnTo>
                    <a:pt x="8" y="32"/>
                  </a:lnTo>
                  <a:lnTo>
                    <a:pt x="12" y="28"/>
                  </a:lnTo>
                  <a:lnTo>
                    <a:pt x="16" y="24"/>
                  </a:lnTo>
                  <a:lnTo>
                    <a:pt x="16" y="18"/>
                  </a:lnTo>
                  <a:lnTo>
                    <a:pt x="16" y="0"/>
                  </a:lnTo>
                  <a:lnTo>
                    <a:pt x="16" y="0"/>
                  </a:lnTo>
                  <a:lnTo>
                    <a:pt x="0" y="10"/>
                  </a:lnTo>
                  <a:lnTo>
                    <a:pt x="0" y="1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457" name="Freeform 1239"/>
            <p:cNvSpPr>
              <a:spLocks/>
            </p:cNvSpPr>
            <p:nvPr/>
          </p:nvSpPr>
          <p:spPr bwMode="auto">
            <a:xfrm>
              <a:off x="944" y="2771"/>
              <a:ext cx="16" cy="38"/>
            </a:xfrm>
            <a:custGeom>
              <a:avLst/>
              <a:gdLst>
                <a:gd name="T0" fmla="*/ 0 w 16"/>
                <a:gd name="T1" fmla="*/ 0 h 38"/>
                <a:gd name="T2" fmla="*/ 0 w 16"/>
                <a:gd name="T3" fmla="*/ 18 h 38"/>
                <a:gd name="T4" fmla="*/ 0 w 16"/>
                <a:gd name="T5" fmla="*/ 18 h 38"/>
                <a:gd name="T6" fmla="*/ 2 w 16"/>
                <a:gd name="T7" fmla="*/ 24 h 38"/>
                <a:gd name="T8" fmla="*/ 4 w 16"/>
                <a:gd name="T9" fmla="*/ 28 h 38"/>
                <a:gd name="T10" fmla="*/ 10 w 16"/>
                <a:gd name="T11" fmla="*/ 32 h 38"/>
                <a:gd name="T12" fmla="*/ 16 w 16"/>
                <a:gd name="T13" fmla="*/ 38 h 38"/>
                <a:gd name="T14" fmla="*/ 16 w 16"/>
                <a:gd name="T15" fmla="*/ 10 h 38"/>
                <a:gd name="T16" fmla="*/ 16 w 16"/>
                <a:gd name="T17" fmla="*/ 10 h 38"/>
                <a:gd name="T18" fmla="*/ 0 w 16"/>
                <a:gd name="T19" fmla="*/ 0 h 38"/>
                <a:gd name="T20" fmla="*/ 0 w 16"/>
                <a:gd name="T21"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38">
                  <a:moveTo>
                    <a:pt x="0" y="0"/>
                  </a:moveTo>
                  <a:lnTo>
                    <a:pt x="0" y="18"/>
                  </a:lnTo>
                  <a:lnTo>
                    <a:pt x="0" y="18"/>
                  </a:lnTo>
                  <a:lnTo>
                    <a:pt x="2" y="24"/>
                  </a:lnTo>
                  <a:lnTo>
                    <a:pt x="4" y="28"/>
                  </a:lnTo>
                  <a:lnTo>
                    <a:pt x="10" y="32"/>
                  </a:lnTo>
                  <a:lnTo>
                    <a:pt x="16" y="38"/>
                  </a:lnTo>
                  <a:lnTo>
                    <a:pt x="16" y="10"/>
                  </a:lnTo>
                  <a:lnTo>
                    <a:pt x="16" y="10"/>
                  </a:lnTo>
                  <a:lnTo>
                    <a:pt x="0"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458" name="Freeform 1240"/>
            <p:cNvSpPr>
              <a:spLocks/>
            </p:cNvSpPr>
            <p:nvPr/>
          </p:nvSpPr>
          <p:spPr bwMode="auto">
            <a:xfrm>
              <a:off x="1126" y="2791"/>
              <a:ext cx="16" cy="32"/>
            </a:xfrm>
            <a:custGeom>
              <a:avLst/>
              <a:gdLst>
                <a:gd name="T0" fmla="*/ 0 w 16"/>
                <a:gd name="T1" fmla="*/ 4 h 32"/>
                <a:gd name="T2" fmla="*/ 0 w 16"/>
                <a:gd name="T3" fmla="*/ 32 h 32"/>
                <a:gd name="T4" fmla="*/ 0 w 16"/>
                <a:gd name="T5" fmla="*/ 32 h 32"/>
                <a:gd name="T6" fmla="*/ 16 w 16"/>
                <a:gd name="T7" fmla="*/ 30 h 32"/>
                <a:gd name="T8" fmla="*/ 16 w 16"/>
                <a:gd name="T9" fmla="*/ 0 h 32"/>
                <a:gd name="T10" fmla="*/ 16 w 16"/>
                <a:gd name="T11" fmla="*/ 0 h 32"/>
                <a:gd name="T12" fmla="*/ 0 w 16"/>
                <a:gd name="T13" fmla="*/ 4 h 32"/>
                <a:gd name="T14" fmla="*/ 0 w 16"/>
                <a:gd name="T15" fmla="*/ 4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32">
                  <a:moveTo>
                    <a:pt x="0" y="4"/>
                  </a:moveTo>
                  <a:lnTo>
                    <a:pt x="0" y="32"/>
                  </a:lnTo>
                  <a:lnTo>
                    <a:pt x="0" y="32"/>
                  </a:lnTo>
                  <a:lnTo>
                    <a:pt x="16" y="30"/>
                  </a:lnTo>
                  <a:lnTo>
                    <a:pt x="16" y="0"/>
                  </a:lnTo>
                  <a:lnTo>
                    <a:pt x="16" y="0"/>
                  </a:lnTo>
                  <a:lnTo>
                    <a:pt x="0" y="4"/>
                  </a:lnTo>
                  <a:lnTo>
                    <a:pt x="0"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459" name="Freeform 1241"/>
            <p:cNvSpPr>
              <a:spLocks/>
            </p:cNvSpPr>
            <p:nvPr/>
          </p:nvSpPr>
          <p:spPr bwMode="auto">
            <a:xfrm>
              <a:off x="1150" y="2783"/>
              <a:ext cx="16" cy="36"/>
            </a:xfrm>
            <a:custGeom>
              <a:avLst/>
              <a:gdLst>
                <a:gd name="T0" fmla="*/ 0 w 16"/>
                <a:gd name="T1" fmla="*/ 6 h 36"/>
                <a:gd name="T2" fmla="*/ 0 w 16"/>
                <a:gd name="T3" fmla="*/ 36 h 36"/>
                <a:gd name="T4" fmla="*/ 0 w 16"/>
                <a:gd name="T5" fmla="*/ 36 h 36"/>
                <a:gd name="T6" fmla="*/ 16 w 16"/>
                <a:gd name="T7" fmla="*/ 28 h 36"/>
                <a:gd name="T8" fmla="*/ 16 w 16"/>
                <a:gd name="T9" fmla="*/ 0 h 36"/>
                <a:gd name="T10" fmla="*/ 16 w 16"/>
                <a:gd name="T11" fmla="*/ 0 h 36"/>
                <a:gd name="T12" fmla="*/ 0 w 16"/>
                <a:gd name="T13" fmla="*/ 6 h 36"/>
                <a:gd name="T14" fmla="*/ 0 w 16"/>
                <a:gd name="T15" fmla="*/ 6 h 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36">
                  <a:moveTo>
                    <a:pt x="0" y="6"/>
                  </a:moveTo>
                  <a:lnTo>
                    <a:pt x="0" y="36"/>
                  </a:lnTo>
                  <a:lnTo>
                    <a:pt x="0" y="36"/>
                  </a:lnTo>
                  <a:lnTo>
                    <a:pt x="16" y="28"/>
                  </a:lnTo>
                  <a:lnTo>
                    <a:pt x="16" y="0"/>
                  </a:lnTo>
                  <a:lnTo>
                    <a:pt x="16" y="0"/>
                  </a:lnTo>
                  <a:lnTo>
                    <a:pt x="0" y="6"/>
                  </a:lnTo>
                  <a:lnTo>
                    <a:pt x="0" y="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460" name="Freeform 1242"/>
            <p:cNvSpPr>
              <a:spLocks/>
            </p:cNvSpPr>
            <p:nvPr/>
          </p:nvSpPr>
          <p:spPr bwMode="auto">
            <a:xfrm>
              <a:off x="966" y="2731"/>
              <a:ext cx="18" cy="36"/>
            </a:xfrm>
            <a:custGeom>
              <a:avLst/>
              <a:gdLst>
                <a:gd name="T0" fmla="*/ 0 w 18"/>
                <a:gd name="T1" fmla="*/ 0 h 36"/>
                <a:gd name="T2" fmla="*/ 0 w 18"/>
                <a:gd name="T3" fmla="*/ 28 h 36"/>
                <a:gd name="T4" fmla="*/ 0 w 18"/>
                <a:gd name="T5" fmla="*/ 28 h 36"/>
                <a:gd name="T6" fmla="*/ 18 w 18"/>
                <a:gd name="T7" fmla="*/ 36 h 36"/>
                <a:gd name="T8" fmla="*/ 18 w 18"/>
                <a:gd name="T9" fmla="*/ 6 h 36"/>
                <a:gd name="T10" fmla="*/ 18 w 18"/>
                <a:gd name="T11" fmla="*/ 6 h 36"/>
                <a:gd name="T12" fmla="*/ 0 w 18"/>
                <a:gd name="T13" fmla="*/ 0 h 36"/>
                <a:gd name="T14" fmla="*/ 0 w 18"/>
                <a:gd name="T15" fmla="*/ 0 h 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36">
                  <a:moveTo>
                    <a:pt x="0" y="0"/>
                  </a:moveTo>
                  <a:lnTo>
                    <a:pt x="0" y="28"/>
                  </a:lnTo>
                  <a:lnTo>
                    <a:pt x="0" y="28"/>
                  </a:lnTo>
                  <a:lnTo>
                    <a:pt x="18" y="36"/>
                  </a:lnTo>
                  <a:lnTo>
                    <a:pt x="18" y="6"/>
                  </a:lnTo>
                  <a:lnTo>
                    <a:pt x="18" y="6"/>
                  </a:lnTo>
                  <a:lnTo>
                    <a:pt x="0"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461" name="Freeform 1243"/>
            <p:cNvSpPr>
              <a:spLocks/>
            </p:cNvSpPr>
            <p:nvPr/>
          </p:nvSpPr>
          <p:spPr bwMode="auto">
            <a:xfrm>
              <a:off x="1104" y="2743"/>
              <a:ext cx="16" cy="32"/>
            </a:xfrm>
            <a:custGeom>
              <a:avLst/>
              <a:gdLst>
                <a:gd name="T0" fmla="*/ 0 w 16"/>
                <a:gd name="T1" fmla="*/ 2 h 32"/>
                <a:gd name="T2" fmla="*/ 0 w 16"/>
                <a:gd name="T3" fmla="*/ 32 h 32"/>
                <a:gd name="T4" fmla="*/ 0 w 16"/>
                <a:gd name="T5" fmla="*/ 32 h 32"/>
                <a:gd name="T6" fmla="*/ 16 w 16"/>
                <a:gd name="T7" fmla="*/ 30 h 32"/>
                <a:gd name="T8" fmla="*/ 16 w 16"/>
                <a:gd name="T9" fmla="*/ 0 h 32"/>
                <a:gd name="T10" fmla="*/ 16 w 16"/>
                <a:gd name="T11" fmla="*/ 0 h 32"/>
                <a:gd name="T12" fmla="*/ 0 w 16"/>
                <a:gd name="T13" fmla="*/ 2 h 32"/>
                <a:gd name="T14" fmla="*/ 0 w 16"/>
                <a:gd name="T15" fmla="*/ 2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32">
                  <a:moveTo>
                    <a:pt x="0" y="2"/>
                  </a:moveTo>
                  <a:lnTo>
                    <a:pt x="0" y="32"/>
                  </a:lnTo>
                  <a:lnTo>
                    <a:pt x="0" y="32"/>
                  </a:lnTo>
                  <a:lnTo>
                    <a:pt x="16" y="30"/>
                  </a:lnTo>
                  <a:lnTo>
                    <a:pt x="16" y="0"/>
                  </a:lnTo>
                  <a:lnTo>
                    <a:pt x="16" y="0"/>
                  </a:lnTo>
                  <a:lnTo>
                    <a:pt x="0" y="2"/>
                  </a:lnTo>
                  <a:lnTo>
                    <a:pt x="0"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462" name="Freeform 1244"/>
            <p:cNvSpPr>
              <a:spLocks/>
            </p:cNvSpPr>
            <p:nvPr/>
          </p:nvSpPr>
          <p:spPr bwMode="auto">
            <a:xfrm>
              <a:off x="990" y="2739"/>
              <a:ext cx="16" cy="34"/>
            </a:xfrm>
            <a:custGeom>
              <a:avLst/>
              <a:gdLst>
                <a:gd name="T0" fmla="*/ 0 w 16"/>
                <a:gd name="T1" fmla="*/ 0 h 34"/>
                <a:gd name="T2" fmla="*/ 0 w 16"/>
                <a:gd name="T3" fmla="*/ 30 h 34"/>
                <a:gd name="T4" fmla="*/ 0 w 16"/>
                <a:gd name="T5" fmla="*/ 30 h 34"/>
                <a:gd name="T6" fmla="*/ 16 w 16"/>
                <a:gd name="T7" fmla="*/ 34 h 34"/>
                <a:gd name="T8" fmla="*/ 16 w 16"/>
                <a:gd name="T9" fmla="*/ 4 h 34"/>
                <a:gd name="T10" fmla="*/ 16 w 16"/>
                <a:gd name="T11" fmla="*/ 4 h 34"/>
                <a:gd name="T12" fmla="*/ 0 w 16"/>
                <a:gd name="T13" fmla="*/ 0 h 34"/>
                <a:gd name="T14" fmla="*/ 0 w 16"/>
                <a:gd name="T15" fmla="*/ 0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34">
                  <a:moveTo>
                    <a:pt x="0" y="0"/>
                  </a:moveTo>
                  <a:lnTo>
                    <a:pt x="0" y="30"/>
                  </a:lnTo>
                  <a:lnTo>
                    <a:pt x="0" y="30"/>
                  </a:lnTo>
                  <a:lnTo>
                    <a:pt x="16" y="34"/>
                  </a:lnTo>
                  <a:lnTo>
                    <a:pt x="16" y="4"/>
                  </a:lnTo>
                  <a:lnTo>
                    <a:pt x="16" y="4"/>
                  </a:lnTo>
                  <a:lnTo>
                    <a:pt x="0"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463" name="Freeform 1245"/>
            <p:cNvSpPr>
              <a:spLocks/>
            </p:cNvSpPr>
            <p:nvPr/>
          </p:nvSpPr>
          <p:spPr bwMode="auto">
            <a:xfrm>
              <a:off x="1058" y="2747"/>
              <a:ext cx="16" cy="30"/>
            </a:xfrm>
            <a:custGeom>
              <a:avLst/>
              <a:gdLst>
                <a:gd name="T0" fmla="*/ 8 w 16"/>
                <a:gd name="T1" fmla="*/ 0 h 30"/>
                <a:gd name="T2" fmla="*/ 8 w 16"/>
                <a:gd name="T3" fmla="*/ 0 h 30"/>
                <a:gd name="T4" fmla="*/ 0 w 16"/>
                <a:gd name="T5" fmla="*/ 0 h 30"/>
                <a:gd name="T6" fmla="*/ 0 w 16"/>
                <a:gd name="T7" fmla="*/ 30 h 30"/>
                <a:gd name="T8" fmla="*/ 0 w 16"/>
                <a:gd name="T9" fmla="*/ 30 h 30"/>
                <a:gd name="T10" fmla="*/ 8 w 16"/>
                <a:gd name="T11" fmla="*/ 30 h 30"/>
                <a:gd name="T12" fmla="*/ 8 w 16"/>
                <a:gd name="T13" fmla="*/ 30 h 30"/>
                <a:gd name="T14" fmla="*/ 16 w 16"/>
                <a:gd name="T15" fmla="*/ 30 h 30"/>
                <a:gd name="T16" fmla="*/ 16 w 16"/>
                <a:gd name="T17" fmla="*/ 0 h 30"/>
                <a:gd name="T18" fmla="*/ 16 w 16"/>
                <a:gd name="T19" fmla="*/ 0 h 30"/>
                <a:gd name="T20" fmla="*/ 8 w 16"/>
                <a:gd name="T21" fmla="*/ 0 h 30"/>
                <a:gd name="T22" fmla="*/ 8 w 16"/>
                <a:gd name="T23"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 h="30">
                  <a:moveTo>
                    <a:pt x="8" y="0"/>
                  </a:moveTo>
                  <a:lnTo>
                    <a:pt x="8" y="0"/>
                  </a:lnTo>
                  <a:lnTo>
                    <a:pt x="0" y="0"/>
                  </a:lnTo>
                  <a:lnTo>
                    <a:pt x="0" y="30"/>
                  </a:lnTo>
                  <a:lnTo>
                    <a:pt x="0" y="30"/>
                  </a:lnTo>
                  <a:lnTo>
                    <a:pt x="8" y="30"/>
                  </a:lnTo>
                  <a:lnTo>
                    <a:pt x="8" y="30"/>
                  </a:lnTo>
                  <a:lnTo>
                    <a:pt x="16" y="30"/>
                  </a:lnTo>
                  <a:lnTo>
                    <a:pt x="16" y="0"/>
                  </a:lnTo>
                  <a:lnTo>
                    <a:pt x="16" y="0"/>
                  </a:lnTo>
                  <a:lnTo>
                    <a:pt x="8" y="0"/>
                  </a:lnTo>
                  <a:lnTo>
                    <a:pt x="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464" name="Freeform 1246"/>
            <p:cNvSpPr>
              <a:spLocks/>
            </p:cNvSpPr>
            <p:nvPr/>
          </p:nvSpPr>
          <p:spPr bwMode="auto">
            <a:xfrm>
              <a:off x="1036" y="2747"/>
              <a:ext cx="16" cy="30"/>
            </a:xfrm>
            <a:custGeom>
              <a:avLst/>
              <a:gdLst>
                <a:gd name="T0" fmla="*/ 0 w 16"/>
                <a:gd name="T1" fmla="*/ 0 h 30"/>
                <a:gd name="T2" fmla="*/ 0 w 16"/>
                <a:gd name="T3" fmla="*/ 30 h 30"/>
                <a:gd name="T4" fmla="*/ 0 w 16"/>
                <a:gd name="T5" fmla="*/ 30 h 30"/>
                <a:gd name="T6" fmla="*/ 16 w 16"/>
                <a:gd name="T7" fmla="*/ 30 h 30"/>
                <a:gd name="T8" fmla="*/ 16 w 16"/>
                <a:gd name="T9" fmla="*/ 0 h 30"/>
                <a:gd name="T10" fmla="*/ 16 w 16"/>
                <a:gd name="T11" fmla="*/ 0 h 30"/>
                <a:gd name="T12" fmla="*/ 0 w 16"/>
                <a:gd name="T13" fmla="*/ 0 h 30"/>
                <a:gd name="T14" fmla="*/ 0 w 16"/>
                <a:gd name="T15" fmla="*/ 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30">
                  <a:moveTo>
                    <a:pt x="0" y="0"/>
                  </a:moveTo>
                  <a:lnTo>
                    <a:pt x="0" y="30"/>
                  </a:lnTo>
                  <a:lnTo>
                    <a:pt x="0" y="30"/>
                  </a:lnTo>
                  <a:lnTo>
                    <a:pt x="16" y="30"/>
                  </a:lnTo>
                  <a:lnTo>
                    <a:pt x="16" y="0"/>
                  </a:lnTo>
                  <a:lnTo>
                    <a:pt x="16" y="0"/>
                  </a:lnTo>
                  <a:lnTo>
                    <a:pt x="0"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465" name="Freeform 1247"/>
            <p:cNvSpPr>
              <a:spLocks/>
            </p:cNvSpPr>
            <p:nvPr/>
          </p:nvSpPr>
          <p:spPr bwMode="auto">
            <a:xfrm>
              <a:off x="1080" y="2747"/>
              <a:ext cx="18" cy="30"/>
            </a:xfrm>
            <a:custGeom>
              <a:avLst/>
              <a:gdLst>
                <a:gd name="T0" fmla="*/ 0 w 18"/>
                <a:gd name="T1" fmla="*/ 0 h 30"/>
                <a:gd name="T2" fmla="*/ 0 w 18"/>
                <a:gd name="T3" fmla="*/ 30 h 30"/>
                <a:gd name="T4" fmla="*/ 0 w 18"/>
                <a:gd name="T5" fmla="*/ 30 h 30"/>
                <a:gd name="T6" fmla="*/ 18 w 18"/>
                <a:gd name="T7" fmla="*/ 30 h 30"/>
                <a:gd name="T8" fmla="*/ 18 w 18"/>
                <a:gd name="T9" fmla="*/ 0 h 30"/>
                <a:gd name="T10" fmla="*/ 18 w 18"/>
                <a:gd name="T11" fmla="*/ 0 h 30"/>
                <a:gd name="T12" fmla="*/ 0 w 18"/>
                <a:gd name="T13" fmla="*/ 0 h 30"/>
                <a:gd name="T14" fmla="*/ 0 w 18"/>
                <a:gd name="T15" fmla="*/ 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30">
                  <a:moveTo>
                    <a:pt x="0" y="0"/>
                  </a:moveTo>
                  <a:lnTo>
                    <a:pt x="0" y="30"/>
                  </a:lnTo>
                  <a:lnTo>
                    <a:pt x="0" y="30"/>
                  </a:lnTo>
                  <a:lnTo>
                    <a:pt x="18" y="30"/>
                  </a:lnTo>
                  <a:lnTo>
                    <a:pt x="18" y="0"/>
                  </a:lnTo>
                  <a:lnTo>
                    <a:pt x="18" y="0"/>
                  </a:lnTo>
                  <a:lnTo>
                    <a:pt x="0"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466" name="Freeform 1248"/>
            <p:cNvSpPr>
              <a:spLocks/>
            </p:cNvSpPr>
            <p:nvPr/>
          </p:nvSpPr>
          <p:spPr bwMode="auto">
            <a:xfrm>
              <a:off x="1012" y="2743"/>
              <a:ext cx="16" cy="32"/>
            </a:xfrm>
            <a:custGeom>
              <a:avLst/>
              <a:gdLst>
                <a:gd name="T0" fmla="*/ 0 w 16"/>
                <a:gd name="T1" fmla="*/ 0 h 32"/>
                <a:gd name="T2" fmla="*/ 0 w 16"/>
                <a:gd name="T3" fmla="*/ 30 h 32"/>
                <a:gd name="T4" fmla="*/ 0 w 16"/>
                <a:gd name="T5" fmla="*/ 30 h 32"/>
                <a:gd name="T6" fmla="*/ 16 w 16"/>
                <a:gd name="T7" fmla="*/ 32 h 32"/>
                <a:gd name="T8" fmla="*/ 16 w 16"/>
                <a:gd name="T9" fmla="*/ 2 h 32"/>
                <a:gd name="T10" fmla="*/ 16 w 16"/>
                <a:gd name="T11" fmla="*/ 2 h 32"/>
                <a:gd name="T12" fmla="*/ 0 w 16"/>
                <a:gd name="T13" fmla="*/ 0 h 32"/>
                <a:gd name="T14" fmla="*/ 0 w 16"/>
                <a:gd name="T15" fmla="*/ 0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32">
                  <a:moveTo>
                    <a:pt x="0" y="0"/>
                  </a:moveTo>
                  <a:lnTo>
                    <a:pt x="0" y="30"/>
                  </a:lnTo>
                  <a:lnTo>
                    <a:pt x="0" y="30"/>
                  </a:lnTo>
                  <a:lnTo>
                    <a:pt x="16" y="32"/>
                  </a:lnTo>
                  <a:lnTo>
                    <a:pt x="16" y="2"/>
                  </a:lnTo>
                  <a:lnTo>
                    <a:pt x="16" y="2"/>
                  </a:lnTo>
                  <a:lnTo>
                    <a:pt x="0"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467" name="Freeform 1249"/>
            <p:cNvSpPr>
              <a:spLocks/>
            </p:cNvSpPr>
            <p:nvPr/>
          </p:nvSpPr>
          <p:spPr bwMode="auto">
            <a:xfrm>
              <a:off x="1172" y="2719"/>
              <a:ext cx="16" cy="38"/>
            </a:xfrm>
            <a:custGeom>
              <a:avLst/>
              <a:gdLst>
                <a:gd name="T0" fmla="*/ 0 w 16"/>
                <a:gd name="T1" fmla="*/ 10 h 38"/>
                <a:gd name="T2" fmla="*/ 0 w 16"/>
                <a:gd name="T3" fmla="*/ 38 h 38"/>
                <a:gd name="T4" fmla="*/ 0 w 16"/>
                <a:gd name="T5" fmla="*/ 38 h 38"/>
                <a:gd name="T6" fmla="*/ 8 w 16"/>
                <a:gd name="T7" fmla="*/ 32 h 38"/>
                <a:gd name="T8" fmla="*/ 12 w 16"/>
                <a:gd name="T9" fmla="*/ 28 h 38"/>
                <a:gd name="T10" fmla="*/ 16 w 16"/>
                <a:gd name="T11" fmla="*/ 24 h 38"/>
                <a:gd name="T12" fmla="*/ 16 w 16"/>
                <a:gd name="T13" fmla="*/ 20 h 38"/>
                <a:gd name="T14" fmla="*/ 16 w 16"/>
                <a:gd name="T15" fmla="*/ 0 h 38"/>
                <a:gd name="T16" fmla="*/ 16 w 16"/>
                <a:gd name="T17" fmla="*/ 0 h 38"/>
                <a:gd name="T18" fmla="*/ 0 w 16"/>
                <a:gd name="T19" fmla="*/ 10 h 38"/>
                <a:gd name="T20" fmla="*/ 0 w 16"/>
                <a:gd name="T21" fmla="*/ 1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38">
                  <a:moveTo>
                    <a:pt x="0" y="10"/>
                  </a:moveTo>
                  <a:lnTo>
                    <a:pt x="0" y="38"/>
                  </a:lnTo>
                  <a:lnTo>
                    <a:pt x="0" y="38"/>
                  </a:lnTo>
                  <a:lnTo>
                    <a:pt x="8" y="32"/>
                  </a:lnTo>
                  <a:lnTo>
                    <a:pt x="12" y="28"/>
                  </a:lnTo>
                  <a:lnTo>
                    <a:pt x="16" y="24"/>
                  </a:lnTo>
                  <a:lnTo>
                    <a:pt x="16" y="20"/>
                  </a:lnTo>
                  <a:lnTo>
                    <a:pt x="16" y="0"/>
                  </a:lnTo>
                  <a:lnTo>
                    <a:pt x="16" y="0"/>
                  </a:lnTo>
                  <a:lnTo>
                    <a:pt x="0" y="10"/>
                  </a:lnTo>
                  <a:lnTo>
                    <a:pt x="0" y="1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468" name="Freeform 1250"/>
            <p:cNvSpPr>
              <a:spLocks/>
            </p:cNvSpPr>
            <p:nvPr/>
          </p:nvSpPr>
          <p:spPr bwMode="auto">
            <a:xfrm>
              <a:off x="944" y="2719"/>
              <a:ext cx="16" cy="38"/>
            </a:xfrm>
            <a:custGeom>
              <a:avLst/>
              <a:gdLst>
                <a:gd name="T0" fmla="*/ 0 w 16"/>
                <a:gd name="T1" fmla="*/ 0 h 38"/>
                <a:gd name="T2" fmla="*/ 0 w 16"/>
                <a:gd name="T3" fmla="*/ 20 h 38"/>
                <a:gd name="T4" fmla="*/ 0 w 16"/>
                <a:gd name="T5" fmla="*/ 20 h 38"/>
                <a:gd name="T6" fmla="*/ 2 w 16"/>
                <a:gd name="T7" fmla="*/ 24 h 38"/>
                <a:gd name="T8" fmla="*/ 4 w 16"/>
                <a:gd name="T9" fmla="*/ 28 h 38"/>
                <a:gd name="T10" fmla="*/ 10 w 16"/>
                <a:gd name="T11" fmla="*/ 32 h 38"/>
                <a:gd name="T12" fmla="*/ 16 w 16"/>
                <a:gd name="T13" fmla="*/ 38 h 38"/>
                <a:gd name="T14" fmla="*/ 16 w 16"/>
                <a:gd name="T15" fmla="*/ 10 h 38"/>
                <a:gd name="T16" fmla="*/ 16 w 16"/>
                <a:gd name="T17" fmla="*/ 10 h 38"/>
                <a:gd name="T18" fmla="*/ 0 w 16"/>
                <a:gd name="T19" fmla="*/ 0 h 38"/>
                <a:gd name="T20" fmla="*/ 0 w 16"/>
                <a:gd name="T21"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38">
                  <a:moveTo>
                    <a:pt x="0" y="0"/>
                  </a:moveTo>
                  <a:lnTo>
                    <a:pt x="0" y="20"/>
                  </a:lnTo>
                  <a:lnTo>
                    <a:pt x="0" y="20"/>
                  </a:lnTo>
                  <a:lnTo>
                    <a:pt x="2" y="24"/>
                  </a:lnTo>
                  <a:lnTo>
                    <a:pt x="4" y="28"/>
                  </a:lnTo>
                  <a:lnTo>
                    <a:pt x="10" y="32"/>
                  </a:lnTo>
                  <a:lnTo>
                    <a:pt x="16" y="38"/>
                  </a:lnTo>
                  <a:lnTo>
                    <a:pt x="16" y="10"/>
                  </a:lnTo>
                  <a:lnTo>
                    <a:pt x="16" y="10"/>
                  </a:lnTo>
                  <a:lnTo>
                    <a:pt x="0"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469" name="Freeform 1251"/>
            <p:cNvSpPr>
              <a:spLocks/>
            </p:cNvSpPr>
            <p:nvPr/>
          </p:nvSpPr>
          <p:spPr bwMode="auto">
            <a:xfrm>
              <a:off x="1126" y="2739"/>
              <a:ext cx="16" cy="34"/>
            </a:xfrm>
            <a:custGeom>
              <a:avLst/>
              <a:gdLst>
                <a:gd name="T0" fmla="*/ 0 w 16"/>
                <a:gd name="T1" fmla="*/ 4 h 34"/>
                <a:gd name="T2" fmla="*/ 0 w 16"/>
                <a:gd name="T3" fmla="*/ 34 h 34"/>
                <a:gd name="T4" fmla="*/ 0 w 16"/>
                <a:gd name="T5" fmla="*/ 34 h 34"/>
                <a:gd name="T6" fmla="*/ 16 w 16"/>
                <a:gd name="T7" fmla="*/ 30 h 34"/>
                <a:gd name="T8" fmla="*/ 16 w 16"/>
                <a:gd name="T9" fmla="*/ 0 h 34"/>
                <a:gd name="T10" fmla="*/ 16 w 16"/>
                <a:gd name="T11" fmla="*/ 0 h 34"/>
                <a:gd name="T12" fmla="*/ 0 w 16"/>
                <a:gd name="T13" fmla="*/ 4 h 34"/>
                <a:gd name="T14" fmla="*/ 0 w 16"/>
                <a:gd name="T15" fmla="*/ 4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34">
                  <a:moveTo>
                    <a:pt x="0" y="4"/>
                  </a:moveTo>
                  <a:lnTo>
                    <a:pt x="0" y="34"/>
                  </a:lnTo>
                  <a:lnTo>
                    <a:pt x="0" y="34"/>
                  </a:lnTo>
                  <a:lnTo>
                    <a:pt x="16" y="30"/>
                  </a:lnTo>
                  <a:lnTo>
                    <a:pt x="16" y="0"/>
                  </a:lnTo>
                  <a:lnTo>
                    <a:pt x="16" y="0"/>
                  </a:lnTo>
                  <a:lnTo>
                    <a:pt x="0" y="4"/>
                  </a:lnTo>
                  <a:lnTo>
                    <a:pt x="0"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470" name="Freeform 1252"/>
            <p:cNvSpPr>
              <a:spLocks/>
            </p:cNvSpPr>
            <p:nvPr/>
          </p:nvSpPr>
          <p:spPr bwMode="auto">
            <a:xfrm>
              <a:off x="1150" y="2731"/>
              <a:ext cx="16" cy="36"/>
            </a:xfrm>
            <a:custGeom>
              <a:avLst/>
              <a:gdLst>
                <a:gd name="T0" fmla="*/ 0 w 16"/>
                <a:gd name="T1" fmla="*/ 6 h 36"/>
                <a:gd name="T2" fmla="*/ 0 w 16"/>
                <a:gd name="T3" fmla="*/ 36 h 36"/>
                <a:gd name="T4" fmla="*/ 0 w 16"/>
                <a:gd name="T5" fmla="*/ 36 h 36"/>
                <a:gd name="T6" fmla="*/ 16 w 16"/>
                <a:gd name="T7" fmla="*/ 28 h 36"/>
                <a:gd name="T8" fmla="*/ 16 w 16"/>
                <a:gd name="T9" fmla="*/ 0 h 36"/>
                <a:gd name="T10" fmla="*/ 16 w 16"/>
                <a:gd name="T11" fmla="*/ 0 h 36"/>
                <a:gd name="T12" fmla="*/ 0 w 16"/>
                <a:gd name="T13" fmla="*/ 6 h 36"/>
                <a:gd name="T14" fmla="*/ 0 w 16"/>
                <a:gd name="T15" fmla="*/ 6 h 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36">
                  <a:moveTo>
                    <a:pt x="0" y="6"/>
                  </a:moveTo>
                  <a:lnTo>
                    <a:pt x="0" y="36"/>
                  </a:lnTo>
                  <a:lnTo>
                    <a:pt x="0" y="36"/>
                  </a:lnTo>
                  <a:lnTo>
                    <a:pt x="16" y="28"/>
                  </a:lnTo>
                  <a:lnTo>
                    <a:pt x="16" y="0"/>
                  </a:lnTo>
                  <a:lnTo>
                    <a:pt x="16" y="0"/>
                  </a:lnTo>
                  <a:lnTo>
                    <a:pt x="0" y="6"/>
                  </a:lnTo>
                  <a:lnTo>
                    <a:pt x="0" y="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471" name="Freeform 1253"/>
            <p:cNvSpPr>
              <a:spLocks/>
            </p:cNvSpPr>
            <p:nvPr/>
          </p:nvSpPr>
          <p:spPr bwMode="auto">
            <a:xfrm>
              <a:off x="948" y="2679"/>
              <a:ext cx="16" cy="36"/>
            </a:xfrm>
            <a:custGeom>
              <a:avLst/>
              <a:gdLst>
                <a:gd name="T0" fmla="*/ 0 w 16"/>
                <a:gd name="T1" fmla="*/ 0 h 36"/>
                <a:gd name="T2" fmla="*/ 0 w 16"/>
                <a:gd name="T3" fmla="*/ 30 h 36"/>
                <a:gd name="T4" fmla="*/ 0 w 16"/>
                <a:gd name="T5" fmla="*/ 30 h 36"/>
                <a:gd name="T6" fmla="*/ 16 w 16"/>
                <a:gd name="T7" fmla="*/ 36 h 36"/>
                <a:gd name="T8" fmla="*/ 16 w 16"/>
                <a:gd name="T9" fmla="*/ 6 h 36"/>
                <a:gd name="T10" fmla="*/ 16 w 16"/>
                <a:gd name="T11" fmla="*/ 6 h 36"/>
                <a:gd name="T12" fmla="*/ 0 w 16"/>
                <a:gd name="T13" fmla="*/ 0 h 36"/>
                <a:gd name="T14" fmla="*/ 0 w 16"/>
                <a:gd name="T15" fmla="*/ 0 h 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36">
                  <a:moveTo>
                    <a:pt x="0" y="0"/>
                  </a:moveTo>
                  <a:lnTo>
                    <a:pt x="0" y="30"/>
                  </a:lnTo>
                  <a:lnTo>
                    <a:pt x="0" y="30"/>
                  </a:lnTo>
                  <a:lnTo>
                    <a:pt x="16" y="36"/>
                  </a:lnTo>
                  <a:lnTo>
                    <a:pt x="16" y="6"/>
                  </a:lnTo>
                  <a:lnTo>
                    <a:pt x="16" y="6"/>
                  </a:lnTo>
                  <a:lnTo>
                    <a:pt x="0"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472" name="Freeform 1254"/>
            <p:cNvSpPr>
              <a:spLocks/>
            </p:cNvSpPr>
            <p:nvPr/>
          </p:nvSpPr>
          <p:spPr bwMode="auto">
            <a:xfrm>
              <a:off x="1084" y="2691"/>
              <a:ext cx="18" cy="32"/>
            </a:xfrm>
            <a:custGeom>
              <a:avLst/>
              <a:gdLst>
                <a:gd name="T0" fmla="*/ 0 w 18"/>
                <a:gd name="T1" fmla="*/ 4 h 32"/>
                <a:gd name="T2" fmla="*/ 0 w 18"/>
                <a:gd name="T3" fmla="*/ 32 h 32"/>
                <a:gd name="T4" fmla="*/ 0 w 18"/>
                <a:gd name="T5" fmla="*/ 32 h 32"/>
                <a:gd name="T6" fmla="*/ 18 w 18"/>
                <a:gd name="T7" fmla="*/ 30 h 32"/>
                <a:gd name="T8" fmla="*/ 18 w 18"/>
                <a:gd name="T9" fmla="*/ 0 h 32"/>
                <a:gd name="T10" fmla="*/ 18 w 18"/>
                <a:gd name="T11" fmla="*/ 0 h 32"/>
                <a:gd name="T12" fmla="*/ 0 w 18"/>
                <a:gd name="T13" fmla="*/ 4 h 32"/>
                <a:gd name="T14" fmla="*/ 0 w 18"/>
                <a:gd name="T15" fmla="*/ 4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32">
                  <a:moveTo>
                    <a:pt x="0" y="4"/>
                  </a:moveTo>
                  <a:lnTo>
                    <a:pt x="0" y="32"/>
                  </a:lnTo>
                  <a:lnTo>
                    <a:pt x="0" y="32"/>
                  </a:lnTo>
                  <a:lnTo>
                    <a:pt x="18" y="30"/>
                  </a:lnTo>
                  <a:lnTo>
                    <a:pt x="18" y="0"/>
                  </a:lnTo>
                  <a:lnTo>
                    <a:pt x="18" y="0"/>
                  </a:lnTo>
                  <a:lnTo>
                    <a:pt x="0" y="4"/>
                  </a:lnTo>
                  <a:lnTo>
                    <a:pt x="0"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473" name="Freeform 1255"/>
            <p:cNvSpPr>
              <a:spLocks/>
            </p:cNvSpPr>
            <p:nvPr/>
          </p:nvSpPr>
          <p:spPr bwMode="auto">
            <a:xfrm>
              <a:off x="970" y="2687"/>
              <a:ext cx="18" cy="34"/>
            </a:xfrm>
            <a:custGeom>
              <a:avLst/>
              <a:gdLst>
                <a:gd name="T0" fmla="*/ 0 w 18"/>
                <a:gd name="T1" fmla="*/ 0 h 34"/>
                <a:gd name="T2" fmla="*/ 0 w 18"/>
                <a:gd name="T3" fmla="*/ 30 h 34"/>
                <a:gd name="T4" fmla="*/ 0 w 18"/>
                <a:gd name="T5" fmla="*/ 30 h 34"/>
                <a:gd name="T6" fmla="*/ 18 w 18"/>
                <a:gd name="T7" fmla="*/ 34 h 34"/>
                <a:gd name="T8" fmla="*/ 18 w 18"/>
                <a:gd name="T9" fmla="*/ 4 h 34"/>
                <a:gd name="T10" fmla="*/ 18 w 18"/>
                <a:gd name="T11" fmla="*/ 4 h 34"/>
                <a:gd name="T12" fmla="*/ 0 w 18"/>
                <a:gd name="T13" fmla="*/ 0 h 34"/>
                <a:gd name="T14" fmla="*/ 0 w 18"/>
                <a:gd name="T15" fmla="*/ 0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34">
                  <a:moveTo>
                    <a:pt x="0" y="0"/>
                  </a:moveTo>
                  <a:lnTo>
                    <a:pt x="0" y="30"/>
                  </a:lnTo>
                  <a:lnTo>
                    <a:pt x="0" y="30"/>
                  </a:lnTo>
                  <a:lnTo>
                    <a:pt x="18" y="34"/>
                  </a:lnTo>
                  <a:lnTo>
                    <a:pt x="18" y="4"/>
                  </a:lnTo>
                  <a:lnTo>
                    <a:pt x="18" y="4"/>
                  </a:lnTo>
                  <a:lnTo>
                    <a:pt x="0"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474" name="Freeform 1256"/>
            <p:cNvSpPr>
              <a:spLocks/>
            </p:cNvSpPr>
            <p:nvPr/>
          </p:nvSpPr>
          <p:spPr bwMode="auto">
            <a:xfrm>
              <a:off x="1040" y="2695"/>
              <a:ext cx="16" cy="30"/>
            </a:xfrm>
            <a:custGeom>
              <a:avLst/>
              <a:gdLst>
                <a:gd name="T0" fmla="*/ 8 w 16"/>
                <a:gd name="T1" fmla="*/ 2 h 30"/>
                <a:gd name="T2" fmla="*/ 8 w 16"/>
                <a:gd name="T3" fmla="*/ 2 h 30"/>
                <a:gd name="T4" fmla="*/ 0 w 16"/>
                <a:gd name="T5" fmla="*/ 0 h 30"/>
                <a:gd name="T6" fmla="*/ 0 w 16"/>
                <a:gd name="T7" fmla="*/ 30 h 30"/>
                <a:gd name="T8" fmla="*/ 0 w 16"/>
                <a:gd name="T9" fmla="*/ 30 h 30"/>
                <a:gd name="T10" fmla="*/ 8 w 16"/>
                <a:gd name="T11" fmla="*/ 30 h 30"/>
                <a:gd name="T12" fmla="*/ 8 w 16"/>
                <a:gd name="T13" fmla="*/ 30 h 30"/>
                <a:gd name="T14" fmla="*/ 16 w 16"/>
                <a:gd name="T15" fmla="*/ 30 h 30"/>
                <a:gd name="T16" fmla="*/ 16 w 16"/>
                <a:gd name="T17" fmla="*/ 0 h 30"/>
                <a:gd name="T18" fmla="*/ 16 w 16"/>
                <a:gd name="T19" fmla="*/ 0 h 30"/>
                <a:gd name="T20" fmla="*/ 8 w 16"/>
                <a:gd name="T21" fmla="*/ 2 h 30"/>
                <a:gd name="T22" fmla="*/ 8 w 16"/>
                <a:gd name="T23" fmla="*/ 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 h="30">
                  <a:moveTo>
                    <a:pt x="8" y="2"/>
                  </a:moveTo>
                  <a:lnTo>
                    <a:pt x="8" y="2"/>
                  </a:lnTo>
                  <a:lnTo>
                    <a:pt x="0" y="0"/>
                  </a:lnTo>
                  <a:lnTo>
                    <a:pt x="0" y="30"/>
                  </a:lnTo>
                  <a:lnTo>
                    <a:pt x="0" y="30"/>
                  </a:lnTo>
                  <a:lnTo>
                    <a:pt x="8" y="30"/>
                  </a:lnTo>
                  <a:lnTo>
                    <a:pt x="8" y="30"/>
                  </a:lnTo>
                  <a:lnTo>
                    <a:pt x="16" y="30"/>
                  </a:lnTo>
                  <a:lnTo>
                    <a:pt x="16" y="0"/>
                  </a:lnTo>
                  <a:lnTo>
                    <a:pt x="16" y="0"/>
                  </a:lnTo>
                  <a:lnTo>
                    <a:pt x="8" y="2"/>
                  </a:lnTo>
                  <a:lnTo>
                    <a:pt x="8"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475" name="Freeform 1257"/>
            <p:cNvSpPr>
              <a:spLocks/>
            </p:cNvSpPr>
            <p:nvPr/>
          </p:nvSpPr>
          <p:spPr bwMode="auto">
            <a:xfrm>
              <a:off x="1016" y="2695"/>
              <a:ext cx="16" cy="30"/>
            </a:xfrm>
            <a:custGeom>
              <a:avLst/>
              <a:gdLst>
                <a:gd name="T0" fmla="*/ 0 w 16"/>
                <a:gd name="T1" fmla="*/ 0 h 30"/>
                <a:gd name="T2" fmla="*/ 0 w 16"/>
                <a:gd name="T3" fmla="*/ 30 h 30"/>
                <a:gd name="T4" fmla="*/ 0 w 16"/>
                <a:gd name="T5" fmla="*/ 30 h 30"/>
                <a:gd name="T6" fmla="*/ 16 w 16"/>
                <a:gd name="T7" fmla="*/ 30 h 30"/>
                <a:gd name="T8" fmla="*/ 16 w 16"/>
                <a:gd name="T9" fmla="*/ 0 h 30"/>
                <a:gd name="T10" fmla="*/ 16 w 16"/>
                <a:gd name="T11" fmla="*/ 0 h 30"/>
                <a:gd name="T12" fmla="*/ 0 w 16"/>
                <a:gd name="T13" fmla="*/ 0 h 30"/>
                <a:gd name="T14" fmla="*/ 0 w 16"/>
                <a:gd name="T15" fmla="*/ 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30">
                  <a:moveTo>
                    <a:pt x="0" y="0"/>
                  </a:moveTo>
                  <a:lnTo>
                    <a:pt x="0" y="30"/>
                  </a:lnTo>
                  <a:lnTo>
                    <a:pt x="0" y="30"/>
                  </a:lnTo>
                  <a:lnTo>
                    <a:pt x="16" y="30"/>
                  </a:lnTo>
                  <a:lnTo>
                    <a:pt x="16" y="0"/>
                  </a:lnTo>
                  <a:lnTo>
                    <a:pt x="16" y="0"/>
                  </a:lnTo>
                  <a:lnTo>
                    <a:pt x="0"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476" name="Freeform 1258"/>
            <p:cNvSpPr>
              <a:spLocks/>
            </p:cNvSpPr>
            <p:nvPr/>
          </p:nvSpPr>
          <p:spPr bwMode="auto">
            <a:xfrm>
              <a:off x="1062" y="2695"/>
              <a:ext cx="16" cy="30"/>
            </a:xfrm>
            <a:custGeom>
              <a:avLst/>
              <a:gdLst>
                <a:gd name="T0" fmla="*/ 0 w 16"/>
                <a:gd name="T1" fmla="*/ 0 h 30"/>
                <a:gd name="T2" fmla="*/ 0 w 16"/>
                <a:gd name="T3" fmla="*/ 30 h 30"/>
                <a:gd name="T4" fmla="*/ 0 w 16"/>
                <a:gd name="T5" fmla="*/ 30 h 30"/>
                <a:gd name="T6" fmla="*/ 16 w 16"/>
                <a:gd name="T7" fmla="*/ 30 h 30"/>
                <a:gd name="T8" fmla="*/ 16 w 16"/>
                <a:gd name="T9" fmla="*/ 0 h 30"/>
                <a:gd name="T10" fmla="*/ 16 w 16"/>
                <a:gd name="T11" fmla="*/ 0 h 30"/>
                <a:gd name="T12" fmla="*/ 0 w 16"/>
                <a:gd name="T13" fmla="*/ 0 h 30"/>
                <a:gd name="T14" fmla="*/ 0 w 16"/>
                <a:gd name="T15" fmla="*/ 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30">
                  <a:moveTo>
                    <a:pt x="0" y="0"/>
                  </a:moveTo>
                  <a:lnTo>
                    <a:pt x="0" y="30"/>
                  </a:lnTo>
                  <a:lnTo>
                    <a:pt x="0" y="30"/>
                  </a:lnTo>
                  <a:lnTo>
                    <a:pt x="16" y="30"/>
                  </a:lnTo>
                  <a:lnTo>
                    <a:pt x="16" y="0"/>
                  </a:lnTo>
                  <a:lnTo>
                    <a:pt x="16" y="0"/>
                  </a:lnTo>
                  <a:lnTo>
                    <a:pt x="0"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477" name="Freeform 1259"/>
            <p:cNvSpPr>
              <a:spLocks/>
            </p:cNvSpPr>
            <p:nvPr/>
          </p:nvSpPr>
          <p:spPr bwMode="auto">
            <a:xfrm>
              <a:off x="994" y="2691"/>
              <a:ext cx="16" cy="32"/>
            </a:xfrm>
            <a:custGeom>
              <a:avLst/>
              <a:gdLst>
                <a:gd name="T0" fmla="*/ 0 w 16"/>
                <a:gd name="T1" fmla="*/ 0 h 32"/>
                <a:gd name="T2" fmla="*/ 0 w 16"/>
                <a:gd name="T3" fmla="*/ 30 h 32"/>
                <a:gd name="T4" fmla="*/ 0 w 16"/>
                <a:gd name="T5" fmla="*/ 30 h 32"/>
                <a:gd name="T6" fmla="*/ 16 w 16"/>
                <a:gd name="T7" fmla="*/ 32 h 32"/>
                <a:gd name="T8" fmla="*/ 16 w 16"/>
                <a:gd name="T9" fmla="*/ 4 h 32"/>
                <a:gd name="T10" fmla="*/ 16 w 16"/>
                <a:gd name="T11" fmla="*/ 4 h 32"/>
                <a:gd name="T12" fmla="*/ 0 w 16"/>
                <a:gd name="T13" fmla="*/ 0 h 32"/>
                <a:gd name="T14" fmla="*/ 0 w 16"/>
                <a:gd name="T15" fmla="*/ 0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32">
                  <a:moveTo>
                    <a:pt x="0" y="0"/>
                  </a:moveTo>
                  <a:lnTo>
                    <a:pt x="0" y="30"/>
                  </a:lnTo>
                  <a:lnTo>
                    <a:pt x="0" y="30"/>
                  </a:lnTo>
                  <a:lnTo>
                    <a:pt x="16" y="32"/>
                  </a:lnTo>
                  <a:lnTo>
                    <a:pt x="16" y="4"/>
                  </a:lnTo>
                  <a:lnTo>
                    <a:pt x="16" y="4"/>
                  </a:lnTo>
                  <a:lnTo>
                    <a:pt x="0"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478" name="Freeform 1260"/>
            <p:cNvSpPr>
              <a:spLocks/>
            </p:cNvSpPr>
            <p:nvPr/>
          </p:nvSpPr>
          <p:spPr bwMode="auto">
            <a:xfrm>
              <a:off x="1154" y="2669"/>
              <a:ext cx="16" cy="36"/>
            </a:xfrm>
            <a:custGeom>
              <a:avLst/>
              <a:gdLst>
                <a:gd name="T0" fmla="*/ 0 w 16"/>
                <a:gd name="T1" fmla="*/ 8 h 36"/>
                <a:gd name="T2" fmla="*/ 0 w 16"/>
                <a:gd name="T3" fmla="*/ 36 h 36"/>
                <a:gd name="T4" fmla="*/ 0 w 16"/>
                <a:gd name="T5" fmla="*/ 36 h 36"/>
                <a:gd name="T6" fmla="*/ 6 w 16"/>
                <a:gd name="T7" fmla="*/ 30 h 36"/>
                <a:gd name="T8" fmla="*/ 12 w 16"/>
                <a:gd name="T9" fmla="*/ 26 h 36"/>
                <a:gd name="T10" fmla="*/ 14 w 16"/>
                <a:gd name="T11" fmla="*/ 22 h 36"/>
                <a:gd name="T12" fmla="*/ 16 w 16"/>
                <a:gd name="T13" fmla="*/ 18 h 36"/>
                <a:gd name="T14" fmla="*/ 16 w 16"/>
                <a:gd name="T15" fmla="*/ 0 h 36"/>
                <a:gd name="T16" fmla="*/ 16 w 16"/>
                <a:gd name="T17" fmla="*/ 0 h 36"/>
                <a:gd name="T18" fmla="*/ 0 w 16"/>
                <a:gd name="T19" fmla="*/ 8 h 36"/>
                <a:gd name="T20" fmla="*/ 0 w 16"/>
                <a:gd name="T21" fmla="*/ 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36">
                  <a:moveTo>
                    <a:pt x="0" y="8"/>
                  </a:moveTo>
                  <a:lnTo>
                    <a:pt x="0" y="36"/>
                  </a:lnTo>
                  <a:lnTo>
                    <a:pt x="0" y="36"/>
                  </a:lnTo>
                  <a:lnTo>
                    <a:pt x="6" y="30"/>
                  </a:lnTo>
                  <a:lnTo>
                    <a:pt x="12" y="26"/>
                  </a:lnTo>
                  <a:lnTo>
                    <a:pt x="14" y="22"/>
                  </a:lnTo>
                  <a:lnTo>
                    <a:pt x="16" y="18"/>
                  </a:lnTo>
                  <a:lnTo>
                    <a:pt x="16" y="0"/>
                  </a:lnTo>
                  <a:lnTo>
                    <a:pt x="16" y="0"/>
                  </a:lnTo>
                  <a:lnTo>
                    <a:pt x="0" y="8"/>
                  </a:lnTo>
                  <a:lnTo>
                    <a:pt x="0" y="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479" name="Freeform 1261"/>
            <p:cNvSpPr>
              <a:spLocks/>
            </p:cNvSpPr>
            <p:nvPr/>
          </p:nvSpPr>
          <p:spPr bwMode="auto">
            <a:xfrm>
              <a:off x="926" y="2669"/>
              <a:ext cx="16" cy="36"/>
            </a:xfrm>
            <a:custGeom>
              <a:avLst/>
              <a:gdLst>
                <a:gd name="T0" fmla="*/ 0 w 16"/>
                <a:gd name="T1" fmla="*/ 0 h 36"/>
                <a:gd name="T2" fmla="*/ 0 w 16"/>
                <a:gd name="T3" fmla="*/ 18 h 36"/>
                <a:gd name="T4" fmla="*/ 0 w 16"/>
                <a:gd name="T5" fmla="*/ 18 h 36"/>
                <a:gd name="T6" fmla="*/ 0 w 16"/>
                <a:gd name="T7" fmla="*/ 22 h 36"/>
                <a:gd name="T8" fmla="*/ 4 w 16"/>
                <a:gd name="T9" fmla="*/ 26 h 36"/>
                <a:gd name="T10" fmla="*/ 8 w 16"/>
                <a:gd name="T11" fmla="*/ 30 h 36"/>
                <a:gd name="T12" fmla="*/ 16 w 16"/>
                <a:gd name="T13" fmla="*/ 36 h 36"/>
                <a:gd name="T14" fmla="*/ 16 w 16"/>
                <a:gd name="T15" fmla="*/ 8 h 36"/>
                <a:gd name="T16" fmla="*/ 16 w 16"/>
                <a:gd name="T17" fmla="*/ 8 h 36"/>
                <a:gd name="T18" fmla="*/ 0 w 16"/>
                <a:gd name="T19" fmla="*/ 0 h 36"/>
                <a:gd name="T20" fmla="*/ 0 w 16"/>
                <a:gd name="T21"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36">
                  <a:moveTo>
                    <a:pt x="0" y="0"/>
                  </a:moveTo>
                  <a:lnTo>
                    <a:pt x="0" y="18"/>
                  </a:lnTo>
                  <a:lnTo>
                    <a:pt x="0" y="18"/>
                  </a:lnTo>
                  <a:lnTo>
                    <a:pt x="0" y="22"/>
                  </a:lnTo>
                  <a:lnTo>
                    <a:pt x="4" y="26"/>
                  </a:lnTo>
                  <a:lnTo>
                    <a:pt x="8" y="30"/>
                  </a:lnTo>
                  <a:lnTo>
                    <a:pt x="16" y="36"/>
                  </a:lnTo>
                  <a:lnTo>
                    <a:pt x="16" y="8"/>
                  </a:lnTo>
                  <a:lnTo>
                    <a:pt x="16" y="8"/>
                  </a:lnTo>
                  <a:lnTo>
                    <a:pt x="0"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480" name="Freeform 1262"/>
            <p:cNvSpPr>
              <a:spLocks/>
            </p:cNvSpPr>
            <p:nvPr/>
          </p:nvSpPr>
          <p:spPr bwMode="auto">
            <a:xfrm>
              <a:off x="1108" y="2687"/>
              <a:ext cx="16" cy="34"/>
            </a:xfrm>
            <a:custGeom>
              <a:avLst/>
              <a:gdLst>
                <a:gd name="T0" fmla="*/ 0 w 16"/>
                <a:gd name="T1" fmla="*/ 4 h 34"/>
                <a:gd name="T2" fmla="*/ 0 w 16"/>
                <a:gd name="T3" fmla="*/ 34 h 34"/>
                <a:gd name="T4" fmla="*/ 0 w 16"/>
                <a:gd name="T5" fmla="*/ 34 h 34"/>
                <a:gd name="T6" fmla="*/ 16 w 16"/>
                <a:gd name="T7" fmla="*/ 30 h 34"/>
                <a:gd name="T8" fmla="*/ 16 w 16"/>
                <a:gd name="T9" fmla="*/ 0 h 34"/>
                <a:gd name="T10" fmla="*/ 16 w 16"/>
                <a:gd name="T11" fmla="*/ 0 h 34"/>
                <a:gd name="T12" fmla="*/ 0 w 16"/>
                <a:gd name="T13" fmla="*/ 4 h 34"/>
                <a:gd name="T14" fmla="*/ 0 w 16"/>
                <a:gd name="T15" fmla="*/ 4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34">
                  <a:moveTo>
                    <a:pt x="0" y="4"/>
                  </a:moveTo>
                  <a:lnTo>
                    <a:pt x="0" y="34"/>
                  </a:lnTo>
                  <a:lnTo>
                    <a:pt x="0" y="34"/>
                  </a:lnTo>
                  <a:lnTo>
                    <a:pt x="16" y="30"/>
                  </a:lnTo>
                  <a:lnTo>
                    <a:pt x="16" y="0"/>
                  </a:lnTo>
                  <a:lnTo>
                    <a:pt x="16" y="0"/>
                  </a:lnTo>
                  <a:lnTo>
                    <a:pt x="0" y="4"/>
                  </a:lnTo>
                  <a:lnTo>
                    <a:pt x="0"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481" name="Freeform 1263"/>
            <p:cNvSpPr>
              <a:spLocks/>
            </p:cNvSpPr>
            <p:nvPr/>
          </p:nvSpPr>
          <p:spPr bwMode="auto">
            <a:xfrm>
              <a:off x="1130" y="2679"/>
              <a:ext cx="16" cy="36"/>
            </a:xfrm>
            <a:custGeom>
              <a:avLst/>
              <a:gdLst>
                <a:gd name="T0" fmla="*/ 0 w 16"/>
                <a:gd name="T1" fmla="*/ 6 h 36"/>
                <a:gd name="T2" fmla="*/ 0 w 16"/>
                <a:gd name="T3" fmla="*/ 36 h 36"/>
                <a:gd name="T4" fmla="*/ 0 w 16"/>
                <a:gd name="T5" fmla="*/ 36 h 36"/>
                <a:gd name="T6" fmla="*/ 16 w 16"/>
                <a:gd name="T7" fmla="*/ 30 h 36"/>
                <a:gd name="T8" fmla="*/ 16 w 16"/>
                <a:gd name="T9" fmla="*/ 0 h 36"/>
                <a:gd name="T10" fmla="*/ 16 w 16"/>
                <a:gd name="T11" fmla="*/ 0 h 36"/>
                <a:gd name="T12" fmla="*/ 0 w 16"/>
                <a:gd name="T13" fmla="*/ 6 h 36"/>
                <a:gd name="T14" fmla="*/ 0 w 16"/>
                <a:gd name="T15" fmla="*/ 6 h 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36">
                  <a:moveTo>
                    <a:pt x="0" y="6"/>
                  </a:moveTo>
                  <a:lnTo>
                    <a:pt x="0" y="36"/>
                  </a:lnTo>
                  <a:lnTo>
                    <a:pt x="0" y="36"/>
                  </a:lnTo>
                  <a:lnTo>
                    <a:pt x="16" y="30"/>
                  </a:lnTo>
                  <a:lnTo>
                    <a:pt x="16" y="0"/>
                  </a:lnTo>
                  <a:lnTo>
                    <a:pt x="16" y="0"/>
                  </a:lnTo>
                  <a:lnTo>
                    <a:pt x="0" y="6"/>
                  </a:lnTo>
                  <a:lnTo>
                    <a:pt x="0" y="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482" name="Freeform 1264"/>
            <p:cNvSpPr>
              <a:spLocks/>
            </p:cNvSpPr>
            <p:nvPr/>
          </p:nvSpPr>
          <p:spPr bwMode="auto">
            <a:xfrm>
              <a:off x="934" y="2526"/>
              <a:ext cx="264" cy="111"/>
            </a:xfrm>
            <a:custGeom>
              <a:avLst/>
              <a:gdLst>
                <a:gd name="T0" fmla="*/ 264 w 264"/>
                <a:gd name="T1" fmla="*/ 50 h 100"/>
                <a:gd name="T2" fmla="*/ 264 w 264"/>
                <a:gd name="T3" fmla="*/ 50 h 100"/>
                <a:gd name="T4" fmla="*/ 264 w 264"/>
                <a:gd name="T5" fmla="*/ 56 h 100"/>
                <a:gd name="T6" fmla="*/ 262 w 264"/>
                <a:gd name="T7" fmla="*/ 60 h 100"/>
                <a:gd name="T8" fmla="*/ 254 w 264"/>
                <a:gd name="T9" fmla="*/ 70 h 100"/>
                <a:gd name="T10" fmla="*/ 242 w 264"/>
                <a:gd name="T11" fmla="*/ 78 h 100"/>
                <a:gd name="T12" fmla="*/ 226 w 264"/>
                <a:gd name="T13" fmla="*/ 86 h 100"/>
                <a:gd name="T14" fmla="*/ 206 w 264"/>
                <a:gd name="T15" fmla="*/ 92 h 100"/>
                <a:gd name="T16" fmla="*/ 184 w 264"/>
                <a:gd name="T17" fmla="*/ 96 h 100"/>
                <a:gd name="T18" fmla="*/ 158 w 264"/>
                <a:gd name="T19" fmla="*/ 98 h 100"/>
                <a:gd name="T20" fmla="*/ 132 w 264"/>
                <a:gd name="T21" fmla="*/ 100 h 100"/>
                <a:gd name="T22" fmla="*/ 132 w 264"/>
                <a:gd name="T23" fmla="*/ 100 h 100"/>
                <a:gd name="T24" fmla="*/ 106 w 264"/>
                <a:gd name="T25" fmla="*/ 98 h 100"/>
                <a:gd name="T26" fmla="*/ 80 w 264"/>
                <a:gd name="T27" fmla="*/ 96 h 100"/>
                <a:gd name="T28" fmla="*/ 58 w 264"/>
                <a:gd name="T29" fmla="*/ 92 h 100"/>
                <a:gd name="T30" fmla="*/ 38 w 264"/>
                <a:gd name="T31" fmla="*/ 86 h 100"/>
                <a:gd name="T32" fmla="*/ 22 w 264"/>
                <a:gd name="T33" fmla="*/ 78 h 100"/>
                <a:gd name="T34" fmla="*/ 10 w 264"/>
                <a:gd name="T35" fmla="*/ 70 h 100"/>
                <a:gd name="T36" fmla="*/ 2 w 264"/>
                <a:gd name="T37" fmla="*/ 60 h 100"/>
                <a:gd name="T38" fmla="*/ 0 w 264"/>
                <a:gd name="T39" fmla="*/ 56 h 100"/>
                <a:gd name="T40" fmla="*/ 0 w 264"/>
                <a:gd name="T41" fmla="*/ 50 h 100"/>
                <a:gd name="T42" fmla="*/ 0 w 264"/>
                <a:gd name="T43" fmla="*/ 50 h 100"/>
                <a:gd name="T44" fmla="*/ 0 w 264"/>
                <a:gd name="T45" fmla="*/ 46 h 100"/>
                <a:gd name="T46" fmla="*/ 2 w 264"/>
                <a:gd name="T47" fmla="*/ 40 h 100"/>
                <a:gd name="T48" fmla="*/ 10 w 264"/>
                <a:gd name="T49" fmla="*/ 30 h 100"/>
                <a:gd name="T50" fmla="*/ 22 w 264"/>
                <a:gd name="T51" fmla="*/ 22 h 100"/>
                <a:gd name="T52" fmla="*/ 38 w 264"/>
                <a:gd name="T53" fmla="*/ 16 h 100"/>
                <a:gd name="T54" fmla="*/ 58 w 264"/>
                <a:gd name="T55" fmla="*/ 10 h 100"/>
                <a:gd name="T56" fmla="*/ 80 w 264"/>
                <a:gd name="T57" fmla="*/ 4 h 100"/>
                <a:gd name="T58" fmla="*/ 106 w 264"/>
                <a:gd name="T59" fmla="*/ 2 h 100"/>
                <a:gd name="T60" fmla="*/ 132 w 264"/>
                <a:gd name="T61" fmla="*/ 0 h 100"/>
                <a:gd name="T62" fmla="*/ 132 w 264"/>
                <a:gd name="T63" fmla="*/ 0 h 100"/>
                <a:gd name="T64" fmla="*/ 158 w 264"/>
                <a:gd name="T65" fmla="*/ 2 h 100"/>
                <a:gd name="T66" fmla="*/ 184 w 264"/>
                <a:gd name="T67" fmla="*/ 4 h 100"/>
                <a:gd name="T68" fmla="*/ 206 w 264"/>
                <a:gd name="T69" fmla="*/ 10 h 100"/>
                <a:gd name="T70" fmla="*/ 226 w 264"/>
                <a:gd name="T71" fmla="*/ 16 h 100"/>
                <a:gd name="T72" fmla="*/ 242 w 264"/>
                <a:gd name="T73" fmla="*/ 22 h 100"/>
                <a:gd name="T74" fmla="*/ 254 w 264"/>
                <a:gd name="T75" fmla="*/ 30 h 100"/>
                <a:gd name="T76" fmla="*/ 262 w 264"/>
                <a:gd name="T77" fmla="*/ 40 h 100"/>
                <a:gd name="T78" fmla="*/ 264 w 264"/>
                <a:gd name="T79" fmla="*/ 46 h 100"/>
                <a:gd name="T80" fmla="*/ 264 w 264"/>
                <a:gd name="T81" fmla="*/ 50 h 100"/>
                <a:gd name="T82" fmla="*/ 264 w 264"/>
                <a:gd name="T83" fmla="*/ 5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4" h="100">
                  <a:moveTo>
                    <a:pt x="264" y="50"/>
                  </a:moveTo>
                  <a:lnTo>
                    <a:pt x="264" y="50"/>
                  </a:lnTo>
                  <a:lnTo>
                    <a:pt x="264" y="56"/>
                  </a:lnTo>
                  <a:lnTo>
                    <a:pt x="262" y="60"/>
                  </a:lnTo>
                  <a:lnTo>
                    <a:pt x="254" y="70"/>
                  </a:lnTo>
                  <a:lnTo>
                    <a:pt x="242" y="78"/>
                  </a:lnTo>
                  <a:lnTo>
                    <a:pt x="226" y="86"/>
                  </a:lnTo>
                  <a:lnTo>
                    <a:pt x="206" y="92"/>
                  </a:lnTo>
                  <a:lnTo>
                    <a:pt x="184" y="96"/>
                  </a:lnTo>
                  <a:lnTo>
                    <a:pt x="158" y="98"/>
                  </a:lnTo>
                  <a:lnTo>
                    <a:pt x="132" y="100"/>
                  </a:lnTo>
                  <a:lnTo>
                    <a:pt x="132" y="100"/>
                  </a:lnTo>
                  <a:lnTo>
                    <a:pt x="106" y="98"/>
                  </a:lnTo>
                  <a:lnTo>
                    <a:pt x="80" y="96"/>
                  </a:lnTo>
                  <a:lnTo>
                    <a:pt x="58" y="92"/>
                  </a:lnTo>
                  <a:lnTo>
                    <a:pt x="38" y="86"/>
                  </a:lnTo>
                  <a:lnTo>
                    <a:pt x="22" y="78"/>
                  </a:lnTo>
                  <a:lnTo>
                    <a:pt x="10" y="70"/>
                  </a:lnTo>
                  <a:lnTo>
                    <a:pt x="2" y="60"/>
                  </a:lnTo>
                  <a:lnTo>
                    <a:pt x="0" y="56"/>
                  </a:lnTo>
                  <a:lnTo>
                    <a:pt x="0" y="50"/>
                  </a:lnTo>
                  <a:lnTo>
                    <a:pt x="0" y="50"/>
                  </a:lnTo>
                  <a:lnTo>
                    <a:pt x="0" y="46"/>
                  </a:lnTo>
                  <a:lnTo>
                    <a:pt x="2" y="40"/>
                  </a:lnTo>
                  <a:lnTo>
                    <a:pt x="10" y="30"/>
                  </a:lnTo>
                  <a:lnTo>
                    <a:pt x="22" y="22"/>
                  </a:lnTo>
                  <a:lnTo>
                    <a:pt x="38" y="16"/>
                  </a:lnTo>
                  <a:lnTo>
                    <a:pt x="58" y="10"/>
                  </a:lnTo>
                  <a:lnTo>
                    <a:pt x="80" y="4"/>
                  </a:lnTo>
                  <a:lnTo>
                    <a:pt x="106" y="2"/>
                  </a:lnTo>
                  <a:lnTo>
                    <a:pt x="132" y="0"/>
                  </a:lnTo>
                  <a:lnTo>
                    <a:pt x="132" y="0"/>
                  </a:lnTo>
                  <a:lnTo>
                    <a:pt x="158" y="2"/>
                  </a:lnTo>
                  <a:lnTo>
                    <a:pt x="184" y="4"/>
                  </a:lnTo>
                  <a:lnTo>
                    <a:pt x="206" y="10"/>
                  </a:lnTo>
                  <a:lnTo>
                    <a:pt x="226" y="16"/>
                  </a:lnTo>
                  <a:lnTo>
                    <a:pt x="242" y="22"/>
                  </a:lnTo>
                  <a:lnTo>
                    <a:pt x="254" y="30"/>
                  </a:lnTo>
                  <a:lnTo>
                    <a:pt x="262" y="40"/>
                  </a:lnTo>
                  <a:lnTo>
                    <a:pt x="264" y="46"/>
                  </a:lnTo>
                  <a:lnTo>
                    <a:pt x="264" y="50"/>
                  </a:lnTo>
                  <a:lnTo>
                    <a:pt x="264" y="5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483" name="Freeform 1265"/>
            <p:cNvSpPr>
              <a:spLocks/>
            </p:cNvSpPr>
            <p:nvPr/>
          </p:nvSpPr>
          <p:spPr bwMode="auto">
            <a:xfrm>
              <a:off x="946" y="2549"/>
              <a:ext cx="242" cy="76"/>
            </a:xfrm>
            <a:custGeom>
              <a:avLst/>
              <a:gdLst>
                <a:gd name="T0" fmla="*/ 120 w 242"/>
                <a:gd name="T1" fmla="*/ 76 h 76"/>
                <a:gd name="T2" fmla="*/ 120 w 242"/>
                <a:gd name="T3" fmla="*/ 76 h 76"/>
                <a:gd name="T4" fmla="*/ 94 w 242"/>
                <a:gd name="T5" fmla="*/ 76 h 76"/>
                <a:gd name="T6" fmla="*/ 70 w 242"/>
                <a:gd name="T7" fmla="*/ 72 h 76"/>
                <a:gd name="T8" fmla="*/ 50 w 242"/>
                <a:gd name="T9" fmla="*/ 68 h 76"/>
                <a:gd name="T10" fmla="*/ 32 w 242"/>
                <a:gd name="T11" fmla="*/ 64 h 76"/>
                <a:gd name="T12" fmla="*/ 18 w 242"/>
                <a:gd name="T13" fmla="*/ 58 h 76"/>
                <a:gd name="T14" fmla="*/ 8 w 242"/>
                <a:gd name="T15" fmla="*/ 50 h 76"/>
                <a:gd name="T16" fmla="*/ 2 w 242"/>
                <a:gd name="T17" fmla="*/ 44 h 76"/>
                <a:gd name="T18" fmla="*/ 0 w 242"/>
                <a:gd name="T19" fmla="*/ 38 h 76"/>
                <a:gd name="T20" fmla="*/ 0 w 242"/>
                <a:gd name="T21" fmla="*/ 38 h 76"/>
                <a:gd name="T22" fmla="*/ 2 w 242"/>
                <a:gd name="T23" fmla="*/ 32 h 76"/>
                <a:gd name="T24" fmla="*/ 8 w 242"/>
                <a:gd name="T25" fmla="*/ 26 h 76"/>
                <a:gd name="T26" fmla="*/ 18 w 242"/>
                <a:gd name="T27" fmla="*/ 20 h 76"/>
                <a:gd name="T28" fmla="*/ 32 w 242"/>
                <a:gd name="T29" fmla="*/ 14 h 76"/>
                <a:gd name="T30" fmla="*/ 50 w 242"/>
                <a:gd name="T31" fmla="*/ 8 h 76"/>
                <a:gd name="T32" fmla="*/ 70 w 242"/>
                <a:gd name="T33" fmla="*/ 4 h 76"/>
                <a:gd name="T34" fmla="*/ 94 w 242"/>
                <a:gd name="T35" fmla="*/ 0 h 76"/>
                <a:gd name="T36" fmla="*/ 120 w 242"/>
                <a:gd name="T37" fmla="*/ 0 h 76"/>
                <a:gd name="T38" fmla="*/ 120 w 242"/>
                <a:gd name="T39" fmla="*/ 0 h 76"/>
                <a:gd name="T40" fmla="*/ 146 w 242"/>
                <a:gd name="T41" fmla="*/ 0 h 76"/>
                <a:gd name="T42" fmla="*/ 170 w 242"/>
                <a:gd name="T43" fmla="*/ 4 h 76"/>
                <a:gd name="T44" fmla="*/ 190 w 242"/>
                <a:gd name="T45" fmla="*/ 8 h 76"/>
                <a:gd name="T46" fmla="*/ 208 w 242"/>
                <a:gd name="T47" fmla="*/ 14 h 76"/>
                <a:gd name="T48" fmla="*/ 222 w 242"/>
                <a:gd name="T49" fmla="*/ 20 h 76"/>
                <a:gd name="T50" fmla="*/ 232 w 242"/>
                <a:gd name="T51" fmla="*/ 26 h 76"/>
                <a:gd name="T52" fmla="*/ 238 w 242"/>
                <a:gd name="T53" fmla="*/ 32 h 76"/>
                <a:gd name="T54" fmla="*/ 242 w 242"/>
                <a:gd name="T55" fmla="*/ 38 h 76"/>
                <a:gd name="T56" fmla="*/ 242 w 242"/>
                <a:gd name="T57" fmla="*/ 38 h 76"/>
                <a:gd name="T58" fmla="*/ 238 w 242"/>
                <a:gd name="T59" fmla="*/ 44 h 76"/>
                <a:gd name="T60" fmla="*/ 232 w 242"/>
                <a:gd name="T61" fmla="*/ 50 h 76"/>
                <a:gd name="T62" fmla="*/ 222 w 242"/>
                <a:gd name="T63" fmla="*/ 58 h 76"/>
                <a:gd name="T64" fmla="*/ 208 w 242"/>
                <a:gd name="T65" fmla="*/ 64 h 76"/>
                <a:gd name="T66" fmla="*/ 190 w 242"/>
                <a:gd name="T67" fmla="*/ 68 h 76"/>
                <a:gd name="T68" fmla="*/ 170 w 242"/>
                <a:gd name="T69" fmla="*/ 72 h 76"/>
                <a:gd name="T70" fmla="*/ 146 w 242"/>
                <a:gd name="T71" fmla="*/ 76 h 76"/>
                <a:gd name="T72" fmla="*/ 120 w 242"/>
                <a:gd name="T73" fmla="*/ 76 h 76"/>
                <a:gd name="T74" fmla="*/ 120 w 242"/>
                <a:gd name="T75" fmla="*/ 7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42" h="76">
                  <a:moveTo>
                    <a:pt x="120" y="76"/>
                  </a:moveTo>
                  <a:lnTo>
                    <a:pt x="120" y="76"/>
                  </a:lnTo>
                  <a:lnTo>
                    <a:pt x="94" y="76"/>
                  </a:lnTo>
                  <a:lnTo>
                    <a:pt x="70" y="72"/>
                  </a:lnTo>
                  <a:lnTo>
                    <a:pt x="50" y="68"/>
                  </a:lnTo>
                  <a:lnTo>
                    <a:pt x="32" y="64"/>
                  </a:lnTo>
                  <a:lnTo>
                    <a:pt x="18" y="58"/>
                  </a:lnTo>
                  <a:lnTo>
                    <a:pt x="8" y="50"/>
                  </a:lnTo>
                  <a:lnTo>
                    <a:pt x="2" y="44"/>
                  </a:lnTo>
                  <a:lnTo>
                    <a:pt x="0" y="38"/>
                  </a:lnTo>
                  <a:lnTo>
                    <a:pt x="0" y="38"/>
                  </a:lnTo>
                  <a:lnTo>
                    <a:pt x="2" y="32"/>
                  </a:lnTo>
                  <a:lnTo>
                    <a:pt x="8" y="26"/>
                  </a:lnTo>
                  <a:lnTo>
                    <a:pt x="18" y="20"/>
                  </a:lnTo>
                  <a:lnTo>
                    <a:pt x="32" y="14"/>
                  </a:lnTo>
                  <a:lnTo>
                    <a:pt x="50" y="8"/>
                  </a:lnTo>
                  <a:lnTo>
                    <a:pt x="70" y="4"/>
                  </a:lnTo>
                  <a:lnTo>
                    <a:pt x="94" y="0"/>
                  </a:lnTo>
                  <a:lnTo>
                    <a:pt x="120" y="0"/>
                  </a:lnTo>
                  <a:lnTo>
                    <a:pt x="120" y="0"/>
                  </a:lnTo>
                  <a:lnTo>
                    <a:pt x="146" y="0"/>
                  </a:lnTo>
                  <a:lnTo>
                    <a:pt x="170" y="4"/>
                  </a:lnTo>
                  <a:lnTo>
                    <a:pt x="190" y="8"/>
                  </a:lnTo>
                  <a:lnTo>
                    <a:pt x="208" y="14"/>
                  </a:lnTo>
                  <a:lnTo>
                    <a:pt x="222" y="20"/>
                  </a:lnTo>
                  <a:lnTo>
                    <a:pt x="232" y="26"/>
                  </a:lnTo>
                  <a:lnTo>
                    <a:pt x="238" y="32"/>
                  </a:lnTo>
                  <a:lnTo>
                    <a:pt x="242" y="38"/>
                  </a:lnTo>
                  <a:lnTo>
                    <a:pt x="242" y="38"/>
                  </a:lnTo>
                  <a:lnTo>
                    <a:pt x="238" y="44"/>
                  </a:lnTo>
                  <a:lnTo>
                    <a:pt x="232" y="50"/>
                  </a:lnTo>
                  <a:lnTo>
                    <a:pt x="222" y="58"/>
                  </a:lnTo>
                  <a:lnTo>
                    <a:pt x="208" y="64"/>
                  </a:lnTo>
                  <a:lnTo>
                    <a:pt x="190" y="68"/>
                  </a:lnTo>
                  <a:lnTo>
                    <a:pt x="170" y="72"/>
                  </a:lnTo>
                  <a:lnTo>
                    <a:pt x="146" y="76"/>
                  </a:lnTo>
                  <a:lnTo>
                    <a:pt x="120" y="76"/>
                  </a:lnTo>
                  <a:lnTo>
                    <a:pt x="120" y="7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484" name="Freeform 1266"/>
            <p:cNvSpPr>
              <a:spLocks/>
            </p:cNvSpPr>
            <p:nvPr/>
          </p:nvSpPr>
          <p:spPr bwMode="auto">
            <a:xfrm>
              <a:off x="968" y="2567"/>
              <a:ext cx="196" cy="40"/>
            </a:xfrm>
            <a:custGeom>
              <a:avLst/>
              <a:gdLst>
                <a:gd name="T0" fmla="*/ 98 w 196"/>
                <a:gd name="T1" fmla="*/ 40 h 40"/>
                <a:gd name="T2" fmla="*/ 98 w 196"/>
                <a:gd name="T3" fmla="*/ 40 h 40"/>
                <a:gd name="T4" fmla="*/ 62 w 196"/>
                <a:gd name="T5" fmla="*/ 38 h 40"/>
                <a:gd name="T6" fmla="*/ 34 w 196"/>
                <a:gd name="T7" fmla="*/ 32 h 40"/>
                <a:gd name="T8" fmla="*/ 14 w 196"/>
                <a:gd name="T9" fmla="*/ 26 h 40"/>
                <a:gd name="T10" fmla="*/ 0 w 196"/>
                <a:gd name="T11" fmla="*/ 20 h 40"/>
                <a:gd name="T12" fmla="*/ 0 w 196"/>
                <a:gd name="T13" fmla="*/ 20 h 40"/>
                <a:gd name="T14" fmla="*/ 14 w 196"/>
                <a:gd name="T15" fmla="*/ 14 h 40"/>
                <a:gd name="T16" fmla="*/ 34 w 196"/>
                <a:gd name="T17" fmla="*/ 8 h 40"/>
                <a:gd name="T18" fmla="*/ 62 w 196"/>
                <a:gd name="T19" fmla="*/ 2 h 40"/>
                <a:gd name="T20" fmla="*/ 98 w 196"/>
                <a:gd name="T21" fmla="*/ 0 h 40"/>
                <a:gd name="T22" fmla="*/ 98 w 196"/>
                <a:gd name="T23" fmla="*/ 0 h 40"/>
                <a:gd name="T24" fmla="*/ 134 w 196"/>
                <a:gd name="T25" fmla="*/ 2 h 40"/>
                <a:gd name="T26" fmla="*/ 162 w 196"/>
                <a:gd name="T27" fmla="*/ 8 h 40"/>
                <a:gd name="T28" fmla="*/ 182 w 196"/>
                <a:gd name="T29" fmla="*/ 14 h 40"/>
                <a:gd name="T30" fmla="*/ 196 w 196"/>
                <a:gd name="T31" fmla="*/ 20 h 40"/>
                <a:gd name="T32" fmla="*/ 196 w 196"/>
                <a:gd name="T33" fmla="*/ 20 h 40"/>
                <a:gd name="T34" fmla="*/ 182 w 196"/>
                <a:gd name="T35" fmla="*/ 26 h 40"/>
                <a:gd name="T36" fmla="*/ 162 w 196"/>
                <a:gd name="T37" fmla="*/ 32 h 40"/>
                <a:gd name="T38" fmla="*/ 134 w 196"/>
                <a:gd name="T39" fmla="*/ 38 h 40"/>
                <a:gd name="T40" fmla="*/ 98 w 196"/>
                <a:gd name="T41" fmla="*/ 40 h 40"/>
                <a:gd name="T42" fmla="*/ 98 w 196"/>
                <a:gd name="T43"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96" h="40">
                  <a:moveTo>
                    <a:pt x="98" y="40"/>
                  </a:moveTo>
                  <a:lnTo>
                    <a:pt x="98" y="40"/>
                  </a:lnTo>
                  <a:lnTo>
                    <a:pt x="62" y="38"/>
                  </a:lnTo>
                  <a:lnTo>
                    <a:pt x="34" y="32"/>
                  </a:lnTo>
                  <a:lnTo>
                    <a:pt x="14" y="26"/>
                  </a:lnTo>
                  <a:lnTo>
                    <a:pt x="0" y="20"/>
                  </a:lnTo>
                  <a:lnTo>
                    <a:pt x="0" y="20"/>
                  </a:lnTo>
                  <a:lnTo>
                    <a:pt x="14" y="14"/>
                  </a:lnTo>
                  <a:lnTo>
                    <a:pt x="34" y="8"/>
                  </a:lnTo>
                  <a:lnTo>
                    <a:pt x="62" y="2"/>
                  </a:lnTo>
                  <a:lnTo>
                    <a:pt x="98" y="0"/>
                  </a:lnTo>
                  <a:lnTo>
                    <a:pt x="98" y="0"/>
                  </a:lnTo>
                  <a:lnTo>
                    <a:pt x="134" y="2"/>
                  </a:lnTo>
                  <a:lnTo>
                    <a:pt x="162" y="8"/>
                  </a:lnTo>
                  <a:lnTo>
                    <a:pt x="182" y="14"/>
                  </a:lnTo>
                  <a:lnTo>
                    <a:pt x="196" y="20"/>
                  </a:lnTo>
                  <a:lnTo>
                    <a:pt x="196" y="20"/>
                  </a:lnTo>
                  <a:lnTo>
                    <a:pt x="182" y="26"/>
                  </a:lnTo>
                  <a:lnTo>
                    <a:pt x="162" y="32"/>
                  </a:lnTo>
                  <a:lnTo>
                    <a:pt x="134" y="38"/>
                  </a:lnTo>
                  <a:lnTo>
                    <a:pt x="98" y="40"/>
                  </a:lnTo>
                  <a:lnTo>
                    <a:pt x="98" y="4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485" name="Freeform 1267"/>
            <p:cNvSpPr>
              <a:spLocks/>
            </p:cNvSpPr>
            <p:nvPr/>
          </p:nvSpPr>
          <p:spPr bwMode="auto">
            <a:xfrm>
              <a:off x="966" y="2631"/>
              <a:ext cx="18" cy="34"/>
            </a:xfrm>
            <a:custGeom>
              <a:avLst/>
              <a:gdLst>
                <a:gd name="T0" fmla="*/ 0 w 18"/>
                <a:gd name="T1" fmla="*/ 0 h 34"/>
                <a:gd name="T2" fmla="*/ 0 w 18"/>
                <a:gd name="T3" fmla="*/ 28 h 34"/>
                <a:gd name="T4" fmla="*/ 0 w 18"/>
                <a:gd name="T5" fmla="*/ 28 h 34"/>
                <a:gd name="T6" fmla="*/ 18 w 18"/>
                <a:gd name="T7" fmla="*/ 34 h 34"/>
                <a:gd name="T8" fmla="*/ 18 w 18"/>
                <a:gd name="T9" fmla="*/ 4 h 34"/>
                <a:gd name="T10" fmla="*/ 18 w 18"/>
                <a:gd name="T11" fmla="*/ 4 h 34"/>
                <a:gd name="T12" fmla="*/ 0 w 18"/>
                <a:gd name="T13" fmla="*/ 0 h 34"/>
                <a:gd name="T14" fmla="*/ 0 w 18"/>
                <a:gd name="T15" fmla="*/ 0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34">
                  <a:moveTo>
                    <a:pt x="0" y="0"/>
                  </a:moveTo>
                  <a:lnTo>
                    <a:pt x="0" y="28"/>
                  </a:lnTo>
                  <a:lnTo>
                    <a:pt x="0" y="28"/>
                  </a:lnTo>
                  <a:lnTo>
                    <a:pt x="18" y="34"/>
                  </a:lnTo>
                  <a:lnTo>
                    <a:pt x="18" y="4"/>
                  </a:lnTo>
                  <a:lnTo>
                    <a:pt x="18" y="4"/>
                  </a:lnTo>
                  <a:lnTo>
                    <a:pt x="0"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486" name="Freeform 1268"/>
            <p:cNvSpPr>
              <a:spLocks/>
            </p:cNvSpPr>
            <p:nvPr/>
          </p:nvSpPr>
          <p:spPr bwMode="auto">
            <a:xfrm>
              <a:off x="1104" y="2643"/>
              <a:ext cx="16" cy="32"/>
            </a:xfrm>
            <a:custGeom>
              <a:avLst/>
              <a:gdLst>
                <a:gd name="T0" fmla="*/ 0 w 16"/>
                <a:gd name="T1" fmla="*/ 2 h 32"/>
                <a:gd name="T2" fmla="*/ 0 w 16"/>
                <a:gd name="T3" fmla="*/ 32 h 32"/>
                <a:gd name="T4" fmla="*/ 0 w 16"/>
                <a:gd name="T5" fmla="*/ 32 h 32"/>
                <a:gd name="T6" fmla="*/ 16 w 16"/>
                <a:gd name="T7" fmla="*/ 28 h 32"/>
                <a:gd name="T8" fmla="*/ 16 w 16"/>
                <a:gd name="T9" fmla="*/ 0 h 32"/>
                <a:gd name="T10" fmla="*/ 16 w 16"/>
                <a:gd name="T11" fmla="*/ 0 h 32"/>
                <a:gd name="T12" fmla="*/ 0 w 16"/>
                <a:gd name="T13" fmla="*/ 2 h 32"/>
                <a:gd name="T14" fmla="*/ 0 w 16"/>
                <a:gd name="T15" fmla="*/ 2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32">
                  <a:moveTo>
                    <a:pt x="0" y="2"/>
                  </a:moveTo>
                  <a:lnTo>
                    <a:pt x="0" y="32"/>
                  </a:lnTo>
                  <a:lnTo>
                    <a:pt x="0" y="32"/>
                  </a:lnTo>
                  <a:lnTo>
                    <a:pt x="16" y="28"/>
                  </a:lnTo>
                  <a:lnTo>
                    <a:pt x="16" y="0"/>
                  </a:lnTo>
                  <a:lnTo>
                    <a:pt x="16" y="0"/>
                  </a:lnTo>
                  <a:lnTo>
                    <a:pt x="0" y="2"/>
                  </a:lnTo>
                  <a:lnTo>
                    <a:pt x="0"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487" name="Freeform 1269"/>
            <p:cNvSpPr>
              <a:spLocks/>
            </p:cNvSpPr>
            <p:nvPr/>
          </p:nvSpPr>
          <p:spPr bwMode="auto">
            <a:xfrm>
              <a:off x="990" y="2637"/>
              <a:ext cx="16" cy="34"/>
            </a:xfrm>
            <a:custGeom>
              <a:avLst/>
              <a:gdLst>
                <a:gd name="T0" fmla="*/ 0 w 16"/>
                <a:gd name="T1" fmla="*/ 0 h 34"/>
                <a:gd name="T2" fmla="*/ 0 w 16"/>
                <a:gd name="T3" fmla="*/ 30 h 34"/>
                <a:gd name="T4" fmla="*/ 0 w 16"/>
                <a:gd name="T5" fmla="*/ 30 h 34"/>
                <a:gd name="T6" fmla="*/ 16 w 16"/>
                <a:gd name="T7" fmla="*/ 34 h 34"/>
                <a:gd name="T8" fmla="*/ 16 w 16"/>
                <a:gd name="T9" fmla="*/ 4 h 34"/>
                <a:gd name="T10" fmla="*/ 16 w 16"/>
                <a:gd name="T11" fmla="*/ 4 h 34"/>
                <a:gd name="T12" fmla="*/ 0 w 16"/>
                <a:gd name="T13" fmla="*/ 0 h 34"/>
                <a:gd name="T14" fmla="*/ 0 w 16"/>
                <a:gd name="T15" fmla="*/ 0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34">
                  <a:moveTo>
                    <a:pt x="0" y="0"/>
                  </a:moveTo>
                  <a:lnTo>
                    <a:pt x="0" y="30"/>
                  </a:lnTo>
                  <a:lnTo>
                    <a:pt x="0" y="30"/>
                  </a:lnTo>
                  <a:lnTo>
                    <a:pt x="16" y="34"/>
                  </a:lnTo>
                  <a:lnTo>
                    <a:pt x="16" y="4"/>
                  </a:lnTo>
                  <a:lnTo>
                    <a:pt x="16" y="4"/>
                  </a:lnTo>
                  <a:lnTo>
                    <a:pt x="0"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488" name="Freeform 1270"/>
            <p:cNvSpPr>
              <a:spLocks/>
            </p:cNvSpPr>
            <p:nvPr/>
          </p:nvSpPr>
          <p:spPr bwMode="auto">
            <a:xfrm>
              <a:off x="1058" y="2647"/>
              <a:ext cx="16" cy="30"/>
            </a:xfrm>
            <a:custGeom>
              <a:avLst/>
              <a:gdLst>
                <a:gd name="T0" fmla="*/ 8 w 16"/>
                <a:gd name="T1" fmla="*/ 0 h 30"/>
                <a:gd name="T2" fmla="*/ 8 w 16"/>
                <a:gd name="T3" fmla="*/ 0 h 30"/>
                <a:gd name="T4" fmla="*/ 0 w 16"/>
                <a:gd name="T5" fmla="*/ 0 h 30"/>
                <a:gd name="T6" fmla="*/ 0 w 16"/>
                <a:gd name="T7" fmla="*/ 30 h 30"/>
                <a:gd name="T8" fmla="*/ 0 w 16"/>
                <a:gd name="T9" fmla="*/ 30 h 30"/>
                <a:gd name="T10" fmla="*/ 8 w 16"/>
                <a:gd name="T11" fmla="*/ 30 h 30"/>
                <a:gd name="T12" fmla="*/ 8 w 16"/>
                <a:gd name="T13" fmla="*/ 30 h 30"/>
                <a:gd name="T14" fmla="*/ 16 w 16"/>
                <a:gd name="T15" fmla="*/ 30 h 30"/>
                <a:gd name="T16" fmla="*/ 16 w 16"/>
                <a:gd name="T17" fmla="*/ 0 h 30"/>
                <a:gd name="T18" fmla="*/ 16 w 16"/>
                <a:gd name="T19" fmla="*/ 0 h 30"/>
                <a:gd name="T20" fmla="*/ 8 w 16"/>
                <a:gd name="T21" fmla="*/ 0 h 30"/>
                <a:gd name="T22" fmla="*/ 8 w 16"/>
                <a:gd name="T23"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 h="30">
                  <a:moveTo>
                    <a:pt x="8" y="0"/>
                  </a:moveTo>
                  <a:lnTo>
                    <a:pt x="8" y="0"/>
                  </a:lnTo>
                  <a:lnTo>
                    <a:pt x="0" y="0"/>
                  </a:lnTo>
                  <a:lnTo>
                    <a:pt x="0" y="30"/>
                  </a:lnTo>
                  <a:lnTo>
                    <a:pt x="0" y="30"/>
                  </a:lnTo>
                  <a:lnTo>
                    <a:pt x="8" y="30"/>
                  </a:lnTo>
                  <a:lnTo>
                    <a:pt x="8" y="30"/>
                  </a:lnTo>
                  <a:lnTo>
                    <a:pt x="16" y="30"/>
                  </a:lnTo>
                  <a:lnTo>
                    <a:pt x="16" y="0"/>
                  </a:lnTo>
                  <a:lnTo>
                    <a:pt x="16" y="0"/>
                  </a:lnTo>
                  <a:lnTo>
                    <a:pt x="8" y="0"/>
                  </a:lnTo>
                  <a:lnTo>
                    <a:pt x="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489" name="Freeform 1271"/>
            <p:cNvSpPr>
              <a:spLocks/>
            </p:cNvSpPr>
            <p:nvPr/>
          </p:nvSpPr>
          <p:spPr bwMode="auto">
            <a:xfrm>
              <a:off x="1036" y="2645"/>
              <a:ext cx="16" cy="30"/>
            </a:xfrm>
            <a:custGeom>
              <a:avLst/>
              <a:gdLst>
                <a:gd name="T0" fmla="*/ 0 w 16"/>
                <a:gd name="T1" fmla="*/ 0 h 30"/>
                <a:gd name="T2" fmla="*/ 0 w 16"/>
                <a:gd name="T3" fmla="*/ 30 h 30"/>
                <a:gd name="T4" fmla="*/ 0 w 16"/>
                <a:gd name="T5" fmla="*/ 30 h 30"/>
                <a:gd name="T6" fmla="*/ 16 w 16"/>
                <a:gd name="T7" fmla="*/ 30 h 30"/>
                <a:gd name="T8" fmla="*/ 16 w 16"/>
                <a:gd name="T9" fmla="*/ 2 h 30"/>
                <a:gd name="T10" fmla="*/ 16 w 16"/>
                <a:gd name="T11" fmla="*/ 2 h 30"/>
                <a:gd name="T12" fmla="*/ 0 w 16"/>
                <a:gd name="T13" fmla="*/ 0 h 30"/>
                <a:gd name="T14" fmla="*/ 0 w 16"/>
                <a:gd name="T15" fmla="*/ 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30">
                  <a:moveTo>
                    <a:pt x="0" y="0"/>
                  </a:moveTo>
                  <a:lnTo>
                    <a:pt x="0" y="30"/>
                  </a:lnTo>
                  <a:lnTo>
                    <a:pt x="0" y="30"/>
                  </a:lnTo>
                  <a:lnTo>
                    <a:pt x="16" y="30"/>
                  </a:lnTo>
                  <a:lnTo>
                    <a:pt x="16" y="2"/>
                  </a:lnTo>
                  <a:lnTo>
                    <a:pt x="16" y="2"/>
                  </a:lnTo>
                  <a:lnTo>
                    <a:pt x="0"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490" name="Freeform 1272"/>
            <p:cNvSpPr>
              <a:spLocks/>
            </p:cNvSpPr>
            <p:nvPr/>
          </p:nvSpPr>
          <p:spPr bwMode="auto">
            <a:xfrm>
              <a:off x="1080" y="2645"/>
              <a:ext cx="18" cy="30"/>
            </a:xfrm>
            <a:custGeom>
              <a:avLst/>
              <a:gdLst>
                <a:gd name="T0" fmla="*/ 0 w 18"/>
                <a:gd name="T1" fmla="*/ 2 h 30"/>
                <a:gd name="T2" fmla="*/ 0 w 18"/>
                <a:gd name="T3" fmla="*/ 30 h 30"/>
                <a:gd name="T4" fmla="*/ 0 w 18"/>
                <a:gd name="T5" fmla="*/ 30 h 30"/>
                <a:gd name="T6" fmla="*/ 18 w 18"/>
                <a:gd name="T7" fmla="*/ 30 h 30"/>
                <a:gd name="T8" fmla="*/ 18 w 18"/>
                <a:gd name="T9" fmla="*/ 0 h 30"/>
                <a:gd name="T10" fmla="*/ 18 w 18"/>
                <a:gd name="T11" fmla="*/ 0 h 30"/>
                <a:gd name="T12" fmla="*/ 0 w 18"/>
                <a:gd name="T13" fmla="*/ 2 h 30"/>
                <a:gd name="T14" fmla="*/ 0 w 18"/>
                <a:gd name="T15" fmla="*/ 2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30">
                  <a:moveTo>
                    <a:pt x="0" y="2"/>
                  </a:moveTo>
                  <a:lnTo>
                    <a:pt x="0" y="30"/>
                  </a:lnTo>
                  <a:lnTo>
                    <a:pt x="0" y="30"/>
                  </a:lnTo>
                  <a:lnTo>
                    <a:pt x="18" y="30"/>
                  </a:lnTo>
                  <a:lnTo>
                    <a:pt x="18" y="0"/>
                  </a:lnTo>
                  <a:lnTo>
                    <a:pt x="18" y="0"/>
                  </a:lnTo>
                  <a:lnTo>
                    <a:pt x="0" y="2"/>
                  </a:lnTo>
                  <a:lnTo>
                    <a:pt x="0"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491" name="Freeform 1273"/>
            <p:cNvSpPr>
              <a:spLocks/>
            </p:cNvSpPr>
            <p:nvPr/>
          </p:nvSpPr>
          <p:spPr bwMode="auto">
            <a:xfrm>
              <a:off x="1012" y="2643"/>
              <a:ext cx="16" cy="32"/>
            </a:xfrm>
            <a:custGeom>
              <a:avLst/>
              <a:gdLst>
                <a:gd name="T0" fmla="*/ 0 w 16"/>
                <a:gd name="T1" fmla="*/ 0 h 32"/>
                <a:gd name="T2" fmla="*/ 0 w 16"/>
                <a:gd name="T3" fmla="*/ 28 h 32"/>
                <a:gd name="T4" fmla="*/ 0 w 16"/>
                <a:gd name="T5" fmla="*/ 28 h 32"/>
                <a:gd name="T6" fmla="*/ 16 w 16"/>
                <a:gd name="T7" fmla="*/ 32 h 32"/>
                <a:gd name="T8" fmla="*/ 16 w 16"/>
                <a:gd name="T9" fmla="*/ 2 h 32"/>
                <a:gd name="T10" fmla="*/ 16 w 16"/>
                <a:gd name="T11" fmla="*/ 2 h 32"/>
                <a:gd name="T12" fmla="*/ 0 w 16"/>
                <a:gd name="T13" fmla="*/ 0 h 32"/>
                <a:gd name="T14" fmla="*/ 0 w 16"/>
                <a:gd name="T15" fmla="*/ 0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32">
                  <a:moveTo>
                    <a:pt x="0" y="0"/>
                  </a:moveTo>
                  <a:lnTo>
                    <a:pt x="0" y="28"/>
                  </a:lnTo>
                  <a:lnTo>
                    <a:pt x="0" y="28"/>
                  </a:lnTo>
                  <a:lnTo>
                    <a:pt x="16" y="32"/>
                  </a:lnTo>
                  <a:lnTo>
                    <a:pt x="16" y="2"/>
                  </a:lnTo>
                  <a:lnTo>
                    <a:pt x="16" y="2"/>
                  </a:lnTo>
                  <a:lnTo>
                    <a:pt x="0"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492" name="Freeform 1274"/>
            <p:cNvSpPr>
              <a:spLocks/>
            </p:cNvSpPr>
            <p:nvPr/>
          </p:nvSpPr>
          <p:spPr bwMode="auto">
            <a:xfrm>
              <a:off x="1172" y="2619"/>
              <a:ext cx="16" cy="36"/>
            </a:xfrm>
            <a:custGeom>
              <a:avLst/>
              <a:gdLst>
                <a:gd name="T0" fmla="*/ 0 w 16"/>
                <a:gd name="T1" fmla="*/ 8 h 36"/>
                <a:gd name="T2" fmla="*/ 0 w 16"/>
                <a:gd name="T3" fmla="*/ 36 h 36"/>
                <a:gd name="T4" fmla="*/ 0 w 16"/>
                <a:gd name="T5" fmla="*/ 36 h 36"/>
                <a:gd name="T6" fmla="*/ 8 w 16"/>
                <a:gd name="T7" fmla="*/ 32 h 36"/>
                <a:gd name="T8" fmla="*/ 12 w 16"/>
                <a:gd name="T9" fmla="*/ 26 h 36"/>
                <a:gd name="T10" fmla="*/ 16 w 16"/>
                <a:gd name="T11" fmla="*/ 22 h 36"/>
                <a:gd name="T12" fmla="*/ 16 w 16"/>
                <a:gd name="T13" fmla="*/ 18 h 36"/>
                <a:gd name="T14" fmla="*/ 16 w 16"/>
                <a:gd name="T15" fmla="*/ 0 h 36"/>
                <a:gd name="T16" fmla="*/ 16 w 16"/>
                <a:gd name="T17" fmla="*/ 0 h 36"/>
                <a:gd name="T18" fmla="*/ 0 w 16"/>
                <a:gd name="T19" fmla="*/ 8 h 36"/>
                <a:gd name="T20" fmla="*/ 0 w 16"/>
                <a:gd name="T21" fmla="*/ 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36">
                  <a:moveTo>
                    <a:pt x="0" y="8"/>
                  </a:moveTo>
                  <a:lnTo>
                    <a:pt x="0" y="36"/>
                  </a:lnTo>
                  <a:lnTo>
                    <a:pt x="0" y="36"/>
                  </a:lnTo>
                  <a:lnTo>
                    <a:pt x="8" y="32"/>
                  </a:lnTo>
                  <a:lnTo>
                    <a:pt x="12" y="26"/>
                  </a:lnTo>
                  <a:lnTo>
                    <a:pt x="16" y="22"/>
                  </a:lnTo>
                  <a:lnTo>
                    <a:pt x="16" y="18"/>
                  </a:lnTo>
                  <a:lnTo>
                    <a:pt x="16" y="0"/>
                  </a:lnTo>
                  <a:lnTo>
                    <a:pt x="16" y="0"/>
                  </a:lnTo>
                  <a:lnTo>
                    <a:pt x="0" y="8"/>
                  </a:lnTo>
                  <a:lnTo>
                    <a:pt x="0" y="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493" name="Freeform 1275"/>
            <p:cNvSpPr>
              <a:spLocks/>
            </p:cNvSpPr>
            <p:nvPr/>
          </p:nvSpPr>
          <p:spPr bwMode="auto">
            <a:xfrm>
              <a:off x="944" y="2619"/>
              <a:ext cx="16" cy="36"/>
            </a:xfrm>
            <a:custGeom>
              <a:avLst/>
              <a:gdLst>
                <a:gd name="T0" fmla="*/ 0 w 16"/>
                <a:gd name="T1" fmla="*/ 0 h 36"/>
                <a:gd name="T2" fmla="*/ 0 w 16"/>
                <a:gd name="T3" fmla="*/ 18 h 36"/>
                <a:gd name="T4" fmla="*/ 0 w 16"/>
                <a:gd name="T5" fmla="*/ 18 h 36"/>
                <a:gd name="T6" fmla="*/ 2 w 16"/>
                <a:gd name="T7" fmla="*/ 22 h 36"/>
                <a:gd name="T8" fmla="*/ 4 w 16"/>
                <a:gd name="T9" fmla="*/ 26 h 36"/>
                <a:gd name="T10" fmla="*/ 16 w 16"/>
                <a:gd name="T11" fmla="*/ 36 h 36"/>
                <a:gd name="T12" fmla="*/ 16 w 16"/>
                <a:gd name="T13" fmla="*/ 8 h 36"/>
                <a:gd name="T14" fmla="*/ 16 w 16"/>
                <a:gd name="T15" fmla="*/ 8 h 36"/>
                <a:gd name="T16" fmla="*/ 0 w 16"/>
                <a:gd name="T17" fmla="*/ 0 h 36"/>
                <a:gd name="T18" fmla="*/ 0 w 16"/>
                <a:gd name="T19"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36">
                  <a:moveTo>
                    <a:pt x="0" y="0"/>
                  </a:moveTo>
                  <a:lnTo>
                    <a:pt x="0" y="18"/>
                  </a:lnTo>
                  <a:lnTo>
                    <a:pt x="0" y="18"/>
                  </a:lnTo>
                  <a:lnTo>
                    <a:pt x="2" y="22"/>
                  </a:lnTo>
                  <a:lnTo>
                    <a:pt x="4" y="26"/>
                  </a:lnTo>
                  <a:lnTo>
                    <a:pt x="16" y="36"/>
                  </a:lnTo>
                  <a:lnTo>
                    <a:pt x="16" y="8"/>
                  </a:lnTo>
                  <a:lnTo>
                    <a:pt x="16" y="8"/>
                  </a:lnTo>
                  <a:lnTo>
                    <a:pt x="0"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494" name="Freeform 1276"/>
            <p:cNvSpPr>
              <a:spLocks/>
            </p:cNvSpPr>
            <p:nvPr/>
          </p:nvSpPr>
          <p:spPr bwMode="auto">
            <a:xfrm>
              <a:off x="1126" y="2637"/>
              <a:ext cx="16" cy="34"/>
            </a:xfrm>
            <a:custGeom>
              <a:avLst/>
              <a:gdLst>
                <a:gd name="T0" fmla="*/ 0 w 16"/>
                <a:gd name="T1" fmla="*/ 4 h 34"/>
                <a:gd name="T2" fmla="*/ 0 w 16"/>
                <a:gd name="T3" fmla="*/ 34 h 34"/>
                <a:gd name="T4" fmla="*/ 0 w 16"/>
                <a:gd name="T5" fmla="*/ 34 h 34"/>
                <a:gd name="T6" fmla="*/ 16 w 16"/>
                <a:gd name="T7" fmla="*/ 30 h 34"/>
                <a:gd name="T8" fmla="*/ 16 w 16"/>
                <a:gd name="T9" fmla="*/ 0 h 34"/>
                <a:gd name="T10" fmla="*/ 16 w 16"/>
                <a:gd name="T11" fmla="*/ 0 h 34"/>
                <a:gd name="T12" fmla="*/ 0 w 16"/>
                <a:gd name="T13" fmla="*/ 4 h 34"/>
                <a:gd name="T14" fmla="*/ 0 w 16"/>
                <a:gd name="T15" fmla="*/ 4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34">
                  <a:moveTo>
                    <a:pt x="0" y="4"/>
                  </a:moveTo>
                  <a:lnTo>
                    <a:pt x="0" y="34"/>
                  </a:lnTo>
                  <a:lnTo>
                    <a:pt x="0" y="34"/>
                  </a:lnTo>
                  <a:lnTo>
                    <a:pt x="16" y="30"/>
                  </a:lnTo>
                  <a:lnTo>
                    <a:pt x="16" y="0"/>
                  </a:lnTo>
                  <a:lnTo>
                    <a:pt x="16" y="0"/>
                  </a:lnTo>
                  <a:lnTo>
                    <a:pt x="0" y="4"/>
                  </a:lnTo>
                  <a:lnTo>
                    <a:pt x="0"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sp>
          <p:nvSpPr>
            <p:cNvPr id="2495" name="Freeform 1277"/>
            <p:cNvSpPr>
              <a:spLocks/>
            </p:cNvSpPr>
            <p:nvPr/>
          </p:nvSpPr>
          <p:spPr bwMode="auto">
            <a:xfrm>
              <a:off x="1150" y="2631"/>
              <a:ext cx="16" cy="34"/>
            </a:xfrm>
            <a:custGeom>
              <a:avLst/>
              <a:gdLst>
                <a:gd name="T0" fmla="*/ 0 w 16"/>
                <a:gd name="T1" fmla="*/ 4 h 34"/>
                <a:gd name="T2" fmla="*/ 0 w 16"/>
                <a:gd name="T3" fmla="*/ 34 h 34"/>
                <a:gd name="T4" fmla="*/ 0 w 16"/>
                <a:gd name="T5" fmla="*/ 34 h 34"/>
                <a:gd name="T6" fmla="*/ 16 w 16"/>
                <a:gd name="T7" fmla="*/ 28 h 34"/>
                <a:gd name="T8" fmla="*/ 16 w 16"/>
                <a:gd name="T9" fmla="*/ 0 h 34"/>
                <a:gd name="T10" fmla="*/ 16 w 16"/>
                <a:gd name="T11" fmla="*/ 0 h 34"/>
                <a:gd name="T12" fmla="*/ 0 w 16"/>
                <a:gd name="T13" fmla="*/ 4 h 34"/>
                <a:gd name="T14" fmla="*/ 0 w 16"/>
                <a:gd name="T15" fmla="*/ 4 h 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34">
                  <a:moveTo>
                    <a:pt x="0" y="4"/>
                  </a:moveTo>
                  <a:lnTo>
                    <a:pt x="0" y="34"/>
                  </a:lnTo>
                  <a:lnTo>
                    <a:pt x="0" y="34"/>
                  </a:lnTo>
                  <a:lnTo>
                    <a:pt x="16" y="28"/>
                  </a:lnTo>
                  <a:lnTo>
                    <a:pt x="16" y="0"/>
                  </a:lnTo>
                  <a:lnTo>
                    <a:pt x="16" y="0"/>
                  </a:lnTo>
                  <a:lnTo>
                    <a:pt x="0" y="4"/>
                  </a:lnTo>
                  <a:lnTo>
                    <a:pt x="0"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953" tIns="41476" rIns="82953" bIns="41476" numCol="1" anchor="t" anchorCtr="0" compatLnSpc="1">
              <a:prstTxWarp prst="textNoShape">
                <a:avLst/>
              </a:prstTxWarp>
            </a:bodyPr>
            <a:lstStyle/>
            <a:p>
              <a:endParaRPr lang="ja-JP" altLang="en-US" sz="1633"/>
            </a:p>
          </p:txBody>
        </p:sp>
      </p:grpSp>
      <p:sp>
        <p:nvSpPr>
          <p:cNvPr id="2497" name="テキスト ボックス 2496">
            <a:extLst>
              <a:ext uri="{FF2B5EF4-FFF2-40B4-BE49-F238E27FC236}">
                <a16:creationId xmlns:a16="http://schemas.microsoft.com/office/drawing/2014/main" xmlns="" id="{4707E880-7542-4A10-9FD6-4ACAAF774057}"/>
              </a:ext>
            </a:extLst>
          </p:cNvPr>
          <p:cNvSpPr txBox="1"/>
          <p:nvPr/>
        </p:nvSpPr>
        <p:spPr>
          <a:xfrm>
            <a:off x="125706" y="64553"/>
            <a:ext cx="4288353" cy="584775"/>
          </a:xfrm>
          <a:prstGeom prst="rect">
            <a:avLst/>
          </a:prstGeom>
          <a:noFill/>
        </p:spPr>
        <p:txBody>
          <a:bodyPr wrap="none" rtlCol="0">
            <a:spAutoFit/>
          </a:bodyPr>
          <a:lstStyle/>
          <a:p>
            <a:r>
              <a:rPr lang="ja-JP" altLang="en-US" sz="3200" b="1" dirty="0">
                <a:solidFill>
                  <a:schemeClr val="bg1"/>
                </a:solidFill>
                <a:latin typeface="メイリオ" panose="020B0604030504040204" pitchFamily="50" charset="-128"/>
                <a:ea typeface="メイリオ" panose="020B0604030504040204" pitchFamily="50" charset="-128"/>
              </a:rPr>
              <a:t>企画書で使えるパーツ</a:t>
            </a:r>
            <a:endParaRPr lang="en-US" altLang="ja-JP" sz="3200" b="1" dirty="0">
              <a:solidFill>
                <a:schemeClr val="bg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9878364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497"/>
                                        </p:tgtEl>
                                        <p:attrNameLst>
                                          <p:attrName>style.visibility</p:attrName>
                                        </p:attrNameLst>
                                      </p:cBhvr>
                                      <p:to>
                                        <p:strVal val="visible"/>
                                      </p:to>
                                    </p:set>
                                    <p:animEffect transition="in" filter="fade">
                                      <p:cBhvr>
                                        <p:cTn id="7" dur="1000"/>
                                        <p:tgtEl>
                                          <p:spTgt spid="2497"/>
                                        </p:tgtEl>
                                      </p:cBhvr>
                                    </p:animEffect>
                                    <p:anim calcmode="lin" valueType="num">
                                      <p:cBhvr>
                                        <p:cTn id="8" dur="1000" fill="hold"/>
                                        <p:tgtEl>
                                          <p:spTgt spid="2497"/>
                                        </p:tgtEl>
                                        <p:attrNameLst>
                                          <p:attrName>ppt_x</p:attrName>
                                        </p:attrNameLst>
                                      </p:cBhvr>
                                      <p:tavLst>
                                        <p:tav tm="0">
                                          <p:val>
                                            <p:strVal val="#ppt_x"/>
                                          </p:val>
                                        </p:tav>
                                        <p:tav tm="100000">
                                          <p:val>
                                            <p:strVal val="#ppt_x"/>
                                          </p:val>
                                        </p:tav>
                                      </p:tavLst>
                                    </p:anim>
                                    <p:anim calcmode="lin" valueType="num">
                                      <p:cBhvr>
                                        <p:cTn id="9" dur="1000" fill="hold"/>
                                        <p:tgtEl>
                                          <p:spTgt spid="249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97"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図表 1"/>
          <p:cNvGraphicFramePr/>
          <p:nvPr>
            <p:extLst>
              <p:ext uri="{D42A27DB-BD31-4B8C-83A1-F6EECF244321}">
                <p14:modId xmlns:p14="http://schemas.microsoft.com/office/powerpoint/2010/main" val="1186595993"/>
              </p:ext>
            </p:extLst>
          </p:nvPr>
        </p:nvGraphicFramePr>
        <p:xfrm>
          <a:off x="2863656" y="3778700"/>
          <a:ext cx="2691892" cy="228154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3" name="図表 2"/>
          <p:cNvGraphicFramePr/>
          <p:nvPr>
            <p:extLst>
              <p:ext uri="{D42A27DB-BD31-4B8C-83A1-F6EECF244321}">
                <p14:modId xmlns:p14="http://schemas.microsoft.com/office/powerpoint/2010/main" val="1848851766"/>
              </p:ext>
            </p:extLst>
          </p:nvPr>
        </p:nvGraphicFramePr>
        <p:xfrm>
          <a:off x="2655274" y="1049807"/>
          <a:ext cx="2982680" cy="2416975"/>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4" name="図表 3"/>
          <p:cNvGraphicFramePr/>
          <p:nvPr>
            <p:extLst>
              <p:ext uri="{D42A27DB-BD31-4B8C-83A1-F6EECF244321}">
                <p14:modId xmlns:p14="http://schemas.microsoft.com/office/powerpoint/2010/main" val="966106620"/>
              </p:ext>
            </p:extLst>
          </p:nvPr>
        </p:nvGraphicFramePr>
        <p:xfrm>
          <a:off x="6309590" y="986580"/>
          <a:ext cx="3997912" cy="1002206"/>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graphicFrame>
        <p:nvGraphicFramePr>
          <p:cNvPr id="5" name="図表 4"/>
          <p:cNvGraphicFramePr/>
          <p:nvPr>
            <p:extLst>
              <p:ext uri="{D42A27DB-BD31-4B8C-83A1-F6EECF244321}">
                <p14:modId xmlns:p14="http://schemas.microsoft.com/office/powerpoint/2010/main" val="3879108491"/>
              </p:ext>
            </p:extLst>
          </p:nvPr>
        </p:nvGraphicFramePr>
        <p:xfrm>
          <a:off x="6395475" y="2031902"/>
          <a:ext cx="3876517" cy="1397098"/>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graphicFrame>
        <p:nvGraphicFramePr>
          <p:cNvPr id="6" name="図表 5"/>
          <p:cNvGraphicFramePr/>
          <p:nvPr>
            <p:extLst>
              <p:ext uri="{D42A27DB-BD31-4B8C-83A1-F6EECF244321}">
                <p14:modId xmlns:p14="http://schemas.microsoft.com/office/powerpoint/2010/main" val="1101776185"/>
              </p:ext>
            </p:extLst>
          </p:nvPr>
        </p:nvGraphicFramePr>
        <p:xfrm>
          <a:off x="6207601" y="3876383"/>
          <a:ext cx="4061914" cy="2089714"/>
        </p:xfrm>
        <a:graphic>
          <a:graphicData uri="http://schemas.openxmlformats.org/drawingml/2006/diagram">
            <dgm:relIds xmlns:dgm="http://schemas.openxmlformats.org/drawingml/2006/diagram" xmlns:r="http://schemas.openxmlformats.org/officeDocument/2006/relationships" r:dm="rId23" r:lo="rId24" r:qs="rId25" r:cs="rId26"/>
          </a:graphicData>
        </a:graphic>
      </p:graphicFrame>
      <p:sp>
        <p:nvSpPr>
          <p:cNvPr id="9" name="テキスト ボックス 8">
            <a:extLst>
              <a:ext uri="{FF2B5EF4-FFF2-40B4-BE49-F238E27FC236}">
                <a16:creationId xmlns:a16="http://schemas.microsoft.com/office/drawing/2014/main" xmlns="" id="{08AA7F16-6517-477C-A97B-1B363FCDB790}"/>
              </a:ext>
            </a:extLst>
          </p:cNvPr>
          <p:cNvSpPr txBox="1"/>
          <p:nvPr/>
        </p:nvSpPr>
        <p:spPr>
          <a:xfrm>
            <a:off x="125706" y="64553"/>
            <a:ext cx="4288353" cy="584775"/>
          </a:xfrm>
          <a:prstGeom prst="rect">
            <a:avLst/>
          </a:prstGeom>
          <a:noFill/>
        </p:spPr>
        <p:txBody>
          <a:bodyPr wrap="none" rtlCol="0">
            <a:spAutoFit/>
          </a:bodyPr>
          <a:lstStyle/>
          <a:p>
            <a:r>
              <a:rPr lang="ja-JP" altLang="en-US" sz="3200" b="1" dirty="0">
                <a:solidFill>
                  <a:schemeClr val="bg1"/>
                </a:solidFill>
                <a:latin typeface="メイリオ" panose="020B0604030504040204" pitchFamily="50" charset="-128"/>
                <a:ea typeface="メイリオ" panose="020B0604030504040204" pitchFamily="50" charset="-128"/>
              </a:rPr>
              <a:t>企画書で使えるパーツ</a:t>
            </a:r>
            <a:endParaRPr lang="en-US" altLang="ja-JP" sz="3200" b="1" dirty="0">
              <a:solidFill>
                <a:schemeClr val="bg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6398379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テキスト ボックス 26">
            <a:extLst>
              <a:ext uri="{FF2B5EF4-FFF2-40B4-BE49-F238E27FC236}">
                <a16:creationId xmlns:a16="http://schemas.microsoft.com/office/drawing/2014/main" xmlns="" id="{1CA280E5-9A37-4981-848D-1FD1F151FE87}"/>
              </a:ext>
            </a:extLst>
          </p:cNvPr>
          <p:cNvSpPr txBox="1"/>
          <p:nvPr/>
        </p:nvSpPr>
        <p:spPr>
          <a:xfrm>
            <a:off x="10373391" y="6508547"/>
            <a:ext cx="1074461" cy="276999"/>
          </a:xfrm>
          <a:prstGeom prst="rect">
            <a:avLst/>
          </a:prstGeom>
          <a:noFill/>
        </p:spPr>
        <p:txBody>
          <a:bodyPr wrap="none" rtlCol="0">
            <a:spAutoFit/>
          </a:bodyPr>
          <a:lstStyle/>
          <a:p>
            <a:r>
              <a:rPr lang="en-US" altLang="ja-JP" sz="1200" dirty="0">
                <a:solidFill>
                  <a:schemeClr val="bg1"/>
                </a:solidFill>
                <a:latin typeface="Segoe UI" panose="020B0502040204020203" pitchFamily="34" charset="0"/>
                <a:cs typeface="Segoe UI" panose="020B0502040204020203" pitchFamily="34" charset="0"/>
              </a:rPr>
              <a:t>XX University</a:t>
            </a:r>
            <a:endParaRPr kumimoji="1" lang="ja-JP" altLang="en-US" sz="1200" dirty="0">
              <a:solidFill>
                <a:schemeClr val="bg1"/>
              </a:solidFill>
              <a:latin typeface="Segoe UI" panose="020B0502040204020203" pitchFamily="34" charset="0"/>
              <a:cs typeface="Segoe UI" panose="020B0502040204020203" pitchFamily="34" charset="0"/>
            </a:endParaRPr>
          </a:p>
        </p:txBody>
      </p:sp>
      <p:sp>
        <p:nvSpPr>
          <p:cNvPr id="7" name="テキスト ボックス 6">
            <a:extLst>
              <a:ext uri="{FF2B5EF4-FFF2-40B4-BE49-F238E27FC236}">
                <a16:creationId xmlns:a16="http://schemas.microsoft.com/office/drawing/2014/main" xmlns="" id="{4381F33A-3077-4D36-811E-ED446A3FCE60}"/>
              </a:ext>
            </a:extLst>
          </p:cNvPr>
          <p:cNvSpPr txBox="1"/>
          <p:nvPr/>
        </p:nvSpPr>
        <p:spPr>
          <a:xfrm>
            <a:off x="5032561" y="3422554"/>
            <a:ext cx="6724918" cy="923330"/>
          </a:xfrm>
          <a:prstGeom prst="rect">
            <a:avLst/>
          </a:prstGeom>
          <a:noFill/>
        </p:spPr>
        <p:txBody>
          <a:bodyPr wrap="none" rtlCol="0">
            <a:spAutoFit/>
          </a:bodyPr>
          <a:lstStyle/>
          <a:p>
            <a:pPr algn="r"/>
            <a:r>
              <a:rPr lang="ja-JP" altLang="en-US" sz="5400" spc="-300" dirty="0">
                <a:solidFill>
                  <a:srgbClr val="175A96"/>
                </a:solidFill>
                <a:latin typeface="メイリオ" panose="020B0604030504040204" pitchFamily="50" charset="-128"/>
                <a:ea typeface="メイリオ" panose="020B0604030504040204" pitchFamily="50" charset="-128"/>
                <a:cs typeface="Segoe UI" panose="020B0502040204020203" pitchFamily="34" charset="0"/>
              </a:rPr>
              <a:t>企業概要と事業の強み</a:t>
            </a:r>
          </a:p>
        </p:txBody>
      </p:sp>
      <p:sp>
        <p:nvSpPr>
          <p:cNvPr id="9" name="テキスト ボックス 8">
            <a:extLst>
              <a:ext uri="{FF2B5EF4-FFF2-40B4-BE49-F238E27FC236}">
                <a16:creationId xmlns:a16="http://schemas.microsoft.com/office/drawing/2014/main" xmlns="" id="{C9A9D5C6-0E56-4C30-AF63-56946C6048F5}"/>
              </a:ext>
            </a:extLst>
          </p:cNvPr>
          <p:cNvSpPr txBox="1"/>
          <p:nvPr/>
        </p:nvSpPr>
        <p:spPr>
          <a:xfrm>
            <a:off x="6904869" y="5870950"/>
            <a:ext cx="4852610" cy="523220"/>
          </a:xfrm>
          <a:prstGeom prst="rect">
            <a:avLst/>
          </a:prstGeom>
          <a:noFill/>
        </p:spPr>
        <p:txBody>
          <a:bodyPr wrap="none" rtlCol="0">
            <a:spAutoFit/>
          </a:bodyPr>
          <a:lstStyle/>
          <a:p>
            <a:pPr algn="r"/>
            <a:r>
              <a:rPr kumimoji="1" lang="ja-JP" altLang="en-US" sz="2800" b="1" dirty="0">
                <a:solidFill>
                  <a:schemeClr val="tx1">
                    <a:lumMod val="75000"/>
                    <a:lumOff val="25000"/>
                  </a:schemeClr>
                </a:solidFill>
                <a:latin typeface="メイリオ" panose="020B0604030504040204" pitchFamily="50" charset="-128"/>
                <a:ea typeface="メイリオ" panose="020B0604030504040204" pitchFamily="50" charset="-128"/>
                <a:cs typeface="Segoe UI Semibold" panose="020B0702040204020203" pitchFamily="34" charset="0"/>
              </a:rPr>
              <a:t>株式会社ビューポイント重工</a:t>
            </a:r>
          </a:p>
        </p:txBody>
      </p:sp>
      <p:sp>
        <p:nvSpPr>
          <p:cNvPr id="2" name="角丸四角形 1"/>
          <p:cNvSpPr/>
          <p:nvPr/>
        </p:nvSpPr>
        <p:spPr>
          <a:xfrm>
            <a:off x="740662" y="5853257"/>
            <a:ext cx="2161645" cy="540913"/>
          </a:xfrm>
          <a:prstGeom prst="roundRect">
            <a:avLst/>
          </a:prstGeom>
          <a:solidFill>
            <a:srgbClr val="1675B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b="1" dirty="0">
                <a:latin typeface="Arial Black" panose="020B0A04020102020204" pitchFamily="34" charset="0"/>
                <a:ea typeface="メイリオ" panose="020B0604030504040204" pitchFamily="50" charset="-128"/>
              </a:rPr>
              <a:t>WEB</a:t>
            </a:r>
            <a:r>
              <a:rPr kumimoji="1" lang="ja-JP" altLang="en-US" sz="2000" b="1" dirty="0">
                <a:latin typeface="Arial Black" panose="020B0A04020102020204" pitchFamily="34" charset="0"/>
                <a:ea typeface="メイリオ" panose="020B0604030504040204" pitchFamily="50" charset="-128"/>
              </a:rPr>
              <a:t>説明会</a:t>
            </a:r>
          </a:p>
        </p:txBody>
      </p:sp>
    </p:spTree>
    <p:extLst>
      <p:ext uri="{BB962C8B-B14F-4D97-AF65-F5344CB8AC3E}">
        <p14:creationId xmlns:p14="http://schemas.microsoft.com/office/powerpoint/2010/main" val="8696084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プレースホルダー 4"/>
          <p:cNvSpPr>
            <a:spLocks noGrp="1"/>
          </p:cNvSpPr>
          <p:nvPr>
            <p:ph type="body" sz="quarter" idx="13"/>
          </p:nvPr>
        </p:nvSpPr>
        <p:spPr/>
        <p:txBody>
          <a:bodyPr/>
          <a:lstStyle/>
          <a:p>
            <a:r>
              <a:rPr kumimoji="1" lang="ja-JP" altLang="en-US" dirty="0"/>
              <a:t>企業</a:t>
            </a:r>
            <a:r>
              <a:rPr lang="en-US" altLang="ja-JP" dirty="0"/>
              <a:t>DATA</a:t>
            </a:r>
            <a:endParaRPr kumimoji="1" lang="ja-JP" altLang="en-US" dirty="0"/>
          </a:p>
        </p:txBody>
      </p:sp>
      <p:graphicFrame>
        <p:nvGraphicFramePr>
          <p:cNvPr id="3" name="表 2">
            <a:extLst>
              <a:ext uri="{FF2B5EF4-FFF2-40B4-BE49-F238E27FC236}">
                <a16:creationId xmlns:a16="http://schemas.microsoft.com/office/drawing/2014/main" xmlns="" id="{C537F459-5D53-484D-9229-2C3D55E1DF18}"/>
              </a:ext>
            </a:extLst>
          </p:cNvPr>
          <p:cNvGraphicFramePr>
            <a:graphicFrameLocks noGrp="1"/>
          </p:cNvGraphicFramePr>
          <p:nvPr>
            <p:extLst>
              <p:ext uri="{D42A27DB-BD31-4B8C-83A1-F6EECF244321}">
                <p14:modId xmlns:p14="http://schemas.microsoft.com/office/powerpoint/2010/main" val="1964458860"/>
              </p:ext>
            </p:extLst>
          </p:nvPr>
        </p:nvGraphicFramePr>
        <p:xfrm>
          <a:off x="732000" y="933816"/>
          <a:ext cx="10728000" cy="4990368"/>
        </p:xfrm>
        <a:graphic>
          <a:graphicData uri="http://schemas.openxmlformats.org/drawingml/2006/table">
            <a:tbl>
              <a:tblPr firstRow="1" bandRow="1">
                <a:tableStyleId>{2D5ABB26-0587-4C30-8999-92F81FD0307C}</a:tableStyleId>
              </a:tblPr>
              <a:tblGrid>
                <a:gridCol w="2428980">
                  <a:extLst>
                    <a:ext uri="{9D8B030D-6E8A-4147-A177-3AD203B41FA5}">
                      <a16:colId xmlns:a16="http://schemas.microsoft.com/office/drawing/2014/main" xmlns="" val="749954775"/>
                    </a:ext>
                  </a:extLst>
                </a:gridCol>
                <a:gridCol w="8299020">
                  <a:extLst>
                    <a:ext uri="{9D8B030D-6E8A-4147-A177-3AD203B41FA5}">
                      <a16:colId xmlns:a16="http://schemas.microsoft.com/office/drawing/2014/main" xmlns="" val="3908146384"/>
                    </a:ext>
                  </a:extLst>
                </a:gridCol>
              </a:tblGrid>
              <a:tr h="643452">
                <a:tc>
                  <a:txBody>
                    <a:bodyPr/>
                    <a:lstStyle/>
                    <a:p>
                      <a:r>
                        <a:rPr kumimoji="1" lang="ja-JP" altLang="en-US" sz="2400" b="1" dirty="0">
                          <a:solidFill>
                            <a:schemeClr val="tx1">
                              <a:lumMod val="75000"/>
                              <a:lumOff val="25000"/>
                            </a:schemeClr>
                          </a:solidFill>
                          <a:latin typeface="Arial Black" panose="020B0A04020102020204" pitchFamily="34" charset="0"/>
                          <a:ea typeface="メイリオ" panose="020B0604030504040204" pitchFamily="50" charset="-128"/>
                        </a:rPr>
                        <a:t>創業</a:t>
                      </a:r>
                    </a:p>
                  </a:txBody>
                  <a:tcPr anchor="ctr">
                    <a:lnL w="9525" cap="flat" cmpd="sng" algn="ctr">
                      <a:solidFill>
                        <a:schemeClr val="tx1">
                          <a:lumMod val="75000"/>
                          <a:lumOff val="25000"/>
                        </a:schemeClr>
                      </a:solidFill>
                      <a:prstDash val="solid"/>
                      <a:round/>
                      <a:headEnd type="none" w="med" len="med"/>
                      <a:tailEnd type="none" w="med" len="med"/>
                    </a:lnL>
                    <a:lnR w="9525" cap="flat" cmpd="sng" algn="ctr">
                      <a:solidFill>
                        <a:schemeClr val="tx1">
                          <a:lumMod val="75000"/>
                          <a:lumOff val="25000"/>
                        </a:schemeClr>
                      </a:solidFill>
                      <a:prstDash val="solid"/>
                      <a:round/>
                      <a:headEnd type="none" w="med" len="med"/>
                      <a:tailEnd type="none" w="med" len="med"/>
                    </a:lnR>
                    <a:lnT w="9525" cap="flat" cmpd="sng" algn="ctr">
                      <a:solidFill>
                        <a:schemeClr val="tx1">
                          <a:lumMod val="75000"/>
                          <a:lumOff val="25000"/>
                        </a:schemeClr>
                      </a:solidFill>
                      <a:prstDash val="solid"/>
                      <a:round/>
                      <a:headEnd type="none" w="med" len="med"/>
                      <a:tailEnd type="none" w="med" len="med"/>
                    </a:lnT>
                    <a:lnB w="9525" cap="flat" cmpd="sng" algn="ctr">
                      <a:solidFill>
                        <a:schemeClr val="tx1">
                          <a:lumMod val="75000"/>
                          <a:lumOff val="25000"/>
                        </a:schemeClr>
                      </a:solidFill>
                      <a:prstDash val="solid"/>
                      <a:round/>
                      <a:headEnd type="none" w="med" len="med"/>
                      <a:tailEnd type="none" w="med" len="med"/>
                    </a:lnB>
                    <a:solidFill>
                      <a:schemeClr val="accent3">
                        <a:lumMod val="20000"/>
                        <a:lumOff val="80000"/>
                      </a:schemeClr>
                    </a:solidFill>
                  </a:tcPr>
                </a:tc>
                <a:tc>
                  <a:txBody>
                    <a:bodyPr/>
                    <a:lstStyle/>
                    <a:p>
                      <a:r>
                        <a:rPr kumimoji="1" lang="en-US" altLang="ja-JP" sz="2400" dirty="0">
                          <a:solidFill>
                            <a:schemeClr val="tx1">
                              <a:lumMod val="75000"/>
                              <a:lumOff val="25000"/>
                            </a:schemeClr>
                          </a:solidFill>
                          <a:latin typeface="Arial Black" panose="020B0A04020102020204" pitchFamily="34" charset="0"/>
                          <a:ea typeface="メイリオ" panose="020B0604030504040204" pitchFamily="50" charset="-128"/>
                        </a:rPr>
                        <a:t>1908</a:t>
                      </a:r>
                      <a:r>
                        <a:rPr kumimoji="1" lang="ja-JP" altLang="en-US" sz="2400" dirty="0">
                          <a:solidFill>
                            <a:schemeClr val="tx1">
                              <a:lumMod val="75000"/>
                              <a:lumOff val="25000"/>
                            </a:schemeClr>
                          </a:solidFill>
                          <a:latin typeface="Arial Black" panose="020B0A04020102020204" pitchFamily="34" charset="0"/>
                          <a:ea typeface="メイリオ" panose="020B0604030504040204" pitchFamily="50" charset="-128"/>
                        </a:rPr>
                        <a:t>（明治</a:t>
                      </a:r>
                      <a:r>
                        <a:rPr kumimoji="1" lang="en-US" altLang="ja-JP" sz="2400" dirty="0">
                          <a:solidFill>
                            <a:schemeClr val="tx1">
                              <a:lumMod val="75000"/>
                              <a:lumOff val="25000"/>
                            </a:schemeClr>
                          </a:solidFill>
                          <a:latin typeface="Arial Black" panose="020B0A04020102020204" pitchFamily="34" charset="0"/>
                          <a:ea typeface="メイリオ" panose="020B0604030504040204" pitchFamily="50" charset="-128"/>
                        </a:rPr>
                        <a:t>41</a:t>
                      </a:r>
                      <a:r>
                        <a:rPr kumimoji="1" lang="ja-JP" altLang="en-US" sz="2400" dirty="0">
                          <a:solidFill>
                            <a:schemeClr val="tx1">
                              <a:lumMod val="75000"/>
                              <a:lumOff val="25000"/>
                            </a:schemeClr>
                          </a:solidFill>
                          <a:latin typeface="Arial Black" panose="020B0A04020102020204" pitchFamily="34" charset="0"/>
                          <a:ea typeface="メイリオ" panose="020B0604030504040204" pitchFamily="50" charset="-128"/>
                        </a:rPr>
                        <a:t>）年</a:t>
                      </a:r>
                      <a:endParaRPr kumimoji="1" lang="ja-JP" altLang="en-US" sz="2400" b="1" dirty="0">
                        <a:solidFill>
                          <a:schemeClr val="tx1">
                            <a:lumMod val="75000"/>
                            <a:lumOff val="25000"/>
                          </a:schemeClr>
                        </a:solidFill>
                        <a:latin typeface="Arial Black" panose="020B0A04020102020204" pitchFamily="34" charset="0"/>
                        <a:ea typeface="メイリオ" panose="020B0604030504040204" pitchFamily="50" charset="-128"/>
                      </a:endParaRPr>
                    </a:p>
                  </a:txBody>
                  <a:tcPr anchor="ctr">
                    <a:lnL w="9525" cap="flat" cmpd="sng" algn="ctr">
                      <a:solidFill>
                        <a:schemeClr val="tx1">
                          <a:lumMod val="75000"/>
                          <a:lumOff val="25000"/>
                        </a:schemeClr>
                      </a:solidFill>
                      <a:prstDash val="solid"/>
                      <a:round/>
                      <a:headEnd type="none" w="med" len="med"/>
                      <a:tailEnd type="none" w="med" len="med"/>
                    </a:lnL>
                    <a:lnR w="9525" cap="flat" cmpd="sng" algn="ctr">
                      <a:solidFill>
                        <a:schemeClr val="tx1">
                          <a:lumMod val="75000"/>
                          <a:lumOff val="25000"/>
                        </a:schemeClr>
                      </a:solidFill>
                      <a:prstDash val="solid"/>
                      <a:round/>
                      <a:headEnd type="none" w="med" len="med"/>
                      <a:tailEnd type="none" w="med" len="med"/>
                    </a:lnR>
                    <a:lnT w="9525" cap="flat" cmpd="sng" algn="ctr">
                      <a:solidFill>
                        <a:schemeClr val="tx1">
                          <a:lumMod val="75000"/>
                          <a:lumOff val="25000"/>
                        </a:schemeClr>
                      </a:solidFill>
                      <a:prstDash val="solid"/>
                      <a:round/>
                      <a:headEnd type="none" w="med" len="med"/>
                      <a:tailEnd type="none" w="med" len="med"/>
                    </a:lnT>
                    <a:lnB w="9525" cap="flat" cmpd="sng" algn="ctr">
                      <a:solidFill>
                        <a:schemeClr val="tx1">
                          <a:lumMod val="75000"/>
                          <a:lumOff val="25000"/>
                        </a:schemeClr>
                      </a:solidFill>
                      <a:prstDash val="solid"/>
                      <a:round/>
                      <a:headEnd type="none" w="med" len="med"/>
                      <a:tailEnd type="none" w="med" len="med"/>
                    </a:lnB>
                  </a:tcPr>
                </a:tc>
                <a:extLst>
                  <a:ext uri="{0D108BD9-81ED-4DB2-BD59-A6C34878D82A}">
                    <a16:rowId xmlns:a16="http://schemas.microsoft.com/office/drawing/2014/main" xmlns="" val="3656834509"/>
                  </a:ext>
                </a:extLst>
              </a:tr>
              <a:tr h="643452">
                <a:tc>
                  <a:txBody>
                    <a:bodyPr/>
                    <a:lstStyle/>
                    <a:p>
                      <a:r>
                        <a:rPr kumimoji="1" lang="ja-JP" altLang="en-US" sz="2400" b="1" dirty="0">
                          <a:solidFill>
                            <a:schemeClr val="tx1">
                              <a:lumMod val="75000"/>
                              <a:lumOff val="25000"/>
                            </a:schemeClr>
                          </a:solidFill>
                          <a:latin typeface="Arial Black" panose="020B0A04020102020204" pitchFamily="34" charset="0"/>
                          <a:ea typeface="メイリオ" panose="020B0604030504040204" pitchFamily="50" charset="-128"/>
                        </a:rPr>
                        <a:t>設立</a:t>
                      </a:r>
                    </a:p>
                  </a:txBody>
                  <a:tcPr anchor="ctr">
                    <a:lnL w="9525" cap="flat" cmpd="sng" algn="ctr">
                      <a:solidFill>
                        <a:schemeClr val="tx1">
                          <a:lumMod val="75000"/>
                          <a:lumOff val="25000"/>
                        </a:schemeClr>
                      </a:solidFill>
                      <a:prstDash val="solid"/>
                      <a:round/>
                      <a:headEnd type="none" w="med" len="med"/>
                      <a:tailEnd type="none" w="med" len="med"/>
                    </a:lnL>
                    <a:lnR w="9525" cap="flat" cmpd="sng" algn="ctr">
                      <a:solidFill>
                        <a:schemeClr val="tx1">
                          <a:lumMod val="75000"/>
                          <a:lumOff val="25000"/>
                        </a:schemeClr>
                      </a:solidFill>
                      <a:prstDash val="solid"/>
                      <a:round/>
                      <a:headEnd type="none" w="med" len="med"/>
                      <a:tailEnd type="none" w="med" len="med"/>
                    </a:lnR>
                    <a:lnT w="9525" cap="flat" cmpd="sng" algn="ctr">
                      <a:solidFill>
                        <a:schemeClr val="tx1">
                          <a:lumMod val="75000"/>
                          <a:lumOff val="25000"/>
                        </a:schemeClr>
                      </a:solidFill>
                      <a:prstDash val="solid"/>
                      <a:round/>
                      <a:headEnd type="none" w="med" len="med"/>
                      <a:tailEnd type="none" w="med" len="med"/>
                    </a:lnT>
                    <a:lnB w="9525" cap="flat" cmpd="sng" algn="ctr">
                      <a:solidFill>
                        <a:schemeClr val="tx1">
                          <a:lumMod val="75000"/>
                          <a:lumOff val="25000"/>
                        </a:schemeClr>
                      </a:solidFill>
                      <a:prstDash val="solid"/>
                      <a:round/>
                      <a:headEnd type="none" w="med" len="med"/>
                      <a:tailEnd type="none" w="med" len="med"/>
                    </a:lnB>
                    <a:solidFill>
                      <a:schemeClr val="accent3">
                        <a:lumMod val="20000"/>
                        <a:lumOff val="80000"/>
                      </a:schemeClr>
                    </a:solidFill>
                  </a:tcPr>
                </a:tc>
                <a:tc>
                  <a:txBody>
                    <a:bodyPr/>
                    <a:lstStyle/>
                    <a:p>
                      <a:r>
                        <a:rPr kumimoji="1" lang="en-US" altLang="ja-JP" sz="2400" dirty="0">
                          <a:solidFill>
                            <a:schemeClr val="tx1">
                              <a:lumMod val="75000"/>
                              <a:lumOff val="25000"/>
                            </a:schemeClr>
                          </a:solidFill>
                          <a:latin typeface="Arial Black" panose="020B0A04020102020204" pitchFamily="34" charset="0"/>
                          <a:ea typeface="メイリオ" panose="020B0604030504040204" pitchFamily="50" charset="-128"/>
                        </a:rPr>
                        <a:t>1940</a:t>
                      </a:r>
                      <a:r>
                        <a:rPr kumimoji="1" lang="ja-JP" altLang="en-US" sz="2400" dirty="0">
                          <a:solidFill>
                            <a:schemeClr val="tx1">
                              <a:lumMod val="75000"/>
                              <a:lumOff val="25000"/>
                            </a:schemeClr>
                          </a:solidFill>
                          <a:latin typeface="Arial Black" panose="020B0A04020102020204" pitchFamily="34" charset="0"/>
                          <a:ea typeface="メイリオ" panose="020B0604030504040204" pitchFamily="50" charset="-128"/>
                        </a:rPr>
                        <a:t>（昭和</a:t>
                      </a:r>
                      <a:r>
                        <a:rPr kumimoji="1" lang="en-US" altLang="ja-JP" sz="2400" dirty="0">
                          <a:solidFill>
                            <a:schemeClr val="tx1">
                              <a:lumMod val="75000"/>
                              <a:lumOff val="25000"/>
                            </a:schemeClr>
                          </a:solidFill>
                          <a:latin typeface="Arial Black" panose="020B0A04020102020204" pitchFamily="34" charset="0"/>
                          <a:ea typeface="メイリオ" panose="020B0604030504040204" pitchFamily="50" charset="-128"/>
                        </a:rPr>
                        <a:t>15</a:t>
                      </a:r>
                      <a:r>
                        <a:rPr kumimoji="1" lang="ja-JP" altLang="en-US" sz="2400" dirty="0">
                          <a:solidFill>
                            <a:schemeClr val="tx1">
                              <a:lumMod val="75000"/>
                              <a:lumOff val="25000"/>
                            </a:schemeClr>
                          </a:solidFill>
                          <a:latin typeface="Arial Black" panose="020B0A04020102020204" pitchFamily="34" charset="0"/>
                          <a:ea typeface="メイリオ" panose="020B0604030504040204" pitchFamily="50" charset="-128"/>
                        </a:rPr>
                        <a:t>）年</a:t>
                      </a:r>
                      <a:endParaRPr kumimoji="1" lang="ja-JP" altLang="en-US" sz="2400" b="1" dirty="0">
                        <a:solidFill>
                          <a:schemeClr val="tx1">
                            <a:lumMod val="75000"/>
                            <a:lumOff val="25000"/>
                          </a:schemeClr>
                        </a:solidFill>
                        <a:latin typeface="Arial Black" panose="020B0A04020102020204" pitchFamily="34" charset="0"/>
                        <a:ea typeface="メイリオ" panose="020B0604030504040204" pitchFamily="50" charset="-128"/>
                      </a:endParaRPr>
                    </a:p>
                  </a:txBody>
                  <a:tcPr anchor="ctr">
                    <a:lnL w="9525" cap="flat" cmpd="sng" algn="ctr">
                      <a:solidFill>
                        <a:schemeClr val="tx1">
                          <a:lumMod val="75000"/>
                          <a:lumOff val="25000"/>
                        </a:schemeClr>
                      </a:solidFill>
                      <a:prstDash val="solid"/>
                      <a:round/>
                      <a:headEnd type="none" w="med" len="med"/>
                      <a:tailEnd type="none" w="med" len="med"/>
                    </a:lnL>
                    <a:lnR w="9525" cap="flat" cmpd="sng" algn="ctr">
                      <a:solidFill>
                        <a:schemeClr val="tx1">
                          <a:lumMod val="75000"/>
                          <a:lumOff val="25000"/>
                        </a:schemeClr>
                      </a:solidFill>
                      <a:prstDash val="solid"/>
                      <a:round/>
                      <a:headEnd type="none" w="med" len="med"/>
                      <a:tailEnd type="none" w="med" len="med"/>
                    </a:lnR>
                    <a:lnT w="9525" cap="flat" cmpd="sng" algn="ctr">
                      <a:solidFill>
                        <a:schemeClr val="tx1">
                          <a:lumMod val="75000"/>
                          <a:lumOff val="25000"/>
                        </a:schemeClr>
                      </a:solidFill>
                      <a:prstDash val="solid"/>
                      <a:round/>
                      <a:headEnd type="none" w="med" len="med"/>
                      <a:tailEnd type="none" w="med" len="med"/>
                    </a:lnT>
                    <a:lnB w="9525" cap="flat" cmpd="sng" algn="ctr">
                      <a:solidFill>
                        <a:schemeClr val="tx1">
                          <a:lumMod val="75000"/>
                          <a:lumOff val="25000"/>
                        </a:schemeClr>
                      </a:solidFill>
                      <a:prstDash val="solid"/>
                      <a:round/>
                      <a:headEnd type="none" w="med" len="med"/>
                      <a:tailEnd type="none" w="med" len="med"/>
                    </a:lnB>
                  </a:tcPr>
                </a:tc>
                <a:extLst>
                  <a:ext uri="{0D108BD9-81ED-4DB2-BD59-A6C34878D82A}">
                    <a16:rowId xmlns:a16="http://schemas.microsoft.com/office/drawing/2014/main" xmlns="" val="958688968"/>
                  </a:ext>
                </a:extLst>
              </a:tr>
              <a:tr h="643452">
                <a:tc>
                  <a:txBody>
                    <a:bodyPr/>
                    <a:lstStyle/>
                    <a:p>
                      <a:r>
                        <a:rPr kumimoji="1" lang="ja-JP" altLang="en-US" sz="2400" b="1" dirty="0">
                          <a:solidFill>
                            <a:schemeClr val="tx1">
                              <a:lumMod val="75000"/>
                              <a:lumOff val="25000"/>
                            </a:schemeClr>
                          </a:solidFill>
                          <a:latin typeface="Arial Black" panose="020B0A04020102020204" pitchFamily="34" charset="0"/>
                          <a:ea typeface="メイリオ" panose="020B0604030504040204" pitchFamily="50" charset="-128"/>
                        </a:rPr>
                        <a:t>本社</a:t>
                      </a:r>
                    </a:p>
                  </a:txBody>
                  <a:tcPr anchor="ctr">
                    <a:lnL w="9525" cap="flat" cmpd="sng" algn="ctr">
                      <a:solidFill>
                        <a:schemeClr val="tx1">
                          <a:lumMod val="75000"/>
                          <a:lumOff val="25000"/>
                        </a:schemeClr>
                      </a:solidFill>
                      <a:prstDash val="solid"/>
                      <a:round/>
                      <a:headEnd type="none" w="med" len="med"/>
                      <a:tailEnd type="none" w="med" len="med"/>
                    </a:lnL>
                    <a:lnR w="9525" cap="flat" cmpd="sng" algn="ctr">
                      <a:solidFill>
                        <a:schemeClr val="tx1">
                          <a:lumMod val="75000"/>
                          <a:lumOff val="25000"/>
                        </a:schemeClr>
                      </a:solidFill>
                      <a:prstDash val="solid"/>
                      <a:round/>
                      <a:headEnd type="none" w="med" len="med"/>
                      <a:tailEnd type="none" w="med" len="med"/>
                    </a:lnR>
                    <a:lnT w="9525" cap="flat" cmpd="sng" algn="ctr">
                      <a:solidFill>
                        <a:schemeClr val="tx1">
                          <a:lumMod val="75000"/>
                          <a:lumOff val="25000"/>
                        </a:schemeClr>
                      </a:solidFill>
                      <a:prstDash val="solid"/>
                      <a:round/>
                      <a:headEnd type="none" w="med" len="med"/>
                      <a:tailEnd type="none" w="med" len="med"/>
                    </a:lnT>
                    <a:lnB w="9525" cap="flat" cmpd="sng" algn="ctr">
                      <a:solidFill>
                        <a:schemeClr val="tx1">
                          <a:lumMod val="75000"/>
                          <a:lumOff val="25000"/>
                        </a:schemeClr>
                      </a:solidFill>
                      <a:prstDash val="solid"/>
                      <a:round/>
                      <a:headEnd type="none" w="med" len="med"/>
                      <a:tailEnd type="none" w="med" len="med"/>
                    </a:lnB>
                    <a:solidFill>
                      <a:schemeClr val="accent3">
                        <a:lumMod val="20000"/>
                        <a:lumOff val="80000"/>
                      </a:schemeClr>
                    </a:solidFill>
                  </a:tcPr>
                </a:tc>
                <a:tc>
                  <a:txBody>
                    <a:bodyPr/>
                    <a:lstStyle/>
                    <a:p>
                      <a:r>
                        <a:rPr kumimoji="1" lang="ja-JP" altLang="en-US" sz="2400" dirty="0">
                          <a:solidFill>
                            <a:schemeClr val="tx1">
                              <a:lumMod val="75000"/>
                              <a:lumOff val="25000"/>
                            </a:schemeClr>
                          </a:solidFill>
                          <a:latin typeface="Arial Black" panose="020B0A04020102020204" pitchFamily="34" charset="0"/>
                          <a:ea typeface="メイリオ" panose="020B0604030504040204" pitchFamily="50" charset="-128"/>
                        </a:rPr>
                        <a:t>東京都港区</a:t>
                      </a:r>
                      <a:endParaRPr kumimoji="1" lang="ja-JP" altLang="en-US" sz="2400" b="1" dirty="0">
                        <a:solidFill>
                          <a:schemeClr val="tx1">
                            <a:lumMod val="75000"/>
                            <a:lumOff val="25000"/>
                          </a:schemeClr>
                        </a:solidFill>
                        <a:latin typeface="Arial Black" panose="020B0A04020102020204" pitchFamily="34" charset="0"/>
                        <a:ea typeface="メイリオ" panose="020B0604030504040204" pitchFamily="50" charset="-128"/>
                      </a:endParaRPr>
                    </a:p>
                  </a:txBody>
                  <a:tcPr anchor="ctr">
                    <a:lnL w="9525" cap="flat" cmpd="sng" algn="ctr">
                      <a:solidFill>
                        <a:schemeClr val="tx1">
                          <a:lumMod val="75000"/>
                          <a:lumOff val="25000"/>
                        </a:schemeClr>
                      </a:solidFill>
                      <a:prstDash val="solid"/>
                      <a:round/>
                      <a:headEnd type="none" w="med" len="med"/>
                      <a:tailEnd type="none" w="med" len="med"/>
                    </a:lnL>
                    <a:lnR w="9525" cap="flat" cmpd="sng" algn="ctr">
                      <a:solidFill>
                        <a:schemeClr val="tx1">
                          <a:lumMod val="75000"/>
                          <a:lumOff val="25000"/>
                        </a:schemeClr>
                      </a:solidFill>
                      <a:prstDash val="solid"/>
                      <a:round/>
                      <a:headEnd type="none" w="med" len="med"/>
                      <a:tailEnd type="none" w="med" len="med"/>
                    </a:lnR>
                    <a:lnT w="9525" cap="flat" cmpd="sng" algn="ctr">
                      <a:solidFill>
                        <a:schemeClr val="tx1">
                          <a:lumMod val="75000"/>
                          <a:lumOff val="25000"/>
                        </a:schemeClr>
                      </a:solidFill>
                      <a:prstDash val="solid"/>
                      <a:round/>
                      <a:headEnd type="none" w="med" len="med"/>
                      <a:tailEnd type="none" w="med" len="med"/>
                    </a:lnT>
                    <a:lnB w="9525" cap="flat" cmpd="sng" algn="ctr">
                      <a:solidFill>
                        <a:schemeClr val="tx1">
                          <a:lumMod val="75000"/>
                          <a:lumOff val="25000"/>
                        </a:schemeClr>
                      </a:solidFill>
                      <a:prstDash val="solid"/>
                      <a:round/>
                      <a:headEnd type="none" w="med" len="med"/>
                      <a:tailEnd type="none" w="med" len="med"/>
                    </a:lnB>
                  </a:tcPr>
                </a:tc>
                <a:extLst>
                  <a:ext uri="{0D108BD9-81ED-4DB2-BD59-A6C34878D82A}">
                    <a16:rowId xmlns:a16="http://schemas.microsoft.com/office/drawing/2014/main" xmlns="" val="4285474871"/>
                  </a:ext>
                </a:extLst>
              </a:tr>
              <a:tr h="643452">
                <a:tc>
                  <a:txBody>
                    <a:bodyPr/>
                    <a:lstStyle/>
                    <a:p>
                      <a:r>
                        <a:rPr kumimoji="1" lang="ja-JP" altLang="en-US" sz="2400" b="1" dirty="0">
                          <a:solidFill>
                            <a:schemeClr val="tx1">
                              <a:lumMod val="75000"/>
                              <a:lumOff val="25000"/>
                            </a:schemeClr>
                          </a:solidFill>
                          <a:latin typeface="Arial Black" panose="020B0A04020102020204" pitchFamily="34" charset="0"/>
                          <a:ea typeface="メイリオ" panose="020B0604030504040204" pitchFamily="50" charset="-128"/>
                        </a:rPr>
                        <a:t>資本金</a:t>
                      </a:r>
                    </a:p>
                  </a:txBody>
                  <a:tcPr anchor="ctr">
                    <a:lnL w="9525" cap="flat" cmpd="sng" algn="ctr">
                      <a:solidFill>
                        <a:schemeClr val="tx1">
                          <a:lumMod val="75000"/>
                          <a:lumOff val="25000"/>
                        </a:schemeClr>
                      </a:solidFill>
                      <a:prstDash val="solid"/>
                      <a:round/>
                      <a:headEnd type="none" w="med" len="med"/>
                      <a:tailEnd type="none" w="med" len="med"/>
                    </a:lnL>
                    <a:lnR w="9525" cap="flat" cmpd="sng" algn="ctr">
                      <a:solidFill>
                        <a:schemeClr val="tx1">
                          <a:lumMod val="75000"/>
                          <a:lumOff val="25000"/>
                        </a:schemeClr>
                      </a:solidFill>
                      <a:prstDash val="solid"/>
                      <a:round/>
                      <a:headEnd type="none" w="med" len="med"/>
                      <a:tailEnd type="none" w="med" len="med"/>
                    </a:lnR>
                    <a:lnT w="9525" cap="flat" cmpd="sng" algn="ctr">
                      <a:solidFill>
                        <a:schemeClr val="tx1">
                          <a:lumMod val="75000"/>
                          <a:lumOff val="25000"/>
                        </a:schemeClr>
                      </a:solidFill>
                      <a:prstDash val="solid"/>
                      <a:round/>
                      <a:headEnd type="none" w="med" len="med"/>
                      <a:tailEnd type="none" w="med" len="med"/>
                    </a:lnT>
                    <a:lnB w="9525" cap="flat" cmpd="sng" algn="ctr">
                      <a:solidFill>
                        <a:schemeClr val="tx1">
                          <a:lumMod val="75000"/>
                          <a:lumOff val="25000"/>
                        </a:schemeClr>
                      </a:solidFill>
                      <a:prstDash val="solid"/>
                      <a:round/>
                      <a:headEnd type="none" w="med" len="med"/>
                      <a:tailEnd type="none" w="med" len="med"/>
                    </a:lnB>
                    <a:solidFill>
                      <a:schemeClr val="accent3">
                        <a:lumMod val="20000"/>
                        <a:lumOff val="80000"/>
                      </a:schemeClr>
                    </a:solidFill>
                  </a:tcPr>
                </a:tc>
                <a:tc>
                  <a:txBody>
                    <a:bodyPr/>
                    <a:lstStyle/>
                    <a:p>
                      <a:r>
                        <a:rPr kumimoji="1" lang="en-US" altLang="ja-JP" sz="2400" dirty="0">
                          <a:solidFill>
                            <a:schemeClr val="tx1">
                              <a:lumMod val="75000"/>
                              <a:lumOff val="25000"/>
                            </a:schemeClr>
                          </a:solidFill>
                          <a:latin typeface="Arial Black" panose="020B0A04020102020204" pitchFamily="34" charset="0"/>
                          <a:ea typeface="メイリオ" panose="020B0604030504040204" pitchFamily="50" charset="-128"/>
                        </a:rPr>
                        <a:t>275</a:t>
                      </a:r>
                      <a:r>
                        <a:rPr kumimoji="1" lang="ja-JP" altLang="en-US" sz="2400" dirty="0">
                          <a:solidFill>
                            <a:schemeClr val="tx1">
                              <a:lumMod val="75000"/>
                              <a:lumOff val="25000"/>
                            </a:schemeClr>
                          </a:solidFill>
                          <a:latin typeface="Arial Black" panose="020B0A04020102020204" pitchFamily="34" charset="0"/>
                          <a:ea typeface="メイリオ" panose="020B0604030504040204" pitchFamily="50" charset="-128"/>
                        </a:rPr>
                        <a:t>億円（</a:t>
                      </a:r>
                      <a:r>
                        <a:rPr kumimoji="1" lang="en-US" altLang="ja-JP" sz="2400" dirty="0">
                          <a:solidFill>
                            <a:schemeClr val="tx1">
                              <a:lumMod val="75000"/>
                              <a:lumOff val="25000"/>
                            </a:schemeClr>
                          </a:solidFill>
                          <a:latin typeface="Arial Black" panose="020B0A04020102020204" pitchFamily="34" charset="0"/>
                          <a:ea typeface="メイリオ" panose="020B0604030504040204" pitchFamily="50" charset="-128"/>
                        </a:rPr>
                        <a:t>2018</a:t>
                      </a:r>
                      <a:r>
                        <a:rPr kumimoji="1" lang="ja-JP" altLang="en-US" sz="2400" dirty="0">
                          <a:solidFill>
                            <a:schemeClr val="tx1">
                              <a:lumMod val="75000"/>
                              <a:lumOff val="25000"/>
                            </a:schemeClr>
                          </a:solidFill>
                          <a:latin typeface="Arial Black" panose="020B0A04020102020204" pitchFamily="34" charset="0"/>
                          <a:ea typeface="メイリオ" panose="020B0604030504040204" pitchFamily="50" charset="-128"/>
                        </a:rPr>
                        <a:t>年</a:t>
                      </a:r>
                      <a:r>
                        <a:rPr kumimoji="1" lang="en-US" altLang="ja-JP" sz="2400" dirty="0">
                          <a:solidFill>
                            <a:schemeClr val="tx1">
                              <a:lumMod val="75000"/>
                              <a:lumOff val="25000"/>
                            </a:schemeClr>
                          </a:solidFill>
                          <a:latin typeface="Arial Black" panose="020B0A04020102020204" pitchFamily="34" charset="0"/>
                          <a:ea typeface="メイリオ" panose="020B0604030504040204" pitchFamily="50" charset="-128"/>
                        </a:rPr>
                        <a:t>8</a:t>
                      </a:r>
                      <a:r>
                        <a:rPr kumimoji="1" lang="ja-JP" altLang="en-US" sz="2400" dirty="0">
                          <a:solidFill>
                            <a:schemeClr val="tx1">
                              <a:lumMod val="75000"/>
                              <a:lumOff val="25000"/>
                            </a:schemeClr>
                          </a:solidFill>
                          <a:latin typeface="Arial Black" panose="020B0A04020102020204" pitchFamily="34" charset="0"/>
                          <a:ea typeface="メイリオ" panose="020B0604030504040204" pitchFamily="50" charset="-128"/>
                        </a:rPr>
                        <a:t>月期）</a:t>
                      </a:r>
                      <a:endParaRPr kumimoji="1" lang="ja-JP" altLang="en-US" sz="2400" b="1" dirty="0">
                        <a:solidFill>
                          <a:schemeClr val="tx1">
                            <a:lumMod val="75000"/>
                            <a:lumOff val="25000"/>
                          </a:schemeClr>
                        </a:solidFill>
                        <a:latin typeface="Arial Black" panose="020B0A04020102020204" pitchFamily="34" charset="0"/>
                        <a:ea typeface="メイリオ" panose="020B0604030504040204" pitchFamily="50" charset="-128"/>
                      </a:endParaRPr>
                    </a:p>
                  </a:txBody>
                  <a:tcPr anchor="ctr">
                    <a:lnL w="9525" cap="flat" cmpd="sng" algn="ctr">
                      <a:solidFill>
                        <a:schemeClr val="tx1">
                          <a:lumMod val="75000"/>
                          <a:lumOff val="25000"/>
                        </a:schemeClr>
                      </a:solidFill>
                      <a:prstDash val="solid"/>
                      <a:round/>
                      <a:headEnd type="none" w="med" len="med"/>
                      <a:tailEnd type="none" w="med" len="med"/>
                    </a:lnL>
                    <a:lnR w="9525" cap="flat" cmpd="sng" algn="ctr">
                      <a:solidFill>
                        <a:schemeClr val="tx1">
                          <a:lumMod val="75000"/>
                          <a:lumOff val="25000"/>
                        </a:schemeClr>
                      </a:solidFill>
                      <a:prstDash val="solid"/>
                      <a:round/>
                      <a:headEnd type="none" w="med" len="med"/>
                      <a:tailEnd type="none" w="med" len="med"/>
                    </a:lnR>
                    <a:lnT w="9525" cap="flat" cmpd="sng" algn="ctr">
                      <a:solidFill>
                        <a:schemeClr val="tx1">
                          <a:lumMod val="75000"/>
                          <a:lumOff val="25000"/>
                        </a:schemeClr>
                      </a:solidFill>
                      <a:prstDash val="solid"/>
                      <a:round/>
                      <a:headEnd type="none" w="med" len="med"/>
                      <a:tailEnd type="none" w="med" len="med"/>
                    </a:lnT>
                    <a:lnB w="9525" cap="flat" cmpd="sng" algn="ctr">
                      <a:solidFill>
                        <a:schemeClr val="tx1">
                          <a:lumMod val="75000"/>
                          <a:lumOff val="25000"/>
                        </a:schemeClr>
                      </a:solidFill>
                      <a:prstDash val="solid"/>
                      <a:round/>
                      <a:headEnd type="none" w="med" len="med"/>
                      <a:tailEnd type="none" w="med" len="med"/>
                    </a:lnB>
                  </a:tcPr>
                </a:tc>
                <a:extLst>
                  <a:ext uri="{0D108BD9-81ED-4DB2-BD59-A6C34878D82A}">
                    <a16:rowId xmlns:a16="http://schemas.microsoft.com/office/drawing/2014/main" xmlns="" val="3621067569"/>
                  </a:ext>
                </a:extLst>
              </a:tr>
              <a:tr h="643452">
                <a:tc>
                  <a:txBody>
                    <a:bodyPr/>
                    <a:lstStyle/>
                    <a:p>
                      <a:r>
                        <a:rPr kumimoji="1" lang="ja-JP" altLang="en-US" sz="2400" b="1" dirty="0">
                          <a:solidFill>
                            <a:schemeClr val="tx1">
                              <a:lumMod val="75000"/>
                              <a:lumOff val="25000"/>
                            </a:schemeClr>
                          </a:solidFill>
                          <a:latin typeface="Arial Black" panose="020B0A04020102020204" pitchFamily="34" charset="0"/>
                          <a:ea typeface="メイリオ" panose="020B0604030504040204" pitchFamily="50" charset="-128"/>
                        </a:rPr>
                        <a:t>売上高</a:t>
                      </a:r>
                    </a:p>
                  </a:txBody>
                  <a:tcPr anchor="ctr">
                    <a:lnL w="9525" cap="flat" cmpd="sng" algn="ctr">
                      <a:solidFill>
                        <a:schemeClr val="tx1">
                          <a:lumMod val="75000"/>
                          <a:lumOff val="25000"/>
                        </a:schemeClr>
                      </a:solidFill>
                      <a:prstDash val="solid"/>
                      <a:round/>
                      <a:headEnd type="none" w="med" len="med"/>
                      <a:tailEnd type="none" w="med" len="med"/>
                    </a:lnL>
                    <a:lnR w="9525" cap="flat" cmpd="sng" algn="ctr">
                      <a:solidFill>
                        <a:schemeClr val="tx1">
                          <a:lumMod val="75000"/>
                          <a:lumOff val="25000"/>
                        </a:schemeClr>
                      </a:solidFill>
                      <a:prstDash val="solid"/>
                      <a:round/>
                      <a:headEnd type="none" w="med" len="med"/>
                      <a:tailEnd type="none" w="med" len="med"/>
                    </a:lnR>
                    <a:lnT w="9525" cap="flat" cmpd="sng" algn="ctr">
                      <a:solidFill>
                        <a:schemeClr val="tx1">
                          <a:lumMod val="75000"/>
                          <a:lumOff val="25000"/>
                        </a:schemeClr>
                      </a:solidFill>
                      <a:prstDash val="solid"/>
                      <a:round/>
                      <a:headEnd type="none" w="med" len="med"/>
                      <a:tailEnd type="none" w="med" len="med"/>
                    </a:lnT>
                    <a:lnB w="9525" cap="flat" cmpd="sng" algn="ctr">
                      <a:solidFill>
                        <a:schemeClr val="tx1">
                          <a:lumMod val="75000"/>
                          <a:lumOff val="25000"/>
                        </a:schemeClr>
                      </a:solidFill>
                      <a:prstDash val="solid"/>
                      <a:round/>
                      <a:headEnd type="none" w="med" len="med"/>
                      <a:tailEnd type="none" w="med" len="med"/>
                    </a:lnB>
                    <a:solidFill>
                      <a:schemeClr val="accent3">
                        <a:lumMod val="20000"/>
                        <a:lumOff val="80000"/>
                      </a:schemeClr>
                    </a:solidFill>
                  </a:tcPr>
                </a:tc>
                <a:tc>
                  <a:txBody>
                    <a:bodyPr/>
                    <a:lstStyle/>
                    <a:p>
                      <a:r>
                        <a:rPr kumimoji="1" lang="en-US" altLang="ja-JP" sz="2400" dirty="0">
                          <a:solidFill>
                            <a:schemeClr val="tx1">
                              <a:lumMod val="75000"/>
                              <a:lumOff val="25000"/>
                            </a:schemeClr>
                          </a:solidFill>
                          <a:latin typeface="Arial Black" panose="020B0A04020102020204" pitchFamily="34" charset="0"/>
                          <a:ea typeface="メイリオ" panose="020B0604030504040204" pitchFamily="50" charset="-128"/>
                        </a:rPr>
                        <a:t>1,458</a:t>
                      </a:r>
                      <a:r>
                        <a:rPr kumimoji="1" lang="ja-JP" altLang="en-US" sz="2400" dirty="0">
                          <a:solidFill>
                            <a:schemeClr val="tx1">
                              <a:lumMod val="75000"/>
                              <a:lumOff val="25000"/>
                            </a:schemeClr>
                          </a:solidFill>
                          <a:latin typeface="Arial Black" panose="020B0A04020102020204" pitchFamily="34" charset="0"/>
                          <a:ea typeface="メイリオ" panose="020B0604030504040204" pitchFamily="50" charset="-128"/>
                        </a:rPr>
                        <a:t>億円（</a:t>
                      </a:r>
                      <a:r>
                        <a:rPr kumimoji="1" lang="en-US" altLang="ja-JP" sz="2400" dirty="0">
                          <a:solidFill>
                            <a:schemeClr val="tx1">
                              <a:lumMod val="75000"/>
                              <a:lumOff val="25000"/>
                            </a:schemeClr>
                          </a:solidFill>
                          <a:latin typeface="Arial Black" panose="020B0A04020102020204" pitchFamily="34" charset="0"/>
                          <a:ea typeface="メイリオ" panose="020B0604030504040204" pitchFamily="50" charset="-128"/>
                        </a:rPr>
                        <a:t>2018</a:t>
                      </a:r>
                      <a:r>
                        <a:rPr kumimoji="1" lang="ja-JP" altLang="en-US" sz="2400" dirty="0">
                          <a:solidFill>
                            <a:schemeClr val="tx1">
                              <a:lumMod val="75000"/>
                              <a:lumOff val="25000"/>
                            </a:schemeClr>
                          </a:solidFill>
                          <a:latin typeface="Arial Black" panose="020B0A04020102020204" pitchFamily="34" charset="0"/>
                          <a:ea typeface="メイリオ" panose="020B0604030504040204" pitchFamily="50" charset="-128"/>
                        </a:rPr>
                        <a:t>年</a:t>
                      </a:r>
                      <a:r>
                        <a:rPr kumimoji="1" lang="en-US" altLang="ja-JP" sz="2400" dirty="0">
                          <a:solidFill>
                            <a:schemeClr val="tx1">
                              <a:lumMod val="75000"/>
                              <a:lumOff val="25000"/>
                            </a:schemeClr>
                          </a:solidFill>
                          <a:latin typeface="Arial Black" panose="020B0A04020102020204" pitchFamily="34" charset="0"/>
                          <a:ea typeface="メイリオ" panose="020B0604030504040204" pitchFamily="50" charset="-128"/>
                        </a:rPr>
                        <a:t>3</a:t>
                      </a:r>
                      <a:r>
                        <a:rPr kumimoji="1" lang="ja-JP" altLang="en-US" sz="2400" dirty="0">
                          <a:solidFill>
                            <a:schemeClr val="tx1">
                              <a:lumMod val="75000"/>
                              <a:lumOff val="25000"/>
                            </a:schemeClr>
                          </a:solidFill>
                          <a:latin typeface="Arial Black" panose="020B0A04020102020204" pitchFamily="34" charset="0"/>
                          <a:ea typeface="メイリオ" panose="020B0604030504040204" pitchFamily="50" charset="-128"/>
                        </a:rPr>
                        <a:t>月期）</a:t>
                      </a:r>
                      <a:endParaRPr kumimoji="1" lang="ja-JP" altLang="en-US" sz="2400" b="1" dirty="0">
                        <a:solidFill>
                          <a:schemeClr val="tx1">
                            <a:lumMod val="75000"/>
                            <a:lumOff val="25000"/>
                          </a:schemeClr>
                        </a:solidFill>
                        <a:latin typeface="Arial Black" panose="020B0A04020102020204" pitchFamily="34" charset="0"/>
                        <a:ea typeface="メイリオ" panose="020B0604030504040204" pitchFamily="50" charset="-128"/>
                      </a:endParaRPr>
                    </a:p>
                  </a:txBody>
                  <a:tcPr anchor="ctr">
                    <a:lnL w="9525" cap="flat" cmpd="sng" algn="ctr">
                      <a:solidFill>
                        <a:schemeClr val="tx1">
                          <a:lumMod val="75000"/>
                          <a:lumOff val="25000"/>
                        </a:schemeClr>
                      </a:solidFill>
                      <a:prstDash val="solid"/>
                      <a:round/>
                      <a:headEnd type="none" w="med" len="med"/>
                      <a:tailEnd type="none" w="med" len="med"/>
                    </a:lnL>
                    <a:lnR w="9525" cap="flat" cmpd="sng" algn="ctr">
                      <a:solidFill>
                        <a:schemeClr val="tx1">
                          <a:lumMod val="75000"/>
                          <a:lumOff val="25000"/>
                        </a:schemeClr>
                      </a:solidFill>
                      <a:prstDash val="solid"/>
                      <a:round/>
                      <a:headEnd type="none" w="med" len="med"/>
                      <a:tailEnd type="none" w="med" len="med"/>
                    </a:lnR>
                    <a:lnT w="9525" cap="flat" cmpd="sng" algn="ctr">
                      <a:solidFill>
                        <a:schemeClr val="tx1">
                          <a:lumMod val="75000"/>
                          <a:lumOff val="25000"/>
                        </a:schemeClr>
                      </a:solidFill>
                      <a:prstDash val="solid"/>
                      <a:round/>
                      <a:headEnd type="none" w="med" len="med"/>
                      <a:tailEnd type="none" w="med" len="med"/>
                    </a:lnT>
                    <a:lnB w="9525" cap="flat" cmpd="sng" algn="ctr">
                      <a:solidFill>
                        <a:schemeClr val="tx1">
                          <a:lumMod val="75000"/>
                          <a:lumOff val="25000"/>
                        </a:schemeClr>
                      </a:solidFill>
                      <a:prstDash val="solid"/>
                      <a:round/>
                      <a:headEnd type="none" w="med" len="med"/>
                      <a:tailEnd type="none" w="med" len="med"/>
                    </a:lnB>
                  </a:tcPr>
                </a:tc>
                <a:extLst>
                  <a:ext uri="{0D108BD9-81ED-4DB2-BD59-A6C34878D82A}">
                    <a16:rowId xmlns:a16="http://schemas.microsoft.com/office/drawing/2014/main" xmlns="" val="2637856366"/>
                  </a:ext>
                </a:extLst>
              </a:tr>
              <a:tr h="643452">
                <a:tc>
                  <a:txBody>
                    <a:bodyPr/>
                    <a:lstStyle/>
                    <a:p>
                      <a:r>
                        <a:rPr kumimoji="1" lang="ja-JP" altLang="en-US" sz="2400" b="1" dirty="0">
                          <a:solidFill>
                            <a:schemeClr val="tx1">
                              <a:lumMod val="75000"/>
                              <a:lumOff val="25000"/>
                            </a:schemeClr>
                          </a:solidFill>
                          <a:latin typeface="Arial Black" panose="020B0A04020102020204" pitchFamily="34" charset="0"/>
                          <a:ea typeface="メイリオ" panose="020B0604030504040204" pitchFamily="50" charset="-128"/>
                        </a:rPr>
                        <a:t>従業員数</a:t>
                      </a:r>
                    </a:p>
                  </a:txBody>
                  <a:tcPr anchor="ctr">
                    <a:lnL w="9525" cap="flat" cmpd="sng" algn="ctr">
                      <a:solidFill>
                        <a:schemeClr val="tx1">
                          <a:lumMod val="75000"/>
                          <a:lumOff val="25000"/>
                        </a:schemeClr>
                      </a:solidFill>
                      <a:prstDash val="solid"/>
                      <a:round/>
                      <a:headEnd type="none" w="med" len="med"/>
                      <a:tailEnd type="none" w="med" len="med"/>
                    </a:lnL>
                    <a:lnR w="9525" cap="flat" cmpd="sng" algn="ctr">
                      <a:solidFill>
                        <a:schemeClr val="tx1">
                          <a:lumMod val="75000"/>
                          <a:lumOff val="25000"/>
                        </a:schemeClr>
                      </a:solidFill>
                      <a:prstDash val="solid"/>
                      <a:round/>
                      <a:headEnd type="none" w="med" len="med"/>
                      <a:tailEnd type="none" w="med" len="med"/>
                    </a:lnR>
                    <a:lnT w="9525" cap="flat" cmpd="sng" algn="ctr">
                      <a:solidFill>
                        <a:schemeClr val="tx1">
                          <a:lumMod val="75000"/>
                          <a:lumOff val="25000"/>
                        </a:schemeClr>
                      </a:solidFill>
                      <a:prstDash val="solid"/>
                      <a:round/>
                      <a:headEnd type="none" w="med" len="med"/>
                      <a:tailEnd type="none" w="med" len="med"/>
                    </a:lnT>
                    <a:lnB w="9525" cap="flat" cmpd="sng" algn="ctr">
                      <a:solidFill>
                        <a:schemeClr val="tx1">
                          <a:lumMod val="75000"/>
                          <a:lumOff val="25000"/>
                        </a:schemeClr>
                      </a:solidFill>
                      <a:prstDash val="solid"/>
                      <a:round/>
                      <a:headEnd type="none" w="med" len="med"/>
                      <a:tailEnd type="none" w="med" len="med"/>
                    </a:lnB>
                    <a:solidFill>
                      <a:schemeClr val="accent3">
                        <a:lumMod val="20000"/>
                        <a:lumOff val="80000"/>
                      </a:schemeClr>
                    </a:solidFill>
                  </a:tcPr>
                </a:tc>
                <a:tc>
                  <a:txBody>
                    <a:bodyPr/>
                    <a:lstStyle/>
                    <a:p>
                      <a:r>
                        <a:rPr kumimoji="1" lang="ja-JP" altLang="en-US" sz="2400" dirty="0">
                          <a:solidFill>
                            <a:schemeClr val="tx1">
                              <a:lumMod val="75000"/>
                              <a:lumOff val="25000"/>
                            </a:schemeClr>
                          </a:solidFill>
                          <a:latin typeface="Arial Black" panose="020B0A04020102020204" pitchFamily="34" charset="0"/>
                          <a:ea typeface="メイリオ" panose="020B0604030504040204" pitchFamily="50" charset="-128"/>
                        </a:rPr>
                        <a:t>単体：</a:t>
                      </a:r>
                      <a:r>
                        <a:rPr kumimoji="1" lang="en-US" altLang="ja-JP" sz="2400" dirty="0">
                          <a:solidFill>
                            <a:schemeClr val="tx1">
                              <a:lumMod val="75000"/>
                              <a:lumOff val="25000"/>
                            </a:schemeClr>
                          </a:solidFill>
                          <a:latin typeface="Arial Black" panose="020B0A04020102020204" pitchFamily="34" charset="0"/>
                          <a:ea typeface="メイリオ" panose="020B0604030504040204" pitchFamily="50" charset="-128"/>
                        </a:rPr>
                        <a:t>1,955</a:t>
                      </a:r>
                      <a:r>
                        <a:rPr kumimoji="1" lang="ja-JP" altLang="en-US" sz="2400" dirty="0">
                          <a:solidFill>
                            <a:schemeClr val="tx1">
                              <a:lumMod val="75000"/>
                              <a:lumOff val="25000"/>
                            </a:schemeClr>
                          </a:solidFill>
                          <a:latin typeface="Arial Black" panose="020B0A04020102020204" pitchFamily="34" charset="0"/>
                          <a:ea typeface="メイリオ" panose="020B0604030504040204" pitchFamily="50" charset="-128"/>
                        </a:rPr>
                        <a:t>名（</a:t>
                      </a:r>
                      <a:r>
                        <a:rPr kumimoji="1" lang="en-US" altLang="ja-JP" sz="2400" dirty="0">
                          <a:solidFill>
                            <a:schemeClr val="tx1">
                              <a:lumMod val="75000"/>
                              <a:lumOff val="25000"/>
                            </a:schemeClr>
                          </a:solidFill>
                          <a:latin typeface="Arial Black" panose="020B0A04020102020204" pitchFamily="34" charset="0"/>
                          <a:ea typeface="メイリオ" panose="020B0604030504040204" pitchFamily="50" charset="-128"/>
                        </a:rPr>
                        <a:t>2018</a:t>
                      </a:r>
                      <a:r>
                        <a:rPr kumimoji="1" lang="ja-JP" altLang="en-US" sz="2400" dirty="0">
                          <a:solidFill>
                            <a:schemeClr val="tx1">
                              <a:lumMod val="75000"/>
                              <a:lumOff val="25000"/>
                            </a:schemeClr>
                          </a:solidFill>
                          <a:latin typeface="Arial Black" panose="020B0A04020102020204" pitchFamily="34" charset="0"/>
                          <a:ea typeface="メイリオ" panose="020B0604030504040204" pitchFamily="50" charset="-128"/>
                        </a:rPr>
                        <a:t>年</a:t>
                      </a:r>
                      <a:r>
                        <a:rPr kumimoji="1" lang="en-US" altLang="ja-JP" sz="2400" dirty="0">
                          <a:solidFill>
                            <a:schemeClr val="tx1">
                              <a:lumMod val="75000"/>
                              <a:lumOff val="25000"/>
                            </a:schemeClr>
                          </a:solidFill>
                          <a:latin typeface="Arial Black" panose="020B0A04020102020204" pitchFamily="34" charset="0"/>
                          <a:ea typeface="メイリオ" panose="020B0604030504040204" pitchFamily="50" charset="-128"/>
                        </a:rPr>
                        <a:t>3</a:t>
                      </a:r>
                      <a:r>
                        <a:rPr kumimoji="1" lang="ja-JP" altLang="en-US" sz="2400" dirty="0">
                          <a:solidFill>
                            <a:schemeClr val="tx1">
                              <a:lumMod val="75000"/>
                              <a:lumOff val="25000"/>
                            </a:schemeClr>
                          </a:solidFill>
                          <a:latin typeface="Arial Black" panose="020B0A04020102020204" pitchFamily="34" charset="0"/>
                          <a:ea typeface="メイリオ" panose="020B0604030504040204" pitchFamily="50" charset="-128"/>
                        </a:rPr>
                        <a:t>月</a:t>
                      </a:r>
                      <a:r>
                        <a:rPr kumimoji="1" lang="en-US" altLang="ja-JP" sz="2400" dirty="0">
                          <a:solidFill>
                            <a:schemeClr val="tx1">
                              <a:lumMod val="75000"/>
                              <a:lumOff val="25000"/>
                            </a:schemeClr>
                          </a:solidFill>
                          <a:latin typeface="Arial Black" panose="020B0A04020102020204" pitchFamily="34" charset="0"/>
                          <a:ea typeface="メイリオ" panose="020B0604030504040204" pitchFamily="50" charset="-128"/>
                        </a:rPr>
                        <a:t>31</a:t>
                      </a:r>
                      <a:r>
                        <a:rPr kumimoji="1" lang="ja-JP" altLang="en-US" sz="2400" dirty="0">
                          <a:solidFill>
                            <a:schemeClr val="tx1">
                              <a:lumMod val="75000"/>
                              <a:lumOff val="25000"/>
                            </a:schemeClr>
                          </a:solidFill>
                          <a:latin typeface="Arial Black" panose="020B0A04020102020204" pitchFamily="34" charset="0"/>
                          <a:ea typeface="メイリオ" panose="020B0604030504040204" pitchFamily="50" charset="-128"/>
                        </a:rPr>
                        <a:t>日現在）</a:t>
                      </a:r>
                      <a:endParaRPr kumimoji="1" lang="ja-JP" altLang="en-US" sz="2400" b="1" dirty="0">
                        <a:solidFill>
                          <a:schemeClr val="tx1">
                            <a:lumMod val="75000"/>
                            <a:lumOff val="25000"/>
                          </a:schemeClr>
                        </a:solidFill>
                        <a:latin typeface="Arial Black" panose="020B0A04020102020204" pitchFamily="34" charset="0"/>
                        <a:ea typeface="メイリオ" panose="020B0604030504040204" pitchFamily="50" charset="-128"/>
                      </a:endParaRPr>
                    </a:p>
                  </a:txBody>
                  <a:tcPr anchor="ctr">
                    <a:lnL w="9525" cap="flat" cmpd="sng" algn="ctr">
                      <a:solidFill>
                        <a:schemeClr val="tx1">
                          <a:lumMod val="75000"/>
                          <a:lumOff val="25000"/>
                        </a:schemeClr>
                      </a:solidFill>
                      <a:prstDash val="solid"/>
                      <a:round/>
                      <a:headEnd type="none" w="med" len="med"/>
                      <a:tailEnd type="none" w="med" len="med"/>
                    </a:lnL>
                    <a:lnR w="9525" cap="flat" cmpd="sng" algn="ctr">
                      <a:solidFill>
                        <a:schemeClr val="tx1">
                          <a:lumMod val="75000"/>
                          <a:lumOff val="25000"/>
                        </a:schemeClr>
                      </a:solidFill>
                      <a:prstDash val="solid"/>
                      <a:round/>
                      <a:headEnd type="none" w="med" len="med"/>
                      <a:tailEnd type="none" w="med" len="med"/>
                    </a:lnR>
                    <a:lnT w="9525" cap="flat" cmpd="sng" algn="ctr">
                      <a:solidFill>
                        <a:schemeClr val="tx1">
                          <a:lumMod val="75000"/>
                          <a:lumOff val="25000"/>
                        </a:schemeClr>
                      </a:solidFill>
                      <a:prstDash val="solid"/>
                      <a:round/>
                      <a:headEnd type="none" w="med" len="med"/>
                      <a:tailEnd type="none" w="med" len="med"/>
                    </a:lnT>
                    <a:lnB w="9525" cap="flat" cmpd="sng" algn="ctr">
                      <a:solidFill>
                        <a:schemeClr val="tx1">
                          <a:lumMod val="75000"/>
                          <a:lumOff val="25000"/>
                        </a:schemeClr>
                      </a:solidFill>
                      <a:prstDash val="solid"/>
                      <a:round/>
                      <a:headEnd type="none" w="med" len="med"/>
                      <a:tailEnd type="none" w="med" len="med"/>
                    </a:lnB>
                  </a:tcPr>
                </a:tc>
                <a:extLst>
                  <a:ext uri="{0D108BD9-81ED-4DB2-BD59-A6C34878D82A}">
                    <a16:rowId xmlns:a16="http://schemas.microsoft.com/office/drawing/2014/main" xmlns="" val="182171110"/>
                  </a:ext>
                </a:extLst>
              </a:tr>
              <a:tr h="1129656">
                <a:tc>
                  <a:txBody>
                    <a:bodyPr/>
                    <a:lstStyle/>
                    <a:p>
                      <a:r>
                        <a:rPr kumimoji="1" lang="ja-JP" altLang="en-US" sz="2400" b="1" dirty="0">
                          <a:solidFill>
                            <a:schemeClr val="tx1">
                              <a:lumMod val="75000"/>
                              <a:lumOff val="25000"/>
                            </a:schemeClr>
                          </a:solidFill>
                          <a:latin typeface="Arial Black" panose="020B0A04020102020204" pitchFamily="34" charset="0"/>
                          <a:ea typeface="メイリオ" panose="020B0604030504040204" pitchFamily="50" charset="-128"/>
                        </a:rPr>
                        <a:t>事業内容</a:t>
                      </a:r>
                    </a:p>
                  </a:txBody>
                  <a:tcPr anchor="ctr">
                    <a:lnL w="9525" cap="flat" cmpd="sng" algn="ctr">
                      <a:solidFill>
                        <a:schemeClr val="tx1">
                          <a:lumMod val="75000"/>
                          <a:lumOff val="25000"/>
                        </a:schemeClr>
                      </a:solidFill>
                      <a:prstDash val="solid"/>
                      <a:round/>
                      <a:headEnd type="none" w="med" len="med"/>
                      <a:tailEnd type="none" w="med" len="med"/>
                    </a:lnL>
                    <a:lnR w="9525" cap="flat" cmpd="sng" algn="ctr">
                      <a:solidFill>
                        <a:schemeClr val="tx1">
                          <a:lumMod val="75000"/>
                          <a:lumOff val="25000"/>
                        </a:schemeClr>
                      </a:solidFill>
                      <a:prstDash val="solid"/>
                      <a:round/>
                      <a:headEnd type="none" w="med" len="med"/>
                      <a:tailEnd type="none" w="med" len="med"/>
                    </a:lnR>
                    <a:lnT w="9525" cap="flat" cmpd="sng" algn="ctr">
                      <a:solidFill>
                        <a:schemeClr val="tx1">
                          <a:lumMod val="75000"/>
                          <a:lumOff val="25000"/>
                        </a:schemeClr>
                      </a:solidFill>
                      <a:prstDash val="solid"/>
                      <a:round/>
                      <a:headEnd type="none" w="med" len="med"/>
                      <a:tailEnd type="none" w="med" len="med"/>
                    </a:lnT>
                    <a:lnB w="9525" cap="flat" cmpd="sng" algn="ctr">
                      <a:solidFill>
                        <a:schemeClr val="tx1">
                          <a:lumMod val="75000"/>
                          <a:lumOff val="25000"/>
                        </a:schemeClr>
                      </a:solidFill>
                      <a:prstDash val="solid"/>
                      <a:round/>
                      <a:headEnd type="none" w="med" len="med"/>
                      <a:tailEnd type="none" w="med" len="med"/>
                    </a:lnB>
                    <a:solidFill>
                      <a:schemeClr val="accent3">
                        <a:lumMod val="20000"/>
                        <a:lumOff val="80000"/>
                      </a:schemeClr>
                    </a:solidFill>
                  </a:tcPr>
                </a:tc>
                <a:tc>
                  <a:txBody>
                    <a:bodyPr/>
                    <a:lstStyle/>
                    <a:p>
                      <a:r>
                        <a:rPr kumimoji="1" lang="ja-JP" altLang="en-US" sz="2000" dirty="0">
                          <a:solidFill>
                            <a:schemeClr val="tx1">
                              <a:lumMod val="75000"/>
                              <a:lumOff val="25000"/>
                            </a:schemeClr>
                          </a:solidFill>
                          <a:latin typeface="Arial Black" panose="020B0A04020102020204" pitchFamily="34" charset="0"/>
                          <a:ea typeface="メイリオ" panose="020B0604030504040204" pitchFamily="50" charset="-128"/>
                        </a:rPr>
                        <a:t>発電プラント、産業機械、船舶、鉄道車両、航空機、各種エネルギー機器、プラントエンジニアリング、環境保全装置などの製造・販売</a:t>
                      </a:r>
                      <a:endParaRPr kumimoji="1" lang="ja-JP" altLang="en-US" sz="2000" b="1" dirty="0">
                        <a:solidFill>
                          <a:schemeClr val="tx1">
                            <a:lumMod val="75000"/>
                            <a:lumOff val="25000"/>
                          </a:schemeClr>
                        </a:solidFill>
                        <a:latin typeface="Arial Black" panose="020B0A04020102020204" pitchFamily="34" charset="0"/>
                        <a:ea typeface="メイリオ" panose="020B0604030504040204" pitchFamily="50" charset="-128"/>
                      </a:endParaRPr>
                    </a:p>
                  </a:txBody>
                  <a:tcPr anchor="ctr">
                    <a:lnL w="9525" cap="flat" cmpd="sng" algn="ctr">
                      <a:solidFill>
                        <a:schemeClr val="tx1">
                          <a:lumMod val="75000"/>
                          <a:lumOff val="25000"/>
                        </a:schemeClr>
                      </a:solidFill>
                      <a:prstDash val="solid"/>
                      <a:round/>
                      <a:headEnd type="none" w="med" len="med"/>
                      <a:tailEnd type="none" w="med" len="med"/>
                    </a:lnL>
                    <a:lnR w="9525" cap="flat" cmpd="sng" algn="ctr">
                      <a:solidFill>
                        <a:schemeClr val="tx1">
                          <a:lumMod val="75000"/>
                          <a:lumOff val="25000"/>
                        </a:schemeClr>
                      </a:solidFill>
                      <a:prstDash val="solid"/>
                      <a:round/>
                      <a:headEnd type="none" w="med" len="med"/>
                      <a:tailEnd type="none" w="med" len="med"/>
                    </a:lnR>
                    <a:lnT w="9525" cap="flat" cmpd="sng" algn="ctr">
                      <a:solidFill>
                        <a:schemeClr val="tx1">
                          <a:lumMod val="75000"/>
                          <a:lumOff val="25000"/>
                        </a:schemeClr>
                      </a:solidFill>
                      <a:prstDash val="solid"/>
                      <a:round/>
                      <a:headEnd type="none" w="med" len="med"/>
                      <a:tailEnd type="none" w="med" len="med"/>
                    </a:lnT>
                    <a:lnB w="9525" cap="flat" cmpd="sng" algn="ctr">
                      <a:solidFill>
                        <a:schemeClr val="tx1">
                          <a:lumMod val="75000"/>
                          <a:lumOff val="25000"/>
                        </a:schemeClr>
                      </a:solidFill>
                      <a:prstDash val="solid"/>
                      <a:round/>
                      <a:headEnd type="none" w="med" len="med"/>
                      <a:tailEnd type="none" w="med" len="med"/>
                    </a:lnB>
                  </a:tcPr>
                </a:tc>
                <a:extLst>
                  <a:ext uri="{0D108BD9-81ED-4DB2-BD59-A6C34878D82A}">
                    <a16:rowId xmlns:a16="http://schemas.microsoft.com/office/drawing/2014/main" xmlns="" val="352303702"/>
                  </a:ext>
                </a:extLst>
              </a:tr>
            </a:tbl>
          </a:graphicData>
        </a:graphic>
      </p:graphicFrame>
    </p:spTree>
    <p:extLst>
      <p:ext uri="{BB962C8B-B14F-4D97-AF65-F5344CB8AC3E}">
        <p14:creationId xmlns:p14="http://schemas.microsoft.com/office/powerpoint/2010/main" val="14473304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プレースホルダー 4"/>
          <p:cNvSpPr>
            <a:spLocks noGrp="1"/>
          </p:cNvSpPr>
          <p:nvPr>
            <p:ph type="body" sz="quarter" idx="13"/>
          </p:nvPr>
        </p:nvSpPr>
        <p:spPr/>
        <p:txBody>
          <a:bodyPr/>
          <a:lstStyle/>
          <a:p>
            <a:r>
              <a:rPr kumimoji="1" lang="ja-JP" altLang="en-US" dirty="0"/>
              <a:t>国内事業所</a:t>
            </a:r>
          </a:p>
        </p:txBody>
      </p:sp>
      <p:graphicFrame>
        <p:nvGraphicFramePr>
          <p:cNvPr id="3" name="表 2">
            <a:extLst>
              <a:ext uri="{FF2B5EF4-FFF2-40B4-BE49-F238E27FC236}">
                <a16:creationId xmlns:a16="http://schemas.microsoft.com/office/drawing/2014/main" xmlns="" id="{C537F459-5D53-484D-9229-2C3D55E1DF18}"/>
              </a:ext>
            </a:extLst>
          </p:cNvPr>
          <p:cNvGraphicFramePr>
            <a:graphicFrameLocks noGrp="1"/>
          </p:cNvGraphicFramePr>
          <p:nvPr>
            <p:extLst>
              <p:ext uri="{D42A27DB-BD31-4B8C-83A1-F6EECF244321}">
                <p14:modId xmlns:p14="http://schemas.microsoft.com/office/powerpoint/2010/main" val="845120642"/>
              </p:ext>
            </p:extLst>
          </p:nvPr>
        </p:nvGraphicFramePr>
        <p:xfrm>
          <a:off x="732000" y="1629000"/>
          <a:ext cx="10728000" cy="3600000"/>
        </p:xfrm>
        <a:graphic>
          <a:graphicData uri="http://schemas.openxmlformats.org/drawingml/2006/table">
            <a:tbl>
              <a:tblPr firstRow="1" bandRow="1">
                <a:tableStyleId>{2D5ABB26-0587-4C30-8999-92F81FD0307C}</a:tableStyleId>
              </a:tblPr>
              <a:tblGrid>
                <a:gridCol w="2428981">
                  <a:extLst>
                    <a:ext uri="{9D8B030D-6E8A-4147-A177-3AD203B41FA5}">
                      <a16:colId xmlns:a16="http://schemas.microsoft.com/office/drawing/2014/main" xmlns="" val="749954775"/>
                    </a:ext>
                  </a:extLst>
                </a:gridCol>
                <a:gridCol w="8299019">
                  <a:extLst>
                    <a:ext uri="{9D8B030D-6E8A-4147-A177-3AD203B41FA5}">
                      <a16:colId xmlns:a16="http://schemas.microsoft.com/office/drawing/2014/main" xmlns="" val="3908146384"/>
                    </a:ext>
                  </a:extLst>
                </a:gridCol>
              </a:tblGrid>
              <a:tr h="900000">
                <a:tc>
                  <a:txBody>
                    <a:bodyPr/>
                    <a:lstStyle/>
                    <a:p>
                      <a:pPr algn="l"/>
                      <a:r>
                        <a:rPr kumimoji="1" lang="ja-JP" altLang="en-US" sz="2400" b="1" dirty="0">
                          <a:solidFill>
                            <a:schemeClr val="tx1">
                              <a:lumMod val="75000"/>
                              <a:lumOff val="25000"/>
                            </a:schemeClr>
                          </a:solidFill>
                          <a:latin typeface="Arial Black" panose="020B0A04020102020204" pitchFamily="34" charset="0"/>
                          <a:ea typeface="メイリオ" panose="020B0604030504040204" pitchFamily="50" charset="-128"/>
                        </a:rPr>
                        <a:t>本社</a:t>
                      </a:r>
                    </a:p>
                  </a:txBody>
                  <a:tcPr anchor="ctr">
                    <a:lnL w="9525" cap="flat" cmpd="sng" algn="ctr">
                      <a:solidFill>
                        <a:schemeClr val="tx1">
                          <a:lumMod val="75000"/>
                          <a:lumOff val="25000"/>
                        </a:schemeClr>
                      </a:solidFill>
                      <a:prstDash val="solid"/>
                      <a:round/>
                      <a:headEnd type="none" w="med" len="med"/>
                      <a:tailEnd type="none" w="med" len="med"/>
                    </a:lnL>
                    <a:lnR w="9525" cap="flat" cmpd="sng" algn="ctr">
                      <a:solidFill>
                        <a:schemeClr val="tx1">
                          <a:lumMod val="75000"/>
                          <a:lumOff val="25000"/>
                        </a:schemeClr>
                      </a:solidFill>
                      <a:prstDash val="solid"/>
                      <a:round/>
                      <a:headEnd type="none" w="med" len="med"/>
                      <a:tailEnd type="none" w="med" len="med"/>
                    </a:lnR>
                    <a:lnT w="9525" cap="flat" cmpd="sng" algn="ctr">
                      <a:solidFill>
                        <a:schemeClr val="tx1">
                          <a:lumMod val="75000"/>
                          <a:lumOff val="25000"/>
                        </a:schemeClr>
                      </a:solidFill>
                      <a:prstDash val="solid"/>
                      <a:round/>
                      <a:headEnd type="none" w="med" len="med"/>
                      <a:tailEnd type="none" w="med" len="med"/>
                    </a:lnT>
                    <a:lnB w="9525" cap="flat" cmpd="sng" algn="ctr">
                      <a:solidFill>
                        <a:schemeClr val="tx1">
                          <a:lumMod val="75000"/>
                          <a:lumOff val="25000"/>
                        </a:schemeClr>
                      </a:solidFill>
                      <a:prstDash val="solid"/>
                      <a:round/>
                      <a:headEnd type="none" w="med" len="med"/>
                      <a:tailEnd type="none" w="med" len="med"/>
                    </a:lnB>
                    <a:solidFill>
                      <a:schemeClr val="accent3">
                        <a:lumMod val="20000"/>
                        <a:lumOff val="80000"/>
                      </a:schemeClr>
                    </a:solidFill>
                  </a:tcPr>
                </a:tc>
                <a:tc>
                  <a:txBody>
                    <a:bodyPr/>
                    <a:lstStyle/>
                    <a:p>
                      <a:r>
                        <a:rPr kumimoji="1" lang="ja-JP" altLang="en-US" sz="2400" b="0" dirty="0">
                          <a:solidFill>
                            <a:schemeClr val="tx1">
                              <a:lumMod val="75000"/>
                              <a:lumOff val="25000"/>
                            </a:schemeClr>
                          </a:solidFill>
                          <a:latin typeface="Arial Black" panose="020B0A04020102020204" pitchFamily="34" charset="0"/>
                          <a:ea typeface="メイリオ" panose="020B0604030504040204" pitchFamily="50" charset="-128"/>
                        </a:rPr>
                        <a:t>東京都港区</a:t>
                      </a:r>
                    </a:p>
                  </a:txBody>
                  <a:tcPr anchor="ctr">
                    <a:lnL w="9525" cap="flat" cmpd="sng" algn="ctr">
                      <a:solidFill>
                        <a:schemeClr val="tx1">
                          <a:lumMod val="75000"/>
                          <a:lumOff val="25000"/>
                        </a:schemeClr>
                      </a:solidFill>
                      <a:prstDash val="solid"/>
                      <a:round/>
                      <a:headEnd type="none" w="med" len="med"/>
                      <a:tailEnd type="none" w="med" len="med"/>
                    </a:lnL>
                    <a:lnR w="9525" cap="flat" cmpd="sng" algn="ctr">
                      <a:solidFill>
                        <a:schemeClr val="tx1">
                          <a:lumMod val="75000"/>
                          <a:lumOff val="25000"/>
                        </a:schemeClr>
                      </a:solidFill>
                      <a:prstDash val="solid"/>
                      <a:round/>
                      <a:headEnd type="none" w="med" len="med"/>
                      <a:tailEnd type="none" w="med" len="med"/>
                    </a:lnR>
                    <a:lnT w="9525" cap="flat" cmpd="sng" algn="ctr">
                      <a:solidFill>
                        <a:schemeClr val="tx1">
                          <a:lumMod val="75000"/>
                          <a:lumOff val="25000"/>
                        </a:schemeClr>
                      </a:solidFill>
                      <a:prstDash val="solid"/>
                      <a:round/>
                      <a:headEnd type="none" w="med" len="med"/>
                      <a:tailEnd type="none" w="med" len="med"/>
                    </a:lnT>
                    <a:lnB w="9525" cap="flat" cmpd="sng" algn="ctr">
                      <a:solidFill>
                        <a:schemeClr val="tx1">
                          <a:lumMod val="75000"/>
                          <a:lumOff val="25000"/>
                        </a:schemeClr>
                      </a:solidFill>
                      <a:prstDash val="solid"/>
                      <a:round/>
                      <a:headEnd type="none" w="med" len="med"/>
                      <a:tailEnd type="none" w="med" len="med"/>
                    </a:lnB>
                  </a:tcPr>
                </a:tc>
                <a:extLst>
                  <a:ext uri="{0D108BD9-81ED-4DB2-BD59-A6C34878D82A}">
                    <a16:rowId xmlns:a16="http://schemas.microsoft.com/office/drawing/2014/main" xmlns="" val="3656834509"/>
                  </a:ext>
                </a:extLst>
              </a:tr>
              <a:tr h="900000">
                <a:tc>
                  <a:txBody>
                    <a:bodyPr/>
                    <a:lstStyle/>
                    <a:p>
                      <a:pPr algn="l"/>
                      <a:r>
                        <a:rPr kumimoji="1" lang="ja-JP" altLang="en-US" sz="2400" b="1" dirty="0">
                          <a:solidFill>
                            <a:schemeClr val="tx1">
                              <a:lumMod val="75000"/>
                              <a:lumOff val="25000"/>
                            </a:schemeClr>
                          </a:solidFill>
                          <a:latin typeface="Arial Black" panose="020B0A04020102020204" pitchFamily="34" charset="0"/>
                          <a:ea typeface="メイリオ" panose="020B0604030504040204" pitchFamily="50" charset="-128"/>
                        </a:rPr>
                        <a:t>研究所</a:t>
                      </a:r>
                    </a:p>
                  </a:txBody>
                  <a:tcPr anchor="ctr">
                    <a:lnL w="9525" cap="flat" cmpd="sng" algn="ctr">
                      <a:solidFill>
                        <a:schemeClr val="tx1">
                          <a:lumMod val="75000"/>
                          <a:lumOff val="25000"/>
                        </a:schemeClr>
                      </a:solidFill>
                      <a:prstDash val="solid"/>
                      <a:round/>
                      <a:headEnd type="none" w="med" len="med"/>
                      <a:tailEnd type="none" w="med" len="med"/>
                    </a:lnL>
                    <a:lnR w="9525" cap="flat" cmpd="sng" algn="ctr">
                      <a:solidFill>
                        <a:schemeClr val="tx1">
                          <a:lumMod val="75000"/>
                          <a:lumOff val="25000"/>
                        </a:schemeClr>
                      </a:solidFill>
                      <a:prstDash val="solid"/>
                      <a:round/>
                      <a:headEnd type="none" w="med" len="med"/>
                      <a:tailEnd type="none" w="med" len="med"/>
                    </a:lnR>
                    <a:lnT w="9525" cap="flat" cmpd="sng" algn="ctr">
                      <a:solidFill>
                        <a:schemeClr val="tx1">
                          <a:lumMod val="75000"/>
                          <a:lumOff val="25000"/>
                        </a:schemeClr>
                      </a:solidFill>
                      <a:prstDash val="solid"/>
                      <a:round/>
                      <a:headEnd type="none" w="med" len="med"/>
                      <a:tailEnd type="none" w="med" len="med"/>
                    </a:lnT>
                    <a:lnB w="9525" cap="flat" cmpd="sng" algn="ctr">
                      <a:solidFill>
                        <a:schemeClr val="tx1">
                          <a:lumMod val="75000"/>
                          <a:lumOff val="25000"/>
                        </a:schemeClr>
                      </a:solidFill>
                      <a:prstDash val="solid"/>
                      <a:round/>
                      <a:headEnd type="none" w="med" len="med"/>
                      <a:tailEnd type="none" w="med" len="med"/>
                    </a:lnB>
                    <a:solidFill>
                      <a:schemeClr val="accent3">
                        <a:lumMod val="20000"/>
                        <a:lumOff val="80000"/>
                      </a:schemeClr>
                    </a:solidFill>
                  </a:tcPr>
                </a:tc>
                <a:tc>
                  <a:txBody>
                    <a:bodyPr/>
                    <a:lstStyle/>
                    <a:p>
                      <a:r>
                        <a:rPr kumimoji="1" lang="ja-JP" altLang="en-US" sz="2400" b="0" dirty="0">
                          <a:solidFill>
                            <a:schemeClr val="tx1">
                              <a:lumMod val="75000"/>
                              <a:lumOff val="25000"/>
                            </a:schemeClr>
                          </a:solidFill>
                          <a:latin typeface="Arial Black" panose="020B0A04020102020204" pitchFamily="34" charset="0"/>
                          <a:ea typeface="メイリオ" panose="020B0604030504040204" pitchFamily="50" charset="-128"/>
                        </a:rPr>
                        <a:t>神奈川県横浜市港南区</a:t>
                      </a:r>
                    </a:p>
                  </a:txBody>
                  <a:tcPr anchor="ctr">
                    <a:lnL w="9525" cap="flat" cmpd="sng" algn="ctr">
                      <a:solidFill>
                        <a:schemeClr val="tx1">
                          <a:lumMod val="75000"/>
                          <a:lumOff val="25000"/>
                        </a:schemeClr>
                      </a:solidFill>
                      <a:prstDash val="solid"/>
                      <a:round/>
                      <a:headEnd type="none" w="med" len="med"/>
                      <a:tailEnd type="none" w="med" len="med"/>
                    </a:lnL>
                    <a:lnR w="9525" cap="flat" cmpd="sng" algn="ctr">
                      <a:solidFill>
                        <a:schemeClr val="tx1">
                          <a:lumMod val="75000"/>
                          <a:lumOff val="25000"/>
                        </a:schemeClr>
                      </a:solidFill>
                      <a:prstDash val="solid"/>
                      <a:round/>
                      <a:headEnd type="none" w="med" len="med"/>
                      <a:tailEnd type="none" w="med" len="med"/>
                    </a:lnR>
                    <a:lnT w="9525" cap="flat" cmpd="sng" algn="ctr">
                      <a:solidFill>
                        <a:schemeClr val="tx1">
                          <a:lumMod val="75000"/>
                          <a:lumOff val="25000"/>
                        </a:schemeClr>
                      </a:solidFill>
                      <a:prstDash val="solid"/>
                      <a:round/>
                      <a:headEnd type="none" w="med" len="med"/>
                      <a:tailEnd type="none" w="med" len="med"/>
                    </a:lnT>
                    <a:lnB w="9525" cap="flat" cmpd="sng" algn="ctr">
                      <a:solidFill>
                        <a:schemeClr val="tx1">
                          <a:lumMod val="75000"/>
                          <a:lumOff val="25000"/>
                        </a:schemeClr>
                      </a:solidFill>
                      <a:prstDash val="solid"/>
                      <a:round/>
                      <a:headEnd type="none" w="med" len="med"/>
                      <a:tailEnd type="none" w="med" len="med"/>
                    </a:lnB>
                  </a:tcPr>
                </a:tc>
                <a:extLst>
                  <a:ext uri="{0D108BD9-81ED-4DB2-BD59-A6C34878D82A}">
                    <a16:rowId xmlns:a16="http://schemas.microsoft.com/office/drawing/2014/main" xmlns="" val="958688968"/>
                  </a:ext>
                </a:extLst>
              </a:tr>
              <a:tr h="900000">
                <a:tc>
                  <a:txBody>
                    <a:bodyPr/>
                    <a:lstStyle/>
                    <a:p>
                      <a:pPr algn="l"/>
                      <a:r>
                        <a:rPr kumimoji="1" lang="ja-JP" altLang="en-US" sz="2400" b="1" dirty="0">
                          <a:solidFill>
                            <a:schemeClr val="tx1">
                              <a:lumMod val="75000"/>
                              <a:lumOff val="25000"/>
                            </a:schemeClr>
                          </a:solidFill>
                          <a:latin typeface="Arial Black" panose="020B0A04020102020204" pitchFamily="34" charset="0"/>
                          <a:ea typeface="メイリオ" panose="020B0604030504040204" pitchFamily="50" charset="-128"/>
                        </a:rPr>
                        <a:t>工場</a:t>
                      </a:r>
                    </a:p>
                  </a:txBody>
                  <a:tcPr anchor="ctr">
                    <a:lnL w="9525" cap="flat" cmpd="sng" algn="ctr">
                      <a:solidFill>
                        <a:schemeClr val="tx1">
                          <a:lumMod val="75000"/>
                          <a:lumOff val="25000"/>
                        </a:schemeClr>
                      </a:solidFill>
                      <a:prstDash val="solid"/>
                      <a:round/>
                      <a:headEnd type="none" w="med" len="med"/>
                      <a:tailEnd type="none" w="med" len="med"/>
                    </a:lnL>
                    <a:lnR w="9525" cap="flat" cmpd="sng" algn="ctr">
                      <a:solidFill>
                        <a:schemeClr val="tx1">
                          <a:lumMod val="75000"/>
                          <a:lumOff val="25000"/>
                        </a:schemeClr>
                      </a:solidFill>
                      <a:prstDash val="solid"/>
                      <a:round/>
                      <a:headEnd type="none" w="med" len="med"/>
                      <a:tailEnd type="none" w="med" len="med"/>
                    </a:lnR>
                    <a:lnT w="9525" cap="flat" cmpd="sng" algn="ctr">
                      <a:solidFill>
                        <a:schemeClr val="tx1">
                          <a:lumMod val="75000"/>
                          <a:lumOff val="25000"/>
                        </a:schemeClr>
                      </a:solidFill>
                      <a:prstDash val="solid"/>
                      <a:round/>
                      <a:headEnd type="none" w="med" len="med"/>
                      <a:tailEnd type="none" w="med" len="med"/>
                    </a:lnT>
                    <a:lnB w="9525" cap="flat" cmpd="sng" algn="ctr">
                      <a:solidFill>
                        <a:schemeClr val="tx1">
                          <a:lumMod val="75000"/>
                          <a:lumOff val="25000"/>
                        </a:schemeClr>
                      </a:solidFill>
                      <a:prstDash val="solid"/>
                      <a:round/>
                      <a:headEnd type="none" w="med" len="med"/>
                      <a:tailEnd type="none" w="med" len="med"/>
                    </a:lnB>
                    <a:solidFill>
                      <a:schemeClr val="accent3">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zh-TW" altLang="en-US" sz="2400" b="0" dirty="0">
                          <a:solidFill>
                            <a:schemeClr val="tx1">
                              <a:lumMod val="75000"/>
                              <a:lumOff val="25000"/>
                            </a:schemeClr>
                          </a:solidFill>
                          <a:latin typeface="Arial Black" panose="020B0A04020102020204" pitchFamily="34" charset="0"/>
                          <a:ea typeface="メイリオ" panose="020B0604030504040204" pitchFamily="50" charset="-128"/>
                        </a:rPr>
                        <a:t>千葉市、四日市市、広島市、佐世保市</a:t>
                      </a:r>
                    </a:p>
                  </a:txBody>
                  <a:tcPr anchor="ctr">
                    <a:lnL w="9525" cap="flat" cmpd="sng" algn="ctr">
                      <a:solidFill>
                        <a:schemeClr val="tx1">
                          <a:lumMod val="75000"/>
                          <a:lumOff val="25000"/>
                        </a:schemeClr>
                      </a:solidFill>
                      <a:prstDash val="solid"/>
                      <a:round/>
                      <a:headEnd type="none" w="med" len="med"/>
                      <a:tailEnd type="none" w="med" len="med"/>
                    </a:lnL>
                    <a:lnR w="9525" cap="flat" cmpd="sng" algn="ctr">
                      <a:solidFill>
                        <a:schemeClr val="tx1">
                          <a:lumMod val="75000"/>
                          <a:lumOff val="25000"/>
                        </a:schemeClr>
                      </a:solidFill>
                      <a:prstDash val="solid"/>
                      <a:round/>
                      <a:headEnd type="none" w="med" len="med"/>
                      <a:tailEnd type="none" w="med" len="med"/>
                    </a:lnR>
                    <a:lnT w="9525" cap="flat" cmpd="sng" algn="ctr">
                      <a:solidFill>
                        <a:schemeClr val="tx1">
                          <a:lumMod val="75000"/>
                          <a:lumOff val="25000"/>
                        </a:schemeClr>
                      </a:solidFill>
                      <a:prstDash val="solid"/>
                      <a:round/>
                      <a:headEnd type="none" w="med" len="med"/>
                      <a:tailEnd type="none" w="med" len="med"/>
                    </a:lnT>
                    <a:lnB w="9525" cap="flat" cmpd="sng" algn="ctr">
                      <a:solidFill>
                        <a:schemeClr val="tx1">
                          <a:lumMod val="75000"/>
                          <a:lumOff val="25000"/>
                        </a:schemeClr>
                      </a:solidFill>
                      <a:prstDash val="solid"/>
                      <a:round/>
                      <a:headEnd type="none" w="med" len="med"/>
                      <a:tailEnd type="none" w="med" len="med"/>
                    </a:lnB>
                  </a:tcPr>
                </a:tc>
                <a:extLst>
                  <a:ext uri="{0D108BD9-81ED-4DB2-BD59-A6C34878D82A}">
                    <a16:rowId xmlns:a16="http://schemas.microsoft.com/office/drawing/2014/main" xmlns="" val="4285474871"/>
                  </a:ext>
                </a:extLst>
              </a:tr>
              <a:tr h="900000">
                <a:tc>
                  <a:txBody>
                    <a:bodyPr/>
                    <a:lstStyle/>
                    <a:p>
                      <a:pPr algn="l"/>
                      <a:r>
                        <a:rPr kumimoji="1" lang="ja-JP" altLang="en-US" sz="2400" b="1" dirty="0">
                          <a:solidFill>
                            <a:schemeClr val="tx1">
                              <a:lumMod val="75000"/>
                              <a:lumOff val="25000"/>
                            </a:schemeClr>
                          </a:solidFill>
                          <a:latin typeface="Arial Black" panose="020B0A04020102020204" pitchFamily="34" charset="0"/>
                          <a:ea typeface="メイリオ" panose="020B0604030504040204" pitchFamily="50" charset="-128"/>
                        </a:rPr>
                        <a:t>全国拠点</a:t>
                      </a:r>
                    </a:p>
                  </a:txBody>
                  <a:tcPr anchor="ctr">
                    <a:lnL w="9525" cap="flat" cmpd="sng" algn="ctr">
                      <a:solidFill>
                        <a:schemeClr val="tx1">
                          <a:lumMod val="75000"/>
                          <a:lumOff val="25000"/>
                        </a:schemeClr>
                      </a:solidFill>
                      <a:prstDash val="solid"/>
                      <a:round/>
                      <a:headEnd type="none" w="med" len="med"/>
                      <a:tailEnd type="none" w="med" len="med"/>
                    </a:lnL>
                    <a:lnR w="9525" cap="flat" cmpd="sng" algn="ctr">
                      <a:solidFill>
                        <a:schemeClr val="tx1">
                          <a:lumMod val="75000"/>
                          <a:lumOff val="25000"/>
                        </a:schemeClr>
                      </a:solidFill>
                      <a:prstDash val="solid"/>
                      <a:round/>
                      <a:headEnd type="none" w="med" len="med"/>
                      <a:tailEnd type="none" w="med" len="med"/>
                    </a:lnR>
                    <a:lnT w="9525" cap="flat" cmpd="sng" algn="ctr">
                      <a:solidFill>
                        <a:schemeClr val="tx1">
                          <a:lumMod val="75000"/>
                          <a:lumOff val="25000"/>
                        </a:schemeClr>
                      </a:solidFill>
                      <a:prstDash val="solid"/>
                      <a:round/>
                      <a:headEnd type="none" w="med" len="med"/>
                      <a:tailEnd type="none" w="med" len="med"/>
                    </a:lnT>
                    <a:lnB w="9525" cap="flat" cmpd="sng" algn="ctr">
                      <a:solidFill>
                        <a:schemeClr val="tx1">
                          <a:lumMod val="75000"/>
                          <a:lumOff val="25000"/>
                        </a:schemeClr>
                      </a:solidFill>
                      <a:prstDash val="solid"/>
                      <a:round/>
                      <a:headEnd type="none" w="med" len="med"/>
                      <a:tailEnd type="none" w="med" len="med"/>
                    </a:lnB>
                    <a:solidFill>
                      <a:schemeClr val="accent3">
                        <a:lumMod val="20000"/>
                        <a:lumOff val="80000"/>
                      </a:schemeClr>
                    </a:solidFill>
                  </a:tcPr>
                </a:tc>
                <a:tc>
                  <a:txBody>
                    <a:bodyPr/>
                    <a:lstStyle/>
                    <a:p>
                      <a:r>
                        <a:rPr kumimoji="1" lang="ja-JP" altLang="en-US" sz="2400" b="0" dirty="0">
                          <a:solidFill>
                            <a:schemeClr val="tx1">
                              <a:lumMod val="75000"/>
                              <a:lumOff val="25000"/>
                            </a:schemeClr>
                          </a:solidFill>
                          <a:latin typeface="Arial Black" panose="020B0A04020102020204" pitchFamily="34" charset="0"/>
                          <a:ea typeface="メイリオ" panose="020B0604030504040204" pitchFamily="50" charset="-128"/>
                        </a:rPr>
                        <a:t>札幌市、仙台市、横浜市、名古屋市、大阪市、広島市、福岡市</a:t>
                      </a:r>
                    </a:p>
                  </a:txBody>
                  <a:tcPr anchor="ctr">
                    <a:lnL w="9525" cap="flat" cmpd="sng" algn="ctr">
                      <a:solidFill>
                        <a:schemeClr val="tx1">
                          <a:lumMod val="75000"/>
                          <a:lumOff val="25000"/>
                        </a:schemeClr>
                      </a:solidFill>
                      <a:prstDash val="solid"/>
                      <a:round/>
                      <a:headEnd type="none" w="med" len="med"/>
                      <a:tailEnd type="none" w="med" len="med"/>
                    </a:lnL>
                    <a:lnR w="9525" cap="flat" cmpd="sng" algn="ctr">
                      <a:solidFill>
                        <a:schemeClr val="tx1">
                          <a:lumMod val="75000"/>
                          <a:lumOff val="25000"/>
                        </a:schemeClr>
                      </a:solidFill>
                      <a:prstDash val="solid"/>
                      <a:round/>
                      <a:headEnd type="none" w="med" len="med"/>
                      <a:tailEnd type="none" w="med" len="med"/>
                    </a:lnR>
                    <a:lnT w="9525" cap="flat" cmpd="sng" algn="ctr">
                      <a:solidFill>
                        <a:schemeClr val="tx1">
                          <a:lumMod val="75000"/>
                          <a:lumOff val="25000"/>
                        </a:schemeClr>
                      </a:solidFill>
                      <a:prstDash val="solid"/>
                      <a:round/>
                      <a:headEnd type="none" w="med" len="med"/>
                      <a:tailEnd type="none" w="med" len="med"/>
                    </a:lnT>
                    <a:lnB w="9525" cap="flat" cmpd="sng" algn="ctr">
                      <a:solidFill>
                        <a:schemeClr val="tx1">
                          <a:lumMod val="75000"/>
                          <a:lumOff val="25000"/>
                        </a:schemeClr>
                      </a:solidFill>
                      <a:prstDash val="solid"/>
                      <a:round/>
                      <a:headEnd type="none" w="med" len="med"/>
                      <a:tailEnd type="none" w="med" len="med"/>
                    </a:lnB>
                  </a:tcPr>
                </a:tc>
                <a:extLst>
                  <a:ext uri="{0D108BD9-81ED-4DB2-BD59-A6C34878D82A}">
                    <a16:rowId xmlns:a16="http://schemas.microsoft.com/office/drawing/2014/main" xmlns="" val="3621067569"/>
                  </a:ext>
                </a:extLst>
              </a:tr>
            </a:tbl>
          </a:graphicData>
        </a:graphic>
      </p:graphicFrame>
    </p:spTree>
    <p:extLst>
      <p:ext uri="{BB962C8B-B14F-4D97-AF65-F5344CB8AC3E}">
        <p14:creationId xmlns:p14="http://schemas.microsoft.com/office/powerpoint/2010/main" val="29912320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プレースホルダー 4"/>
          <p:cNvSpPr>
            <a:spLocks noGrp="1"/>
          </p:cNvSpPr>
          <p:nvPr>
            <p:ph type="body" sz="quarter" idx="13"/>
          </p:nvPr>
        </p:nvSpPr>
        <p:spPr/>
        <p:txBody>
          <a:bodyPr/>
          <a:lstStyle/>
          <a:p>
            <a:r>
              <a:rPr lang="ja-JP" altLang="en-US" dirty="0"/>
              <a:t>売上高の推移</a:t>
            </a:r>
            <a:endParaRPr kumimoji="1" lang="ja-JP" altLang="en-US" dirty="0"/>
          </a:p>
        </p:txBody>
      </p:sp>
      <p:graphicFrame>
        <p:nvGraphicFramePr>
          <p:cNvPr id="4" name="グラフ プレースホルダー 6">
            <a:extLst>
              <a:ext uri="{FF2B5EF4-FFF2-40B4-BE49-F238E27FC236}">
                <a16:creationId xmlns:a16="http://schemas.microsoft.com/office/drawing/2014/main" xmlns="" id="{0E7A7B8F-DDDF-4AA9-8C68-58DCCE11A1C9}"/>
              </a:ext>
            </a:extLst>
          </p:cNvPr>
          <p:cNvGraphicFramePr>
            <a:graphicFrameLocks/>
          </p:cNvGraphicFramePr>
          <p:nvPr>
            <p:extLst>
              <p:ext uri="{D42A27DB-BD31-4B8C-83A1-F6EECF244321}">
                <p14:modId xmlns:p14="http://schemas.microsoft.com/office/powerpoint/2010/main" val="2539479852"/>
              </p:ext>
            </p:extLst>
          </p:nvPr>
        </p:nvGraphicFramePr>
        <p:xfrm>
          <a:off x="1141412" y="1188893"/>
          <a:ext cx="9909175" cy="448021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3408022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プレースホルダー 4"/>
          <p:cNvSpPr>
            <a:spLocks noGrp="1"/>
          </p:cNvSpPr>
          <p:nvPr>
            <p:ph type="body" sz="quarter" idx="13"/>
          </p:nvPr>
        </p:nvSpPr>
        <p:spPr/>
        <p:txBody>
          <a:bodyPr/>
          <a:lstStyle/>
          <a:p>
            <a:r>
              <a:rPr kumimoji="1" lang="ja-JP" altLang="en-US" dirty="0"/>
              <a:t>事業ドメイン</a:t>
            </a:r>
          </a:p>
        </p:txBody>
      </p:sp>
      <p:sp>
        <p:nvSpPr>
          <p:cNvPr id="4" name="四角形: 角を丸くする 3">
            <a:extLst>
              <a:ext uri="{FF2B5EF4-FFF2-40B4-BE49-F238E27FC236}">
                <a16:creationId xmlns:a16="http://schemas.microsoft.com/office/drawing/2014/main" xmlns="" id="{93B6BA56-B796-4C0A-8153-552B42DD32F1}"/>
              </a:ext>
            </a:extLst>
          </p:cNvPr>
          <p:cNvSpPr/>
          <p:nvPr/>
        </p:nvSpPr>
        <p:spPr>
          <a:xfrm>
            <a:off x="1164074" y="1770527"/>
            <a:ext cx="4680000" cy="1800000"/>
          </a:xfrm>
          <a:prstGeom prst="roundRect">
            <a:avLst>
              <a:gd name="adj" fmla="val 9579"/>
            </a:avLst>
          </a:prstGeom>
          <a:gradFill flip="none" rotWithShape="1">
            <a:gsLst>
              <a:gs pos="0">
                <a:srgbClr val="195C97">
                  <a:shade val="30000"/>
                  <a:satMod val="115000"/>
                </a:srgbClr>
              </a:gs>
              <a:gs pos="50000">
                <a:srgbClr val="195C97">
                  <a:shade val="67500"/>
                  <a:satMod val="115000"/>
                </a:srgbClr>
              </a:gs>
              <a:gs pos="100000">
                <a:srgbClr val="195C97">
                  <a:shade val="100000"/>
                  <a:satMod val="115000"/>
                </a:srgbClr>
              </a:gs>
            </a:gsLst>
            <a:lin ang="0" scaled="1"/>
            <a:tileRect/>
          </a:gradFill>
          <a:ln>
            <a:noFill/>
          </a:ln>
          <a:effectLst/>
          <a:scene3d>
            <a:camera prst="orthographicFront">
              <a:rot lat="0" lon="0" rev="0"/>
            </a:camera>
            <a:lightRig rig="contrasting" dir="t">
              <a:rot lat="0" lon="0" rev="7800000"/>
            </a:lightRig>
          </a:scene3d>
          <a:sp3d>
            <a:bevelT w="139700" h="139700"/>
          </a:sp3d>
        </p:spPr>
        <p:style>
          <a:lnRef idx="3">
            <a:schemeClr val="lt1"/>
          </a:lnRef>
          <a:fillRef idx="1">
            <a:schemeClr val="accent1"/>
          </a:fillRef>
          <a:effectRef idx="1">
            <a:schemeClr val="accent1"/>
          </a:effectRef>
          <a:fontRef idx="minor">
            <a:schemeClr val="lt1"/>
          </a:fontRef>
        </p:style>
        <p:txBody>
          <a:bodyPr rtlCol="0" anchor="ctr" anchorCtr="1"/>
          <a:lstStyle/>
          <a:p>
            <a:pPr algn="ctr"/>
            <a:r>
              <a:rPr lang="ja-JP" altLang="en-US" sz="2400" b="1" dirty="0">
                <a:solidFill>
                  <a:schemeClr val="bg1"/>
                </a:solidFill>
                <a:latin typeface="メイリオ" panose="020B0604030504040204" pitchFamily="50" charset="-128"/>
                <a:ea typeface="メイリオ" panose="020B0604030504040204" pitchFamily="50" charset="-128"/>
              </a:rPr>
              <a:t>エネルギー・環境プラント事業</a:t>
            </a:r>
          </a:p>
        </p:txBody>
      </p:sp>
      <p:sp>
        <p:nvSpPr>
          <p:cNvPr id="6" name="四角形: 角を丸くする 5">
            <a:extLst>
              <a:ext uri="{FF2B5EF4-FFF2-40B4-BE49-F238E27FC236}">
                <a16:creationId xmlns:a16="http://schemas.microsoft.com/office/drawing/2014/main" xmlns="" id="{74C302F2-DCA8-4B64-A94A-075FEF983A16}"/>
              </a:ext>
            </a:extLst>
          </p:cNvPr>
          <p:cNvSpPr/>
          <p:nvPr/>
        </p:nvSpPr>
        <p:spPr>
          <a:xfrm>
            <a:off x="1164074" y="3817620"/>
            <a:ext cx="4680000" cy="1800000"/>
          </a:xfrm>
          <a:prstGeom prst="roundRect">
            <a:avLst>
              <a:gd name="adj" fmla="val 9579"/>
            </a:avLst>
          </a:prstGeom>
          <a:gradFill flip="none" rotWithShape="1">
            <a:gsLst>
              <a:gs pos="0">
                <a:srgbClr val="195C97">
                  <a:shade val="30000"/>
                  <a:satMod val="115000"/>
                </a:srgbClr>
              </a:gs>
              <a:gs pos="50000">
                <a:srgbClr val="195C97">
                  <a:shade val="67500"/>
                  <a:satMod val="115000"/>
                </a:srgbClr>
              </a:gs>
              <a:gs pos="100000">
                <a:srgbClr val="195C97">
                  <a:shade val="100000"/>
                  <a:satMod val="115000"/>
                </a:srgbClr>
              </a:gs>
            </a:gsLst>
            <a:lin ang="0" scaled="1"/>
            <a:tileRect/>
          </a:gradFill>
          <a:ln>
            <a:noFill/>
          </a:ln>
          <a:effectLst/>
          <a:scene3d>
            <a:camera prst="orthographicFront">
              <a:rot lat="0" lon="0" rev="0"/>
            </a:camera>
            <a:lightRig rig="contrasting" dir="t">
              <a:rot lat="0" lon="0" rev="7800000"/>
            </a:lightRig>
          </a:scene3d>
          <a:sp3d>
            <a:bevelT w="139700" h="139700"/>
          </a:sp3d>
        </p:spPr>
        <p:style>
          <a:lnRef idx="3">
            <a:schemeClr val="lt1"/>
          </a:lnRef>
          <a:fillRef idx="1">
            <a:schemeClr val="accent1"/>
          </a:fillRef>
          <a:effectRef idx="1">
            <a:schemeClr val="accent1"/>
          </a:effectRef>
          <a:fontRef idx="minor">
            <a:schemeClr val="lt1"/>
          </a:fontRef>
        </p:style>
        <p:txBody>
          <a:bodyPr rtlCol="0" anchor="ctr"/>
          <a:lstStyle/>
          <a:p>
            <a:pPr algn="ctr"/>
            <a:r>
              <a:rPr lang="ja-JP" altLang="en-US" sz="2400" b="1" dirty="0">
                <a:solidFill>
                  <a:schemeClr val="bg1"/>
                </a:solidFill>
                <a:latin typeface="Arial Black" panose="020B0A04020102020204" pitchFamily="34" charset="0"/>
                <a:ea typeface="メイリオ" panose="020B0604030504040204" pitchFamily="50" charset="-128"/>
              </a:rPr>
              <a:t>交通・輸送事業</a:t>
            </a:r>
          </a:p>
        </p:txBody>
      </p:sp>
      <p:sp>
        <p:nvSpPr>
          <p:cNvPr id="8" name="四角形: 角を丸くする 7">
            <a:extLst>
              <a:ext uri="{FF2B5EF4-FFF2-40B4-BE49-F238E27FC236}">
                <a16:creationId xmlns:a16="http://schemas.microsoft.com/office/drawing/2014/main" xmlns="" id="{FF9680FB-45D6-4CDB-B696-90FAFB2754B7}"/>
              </a:ext>
            </a:extLst>
          </p:cNvPr>
          <p:cNvSpPr/>
          <p:nvPr/>
        </p:nvSpPr>
        <p:spPr>
          <a:xfrm>
            <a:off x="6172918" y="1770527"/>
            <a:ext cx="4680000" cy="1800000"/>
          </a:xfrm>
          <a:prstGeom prst="roundRect">
            <a:avLst>
              <a:gd name="adj" fmla="val 9579"/>
            </a:avLst>
          </a:prstGeom>
          <a:gradFill flip="none" rotWithShape="1">
            <a:gsLst>
              <a:gs pos="0">
                <a:srgbClr val="195C97">
                  <a:shade val="30000"/>
                  <a:satMod val="115000"/>
                </a:srgbClr>
              </a:gs>
              <a:gs pos="50000">
                <a:srgbClr val="195C97">
                  <a:shade val="67500"/>
                  <a:satMod val="115000"/>
                </a:srgbClr>
              </a:gs>
              <a:gs pos="100000">
                <a:srgbClr val="195C97">
                  <a:shade val="100000"/>
                  <a:satMod val="115000"/>
                </a:srgbClr>
              </a:gs>
            </a:gsLst>
            <a:lin ang="8100000" scaled="1"/>
            <a:tileRect/>
          </a:gradFill>
          <a:ln>
            <a:noFill/>
          </a:ln>
          <a:effectLst/>
          <a:scene3d>
            <a:camera prst="orthographicFront">
              <a:rot lat="0" lon="0" rev="0"/>
            </a:camera>
            <a:lightRig rig="contrasting" dir="t">
              <a:rot lat="0" lon="0" rev="7800000"/>
            </a:lightRig>
          </a:scene3d>
          <a:sp3d>
            <a:bevelT w="139700" h="139700"/>
          </a:sp3d>
        </p:spPr>
        <p:style>
          <a:lnRef idx="3">
            <a:schemeClr val="lt1"/>
          </a:lnRef>
          <a:fillRef idx="1">
            <a:schemeClr val="accent1"/>
          </a:fillRef>
          <a:effectRef idx="1">
            <a:schemeClr val="accent1"/>
          </a:effectRef>
          <a:fontRef idx="minor">
            <a:schemeClr val="lt1"/>
          </a:fontRef>
        </p:style>
        <p:txBody>
          <a:bodyPr rtlCol="0" anchor="ctr"/>
          <a:lstStyle/>
          <a:p>
            <a:pPr algn="ctr"/>
            <a:r>
              <a:rPr lang="ja-JP" altLang="en-US" sz="2400" b="1" dirty="0">
                <a:solidFill>
                  <a:schemeClr val="bg1"/>
                </a:solidFill>
                <a:latin typeface="Arial Black" panose="020B0A04020102020204" pitchFamily="34" charset="0"/>
                <a:ea typeface="メイリオ" panose="020B0604030504040204" pitchFamily="50" charset="-128"/>
              </a:rPr>
              <a:t>航空宇宙システム事業</a:t>
            </a:r>
          </a:p>
        </p:txBody>
      </p:sp>
      <p:sp>
        <p:nvSpPr>
          <p:cNvPr id="10" name="四角形: 角を丸くする 9">
            <a:extLst>
              <a:ext uri="{FF2B5EF4-FFF2-40B4-BE49-F238E27FC236}">
                <a16:creationId xmlns:a16="http://schemas.microsoft.com/office/drawing/2014/main" xmlns="" id="{959032D7-4AB6-4068-BDC9-FAE08F38A17E}"/>
              </a:ext>
            </a:extLst>
          </p:cNvPr>
          <p:cNvSpPr/>
          <p:nvPr/>
        </p:nvSpPr>
        <p:spPr>
          <a:xfrm>
            <a:off x="6172918" y="3817620"/>
            <a:ext cx="4680000" cy="1800000"/>
          </a:xfrm>
          <a:prstGeom prst="roundRect">
            <a:avLst>
              <a:gd name="adj" fmla="val 9579"/>
            </a:avLst>
          </a:prstGeom>
          <a:gradFill flip="none" rotWithShape="1">
            <a:gsLst>
              <a:gs pos="0">
                <a:srgbClr val="195C97">
                  <a:shade val="30000"/>
                  <a:satMod val="115000"/>
                </a:srgbClr>
              </a:gs>
              <a:gs pos="50000">
                <a:srgbClr val="195C97">
                  <a:shade val="67500"/>
                  <a:satMod val="115000"/>
                </a:srgbClr>
              </a:gs>
              <a:gs pos="100000">
                <a:srgbClr val="195C97">
                  <a:shade val="100000"/>
                  <a:satMod val="115000"/>
                </a:srgbClr>
              </a:gs>
            </a:gsLst>
            <a:lin ang="8100000" scaled="1"/>
            <a:tileRect/>
          </a:gradFill>
          <a:ln>
            <a:noFill/>
          </a:ln>
          <a:effectLst/>
          <a:scene3d>
            <a:camera prst="orthographicFront">
              <a:rot lat="0" lon="0" rev="0"/>
            </a:camera>
            <a:lightRig rig="contrasting" dir="t">
              <a:rot lat="0" lon="0" rev="7800000"/>
            </a:lightRig>
          </a:scene3d>
          <a:sp3d>
            <a:bevelT w="139700" h="139700"/>
          </a:sp3d>
        </p:spPr>
        <p:style>
          <a:lnRef idx="3">
            <a:schemeClr val="lt1"/>
          </a:lnRef>
          <a:fillRef idx="1">
            <a:schemeClr val="accent1"/>
          </a:fillRef>
          <a:effectRef idx="1">
            <a:schemeClr val="accent1"/>
          </a:effectRef>
          <a:fontRef idx="minor">
            <a:schemeClr val="lt1"/>
          </a:fontRef>
        </p:style>
        <p:txBody>
          <a:bodyPr rtlCol="0" anchor="ctr"/>
          <a:lstStyle/>
          <a:p>
            <a:pPr algn="ctr"/>
            <a:r>
              <a:rPr lang="ja-JP" altLang="en-US" sz="2400" b="1" dirty="0">
                <a:solidFill>
                  <a:schemeClr val="bg1"/>
                </a:solidFill>
                <a:latin typeface="Arial Black" panose="020B0A04020102020204" pitchFamily="34" charset="0"/>
                <a:ea typeface="メイリオ" panose="020B0604030504040204" pitchFamily="50" charset="-128"/>
              </a:rPr>
              <a:t>精密機器事業</a:t>
            </a:r>
          </a:p>
        </p:txBody>
      </p:sp>
      <p:sp>
        <p:nvSpPr>
          <p:cNvPr id="11" name="正方形/長方形 10">
            <a:extLst>
              <a:ext uri="{FF2B5EF4-FFF2-40B4-BE49-F238E27FC236}">
                <a16:creationId xmlns:a16="http://schemas.microsoft.com/office/drawing/2014/main" xmlns="" id="{A01D8E71-99BC-469F-8F48-C6B9A34C3340}"/>
              </a:ext>
            </a:extLst>
          </p:cNvPr>
          <p:cNvSpPr/>
          <p:nvPr/>
        </p:nvSpPr>
        <p:spPr>
          <a:xfrm>
            <a:off x="257690" y="1073340"/>
            <a:ext cx="4086375" cy="461665"/>
          </a:xfrm>
          <a:prstGeom prst="rect">
            <a:avLst/>
          </a:prstGeom>
        </p:spPr>
        <p:txBody>
          <a:bodyPr wrap="none">
            <a:spAutoFit/>
          </a:bodyPr>
          <a:lstStyle/>
          <a:p>
            <a:r>
              <a:rPr lang="ja-JP" altLang="en-US" sz="2400" b="1" dirty="0">
                <a:solidFill>
                  <a:schemeClr val="tx1">
                    <a:lumMod val="75000"/>
                    <a:lumOff val="25000"/>
                  </a:schemeClr>
                </a:solidFill>
                <a:latin typeface="メイリオ" panose="020B0604030504040204" pitchFamily="50" charset="-128"/>
                <a:ea typeface="メイリオ" panose="020B0604030504040204" pitchFamily="50" charset="-128"/>
              </a:rPr>
              <a:t>基幹事業は</a:t>
            </a:r>
            <a:r>
              <a:rPr lang="en-US" altLang="ja-JP" sz="2400" b="1" dirty="0">
                <a:solidFill>
                  <a:schemeClr val="tx1">
                    <a:lumMod val="75000"/>
                    <a:lumOff val="25000"/>
                  </a:schemeClr>
                </a:solidFill>
                <a:latin typeface="メイリオ" panose="020B0604030504040204" pitchFamily="50" charset="-128"/>
                <a:ea typeface="メイリオ" panose="020B0604030504040204" pitchFamily="50" charset="-128"/>
              </a:rPr>
              <a:t>4</a:t>
            </a:r>
            <a:r>
              <a:rPr lang="ja-JP" altLang="en-US" sz="2400" b="1" dirty="0">
                <a:solidFill>
                  <a:schemeClr val="tx1">
                    <a:lumMod val="75000"/>
                    <a:lumOff val="25000"/>
                  </a:schemeClr>
                </a:solidFill>
                <a:latin typeface="メイリオ" panose="020B0604030504040204" pitchFamily="50" charset="-128"/>
                <a:ea typeface="メイリオ" panose="020B0604030504040204" pitchFamily="50" charset="-128"/>
              </a:rPr>
              <a:t>領域になります</a:t>
            </a:r>
          </a:p>
        </p:txBody>
      </p:sp>
    </p:spTree>
    <p:extLst>
      <p:ext uri="{BB962C8B-B14F-4D97-AF65-F5344CB8AC3E}">
        <p14:creationId xmlns:p14="http://schemas.microsoft.com/office/powerpoint/2010/main" val="41850458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図 8"/>
          <p:cNvPicPr>
            <a:picLocks noChangeAspect="1"/>
          </p:cNvPicPr>
          <p:nvPr/>
        </p:nvPicPr>
        <p:blipFill>
          <a:blip r:embed="rId2"/>
          <a:stretch>
            <a:fillRect/>
          </a:stretch>
        </p:blipFill>
        <p:spPr>
          <a:xfrm>
            <a:off x="4480378" y="2990541"/>
            <a:ext cx="4627265" cy="2975106"/>
          </a:xfrm>
          <a:prstGeom prst="rect">
            <a:avLst/>
          </a:prstGeom>
        </p:spPr>
      </p:pic>
      <p:sp>
        <p:nvSpPr>
          <p:cNvPr id="24" name="下カーブ矢印 20">
            <a:extLst>
              <a:ext uri="{FF2B5EF4-FFF2-40B4-BE49-F238E27FC236}">
                <a16:creationId xmlns:a16="http://schemas.microsoft.com/office/drawing/2014/main" xmlns="" id="{8A04ED50-5BE8-4B89-BAEE-C01C63415E22}"/>
              </a:ext>
            </a:extLst>
          </p:cNvPr>
          <p:cNvSpPr/>
          <p:nvPr/>
        </p:nvSpPr>
        <p:spPr>
          <a:xfrm rot="13990129" flipH="1">
            <a:off x="1939607" y="3090817"/>
            <a:ext cx="2713751" cy="1201767"/>
          </a:xfrm>
          <a:prstGeom prst="curvedDownArrow">
            <a:avLst/>
          </a:prstGeom>
          <a:solidFill>
            <a:schemeClr val="bg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7" name="テキスト プレースホルダー 6"/>
          <p:cNvSpPr>
            <a:spLocks noGrp="1"/>
          </p:cNvSpPr>
          <p:nvPr>
            <p:ph type="body" sz="quarter" idx="13"/>
          </p:nvPr>
        </p:nvSpPr>
        <p:spPr/>
        <p:txBody>
          <a:bodyPr/>
          <a:lstStyle/>
          <a:p>
            <a:r>
              <a:rPr lang="zh-TW" altLang="en-US" dirty="0"/>
              <a:t>事業領域別売上構成</a:t>
            </a:r>
            <a:endParaRPr kumimoji="1" lang="ja-JP" altLang="en-US" dirty="0"/>
          </a:p>
        </p:txBody>
      </p:sp>
      <p:graphicFrame>
        <p:nvGraphicFramePr>
          <p:cNvPr id="3" name="グラフ 2">
            <a:extLst>
              <a:ext uri="{FF2B5EF4-FFF2-40B4-BE49-F238E27FC236}">
                <a16:creationId xmlns:a16="http://schemas.microsoft.com/office/drawing/2014/main" xmlns="" id="{5F7AE916-1FF0-440C-B435-77B16B42C569}"/>
              </a:ext>
            </a:extLst>
          </p:cNvPr>
          <p:cNvGraphicFramePr>
            <a:graphicFrameLocks/>
          </p:cNvGraphicFramePr>
          <p:nvPr>
            <p:extLst>
              <p:ext uri="{D42A27DB-BD31-4B8C-83A1-F6EECF244321}">
                <p14:modId xmlns:p14="http://schemas.microsoft.com/office/powerpoint/2010/main" val="4073433749"/>
              </p:ext>
            </p:extLst>
          </p:nvPr>
        </p:nvGraphicFramePr>
        <p:xfrm>
          <a:off x="689187" y="1312053"/>
          <a:ext cx="11479576" cy="1601576"/>
        </p:xfrm>
        <a:graphic>
          <a:graphicData uri="http://schemas.openxmlformats.org/drawingml/2006/chart">
            <c:chart xmlns:c="http://schemas.openxmlformats.org/drawingml/2006/chart" xmlns:r="http://schemas.openxmlformats.org/officeDocument/2006/relationships" r:id="rId3"/>
          </a:graphicData>
        </a:graphic>
      </p:graphicFrame>
      <p:sp>
        <p:nvSpPr>
          <p:cNvPr id="4" name="テキスト ボックス 3">
            <a:extLst>
              <a:ext uri="{FF2B5EF4-FFF2-40B4-BE49-F238E27FC236}">
                <a16:creationId xmlns:a16="http://schemas.microsoft.com/office/drawing/2014/main" xmlns="" id="{7F8D47A3-BC19-40E8-B61B-998031E31F3E}"/>
              </a:ext>
            </a:extLst>
          </p:cNvPr>
          <p:cNvSpPr txBox="1"/>
          <p:nvPr/>
        </p:nvSpPr>
        <p:spPr>
          <a:xfrm>
            <a:off x="194437" y="878437"/>
            <a:ext cx="2388825" cy="707886"/>
          </a:xfrm>
          <a:prstGeom prst="rect">
            <a:avLst/>
          </a:prstGeom>
          <a:noFill/>
        </p:spPr>
        <p:txBody>
          <a:bodyPr wrap="square" rtlCol="0">
            <a:spAutoFit/>
          </a:bodyPr>
          <a:lstStyle/>
          <a:p>
            <a:pPr algn="ctr"/>
            <a:r>
              <a:rPr kumimoji="1" lang="ja-JP" altLang="en-US" sz="2000" dirty="0">
                <a:solidFill>
                  <a:schemeClr val="tx1">
                    <a:lumMod val="75000"/>
                    <a:lumOff val="25000"/>
                  </a:schemeClr>
                </a:solidFill>
                <a:latin typeface="Arial Black" panose="020B0A04020102020204" pitchFamily="34" charset="0"/>
                <a:ea typeface="メイリオ" panose="020B0604030504040204" pitchFamily="50" charset="-128"/>
              </a:rPr>
              <a:t>航空宇宙システム</a:t>
            </a:r>
            <a:endParaRPr kumimoji="1" lang="en-US" altLang="ja-JP" sz="2000" dirty="0">
              <a:solidFill>
                <a:schemeClr val="tx1">
                  <a:lumMod val="75000"/>
                  <a:lumOff val="25000"/>
                </a:schemeClr>
              </a:solidFill>
              <a:latin typeface="Arial Black" panose="020B0A04020102020204" pitchFamily="34" charset="0"/>
              <a:ea typeface="メイリオ" panose="020B0604030504040204" pitchFamily="50" charset="-128"/>
            </a:endParaRPr>
          </a:p>
          <a:p>
            <a:pPr algn="ctr"/>
            <a:r>
              <a:rPr lang="en-US" altLang="ja-JP" sz="2000" dirty="0">
                <a:solidFill>
                  <a:schemeClr val="tx1">
                    <a:lumMod val="75000"/>
                    <a:lumOff val="25000"/>
                  </a:schemeClr>
                </a:solidFill>
                <a:latin typeface="Arial Black" panose="020B0A04020102020204" pitchFamily="34" charset="0"/>
                <a:ea typeface="メイリオ" panose="020B0604030504040204" pitchFamily="50" charset="-128"/>
              </a:rPr>
              <a:t>219</a:t>
            </a:r>
            <a:endParaRPr kumimoji="1" lang="ja-JP" altLang="en-US" sz="2000" dirty="0">
              <a:solidFill>
                <a:schemeClr val="tx1">
                  <a:lumMod val="75000"/>
                  <a:lumOff val="25000"/>
                </a:schemeClr>
              </a:solidFill>
              <a:latin typeface="Arial Black" panose="020B0A04020102020204" pitchFamily="34" charset="0"/>
              <a:ea typeface="メイリオ" panose="020B0604030504040204" pitchFamily="50" charset="-128"/>
            </a:endParaRPr>
          </a:p>
        </p:txBody>
      </p:sp>
      <p:cxnSp>
        <p:nvCxnSpPr>
          <p:cNvPr id="6" name="直線コネクタ 5">
            <a:extLst>
              <a:ext uri="{FF2B5EF4-FFF2-40B4-BE49-F238E27FC236}">
                <a16:creationId xmlns:a16="http://schemas.microsoft.com/office/drawing/2014/main" xmlns="" id="{AFAEEC04-3F57-4529-9EF2-D43369F47FA9}"/>
              </a:ext>
            </a:extLst>
          </p:cNvPr>
          <p:cNvCxnSpPr>
            <a:cxnSpLocks/>
            <a:stCxn id="4" idx="2"/>
          </p:cNvCxnSpPr>
          <p:nvPr/>
        </p:nvCxnSpPr>
        <p:spPr>
          <a:xfrm>
            <a:off x="1388850" y="1586323"/>
            <a:ext cx="94562" cy="140650"/>
          </a:xfrm>
          <a:prstGeom prst="line">
            <a:avLst/>
          </a:prstGeom>
        </p:spPr>
        <p:style>
          <a:lnRef idx="1">
            <a:schemeClr val="accent1"/>
          </a:lnRef>
          <a:fillRef idx="0">
            <a:schemeClr val="accent1"/>
          </a:fillRef>
          <a:effectRef idx="0">
            <a:schemeClr val="accent1"/>
          </a:effectRef>
          <a:fontRef idx="minor">
            <a:schemeClr val="tx1"/>
          </a:fontRef>
        </p:style>
      </p:cxnSp>
      <p:sp>
        <p:nvSpPr>
          <p:cNvPr id="8" name="テキスト ボックス 7">
            <a:extLst>
              <a:ext uri="{FF2B5EF4-FFF2-40B4-BE49-F238E27FC236}">
                <a16:creationId xmlns:a16="http://schemas.microsoft.com/office/drawing/2014/main" xmlns="" id="{C583B3AA-39D2-4EAC-9CC6-20F178882B97}"/>
              </a:ext>
            </a:extLst>
          </p:cNvPr>
          <p:cNvSpPr txBox="1"/>
          <p:nvPr/>
        </p:nvSpPr>
        <p:spPr>
          <a:xfrm>
            <a:off x="2717715" y="856135"/>
            <a:ext cx="3334632" cy="707886"/>
          </a:xfrm>
          <a:prstGeom prst="rect">
            <a:avLst/>
          </a:prstGeom>
          <a:noFill/>
        </p:spPr>
        <p:txBody>
          <a:bodyPr wrap="square" rtlCol="0">
            <a:spAutoFit/>
          </a:bodyPr>
          <a:lstStyle/>
          <a:p>
            <a:pPr algn="ctr"/>
            <a:r>
              <a:rPr lang="ja-JP" altLang="en-US" sz="2000" dirty="0">
                <a:solidFill>
                  <a:schemeClr val="tx1">
                    <a:lumMod val="75000"/>
                    <a:lumOff val="25000"/>
                  </a:schemeClr>
                </a:solidFill>
                <a:latin typeface="Arial Black" panose="020B0A04020102020204" pitchFamily="34" charset="0"/>
                <a:ea typeface="メイリオ" panose="020B0604030504040204" pitchFamily="50" charset="-128"/>
              </a:rPr>
              <a:t>エネルギー・環境プラント</a:t>
            </a:r>
            <a:endParaRPr kumimoji="1" lang="en-US" altLang="ja-JP" sz="2000" dirty="0">
              <a:solidFill>
                <a:schemeClr val="tx1">
                  <a:lumMod val="75000"/>
                  <a:lumOff val="25000"/>
                </a:schemeClr>
              </a:solidFill>
              <a:latin typeface="Arial Black" panose="020B0A04020102020204" pitchFamily="34" charset="0"/>
              <a:ea typeface="メイリオ" panose="020B0604030504040204" pitchFamily="50" charset="-128"/>
            </a:endParaRPr>
          </a:p>
          <a:p>
            <a:pPr algn="ctr"/>
            <a:r>
              <a:rPr lang="en-US" altLang="ja-JP" sz="2000" dirty="0">
                <a:solidFill>
                  <a:schemeClr val="tx1">
                    <a:lumMod val="75000"/>
                    <a:lumOff val="25000"/>
                  </a:schemeClr>
                </a:solidFill>
                <a:latin typeface="Arial Black" panose="020B0A04020102020204" pitchFamily="34" charset="0"/>
                <a:ea typeface="メイリオ" panose="020B0604030504040204" pitchFamily="50" charset="-128"/>
              </a:rPr>
              <a:t>656</a:t>
            </a:r>
            <a:endParaRPr kumimoji="1" lang="ja-JP" altLang="en-US" sz="2000" dirty="0">
              <a:solidFill>
                <a:schemeClr val="tx1">
                  <a:lumMod val="75000"/>
                  <a:lumOff val="25000"/>
                </a:schemeClr>
              </a:solidFill>
              <a:latin typeface="Arial Black" panose="020B0A04020102020204" pitchFamily="34" charset="0"/>
              <a:ea typeface="メイリオ" panose="020B0604030504040204" pitchFamily="50" charset="-128"/>
            </a:endParaRPr>
          </a:p>
        </p:txBody>
      </p:sp>
      <p:cxnSp>
        <p:nvCxnSpPr>
          <p:cNvPr id="11" name="直線コネクタ 10">
            <a:extLst>
              <a:ext uri="{FF2B5EF4-FFF2-40B4-BE49-F238E27FC236}">
                <a16:creationId xmlns:a16="http://schemas.microsoft.com/office/drawing/2014/main" xmlns="" id="{891CBAF0-182F-4811-A33A-198A43D1CF5E}"/>
              </a:ext>
            </a:extLst>
          </p:cNvPr>
          <p:cNvCxnSpPr>
            <a:cxnSpLocks/>
          </p:cNvCxnSpPr>
          <p:nvPr/>
        </p:nvCxnSpPr>
        <p:spPr>
          <a:xfrm>
            <a:off x="4263334" y="1502467"/>
            <a:ext cx="209321" cy="201969"/>
          </a:xfrm>
          <a:prstGeom prst="line">
            <a:avLst/>
          </a:prstGeom>
        </p:spPr>
        <p:style>
          <a:lnRef idx="1">
            <a:schemeClr val="accent1"/>
          </a:lnRef>
          <a:fillRef idx="0">
            <a:schemeClr val="accent1"/>
          </a:fillRef>
          <a:effectRef idx="0">
            <a:schemeClr val="accent1"/>
          </a:effectRef>
          <a:fontRef idx="minor">
            <a:schemeClr val="tx1"/>
          </a:fontRef>
        </p:style>
      </p:cxnSp>
      <p:sp>
        <p:nvSpPr>
          <p:cNvPr id="12" name="テキスト ボックス 11">
            <a:extLst>
              <a:ext uri="{FF2B5EF4-FFF2-40B4-BE49-F238E27FC236}">
                <a16:creationId xmlns:a16="http://schemas.microsoft.com/office/drawing/2014/main" xmlns="" id="{C1A2EE29-AD50-4384-A1D9-FC221037BF75}"/>
              </a:ext>
            </a:extLst>
          </p:cNvPr>
          <p:cNvSpPr txBox="1"/>
          <p:nvPr/>
        </p:nvSpPr>
        <p:spPr>
          <a:xfrm>
            <a:off x="5497224" y="856135"/>
            <a:ext cx="3003933" cy="707886"/>
          </a:xfrm>
          <a:prstGeom prst="rect">
            <a:avLst/>
          </a:prstGeom>
          <a:noFill/>
        </p:spPr>
        <p:txBody>
          <a:bodyPr wrap="square" rtlCol="0">
            <a:spAutoFit/>
          </a:bodyPr>
          <a:lstStyle/>
          <a:p>
            <a:pPr algn="ctr"/>
            <a:r>
              <a:rPr kumimoji="1" lang="ja-JP" altLang="en-US" sz="2000" dirty="0">
                <a:solidFill>
                  <a:schemeClr val="tx1">
                    <a:lumMod val="75000"/>
                    <a:lumOff val="25000"/>
                  </a:schemeClr>
                </a:solidFill>
                <a:latin typeface="Arial Black" panose="020B0A04020102020204" pitchFamily="34" charset="0"/>
                <a:ea typeface="メイリオ" panose="020B0604030504040204" pitchFamily="50" charset="-128"/>
              </a:rPr>
              <a:t>交通・輸送</a:t>
            </a:r>
            <a:endParaRPr kumimoji="1" lang="en-US" altLang="ja-JP" sz="2000" dirty="0">
              <a:solidFill>
                <a:schemeClr val="tx1">
                  <a:lumMod val="75000"/>
                  <a:lumOff val="25000"/>
                </a:schemeClr>
              </a:solidFill>
              <a:latin typeface="Arial Black" panose="020B0A04020102020204" pitchFamily="34" charset="0"/>
              <a:ea typeface="メイリオ" panose="020B0604030504040204" pitchFamily="50" charset="-128"/>
            </a:endParaRPr>
          </a:p>
          <a:p>
            <a:pPr algn="ctr"/>
            <a:r>
              <a:rPr lang="en-US" altLang="ja-JP" sz="2000" dirty="0">
                <a:solidFill>
                  <a:schemeClr val="tx1">
                    <a:lumMod val="75000"/>
                    <a:lumOff val="25000"/>
                  </a:schemeClr>
                </a:solidFill>
                <a:latin typeface="Arial Black" panose="020B0A04020102020204" pitchFamily="34" charset="0"/>
                <a:ea typeface="メイリオ" panose="020B0604030504040204" pitchFamily="50" charset="-128"/>
              </a:rPr>
              <a:t>292</a:t>
            </a:r>
            <a:endParaRPr kumimoji="1" lang="ja-JP" altLang="en-US" sz="2000" dirty="0">
              <a:solidFill>
                <a:schemeClr val="tx1">
                  <a:lumMod val="75000"/>
                  <a:lumOff val="25000"/>
                </a:schemeClr>
              </a:solidFill>
              <a:latin typeface="Arial Black" panose="020B0A04020102020204" pitchFamily="34" charset="0"/>
              <a:ea typeface="メイリオ" panose="020B0604030504040204" pitchFamily="50" charset="-128"/>
            </a:endParaRPr>
          </a:p>
        </p:txBody>
      </p:sp>
      <p:cxnSp>
        <p:nvCxnSpPr>
          <p:cNvPr id="13" name="直線コネクタ 12">
            <a:extLst>
              <a:ext uri="{FF2B5EF4-FFF2-40B4-BE49-F238E27FC236}">
                <a16:creationId xmlns:a16="http://schemas.microsoft.com/office/drawing/2014/main" xmlns="" id="{A5ACA0F4-6657-4902-9E14-FF6140CBDF79}"/>
              </a:ext>
            </a:extLst>
          </p:cNvPr>
          <p:cNvCxnSpPr>
            <a:cxnSpLocks/>
          </p:cNvCxnSpPr>
          <p:nvPr/>
        </p:nvCxnSpPr>
        <p:spPr>
          <a:xfrm>
            <a:off x="7103850" y="1487782"/>
            <a:ext cx="209321" cy="201969"/>
          </a:xfrm>
          <a:prstGeom prst="line">
            <a:avLst/>
          </a:prstGeom>
        </p:spPr>
        <p:style>
          <a:lnRef idx="1">
            <a:schemeClr val="accent1"/>
          </a:lnRef>
          <a:fillRef idx="0">
            <a:schemeClr val="accent1"/>
          </a:fillRef>
          <a:effectRef idx="0">
            <a:schemeClr val="accent1"/>
          </a:effectRef>
          <a:fontRef idx="minor">
            <a:schemeClr val="tx1"/>
          </a:fontRef>
        </p:style>
      </p:cxnSp>
      <p:sp>
        <p:nvSpPr>
          <p:cNvPr id="14" name="テキスト ボックス 13">
            <a:extLst>
              <a:ext uri="{FF2B5EF4-FFF2-40B4-BE49-F238E27FC236}">
                <a16:creationId xmlns:a16="http://schemas.microsoft.com/office/drawing/2014/main" xmlns="" id="{CFF1AABF-9007-44E2-AEC1-1037E4A80FED}"/>
              </a:ext>
            </a:extLst>
          </p:cNvPr>
          <p:cNvSpPr txBox="1"/>
          <p:nvPr/>
        </p:nvSpPr>
        <p:spPr>
          <a:xfrm>
            <a:off x="7103850" y="856135"/>
            <a:ext cx="3003933" cy="707886"/>
          </a:xfrm>
          <a:prstGeom prst="rect">
            <a:avLst/>
          </a:prstGeom>
          <a:noFill/>
        </p:spPr>
        <p:txBody>
          <a:bodyPr wrap="square" rtlCol="0">
            <a:spAutoFit/>
          </a:bodyPr>
          <a:lstStyle/>
          <a:p>
            <a:pPr algn="ctr"/>
            <a:r>
              <a:rPr lang="ja-JP" altLang="en-US" sz="2000" dirty="0">
                <a:solidFill>
                  <a:schemeClr val="tx1">
                    <a:lumMod val="75000"/>
                    <a:lumOff val="25000"/>
                  </a:schemeClr>
                </a:solidFill>
                <a:latin typeface="Arial Black" panose="020B0A04020102020204" pitchFamily="34" charset="0"/>
                <a:ea typeface="メイリオ" panose="020B0604030504040204" pitchFamily="50" charset="-128"/>
              </a:rPr>
              <a:t>精密機器</a:t>
            </a:r>
            <a:endParaRPr kumimoji="1" lang="en-US" altLang="ja-JP" sz="2000" dirty="0">
              <a:solidFill>
                <a:schemeClr val="tx1">
                  <a:lumMod val="75000"/>
                  <a:lumOff val="25000"/>
                </a:schemeClr>
              </a:solidFill>
              <a:latin typeface="Arial Black" panose="020B0A04020102020204" pitchFamily="34" charset="0"/>
              <a:ea typeface="メイリオ" panose="020B0604030504040204" pitchFamily="50" charset="-128"/>
            </a:endParaRPr>
          </a:p>
          <a:p>
            <a:pPr algn="ctr"/>
            <a:r>
              <a:rPr lang="en-US" altLang="ja-JP" sz="2000" dirty="0">
                <a:solidFill>
                  <a:schemeClr val="tx1">
                    <a:lumMod val="75000"/>
                    <a:lumOff val="25000"/>
                  </a:schemeClr>
                </a:solidFill>
                <a:latin typeface="Arial Black" panose="020B0A04020102020204" pitchFamily="34" charset="0"/>
                <a:ea typeface="メイリオ" panose="020B0604030504040204" pitchFamily="50" charset="-128"/>
              </a:rPr>
              <a:t>219</a:t>
            </a:r>
            <a:endParaRPr kumimoji="1" lang="ja-JP" altLang="en-US" sz="2000" dirty="0">
              <a:solidFill>
                <a:schemeClr val="tx1">
                  <a:lumMod val="75000"/>
                  <a:lumOff val="25000"/>
                </a:schemeClr>
              </a:solidFill>
              <a:latin typeface="Arial Black" panose="020B0A04020102020204" pitchFamily="34" charset="0"/>
              <a:ea typeface="メイリオ" panose="020B0604030504040204" pitchFamily="50" charset="-128"/>
            </a:endParaRPr>
          </a:p>
        </p:txBody>
      </p:sp>
      <p:cxnSp>
        <p:nvCxnSpPr>
          <p:cNvPr id="15" name="直線コネクタ 14">
            <a:extLst>
              <a:ext uri="{FF2B5EF4-FFF2-40B4-BE49-F238E27FC236}">
                <a16:creationId xmlns:a16="http://schemas.microsoft.com/office/drawing/2014/main" xmlns="" id="{8F59F594-65E0-46C3-824C-06A3751CD0E6}"/>
              </a:ext>
            </a:extLst>
          </p:cNvPr>
          <p:cNvCxnSpPr>
            <a:cxnSpLocks/>
          </p:cNvCxnSpPr>
          <p:nvPr/>
        </p:nvCxnSpPr>
        <p:spPr>
          <a:xfrm>
            <a:off x="8605816" y="1465515"/>
            <a:ext cx="209321" cy="201969"/>
          </a:xfrm>
          <a:prstGeom prst="line">
            <a:avLst/>
          </a:prstGeom>
        </p:spPr>
        <p:style>
          <a:lnRef idx="1">
            <a:schemeClr val="accent1"/>
          </a:lnRef>
          <a:fillRef idx="0">
            <a:schemeClr val="accent1"/>
          </a:fillRef>
          <a:effectRef idx="0">
            <a:schemeClr val="accent1"/>
          </a:effectRef>
          <a:fontRef idx="minor">
            <a:schemeClr val="tx1"/>
          </a:fontRef>
        </p:style>
      </p:cxnSp>
      <p:sp>
        <p:nvSpPr>
          <p:cNvPr id="16" name="テキスト ボックス 15">
            <a:extLst>
              <a:ext uri="{FF2B5EF4-FFF2-40B4-BE49-F238E27FC236}">
                <a16:creationId xmlns:a16="http://schemas.microsoft.com/office/drawing/2014/main" xmlns="" id="{0823D9AC-E43B-42B9-A17F-8661208EAEEB}"/>
              </a:ext>
            </a:extLst>
          </p:cNvPr>
          <p:cNvSpPr txBox="1"/>
          <p:nvPr/>
        </p:nvSpPr>
        <p:spPr>
          <a:xfrm>
            <a:off x="9094690" y="856135"/>
            <a:ext cx="1699352" cy="707886"/>
          </a:xfrm>
          <a:prstGeom prst="rect">
            <a:avLst/>
          </a:prstGeom>
          <a:noFill/>
        </p:spPr>
        <p:txBody>
          <a:bodyPr wrap="square" rtlCol="0">
            <a:spAutoFit/>
          </a:bodyPr>
          <a:lstStyle/>
          <a:p>
            <a:pPr algn="ctr"/>
            <a:r>
              <a:rPr kumimoji="1" lang="ja-JP" altLang="en-US" sz="2000" dirty="0">
                <a:solidFill>
                  <a:schemeClr val="tx1">
                    <a:lumMod val="75000"/>
                    <a:lumOff val="25000"/>
                  </a:schemeClr>
                </a:solidFill>
                <a:latin typeface="Arial Black" panose="020B0A04020102020204" pitchFamily="34" charset="0"/>
                <a:ea typeface="メイリオ" panose="020B0604030504040204" pitchFamily="50" charset="-128"/>
              </a:rPr>
              <a:t>その他</a:t>
            </a:r>
            <a:endParaRPr kumimoji="1" lang="en-US" altLang="ja-JP" sz="2000" dirty="0">
              <a:solidFill>
                <a:schemeClr val="tx1">
                  <a:lumMod val="75000"/>
                  <a:lumOff val="25000"/>
                </a:schemeClr>
              </a:solidFill>
              <a:latin typeface="Arial Black" panose="020B0A04020102020204" pitchFamily="34" charset="0"/>
              <a:ea typeface="メイリオ" panose="020B0604030504040204" pitchFamily="50" charset="-128"/>
            </a:endParaRPr>
          </a:p>
          <a:p>
            <a:pPr algn="ctr"/>
            <a:r>
              <a:rPr lang="en-US" altLang="ja-JP" sz="2000" dirty="0">
                <a:solidFill>
                  <a:schemeClr val="tx1">
                    <a:lumMod val="75000"/>
                    <a:lumOff val="25000"/>
                  </a:schemeClr>
                </a:solidFill>
                <a:latin typeface="Arial Black" panose="020B0A04020102020204" pitchFamily="34" charset="0"/>
                <a:ea typeface="メイリオ" panose="020B0604030504040204" pitchFamily="50" charset="-128"/>
              </a:rPr>
              <a:t>73</a:t>
            </a:r>
            <a:endParaRPr kumimoji="1" lang="ja-JP" altLang="en-US" sz="2000" dirty="0">
              <a:solidFill>
                <a:schemeClr val="tx1">
                  <a:lumMod val="75000"/>
                  <a:lumOff val="25000"/>
                </a:schemeClr>
              </a:solidFill>
              <a:latin typeface="Arial Black" panose="020B0A04020102020204" pitchFamily="34" charset="0"/>
              <a:ea typeface="メイリオ" panose="020B0604030504040204" pitchFamily="50" charset="-128"/>
            </a:endParaRPr>
          </a:p>
        </p:txBody>
      </p:sp>
      <p:cxnSp>
        <p:nvCxnSpPr>
          <p:cNvPr id="17" name="直線コネクタ 16">
            <a:extLst>
              <a:ext uri="{FF2B5EF4-FFF2-40B4-BE49-F238E27FC236}">
                <a16:creationId xmlns:a16="http://schemas.microsoft.com/office/drawing/2014/main" xmlns="" id="{180FF206-EB4C-43CA-8CAE-A790E19D2F70}"/>
              </a:ext>
            </a:extLst>
          </p:cNvPr>
          <p:cNvCxnSpPr>
            <a:cxnSpLocks/>
          </p:cNvCxnSpPr>
          <p:nvPr/>
        </p:nvCxnSpPr>
        <p:spPr>
          <a:xfrm>
            <a:off x="9720357" y="1446928"/>
            <a:ext cx="209321" cy="201969"/>
          </a:xfrm>
          <a:prstGeom prst="line">
            <a:avLst/>
          </a:prstGeom>
        </p:spPr>
        <p:style>
          <a:lnRef idx="1">
            <a:schemeClr val="accent1"/>
          </a:lnRef>
          <a:fillRef idx="0">
            <a:schemeClr val="accent1"/>
          </a:fillRef>
          <a:effectRef idx="0">
            <a:schemeClr val="accent1"/>
          </a:effectRef>
          <a:fontRef idx="minor">
            <a:schemeClr val="tx1"/>
          </a:fontRef>
        </p:style>
      </p:cxnSp>
      <p:sp>
        <p:nvSpPr>
          <p:cNvPr id="20" name="テキスト ボックス 19">
            <a:extLst>
              <a:ext uri="{FF2B5EF4-FFF2-40B4-BE49-F238E27FC236}">
                <a16:creationId xmlns:a16="http://schemas.microsoft.com/office/drawing/2014/main" xmlns="" id="{4709994B-496E-44F6-8974-976D26CC98CC}"/>
              </a:ext>
            </a:extLst>
          </p:cNvPr>
          <p:cNvSpPr txBox="1"/>
          <p:nvPr/>
        </p:nvSpPr>
        <p:spPr>
          <a:xfrm>
            <a:off x="7296521" y="4667992"/>
            <a:ext cx="947315" cy="400110"/>
          </a:xfrm>
          <a:prstGeom prst="rect">
            <a:avLst/>
          </a:prstGeom>
          <a:noFill/>
        </p:spPr>
        <p:txBody>
          <a:bodyPr wrap="square" rtlCol="0">
            <a:spAutoFit/>
          </a:bodyPr>
          <a:lstStyle/>
          <a:p>
            <a:pPr algn="ctr"/>
            <a:r>
              <a:rPr kumimoji="1" lang="en-US" altLang="ja-JP" sz="2000" dirty="0">
                <a:solidFill>
                  <a:schemeClr val="tx1">
                    <a:lumMod val="75000"/>
                    <a:lumOff val="25000"/>
                  </a:schemeClr>
                </a:solidFill>
                <a:latin typeface="Arial Black" panose="020B0A04020102020204" pitchFamily="34" charset="0"/>
                <a:ea typeface="メイリオ" panose="020B0604030504040204" pitchFamily="50" charset="-128"/>
              </a:rPr>
              <a:t>55</a:t>
            </a:r>
            <a:r>
              <a:rPr kumimoji="1" lang="ja-JP" altLang="en-US" sz="2000" dirty="0">
                <a:solidFill>
                  <a:schemeClr val="tx1">
                    <a:lumMod val="75000"/>
                    <a:lumOff val="25000"/>
                  </a:schemeClr>
                </a:solidFill>
                <a:latin typeface="Arial Black" panose="020B0A04020102020204" pitchFamily="34" charset="0"/>
                <a:ea typeface="メイリオ" panose="020B0604030504040204" pitchFamily="50" charset="-128"/>
              </a:rPr>
              <a:t>％</a:t>
            </a:r>
          </a:p>
        </p:txBody>
      </p:sp>
      <p:sp>
        <p:nvSpPr>
          <p:cNvPr id="21" name="テキスト ボックス 20">
            <a:extLst>
              <a:ext uri="{FF2B5EF4-FFF2-40B4-BE49-F238E27FC236}">
                <a16:creationId xmlns:a16="http://schemas.microsoft.com/office/drawing/2014/main" xmlns="" id="{284F7134-F134-4E64-B58C-40191A43730D}"/>
              </a:ext>
            </a:extLst>
          </p:cNvPr>
          <p:cNvSpPr txBox="1"/>
          <p:nvPr/>
        </p:nvSpPr>
        <p:spPr>
          <a:xfrm>
            <a:off x="8091883" y="3495314"/>
            <a:ext cx="2383152" cy="707886"/>
          </a:xfrm>
          <a:prstGeom prst="rect">
            <a:avLst/>
          </a:prstGeom>
          <a:noFill/>
        </p:spPr>
        <p:txBody>
          <a:bodyPr wrap="square" rtlCol="0">
            <a:spAutoFit/>
          </a:bodyPr>
          <a:lstStyle/>
          <a:p>
            <a:pPr algn="ctr"/>
            <a:r>
              <a:rPr lang="ja-JP" altLang="en-US" sz="2000" dirty="0">
                <a:solidFill>
                  <a:schemeClr val="tx1">
                    <a:lumMod val="75000"/>
                    <a:lumOff val="25000"/>
                  </a:schemeClr>
                </a:solidFill>
                <a:latin typeface="Arial Black" panose="020B0A04020102020204" pitchFamily="34" charset="0"/>
                <a:ea typeface="メイリオ" panose="020B0604030504040204" pitchFamily="50" charset="-128"/>
              </a:rPr>
              <a:t>発電</a:t>
            </a:r>
            <a:r>
              <a:rPr kumimoji="1" lang="ja-JP" altLang="en-US" sz="2000" dirty="0">
                <a:solidFill>
                  <a:schemeClr val="tx1">
                    <a:lumMod val="75000"/>
                    <a:lumOff val="25000"/>
                  </a:schemeClr>
                </a:solidFill>
                <a:latin typeface="Arial Black" panose="020B0A04020102020204" pitchFamily="34" charset="0"/>
                <a:ea typeface="メイリオ" panose="020B0604030504040204" pitchFamily="50" charset="-128"/>
              </a:rPr>
              <a:t>プラント</a:t>
            </a:r>
            <a:endParaRPr kumimoji="1" lang="en-US" altLang="ja-JP" sz="2000" dirty="0">
              <a:solidFill>
                <a:schemeClr val="tx1">
                  <a:lumMod val="75000"/>
                  <a:lumOff val="25000"/>
                </a:schemeClr>
              </a:solidFill>
              <a:latin typeface="Arial Black" panose="020B0A04020102020204" pitchFamily="34" charset="0"/>
              <a:ea typeface="メイリオ" panose="020B0604030504040204" pitchFamily="50" charset="-128"/>
            </a:endParaRPr>
          </a:p>
          <a:p>
            <a:pPr algn="ctr"/>
            <a:r>
              <a:rPr lang="en-US" altLang="ja-JP" sz="2000" dirty="0">
                <a:solidFill>
                  <a:schemeClr val="tx1">
                    <a:lumMod val="75000"/>
                    <a:lumOff val="25000"/>
                  </a:schemeClr>
                </a:solidFill>
                <a:latin typeface="Arial Black" panose="020B0A04020102020204" pitchFamily="34" charset="0"/>
                <a:ea typeface="メイリオ" panose="020B0604030504040204" pitchFamily="50" charset="-128"/>
              </a:rPr>
              <a:t>361</a:t>
            </a:r>
            <a:endParaRPr kumimoji="1" lang="ja-JP" altLang="en-US" sz="2000" dirty="0">
              <a:solidFill>
                <a:schemeClr val="tx1">
                  <a:lumMod val="75000"/>
                  <a:lumOff val="25000"/>
                </a:schemeClr>
              </a:solidFill>
              <a:latin typeface="Arial Black" panose="020B0A04020102020204" pitchFamily="34" charset="0"/>
              <a:ea typeface="メイリオ" panose="020B0604030504040204" pitchFamily="50" charset="-128"/>
            </a:endParaRPr>
          </a:p>
        </p:txBody>
      </p:sp>
      <p:sp>
        <p:nvSpPr>
          <p:cNvPr id="22" name="二等辺三角形 21">
            <a:extLst>
              <a:ext uri="{FF2B5EF4-FFF2-40B4-BE49-F238E27FC236}">
                <a16:creationId xmlns:a16="http://schemas.microsoft.com/office/drawing/2014/main" xmlns="" id="{35B4C80B-B709-44C6-917E-B7FD27ECE117}"/>
              </a:ext>
            </a:extLst>
          </p:cNvPr>
          <p:cNvSpPr/>
          <p:nvPr/>
        </p:nvSpPr>
        <p:spPr>
          <a:xfrm flipV="1">
            <a:off x="2137706" y="2429078"/>
            <a:ext cx="4174958" cy="429434"/>
          </a:xfrm>
          <a:prstGeom prst="triangle">
            <a:avLst>
              <a:gd name="adj" fmla="val 80673"/>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ボックス 22">
            <a:extLst>
              <a:ext uri="{FF2B5EF4-FFF2-40B4-BE49-F238E27FC236}">
                <a16:creationId xmlns:a16="http://schemas.microsoft.com/office/drawing/2014/main" xmlns="" id="{F81CEDE1-62D8-41AA-87A9-964E8A56302E}"/>
              </a:ext>
            </a:extLst>
          </p:cNvPr>
          <p:cNvSpPr txBox="1"/>
          <p:nvPr/>
        </p:nvSpPr>
        <p:spPr>
          <a:xfrm>
            <a:off x="6333238" y="4120091"/>
            <a:ext cx="947315" cy="707886"/>
          </a:xfrm>
          <a:prstGeom prst="rect">
            <a:avLst/>
          </a:prstGeom>
          <a:noFill/>
        </p:spPr>
        <p:txBody>
          <a:bodyPr wrap="square" rtlCol="0">
            <a:spAutoFit/>
          </a:bodyPr>
          <a:lstStyle/>
          <a:p>
            <a:pPr algn="ctr"/>
            <a:r>
              <a:rPr lang="en-US" altLang="ja-JP" sz="2000" dirty="0">
                <a:solidFill>
                  <a:schemeClr val="tx1">
                    <a:lumMod val="75000"/>
                    <a:lumOff val="25000"/>
                  </a:schemeClr>
                </a:solidFill>
                <a:latin typeface="Arial Black" panose="020B0A04020102020204" pitchFamily="34" charset="0"/>
                <a:ea typeface="メイリオ" panose="020B0604030504040204" pitchFamily="50" charset="-128"/>
              </a:rPr>
              <a:t>656</a:t>
            </a:r>
          </a:p>
          <a:p>
            <a:pPr algn="ctr"/>
            <a:r>
              <a:rPr lang="ja-JP" altLang="en-US" sz="2000" dirty="0">
                <a:solidFill>
                  <a:schemeClr val="tx1">
                    <a:lumMod val="75000"/>
                    <a:lumOff val="25000"/>
                  </a:schemeClr>
                </a:solidFill>
                <a:latin typeface="Arial Black" panose="020B0A04020102020204" pitchFamily="34" charset="0"/>
                <a:ea typeface="メイリオ" panose="020B0604030504040204" pitchFamily="50" charset="-128"/>
              </a:rPr>
              <a:t>億円</a:t>
            </a:r>
            <a:endParaRPr kumimoji="1" lang="ja-JP" altLang="en-US" sz="2000" dirty="0">
              <a:solidFill>
                <a:schemeClr val="tx1">
                  <a:lumMod val="75000"/>
                  <a:lumOff val="25000"/>
                </a:schemeClr>
              </a:solidFill>
              <a:latin typeface="Arial Black" panose="020B0A04020102020204" pitchFamily="34" charset="0"/>
              <a:ea typeface="メイリオ" panose="020B0604030504040204" pitchFamily="50" charset="-128"/>
            </a:endParaRPr>
          </a:p>
        </p:txBody>
      </p:sp>
      <p:cxnSp>
        <p:nvCxnSpPr>
          <p:cNvPr id="26" name="直線コネクタ 25">
            <a:extLst>
              <a:ext uri="{FF2B5EF4-FFF2-40B4-BE49-F238E27FC236}">
                <a16:creationId xmlns:a16="http://schemas.microsoft.com/office/drawing/2014/main" xmlns="" id="{2010DA62-D3BE-4A16-8213-9232A8B9CE50}"/>
              </a:ext>
            </a:extLst>
          </p:cNvPr>
          <p:cNvCxnSpPr>
            <a:cxnSpLocks/>
          </p:cNvCxnSpPr>
          <p:nvPr/>
        </p:nvCxnSpPr>
        <p:spPr>
          <a:xfrm flipH="1">
            <a:off x="8239207" y="3864842"/>
            <a:ext cx="216573" cy="235426"/>
          </a:xfrm>
          <a:prstGeom prst="line">
            <a:avLst/>
          </a:prstGeom>
        </p:spPr>
        <p:style>
          <a:lnRef idx="1">
            <a:schemeClr val="accent1"/>
          </a:lnRef>
          <a:fillRef idx="0">
            <a:schemeClr val="accent1"/>
          </a:fillRef>
          <a:effectRef idx="0">
            <a:schemeClr val="accent1"/>
          </a:effectRef>
          <a:fontRef idx="minor">
            <a:schemeClr val="tx1"/>
          </a:fontRef>
        </p:style>
      </p:cxnSp>
      <p:sp>
        <p:nvSpPr>
          <p:cNvPr id="29" name="テキスト ボックス 28">
            <a:extLst>
              <a:ext uri="{FF2B5EF4-FFF2-40B4-BE49-F238E27FC236}">
                <a16:creationId xmlns:a16="http://schemas.microsoft.com/office/drawing/2014/main" xmlns="" id="{2D86EA72-9A14-47BA-A136-3E822B78DBB2}"/>
              </a:ext>
            </a:extLst>
          </p:cNvPr>
          <p:cNvSpPr txBox="1"/>
          <p:nvPr/>
        </p:nvSpPr>
        <p:spPr>
          <a:xfrm>
            <a:off x="2562241" y="3045578"/>
            <a:ext cx="3611505" cy="707886"/>
          </a:xfrm>
          <a:prstGeom prst="rect">
            <a:avLst/>
          </a:prstGeom>
          <a:noFill/>
        </p:spPr>
        <p:txBody>
          <a:bodyPr wrap="square" rtlCol="0">
            <a:spAutoFit/>
          </a:bodyPr>
          <a:lstStyle/>
          <a:p>
            <a:pPr algn="ctr"/>
            <a:r>
              <a:rPr kumimoji="1" lang="ja-JP" altLang="en-US" sz="2000" dirty="0">
                <a:solidFill>
                  <a:schemeClr val="tx1">
                    <a:lumMod val="75000"/>
                    <a:lumOff val="25000"/>
                  </a:schemeClr>
                </a:solidFill>
                <a:latin typeface="Arial Black" panose="020B0A04020102020204" pitchFamily="34" charset="0"/>
                <a:ea typeface="メイリオ" panose="020B0604030504040204" pitchFamily="50" charset="-128"/>
              </a:rPr>
              <a:t>プラントエンジニアリング</a:t>
            </a:r>
            <a:endParaRPr kumimoji="1" lang="en-US" altLang="ja-JP" sz="2000" dirty="0">
              <a:solidFill>
                <a:schemeClr val="tx1">
                  <a:lumMod val="75000"/>
                  <a:lumOff val="25000"/>
                </a:schemeClr>
              </a:solidFill>
              <a:latin typeface="Arial Black" panose="020B0A04020102020204" pitchFamily="34" charset="0"/>
              <a:ea typeface="メイリオ" panose="020B0604030504040204" pitchFamily="50" charset="-128"/>
            </a:endParaRPr>
          </a:p>
          <a:p>
            <a:pPr algn="ctr"/>
            <a:r>
              <a:rPr kumimoji="1" lang="en-US" altLang="ja-JP" sz="2000" dirty="0">
                <a:solidFill>
                  <a:schemeClr val="tx1">
                    <a:lumMod val="75000"/>
                    <a:lumOff val="25000"/>
                  </a:schemeClr>
                </a:solidFill>
                <a:latin typeface="Arial Black" panose="020B0A04020102020204" pitchFamily="34" charset="0"/>
                <a:ea typeface="メイリオ" panose="020B0604030504040204" pitchFamily="50" charset="-128"/>
              </a:rPr>
              <a:t>131</a:t>
            </a:r>
            <a:endParaRPr kumimoji="1" lang="ja-JP" altLang="en-US" sz="2000" dirty="0">
              <a:solidFill>
                <a:schemeClr val="tx1">
                  <a:lumMod val="75000"/>
                  <a:lumOff val="25000"/>
                </a:schemeClr>
              </a:solidFill>
              <a:latin typeface="Arial Black" panose="020B0A04020102020204" pitchFamily="34" charset="0"/>
              <a:ea typeface="メイリオ" panose="020B0604030504040204" pitchFamily="50" charset="-128"/>
            </a:endParaRPr>
          </a:p>
        </p:txBody>
      </p:sp>
      <p:sp>
        <p:nvSpPr>
          <p:cNvPr id="30" name="テキスト ボックス 29">
            <a:extLst>
              <a:ext uri="{FF2B5EF4-FFF2-40B4-BE49-F238E27FC236}">
                <a16:creationId xmlns:a16="http://schemas.microsoft.com/office/drawing/2014/main" xmlns="" id="{2C9973AE-2B2C-4253-95EC-F89638340A95}"/>
              </a:ext>
            </a:extLst>
          </p:cNvPr>
          <p:cNvSpPr txBox="1"/>
          <p:nvPr/>
        </p:nvSpPr>
        <p:spPr>
          <a:xfrm>
            <a:off x="5712230" y="3454723"/>
            <a:ext cx="947315" cy="400110"/>
          </a:xfrm>
          <a:prstGeom prst="rect">
            <a:avLst/>
          </a:prstGeom>
          <a:noFill/>
        </p:spPr>
        <p:txBody>
          <a:bodyPr wrap="square" rtlCol="0">
            <a:spAutoFit/>
          </a:bodyPr>
          <a:lstStyle/>
          <a:p>
            <a:pPr algn="ctr"/>
            <a:r>
              <a:rPr lang="en-US" altLang="ja-JP" sz="2000" dirty="0">
                <a:solidFill>
                  <a:schemeClr val="tx1">
                    <a:lumMod val="75000"/>
                    <a:lumOff val="25000"/>
                  </a:schemeClr>
                </a:solidFill>
                <a:latin typeface="Arial Black" panose="020B0A04020102020204" pitchFamily="34" charset="0"/>
                <a:ea typeface="メイリオ" panose="020B0604030504040204" pitchFamily="50" charset="-128"/>
              </a:rPr>
              <a:t>20</a:t>
            </a:r>
            <a:r>
              <a:rPr kumimoji="1" lang="ja-JP" altLang="en-US" sz="2000" dirty="0">
                <a:solidFill>
                  <a:schemeClr val="tx1">
                    <a:lumMod val="75000"/>
                    <a:lumOff val="25000"/>
                  </a:schemeClr>
                </a:solidFill>
                <a:latin typeface="Arial Black" panose="020B0A04020102020204" pitchFamily="34" charset="0"/>
                <a:ea typeface="メイリオ" panose="020B0604030504040204" pitchFamily="50" charset="-128"/>
              </a:rPr>
              <a:t>％</a:t>
            </a:r>
          </a:p>
        </p:txBody>
      </p:sp>
      <p:cxnSp>
        <p:nvCxnSpPr>
          <p:cNvPr id="32" name="直線コネクタ 31">
            <a:extLst>
              <a:ext uri="{FF2B5EF4-FFF2-40B4-BE49-F238E27FC236}">
                <a16:creationId xmlns:a16="http://schemas.microsoft.com/office/drawing/2014/main" xmlns="" id="{01F8CAA6-1826-4113-8084-C61285355248}"/>
              </a:ext>
            </a:extLst>
          </p:cNvPr>
          <p:cNvCxnSpPr>
            <a:cxnSpLocks/>
          </p:cNvCxnSpPr>
          <p:nvPr/>
        </p:nvCxnSpPr>
        <p:spPr>
          <a:xfrm>
            <a:off x="5483210" y="3462061"/>
            <a:ext cx="229020" cy="184666"/>
          </a:xfrm>
          <a:prstGeom prst="line">
            <a:avLst/>
          </a:prstGeom>
        </p:spPr>
        <p:style>
          <a:lnRef idx="1">
            <a:schemeClr val="accent1"/>
          </a:lnRef>
          <a:fillRef idx="0">
            <a:schemeClr val="accent1"/>
          </a:fillRef>
          <a:effectRef idx="0">
            <a:schemeClr val="accent1"/>
          </a:effectRef>
          <a:fontRef idx="minor">
            <a:schemeClr val="tx1"/>
          </a:fontRef>
        </p:style>
      </p:cxnSp>
      <p:sp>
        <p:nvSpPr>
          <p:cNvPr id="33" name="テキスト ボックス 32">
            <a:extLst>
              <a:ext uri="{FF2B5EF4-FFF2-40B4-BE49-F238E27FC236}">
                <a16:creationId xmlns:a16="http://schemas.microsoft.com/office/drawing/2014/main" xmlns="" id="{279852D7-E8FD-4922-A7B4-3B65F9ADBEAA}"/>
              </a:ext>
            </a:extLst>
          </p:cNvPr>
          <p:cNvSpPr txBox="1"/>
          <p:nvPr/>
        </p:nvSpPr>
        <p:spPr>
          <a:xfrm>
            <a:off x="2002140" y="4964284"/>
            <a:ext cx="3429260" cy="707886"/>
          </a:xfrm>
          <a:prstGeom prst="rect">
            <a:avLst/>
          </a:prstGeom>
          <a:noFill/>
        </p:spPr>
        <p:txBody>
          <a:bodyPr wrap="square" rtlCol="0">
            <a:spAutoFit/>
          </a:bodyPr>
          <a:lstStyle/>
          <a:p>
            <a:pPr algn="ctr"/>
            <a:r>
              <a:rPr lang="ja-JP" altLang="en-US" sz="2000" dirty="0">
                <a:solidFill>
                  <a:schemeClr val="tx1">
                    <a:lumMod val="75000"/>
                    <a:lumOff val="25000"/>
                  </a:schemeClr>
                </a:solidFill>
                <a:latin typeface="Arial Black" panose="020B0A04020102020204" pitchFamily="34" charset="0"/>
                <a:ea typeface="メイリオ" panose="020B0604030504040204" pitchFamily="50" charset="-128"/>
              </a:rPr>
              <a:t>各種エネルギー・機械</a:t>
            </a:r>
            <a:endParaRPr kumimoji="1" lang="en-US" altLang="ja-JP" sz="2000" dirty="0">
              <a:solidFill>
                <a:schemeClr val="tx1">
                  <a:lumMod val="75000"/>
                  <a:lumOff val="25000"/>
                </a:schemeClr>
              </a:solidFill>
              <a:latin typeface="Arial Black" panose="020B0A04020102020204" pitchFamily="34" charset="0"/>
              <a:ea typeface="メイリオ" panose="020B0604030504040204" pitchFamily="50" charset="-128"/>
            </a:endParaRPr>
          </a:p>
          <a:p>
            <a:pPr algn="ctr"/>
            <a:r>
              <a:rPr lang="en-US" altLang="ja-JP" sz="2000" dirty="0">
                <a:solidFill>
                  <a:schemeClr val="tx1">
                    <a:lumMod val="75000"/>
                    <a:lumOff val="25000"/>
                  </a:schemeClr>
                </a:solidFill>
                <a:latin typeface="Arial Black" panose="020B0A04020102020204" pitchFamily="34" charset="0"/>
                <a:ea typeface="メイリオ" panose="020B0604030504040204" pitchFamily="50" charset="-128"/>
              </a:rPr>
              <a:t>164</a:t>
            </a:r>
            <a:endParaRPr kumimoji="1" lang="ja-JP" altLang="en-US" sz="2000" dirty="0">
              <a:solidFill>
                <a:schemeClr val="tx1">
                  <a:lumMod val="75000"/>
                  <a:lumOff val="25000"/>
                </a:schemeClr>
              </a:solidFill>
              <a:latin typeface="Arial Black" panose="020B0A04020102020204" pitchFamily="34" charset="0"/>
              <a:ea typeface="メイリオ" panose="020B0604030504040204" pitchFamily="50" charset="-128"/>
            </a:endParaRPr>
          </a:p>
        </p:txBody>
      </p:sp>
      <p:cxnSp>
        <p:nvCxnSpPr>
          <p:cNvPr id="35" name="直線コネクタ 34">
            <a:extLst>
              <a:ext uri="{FF2B5EF4-FFF2-40B4-BE49-F238E27FC236}">
                <a16:creationId xmlns:a16="http://schemas.microsoft.com/office/drawing/2014/main" xmlns="" id="{A483204D-8E9E-46F0-A989-97625E3FBC1E}"/>
              </a:ext>
            </a:extLst>
          </p:cNvPr>
          <p:cNvCxnSpPr>
            <a:cxnSpLocks/>
          </p:cNvCxnSpPr>
          <p:nvPr/>
        </p:nvCxnSpPr>
        <p:spPr>
          <a:xfrm flipV="1">
            <a:off x="5168358" y="4868047"/>
            <a:ext cx="290013" cy="254030"/>
          </a:xfrm>
          <a:prstGeom prst="line">
            <a:avLst/>
          </a:prstGeom>
        </p:spPr>
        <p:style>
          <a:lnRef idx="1">
            <a:schemeClr val="accent1"/>
          </a:lnRef>
          <a:fillRef idx="0">
            <a:schemeClr val="accent1"/>
          </a:fillRef>
          <a:effectRef idx="0">
            <a:schemeClr val="accent1"/>
          </a:effectRef>
          <a:fontRef idx="minor">
            <a:schemeClr val="tx1"/>
          </a:fontRef>
        </p:style>
      </p:cxnSp>
      <p:sp>
        <p:nvSpPr>
          <p:cNvPr id="27" name="テキスト ボックス 26">
            <a:extLst>
              <a:ext uri="{FF2B5EF4-FFF2-40B4-BE49-F238E27FC236}">
                <a16:creationId xmlns:a16="http://schemas.microsoft.com/office/drawing/2014/main" xmlns="" id="{1BBBF059-1921-4F38-A7E5-D29113B0ED0A}"/>
              </a:ext>
            </a:extLst>
          </p:cNvPr>
          <p:cNvSpPr txBox="1"/>
          <p:nvPr/>
        </p:nvSpPr>
        <p:spPr>
          <a:xfrm>
            <a:off x="9094690" y="5114593"/>
            <a:ext cx="1646605" cy="646331"/>
          </a:xfrm>
          <a:prstGeom prst="rect">
            <a:avLst/>
          </a:prstGeom>
          <a:noFill/>
          <a:ln>
            <a:solidFill>
              <a:schemeClr val="bg1">
                <a:lumMod val="65000"/>
              </a:schemeClr>
            </a:solidFill>
          </a:ln>
        </p:spPr>
        <p:txBody>
          <a:bodyPr wrap="none" rtlCol="0">
            <a:spAutoFit/>
          </a:bodyPr>
          <a:lstStyle/>
          <a:p>
            <a:pPr algn="ctr"/>
            <a:r>
              <a:rPr kumimoji="1" lang="en-US" altLang="ja-JP" sz="1800" dirty="0">
                <a:solidFill>
                  <a:schemeClr val="tx1">
                    <a:lumMod val="75000"/>
                    <a:lumOff val="25000"/>
                  </a:schemeClr>
                </a:solidFill>
                <a:latin typeface="Arial Black" panose="020B0A04020102020204" pitchFamily="34" charset="0"/>
                <a:ea typeface="メイリオ" panose="020B0604030504040204" pitchFamily="50" charset="-128"/>
              </a:rPr>
              <a:t>2018</a:t>
            </a:r>
            <a:r>
              <a:rPr kumimoji="1" lang="ja-JP" altLang="en-US" sz="1800" dirty="0">
                <a:solidFill>
                  <a:schemeClr val="tx1">
                    <a:lumMod val="75000"/>
                    <a:lumOff val="25000"/>
                  </a:schemeClr>
                </a:solidFill>
                <a:latin typeface="Arial Black" panose="020B0A04020102020204" pitchFamily="34" charset="0"/>
                <a:ea typeface="メイリオ" panose="020B0604030504040204" pitchFamily="50" charset="-128"/>
              </a:rPr>
              <a:t>年</a:t>
            </a:r>
            <a:r>
              <a:rPr kumimoji="1" lang="en-US" altLang="ja-JP" sz="1800" dirty="0">
                <a:solidFill>
                  <a:schemeClr val="tx1">
                    <a:lumMod val="75000"/>
                    <a:lumOff val="25000"/>
                  </a:schemeClr>
                </a:solidFill>
                <a:latin typeface="Arial Black" panose="020B0A04020102020204" pitchFamily="34" charset="0"/>
                <a:ea typeface="メイリオ" panose="020B0604030504040204" pitchFamily="50" charset="-128"/>
              </a:rPr>
              <a:t>3</a:t>
            </a:r>
            <a:r>
              <a:rPr kumimoji="1" lang="ja-JP" altLang="en-US" sz="1800" dirty="0">
                <a:solidFill>
                  <a:schemeClr val="tx1">
                    <a:lumMod val="75000"/>
                    <a:lumOff val="25000"/>
                  </a:schemeClr>
                </a:solidFill>
                <a:latin typeface="Arial Black" panose="020B0A04020102020204" pitchFamily="34" charset="0"/>
                <a:ea typeface="メイリオ" panose="020B0604030504040204" pitchFamily="50" charset="-128"/>
              </a:rPr>
              <a:t>月期</a:t>
            </a:r>
            <a:endParaRPr kumimoji="1" lang="en-US" altLang="ja-JP" sz="1800" dirty="0">
              <a:solidFill>
                <a:schemeClr val="tx1">
                  <a:lumMod val="75000"/>
                  <a:lumOff val="25000"/>
                </a:schemeClr>
              </a:solidFill>
              <a:latin typeface="Arial Black" panose="020B0A04020102020204" pitchFamily="34" charset="0"/>
              <a:ea typeface="メイリオ" panose="020B0604030504040204" pitchFamily="50" charset="-128"/>
            </a:endParaRPr>
          </a:p>
          <a:p>
            <a:pPr algn="ctr"/>
            <a:r>
              <a:rPr kumimoji="1" lang="ja-JP" altLang="en-US" sz="1800" dirty="0">
                <a:solidFill>
                  <a:schemeClr val="tx1">
                    <a:lumMod val="75000"/>
                    <a:lumOff val="25000"/>
                  </a:schemeClr>
                </a:solidFill>
                <a:latin typeface="Arial Black" panose="020B0A04020102020204" pitchFamily="34" charset="0"/>
                <a:ea typeface="メイリオ" panose="020B0604030504040204" pitchFamily="50" charset="-128"/>
              </a:rPr>
              <a:t>単位：</a:t>
            </a:r>
            <a:r>
              <a:rPr lang="ja-JP" altLang="en-US" dirty="0">
                <a:solidFill>
                  <a:schemeClr val="tx1">
                    <a:lumMod val="75000"/>
                    <a:lumOff val="25000"/>
                  </a:schemeClr>
                </a:solidFill>
                <a:latin typeface="Arial Black" panose="020B0A04020102020204" pitchFamily="34" charset="0"/>
                <a:ea typeface="メイリオ" panose="020B0604030504040204" pitchFamily="50" charset="-128"/>
              </a:rPr>
              <a:t>億</a:t>
            </a:r>
            <a:r>
              <a:rPr kumimoji="1" lang="ja-JP" altLang="en-US" sz="1800" dirty="0">
                <a:solidFill>
                  <a:schemeClr val="tx1">
                    <a:lumMod val="75000"/>
                    <a:lumOff val="25000"/>
                  </a:schemeClr>
                </a:solidFill>
                <a:latin typeface="Arial Black" panose="020B0A04020102020204" pitchFamily="34" charset="0"/>
                <a:ea typeface="メイリオ" panose="020B0604030504040204" pitchFamily="50" charset="-128"/>
              </a:rPr>
              <a:t>円</a:t>
            </a:r>
          </a:p>
        </p:txBody>
      </p:sp>
      <p:sp>
        <p:nvSpPr>
          <p:cNvPr id="28" name="テキスト ボックス 27">
            <a:extLst>
              <a:ext uri="{FF2B5EF4-FFF2-40B4-BE49-F238E27FC236}">
                <a16:creationId xmlns:a16="http://schemas.microsoft.com/office/drawing/2014/main" xmlns="" id="{F1FFCD01-85B3-4274-BED6-DF13E46789E9}"/>
              </a:ext>
            </a:extLst>
          </p:cNvPr>
          <p:cNvSpPr txBox="1"/>
          <p:nvPr/>
        </p:nvSpPr>
        <p:spPr>
          <a:xfrm>
            <a:off x="5497224" y="4866433"/>
            <a:ext cx="947315" cy="400110"/>
          </a:xfrm>
          <a:prstGeom prst="rect">
            <a:avLst/>
          </a:prstGeom>
          <a:noFill/>
        </p:spPr>
        <p:txBody>
          <a:bodyPr wrap="square" rtlCol="0">
            <a:spAutoFit/>
          </a:bodyPr>
          <a:lstStyle/>
          <a:p>
            <a:pPr algn="ctr"/>
            <a:r>
              <a:rPr lang="en-US" altLang="ja-JP" sz="2000" dirty="0">
                <a:solidFill>
                  <a:schemeClr val="tx1">
                    <a:lumMod val="75000"/>
                    <a:lumOff val="25000"/>
                  </a:schemeClr>
                </a:solidFill>
                <a:latin typeface="Arial Black" panose="020B0A04020102020204" pitchFamily="34" charset="0"/>
                <a:ea typeface="メイリオ" panose="020B0604030504040204" pitchFamily="50" charset="-128"/>
              </a:rPr>
              <a:t>2</a:t>
            </a:r>
            <a:r>
              <a:rPr kumimoji="1" lang="en-US" altLang="ja-JP" sz="2000" dirty="0">
                <a:solidFill>
                  <a:schemeClr val="tx1">
                    <a:lumMod val="75000"/>
                    <a:lumOff val="25000"/>
                  </a:schemeClr>
                </a:solidFill>
                <a:latin typeface="Arial Black" panose="020B0A04020102020204" pitchFamily="34" charset="0"/>
                <a:ea typeface="メイリオ" panose="020B0604030504040204" pitchFamily="50" charset="-128"/>
              </a:rPr>
              <a:t>5</a:t>
            </a:r>
            <a:r>
              <a:rPr kumimoji="1" lang="ja-JP" altLang="en-US" sz="2000" dirty="0">
                <a:solidFill>
                  <a:schemeClr val="tx1">
                    <a:lumMod val="75000"/>
                    <a:lumOff val="25000"/>
                  </a:schemeClr>
                </a:solidFill>
                <a:latin typeface="Arial Black" panose="020B0A04020102020204" pitchFamily="34" charset="0"/>
                <a:ea typeface="メイリオ" panose="020B0604030504040204" pitchFamily="50" charset="-128"/>
              </a:rPr>
              <a:t>％</a:t>
            </a:r>
          </a:p>
        </p:txBody>
      </p:sp>
    </p:spTree>
    <p:extLst>
      <p:ext uri="{BB962C8B-B14F-4D97-AF65-F5344CB8AC3E}">
        <p14:creationId xmlns:p14="http://schemas.microsoft.com/office/powerpoint/2010/main" val="725446016"/>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ユーザー定義_arial black＆メイリオ">
      <a:majorFont>
        <a:latin typeface="Arial Black"/>
        <a:ea typeface="メイリオ"/>
        <a:cs typeface=""/>
      </a:majorFont>
      <a:minorFont>
        <a:latin typeface="Arial Black"/>
        <a:ea typeface="メイリオ"/>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1346</Words>
  <Application>Microsoft Office PowerPoint</Application>
  <PresentationFormat>ワイド画面</PresentationFormat>
  <Paragraphs>297</Paragraphs>
  <Slides>38</Slides>
  <Notes>15</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38</vt:i4>
      </vt:variant>
    </vt:vector>
  </HeadingPairs>
  <TitlesOfParts>
    <vt:vector size="47" baseType="lpstr">
      <vt:lpstr>メイリオ</vt:lpstr>
      <vt:lpstr>游ゴシック</vt:lpstr>
      <vt:lpstr>Arial</vt:lpstr>
      <vt:lpstr>Arial Black</vt:lpstr>
      <vt:lpstr>Segoe UI</vt:lpstr>
      <vt:lpstr>Segoe UI Semibold</vt:lpstr>
      <vt:lpstr>Times New Roman</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2018-02-13T04:44:19Z</dcterms:created>
  <dcterms:modified xsi:type="dcterms:W3CDTF">2018-09-18T09:07:08Z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f42aa342-8706-4288-bd11-ebb85995028c_Enabled">
    <vt:lpwstr>True</vt:lpwstr>
  </property>
  <property fmtid="{D5CDD505-2E9C-101B-9397-08002B2CF9AE}" pid="3" name="MSIP_Label_f42aa342-8706-4288-bd11-ebb85995028c_SiteId">
    <vt:lpwstr>72f988bf-86f1-41af-91ab-2d7cd011db47</vt:lpwstr>
  </property>
  <property fmtid="{D5CDD505-2E9C-101B-9397-08002B2CF9AE}" pid="4" name="MSIP_Label_f42aa342-8706-4288-bd11-ebb85995028c_Owner">
    <vt:lpwstr>v-toabe@microsoft.com</vt:lpwstr>
  </property>
  <property fmtid="{D5CDD505-2E9C-101B-9397-08002B2CF9AE}" pid="5" name="MSIP_Label_f42aa342-8706-4288-bd11-ebb85995028c_SetDate">
    <vt:lpwstr>2018-02-13T04:44:26.3258490Z</vt:lpwstr>
  </property>
  <property fmtid="{D5CDD505-2E9C-101B-9397-08002B2CF9AE}" pid="6" name="MSIP_Label_f42aa342-8706-4288-bd11-ebb85995028c_Name">
    <vt:lpwstr>General</vt:lpwstr>
  </property>
  <property fmtid="{D5CDD505-2E9C-101B-9397-08002B2CF9AE}" pid="7" name="MSIP_Label_f42aa342-8706-4288-bd11-ebb85995028c_Application">
    <vt:lpwstr>Microsoft Azure Information Protection</vt:lpwstr>
  </property>
  <property fmtid="{D5CDD505-2E9C-101B-9397-08002B2CF9AE}" pid="8" name="MSIP_Label_f42aa342-8706-4288-bd11-ebb85995028c_Extended_MSFT_Method">
    <vt:lpwstr>Automatic</vt:lpwstr>
  </property>
  <property fmtid="{D5CDD505-2E9C-101B-9397-08002B2CF9AE}" pid="9" name="Sensitivity">
    <vt:lpwstr>General</vt:lpwstr>
  </property>
</Properties>
</file>