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rts/chartEx1.xml" ContentType="application/vnd.ms-office.chartex+xml"/>
  <Override PartName="/ppt/charts/colors3.xml" ContentType="application/vnd.ms-office.chartcolorstyle+xml"/>
  <Override PartName="/ppt/charts/style3.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8"/>
  </p:notesMasterIdLst>
  <p:handoutMasterIdLst>
    <p:handoutMasterId r:id="rId39"/>
  </p:handoutMasterIdLst>
  <p:sldIdLst>
    <p:sldId id="284" r:id="rId2"/>
    <p:sldId id="274" r:id="rId3"/>
    <p:sldId id="292" r:id="rId4"/>
    <p:sldId id="293" r:id="rId5"/>
    <p:sldId id="294" r:id="rId6"/>
    <p:sldId id="305" r:id="rId7"/>
    <p:sldId id="314" r:id="rId8"/>
    <p:sldId id="296" r:id="rId9"/>
    <p:sldId id="299" r:id="rId10"/>
    <p:sldId id="312" r:id="rId11"/>
    <p:sldId id="300" r:id="rId12"/>
    <p:sldId id="317" r:id="rId13"/>
    <p:sldId id="307" r:id="rId14"/>
    <p:sldId id="318" r:id="rId15"/>
    <p:sldId id="306" r:id="rId16"/>
    <p:sldId id="319" r:id="rId17"/>
    <p:sldId id="308" r:id="rId18"/>
    <p:sldId id="320" r:id="rId19"/>
    <p:sldId id="280" r:id="rId20"/>
    <p:sldId id="321" r:id="rId21"/>
    <p:sldId id="322" r:id="rId22"/>
    <p:sldId id="324" r:id="rId23"/>
    <p:sldId id="323" r:id="rId24"/>
    <p:sldId id="325" r:id="rId25"/>
    <p:sldId id="309" r:id="rId26"/>
    <p:sldId id="326" r:id="rId27"/>
    <p:sldId id="327" r:id="rId28"/>
    <p:sldId id="328" r:id="rId29"/>
    <p:sldId id="329" r:id="rId30"/>
    <p:sldId id="310" r:id="rId31"/>
    <p:sldId id="331" r:id="rId32"/>
    <p:sldId id="273" r:id="rId33"/>
    <p:sldId id="313" r:id="rId34"/>
    <p:sldId id="311" r:id="rId35"/>
    <p:sldId id="316" r:id="rId36"/>
    <p:sldId id="332" r:id="rId37"/>
  </p:sldIdLst>
  <p:sldSz cx="12192000" cy="6858000"/>
  <p:notesSz cx="6797675" cy="9926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C55E"/>
    <a:srgbClr val="F5C55A"/>
    <a:srgbClr val="FF2020"/>
    <a:srgbClr val="FFF7F0"/>
    <a:srgbClr val="E95513"/>
    <a:srgbClr val="FF0000"/>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591" autoAdjust="0"/>
    <p:restoredTop sz="94660"/>
  </p:normalViewPr>
  <p:slideViewPr>
    <p:cSldViewPr snapToGrid="0">
      <p:cViewPr varScale="1">
        <p:scale>
          <a:sx n="116" d="100"/>
          <a:sy n="116" d="100"/>
        </p:scale>
        <p:origin x="876" y="108"/>
      </p:cViewPr>
      <p:guideLst>
        <p:guide pos="3840"/>
        <p:guide orient="horz" pos="2160"/>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49" d="100"/>
          <a:sy n="49" d="100"/>
        </p:scale>
        <p:origin x="2740" y="48"/>
      </p:cViewPr>
      <p:guideLst/>
    </p:cSldViewPr>
  </p:notesViewPr>
  <p:gridSpacing cx="45000" cy="450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tagai\AppData\Roaming\Microsoft\Excel\VP&#37325;&#24037;&#12487;&#12540;&#12479;%20(version%201).xlsb" TargetMode="External"/><Relationship Id="rId2" Type="http://schemas.microsoft.com/office/2011/relationships/chartColorStyle" Target="colors2.xml"/><Relationship Id="rId1" Type="http://schemas.microsoft.com/office/2011/relationships/chartStyle" Target="style2.xml"/></Relationships>
</file>

<file path=ppt/charts/_rels/chartEx1.xml.rels><?xml version="1.0" encoding="UTF-8" standalone="yes"?>
<Relationships xmlns="http://schemas.openxmlformats.org/package/2006/relationships"><Relationship Id="rId3" Type="http://schemas.microsoft.com/office/2011/relationships/chartColorStyle" Target="colors3.xml"/><Relationship Id="rId2" Type="http://schemas.microsoft.com/office/2011/relationships/chartStyle" Target="style3.xml"/><Relationship Id="rId1" Type="http://schemas.openxmlformats.org/officeDocument/2006/relationships/oleObject" Target="file:///C:\Users\tagai\AppData\Roaming\Microsoft\Excel\VP&#37325;&#24037;&#12487;&#12540;&#12479;%20(version%201).xlsb"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3200" b="0" i="0" u="none" strike="noStrike" kern="1200" spc="0" baseline="0">
              <a:solidFill>
                <a:schemeClr val="bg1"/>
              </a:solidFill>
              <a:latin typeface="Meiryo UI" panose="020B0604030504040204" pitchFamily="50" charset="-128"/>
              <a:ea typeface="Meiryo UI" panose="020B0604030504040204" pitchFamily="50" charset="-128"/>
              <a:cs typeface="+mn-cs"/>
            </a:defRPr>
          </a:pPr>
          <a:endParaRPr lang="ja-JP"/>
        </a:p>
      </c:txPr>
    </c:title>
    <c:autoTitleDeleted val="0"/>
    <c:plotArea>
      <c:layout/>
      <c:barChart>
        <c:barDir val="col"/>
        <c:grouping val="clustered"/>
        <c:varyColors val="0"/>
        <c:ser>
          <c:idx val="0"/>
          <c:order val="0"/>
          <c:tx>
            <c:strRef>
              <c:f>Sheet1!$B$1</c:f>
              <c:strCache>
                <c:ptCount val="1"/>
                <c:pt idx="0">
                  <c:v>系列 1</c:v>
                </c:pt>
              </c:strCache>
            </c:strRef>
          </c:tx>
          <c:spPr>
            <a:solidFill>
              <a:schemeClr val="accent2"/>
            </a:solidFill>
            <a:ln>
              <a:noFill/>
            </a:ln>
            <a:effectLst/>
          </c:spPr>
          <c:invertIfNegative val="0"/>
          <c:cat>
            <c:strRef>
              <c:f>Sheet1!$A$2:$A$5</c:f>
              <c:strCache>
                <c:ptCount val="4"/>
                <c:pt idx="0">
                  <c:v>分類 1</c:v>
                </c:pt>
                <c:pt idx="1">
                  <c:v>分類 2</c:v>
                </c:pt>
                <c:pt idx="2">
                  <c:v>分類 3</c:v>
                </c:pt>
                <c:pt idx="3">
                  <c:v>分類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ABB3-4C76-B278-443A5A40C4AC}"/>
            </c:ext>
          </c:extLst>
        </c:ser>
        <c:ser>
          <c:idx val="1"/>
          <c:order val="1"/>
          <c:tx>
            <c:strRef>
              <c:f>Sheet1!$C$1</c:f>
              <c:strCache>
                <c:ptCount val="1"/>
                <c:pt idx="0">
                  <c:v>系列 2</c:v>
                </c:pt>
              </c:strCache>
            </c:strRef>
          </c:tx>
          <c:spPr>
            <a:solidFill>
              <a:schemeClr val="accent4"/>
            </a:solidFill>
            <a:ln>
              <a:noFill/>
            </a:ln>
            <a:effectLst/>
          </c:spPr>
          <c:invertIfNegative val="0"/>
          <c:cat>
            <c:strRef>
              <c:f>Sheet1!$A$2:$A$5</c:f>
              <c:strCache>
                <c:ptCount val="4"/>
                <c:pt idx="0">
                  <c:v>分類 1</c:v>
                </c:pt>
                <c:pt idx="1">
                  <c:v>分類 2</c:v>
                </c:pt>
                <c:pt idx="2">
                  <c:v>分類 3</c:v>
                </c:pt>
                <c:pt idx="3">
                  <c:v>分類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ABB3-4C76-B278-443A5A40C4AC}"/>
            </c:ext>
          </c:extLst>
        </c:ser>
        <c:ser>
          <c:idx val="2"/>
          <c:order val="2"/>
          <c:tx>
            <c:strRef>
              <c:f>Sheet1!$D$1</c:f>
              <c:strCache>
                <c:ptCount val="1"/>
                <c:pt idx="0">
                  <c:v>系列 3</c:v>
                </c:pt>
              </c:strCache>
            </c:strRef>
          </c:tx>
          <c:spPr>
            <a:solidFill>
              <a:schemeClr val="accent6"/>
            </a:solidFill>
            <a:ln>
              <a:noFill/>
            </a:ln>
            <a:effectLst/>
          </c:spPr>
          <c:invertIfNegative val="0"/>
          <c:cat>
            <c:strRef>
              <c:f>Sheet1!$A$2:$A$5</c:f>
              <c:strCache>
                <c:ptCount val="4"/>
                <c:pt idx="0">
                  <c:v>分類 1</c:v>
                </c:pt>
                <c:pt idx="1">
                  <c:v>分類 2</c:v>
                </c:pt>
                <c:pt idx="2">
                  <c:v>分類 3</c:v>
                </c:pt>
                <c:pt idx="3">
                  <c:v>分類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ABB3-4C76-B278-443A5A40C4AC}"/>
            </c:ext>
          </c:extLst>
        </c:ser>
        <c:dLbls>
          <c:showLegendKey val="0"/>
          <c:showVal val="0"/>
          <c:showCatName val="0"/>
          <c:showSerName val="0"/>
          <c:showPercent val="0"/>
          <c:showBubbleSize val="0"/>
        </c:dLbls>
        <c:gapWidth val="219"/>
        <c:overlap val="-27"/>
        <c:axId val="229273128"/>
        <c:axId val="229273912"/>
      </c:barChart>
      <c:catAx>
        <c:axId val="2292731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bg1"/>
                </a:solidFill>
                <a:latin typeface="Meiryo UI" panose="020B0604030504040204" pitchFamily="50" charset="-128"/>
                <a:ea typeface="Meiryo UI" panose="020B0604030504040204" pitchFamily="50" charset="-128"/>
                <a:cs typeface="+mn-cs"/>
              </a:defRPr>
            </a:pPr>
            <a:endParaRPr lang="ja-JP"/>
          </a:p>
        </c:txPr>
        <c:crossAx val="229273912"/>
        <c:crosses val="autoZero"/>
        <c:auto val="1"/>
        <c:lblAlgn val="ctr"/>
        <c:lblOffset val="100"/>
        <c:noMultiLvlLbl val="0"/>
      </c:catAx>
      <c:valAx>
        <c:axId val="22927391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bg1"/>
                </a:solidFill>
                <a:latin typeface="Meiryo UI" panose="020B0604030504040204" pitchFamily="50" charset="-128"/>
                <a:ea typeface="Meiryo UI" panose="020B0604030504040204" pitchFamily="50" charset="-128"/>
                <a:cs typeface="+mn-cs"/>
              </a:defRPr>
            </a:pPr>
            <a:endParaRPr lang="ja-JP"/>
          </a:p>
        </c:txPr>
        <c:crossAx val="22927312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bg1"/>
              </a:solidFill>
              <a:latin typeface="Meiryo UI" panose="020B0604030504040204" pitchFamily="50" charset="-128"/>
              <a:ea typeface="Meiryo UI" panose="020B0604030504040204" pitchFamily="50" charset="-128"/>
              <a:cs typeface="+mn-cs"/>
            </a:defRPr>
          </a:pPr>
          <a:endParaRPr lang="ja-JP"/>
        </a:p>
      </c:txPr>
    </c:legend>
    <c:plotVisOnly val="1"/>
    <c:dispBlanksAs val="gap"/>
    <c:showDLblsOverMax val="0"/>
  </c:chart>
  <c:spPr>
    <a:noFill/>
    <a:ln>
      <a:noFill/>
    </a:ln>
    <a:effectLst/>
  </c:spPr>
  <c:txPr>
    <a:bodyPr/>
    <a:lstStyle/>
    <a:p>
      <a:pPr>
        <a:defRPr>
          <a:solidFill>
            <a:schemeClr val="bg1"/>
          </a:solidFill>
          <a:latin typeface="Meiryo UI" panose="020B0604030504040204" pitchFamily="50" charset="-128"/>
          <a:ea typeface="Meiryo UI" panose="020B0604030504040204" pitchFamily="50" charset="-128"/>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売上構成!$C$16</c:f>
              <c:strCache>
                <c:ptCount val="1"/>
                <c:pt idx="0">
                  <c:v>航空宇宙システム</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2000" b="0" i="0" u="none" strike="noStrike" kern="1200" baseline="0">
                    <a:solidFill>
                      <a:schemeClr val="bg1"/>
                    </a:solidFill>
                    <a:latin typeface="Arial Black" panose="020B0A04020102020204" pitchFamily="34" charset="0"/>
                    <a:ea typeface="+mn-ea"/>
                    <a:cs typeface="+mn-cs"/>
                  </a:defRPr>
                </a:pPr>
                <a:endParaRPr lang="ja-JP"/>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売上構成!$E$16</c:f>
              <c:numCache>
                <c:formatCode>0%</c:formatCode>
                <c:ptCount val="1"/>
                <c:pt idx="0">
                  <c:v>0.15</c:v>
                </c:pt>
              </c:numCache>
            </c:numRef>
          </c:val>
          <c:extLst xmlns:c16r2="http://schemas.microsoft.com/office/drawing/2015/06/chart">
            <c:ext xmlns:c16="http://schemas.microsoft.com/office/drawing/2014/chart" uri="{C3380CC4-5D6E-409C-BE32-E72D297353CC}">
              <c16:uniqueId val="{00000000-28EF-42B5-9EFA-0C1D4EBE7B1A}"/>
            </c:ext>
          </c:extLst>
        </c:ser>
        <c:ser>
          <c:idx val="1"/>
          <c:order val="1"/>
          <c:tx>
            <c:strRef>
              <c:f>売上構成!$C$17</c:f>
              <c:strCache>
                <c:ptCount val="1"/>
                <c:pt idx="0">
                  <c:v>エネルギー・環境プラント</c:v>
                </c:pt>
              </c:strCache>
            </c:strRef>
          </c:tx>
          <c:spPr>
            <a:solidFill>
              <a:schemeClr val="accent4"/>
            </a:solidFill>
            <a:ln>
              <a:noFill/>
            </a:ln>
            <a:effectLst/>
          </c:spPr>
          <c:invertIfNegative val="0"/>
          <c:dLbls>
            <c:spPr>
              <a:noFill/>
              <a:ln>
                <a:noFill/>
              </a:ln>
              <a:effectLst/>
            </c:spPr>
            <c:txPr>
              <a:bodyPr rot="0" spcFirstLastPara="1" vertOverflow="ellipsis" vert="horz" wrap="square" anchor="ctr" anchorCtr="1"/>
              <a:lstStyle/>
              <a:p>
                <a:pPr>
                  <a:defRPr sz="2000" b="0" i="0" u="none" strike="noStrike" kern="1200" baseline="0">
                    <a:solidFill>
                      <a:schemeClr val="bg1"/>
                    </a:solidFill>
                    <a:latin typeface="Arial Black" panose="020B0A04020102020204" pitchFamily="34" charset="0"/>
                    <a:ea typeface="+mn-ea"/>
                    <a:cs typeface="+mn-cs"/>
                  </a:defRPr>
                </a:pPr>
                <a:endParaRPr lang="ja-JP"/>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売上構成!$E$17</c:f>
              <c:numCache>
                <c:formatCode>0%</c:formatCode>
                <c:ptCount val="1"/>
                <c:pt idx="0">
                  <c:v>0.45</c:v>
                </c:pt>
              </c:numCache>
            </c:numRef>
          </c:val>
          <c:extLst xmlns:c16r2="http://schemas.microsoft.com/office/drawing/2015/06/chart">
            <c:ext xmlns:c16="http://schemas.microsoft.com/office/drawing/2014/chart" uri="{C3380CC4-5D6E-409C-BE32-E72D297353CC}">
              <c16:uniqueId val="{00000001-28EF-42B5-9EFA-0C1D4EBE7B1A}"/>
            </c:ext>
          </c:extLst>
        </c:ser>
        <c:ser>
          <c:idx val="2"/>
          <c:order val="2"/>
          <c:tx>
            <c:strRef>
              <c:f>売上構成!$C$18</c:f>
              <c:strCache>
                <c:ptCount val="1"/>
                <c:pt idx="0">
                  <c:v>交通・輸送</c:v>
                </c:pt>
              </c:strCache>
            </c:strRef>
          </c:tx>
          <c:spPr>
            <a:solidFill>
              <a:schemeClr val="accent6"/>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bg1"/>
                    </a:solidFill>
                    <a:latin typeface="Arial Black" panose="020B0A04020102020204" pitchFamily="34" charset="0"/>
                    <a:ea typeface="+mn-ea"/>
                    <a:cs typeface="+mn-cs"/>
                  </a:defRPr>
                </a:pPr>
                <a:endParaRPr lang="ja-JP"/>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売上構成!$E$18</c:f>
              <c:numCache>
                <c:formatCode>0%</c:formatCode>
                <c:ptCount val="1"/>
                <c:pt idx="0">
                  <c:v>0.2</c:v>
                </c:pt>
              </c:numCache>
            </c:numRef>
          </c:val>
          <c:extLst xmlns:c16r2="http://schemas.microsoft.com/office/drawing/2015/06/chart">
            <c:ext xmlns:c16="http://schemas.microsoft.com/office/drawing/2014/chart" uri="{C3380CC4-5D6E-409C-BE32-E72D297353CC}">
              <c16:uniqueId val="{00000002-28EF-42B5-9EFA-0C1D4EBE7B1A}"/>
            </c:ext>
          </c:extLst>
        </c:ser>
        <c:ser>
          <c:idx val="3"/>
          <c:order val="3"/>
          <c:tx>
            <c:strRef>
              <c:f>売上構成!$C$19</c:f>
              <c:strCache>
                <c:ptCount val="1"/>
                <c:pt idx="0">
                  <c:v>精密機器</c:v>
                </c:pt>
              </c:strCache>
            </c:strRef>
          </c:tx>
          <c:spPr>
            <a:solidFill>
              <a:schemeClr val="accent2">
                <a:lumMod val="60000"/>
              </a:schemeClr>
            </a:solidFill>
            <a:ln>
              <a:noFill/>
            </a:ln>
            <a:effectLst/>
          </c:spPr>
          <c:invertIfNegative val="0"/>
          <c:dLbls>
            <c:spPr>
              <a:noFill/>
              <a:ln>
                <a:noFill/>
              </a:ln>
              <a:effectLst/>
            </c:spPr>
            <c:txPr>
              <a:bodyPr rot="0" spcFirstLastPara="1" vertOverflow="ellipsis" vert="horz" wrap="square" anchor="ctr" anchorCtr="1"/>
              <a:lstStyle/>
              <a:p>
                <a:pPr>
                  <a:defRPr sz="2000" b="0" i="0" u="none" strike="noStrike" kern="1200" baseline="0">
                    <a:solidFill>
                      <a:schemeClr val="bg1"/>
                    </a:solidFill>
                    <a:latin typeface="Arial Black" panose="020B0A04020102020204" pitchFamily="34" charset="0"/>
                    <a:ea typeface="+mn-ea"/>
                    <a:cs typeface="+mn-cs"/>
                  </a:defRPr>
                </a:pPr>
                <a:endParaRPr lang="ja-JP"/>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売上構成!$E$19</c:f>
              <c:numCache>
                <c:formatCode>0%</c:formatCode>
                <c:ptCount val="1"/>
                <c:pt idx="0">
                  <c:v>0.15</c:v>
                </c:pt>
              </c:numCache>
            </c:numRef>
          </c:val>
          <c:extLst xmlns:c16r2="http://schemas.microsoft.com/office/drawing/2015/06/chart">
            <c:ext xmlns:c16="http://schemas.microsoft.com/office/drawing/2014/chart" uri="{C3380CC4-5D6E-409C-BE32-E72D297353CC}">
              <c16:uniqueId val="{00000003-28EF-42B5-9EFA-0C1D4EBE7B1A}"/>
            </c:ext>
          </c:extLst>
        </c:ser>
        <c:ser>
          <c:idx val="4"/>
          <c:order val="4"/>
          <c:tx>
            <c:strRef>
              <c:f>売上構成!$C$20</c:f>
              <c:strCache>
                <c:ptCount val="1"/>
                <c:pt idx="0">
                  <c:v>その他</c:v>
                </c:pt>
              </c:strCache>
            </c:strRef>
          </c:tx>
          <c:spPr>
            <a:solidFill>
              <a:schemeClr val="accent4">
                <a:lumMod val="60000"/>
              </a:schemeClr>
            </a:solidFill>
            <a:ln>
              <a:noFill/>
            </a:ln>
            <a:effectLst/>
          </c:spPr>
          <c:invertIfNegative val="0"/>
          <c:dLbls>
            <c:spPr>
              <a:noFill/>
              <a:ln>
                <a:noFill/>
              </a:ln>
              <a:effectLst/>
            </c:spPr>
            <c:txPr>
              <a:bodyPr rot="0" spcFirstLastPara="1" vertOverflow="ellipsis" vert="horz" wrap="square" anchor="ctr" anchorCtr="1"/>
              <a:lstStyle/>
              <a:p>
                <a:pPr>
                  <a:defRPr sz="2000" b="0" i="0" u="none" strike="noStrike" kern="1200" baseline="0">
                    <a:solidFill>
                      <a:schemeClr val="bg1"/>
                    </a:solidFill>
                    <a:latin typeface="Arial Black" panose="020B0A04020102020204" pitchFamily="34" charset="0"/>
                    <a:ea typeface="+mn-ea"/>
                    <a:cs typeface="+mn-cs"/>
                  </a:defRPr>
                </a:pPr>
                <a:endParaRPr lang="ja-JP"/>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売上構成!$E$20</c:f>
              <c:numCache>
                <c:formatCode>0%</c:formatCode>
                <c:ptCount val="1"/>
                <c:pt idx="0">
                  <c:v>0.05</c:v>
                </c:pt>
              </c:numCache>
            </c:numRef>
          </c:val>
          <c:extLst xmlns:c16r2="http://schemas.microsoft.com/office/drawing/2015/06/chart">
            <c:ext xmlns:c16="http://schemas.microsoft.com/office/drawing/2014/chart" uri="{C3380CC4-5D6E-409C-BE32-E72D297353CC}">
              <c16:uniqueId val="{00000004-28EF-42B5-9EFA-0C1D4EBE7B1A}"/>
            </c:ext>
          </c:extLst>
        </c:ser>
        <c:dLbls>
          <c:showLegendKey val="0"/>
          <c:showVal val="1"/>
          <c:showCatName val="0"/>
          <c:showSerName val="0"/>
          <c:showPercent val="0"/>
          <c:showBubbleSize val="0"/>
        </c:dLbls>
        <c:gapWidth val="95"/>
        <c:overlap val="100"/>
        <c:axId val="155974328"/>
        <c:axId val="155974720"/>
      </c:barChart>
      <c:catAx>
        <c:axId val="155974328"/>
        <c:scaling>
          <c:orientation val="minMax"/>
        </c:scaling>
        <c:delete val="1"/>
        <c:axPos val="l"/>
        <c:numFmt formatCode="General" sourceLinked="1"/>
        <c:majorTickMark val="none"/>
        <c:minorTickMark val="none"/>
        <c:tickLblPos val="nextTo"/>
        <c:crossAx val="155974720"/>
        <c:crosses val="autoZero"/>
        <c:auto val="1"/>
        <c:lblAlgn val="ctr"/>
        <c:lblOffset val="100"/>
        <c:noMultiLvlLbl val="0"/>
      </c:catAx>
      <c:valAx>
        <c:axId val="155974720"/>
        <c:scaling>
          <c:orientation val="minMax"/>
        </c:scaling>
        <c:delete val="1"/>
        <c:axPos val="b"/>
        <c:numFmt formatCode="0%" sourceLinked="1"/>
        <c:majorTickMark val="none"/>
        <c:minorTickMark val="none"/>
        <c:tickLblPos val="nextTo"/>
        <c:crossAx val="155974328"/>
        <c:crosses val="autoZero"/>
        <c:crossBetween val="between"/>
      </c:valAx>
      <c:spPr>
        <a:noFill/>
        <a:ln>
          <a:noFill/>
        </a:ln>
        <a:effectLst/>
      </c:spPr>
    </c:plotArea>
    <c:plotVisOnly val="1"/>
    <c:dispBlanksAs val="gap"/>
    <c:showDLblsOverMax val="0"/>
  </c:chart>
  <c:spPr>
    <a:noFill/>
    <a:ln>
      <a:noFill/>
    </a:ln>
    <a:effectLst/>
  </c:spPr>
  <c:txPr>
    <a:bodyPr/>
    <a:lstStyle/>
    <a:p>
      <a:pPr>
        <a:defRPr sz="1600"/>
      </a:pPr>
      <a:endParaRPr lang="ja-JP"/>
    </a:p>
  </c:txPr>
  <c:externalData r:id="rId3">
    <c:autoUpdate val="0"/>
  </c:externalData>
</c:chartSpace>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売上構成!$D$4:$D$6</cx:f>
        <cx:lvl ptCount="3">
          <cx:pt idx="0">発電プラント</cx:pt>
          <cx:pt idx="1">各種エネルギー・機械</cx:pt>
          <cx:pt idx="2">プラントエンジニアリング</cx:pt>
        </cx:lvl>
      </cx:strDim>
      <cx:numDim type="size">
        <cx:f>売上構成!$F$4:$F$6</cx:f>
        <cx:lvl ptCount="3" formatCode="0%">
          <cx:pt idx="0">0.55000000000000004</cx:pt>
          <cx:pt idx="1">0.25</cx:pt>
          <cx:pt idx="2">0.20000000000000001</cx:pt>
        </cx:lvl>
      </cx:numDim>
    </cx:data>
  </cx:chartData>
  <cx:chart>
    <cx:plotArea>
      <cx:plotAreaRegion>
        <cx:series layoutId="sunburst" uniqueId="{4FB21143-8986-4C04-8A3F-2E9A4C1A172E}">
          <cx:dataId val="0"/>
        </cx:series>
      </cx:plotAreaRegion>
    </cx:plotArea>
  </cx:chart>
</cx: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withinLinear" id="16">
  <a:schemeClr val="accent3"/>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81">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lt1"/>
    </cs:fontRef>
    <cs:defRPr sz="9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19050">
        <a:solidFill>
          <a:schemeClr val="lt1"/>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xmlns="" id="{129021CD-B8EE-4B6A-A825-7CC7F63148A1}"/>
              </a:ext>
            </a:extLst>
          </p:cNvPr>
          <p:cNvSpPr>
            <a:spLocks noGrp="1"/>
          </p:cNvSpPr>
          <p:nvPr>
            <p:ph type="hdr" sz="quarter"/>
          </p:nvPr>
        </p:nvSpPr>
        <p:spPr>
          <a:xfrm>
            <a:off x="1" y="0"/>
            <a:ext cx="2945659" cy="498056"/>
          </a:xfrm>
          <a:prstGeom prst="rect">
            <a:avLst/>
          </a:prstGeom>
        </p:spPr>
        <p:txBody>
          <a:bodyPr vert="horz" lIns="91426" tIns="45713" rIns="91426" bIns="45713" rtlCol="0"/>
          <a:lstStyle>
            <a:lvl1pPr algn="l">
              <a:defRPr sz="1200"/>
            </a:lvl1pPr>
          </a:lstStyle>
          <a:p>
            <a:endParaRPr kumimoji="1" lang="ja-JP" altLang="en-US" dirty="0"/>
          </a:p>
        </p:txBody>
      </p:sp>
      <p:sp>
        <p:nvSpPr>
          <p:cNvPr id="3" name="日付プレースホルダー 2">
            <a:extLst>
              <a:ext uri="{FF2B5EF4-FFF2-40B4-BE49-F238E27FC236}">
                <a16:creationId xmlns:a16="http://schemas.microsoft.com/office/drawing/2014/main" xmlns="" id="{FA8AA592-39CC-4818-B633-26B4544E8152}"/>
              </a:ext>
            </a:extLst>
          </p:cNvPr>
          <p:cNvSpPr>
            <a:spLocks noGrp="1"/>
          </p:cNvSpPr>
          <p:nvPr>
            <p:ph type="dt" sz="quarter" idx="1"/>
          </p:nvPr>
        </p:nvSpPr>
        <p:spPr>
          <a:xfrm>
            <a:off x="3850444" y="0"/>
            <a:ext cx="2945659" cy="498056"/>
          </a:xfrm>
          <a:prstGeom prst="rect">
            <a:avLst/>
          </a:prstGeom>
        </p:spPr>
        <p:txBody>
          <a:bodyPr vert="horz" lIns="91426" tIns="45713" rIns="91426" bIns="45713" rtlCol="0"/>
          <a:lstStyle>
            <a:lvl1pPr algn="r">
              <a:defRPr sz="1200"/>
            </a:lvl1pPr>
          </a:lstStyle>
          <a:p>
            <a:fld id="{8CE6EEE3-A77C-4578-A2AD-2F3C9275B6D4}" type="datetimeFigureOut">
              <a:rPr kumimoji="1" lang="ja-JP" altLang="en-US" smtClean="0"/>
              <a:t>2018/9/18</a:t>
            </a:fld>
            <a:endParaRPr kumimoji="1" lang="ja-JP" altLang="en-US" dirty="0"/>
          </a:p>
        </p:txBody>
      </p:sp>
      <p:sp>
        <p:nvSpPr>
          <p:cNvPr id="4" name="フッター プレースホルダー 3">
            <a:extLst>
              <a:ext uri="{FF2B5EF4-FFF2-40B4-BE49-F238E27FC236}">
                <a16:creationId xmlns:a16="http://schemas.microsoft.com/office/drawing/2014/main" xmlns="" id="{01FC7FAC-9AEF-4108-B538-5B6FB9183DED}"/>
              </a:ext>
            </a:extLst>
          </p:cNvPr>
          <p:cNvSpPr>
            <a:spLocks noGrp="1"/>
          </p:cNvSpPr>
          <p:nvPr>
            <p:ph type="ftr" sz="quarter" idx="2"/>
          </p:nvPr>
        </p:nvSpPr>
        <p:spPr>
          <a:xfrm>
            <a:off x="1" y="9428584"/>
            <a:ext cx="2945659" cy="498055"/>
          </a:xfrm>
          <a:prstGeom prst="rect">
            <a:avLst/>
          </a:prstGeom>
        </p:spPr>
        <p:txBody>
          <a:bodyPr vert="horz" lIns="91426" tIns="45713" rIns="91426" bIns="45713" rtlCol="0" anchor="b"/>
          <a:lstStyle>
            <a:lvl1pPr algn="l">
              <a:defRPr sz="1200"/>
            </a:lvl1pPr>
          </a:lstStyle>
          <a:p>
            <a:endParaRPr kumimoji="1" lang="ja-JP" altLang="en-US" dirty="0"/>
          </a:p>
        </p:txBody>
      </p:sp>
      <p:sp>
        <p:nvSpPr>
          <p:cNvPr id="5" name="スライド番号プレースホルダー 4">
            <a:extLst>
              <a:ext uri="{FF2B5EF4-FFF2-40B4-BE49-F238E27FC236}">
                <a16:creationId xmlns:a16="http://schemas.microsoft.com/office/drawing/2014/main" xmlns="" id="{308B008D-DD4E-412C-A28F-7F180CF9C3E7}"/>
              </a:ext>
            </a:extLst>
          </p:cNvPr>
          <p:cNvSpPr>
            <a:spLocks noGrp="1"/>
          </p:cNvSpPr>
          <p:nvPr>
            <p:ph type="sldNum" sz="quarter" idx="3"/>
          </p:nvPr>
        </p:nvSpPr>
        <p:spPr>
          <a:xfrm>
            <a:off x="3850444" y="9428584"/>
            <a:ext cx="2945659" cy="498055"/>
          </a:xfrm>
          <a:prstGeom prst="rect">
            <a:avLst/>
          </a:prstGeom>
        </p:spPr>
        <p:txBody>
          <a:bodyPr vert="horz" lIns="91426" tIns="45713" rIns="91426" bIns="45713" rtlCol="0" anchor="b"/>
          <a:lstStyle>
            <a:lvl1pPr algn="r">
              <a:defRPr sz="1200"/>
            </a:lvl1pPr>
          </a:lstStyle>
          <a:p>
            <a:fld id="{0AFF0A31-8077-4C94-8C39-F84B343FE9D6}" type="slidenum">
              <a:rPr kumimoji="1" lang="ja-JP" altLang="en-US" smtClean="0"/>
              <a:t>‹#›</a:t>
            </a:fld>
            <a:endParaRPr kumimoji="1" lang="ja-JP" altLang="en-US" dirty="0"/>
          </a:p>
        </p:txBody>
      </p:sp>
    </p:spTree>
    <p:extLst>
      <p:ext uri="{BB962C8B-B14F-4D97-AF65-F5344CB8AC3E}">
        <p14:creationId xmlns:p14="http://schemas.microsoft.com/office/powerpoint/2010/main" val="13909587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5659" cy="498056"/>
          </a:xfrm>
          <a:prstGeom prst="rect">
            <a:avLst/>
          </a:prstGeom>
        </p:spPr>
        <p:txBody>
          <a:bodyPr vert="horz" lIns="91426" tIns="45713" rIns="91426" bIns="45713" rtlCol="0"/>
          <a:lstStyle>
            <a:lvl1pPr algn="l">
              <a:defRPr sz="1200"/>
            </a:lvl1pPr>
          </a:lstStyle>
          <a:p>
            <a:endParaRPr kumimoji="1" lang="ja-JP" altLang="en-US" dirty="0"/>
          </a:p>
        </p:txBody>
      </p:sp>
      <p:sp>
        <p:nvSpPr>
          <p:cNvPr id="3" name="日付プレースホルダー 2"/>
          <p:cNvSpPr>
            <a:spLocks noGrp="1"/>
          </p:cNvSpPr>
          <p:nvPr>
            <p:ph type="dt" idx="1"/>
          </p:nvPr>
        </p:nvSpPr>
        <p:spPr>
          <a:xfrm>
            <a:off x="3850444" y="0"/>
            <a:ext cx="2945659" cy="498056"/>
          </a:xfrm>
          <a:prstGeom prst="rect">
            <a:avLst/>
          </a:prstGeom>
        </p:spPr>
        <p:txBody>
          <a:bodyPr vert="horz" lIns="91426" tIns="45713" rIns="91426" bIns="45713" rtlCol="0"/>
          <a:lstStyle>
            <a:lvl1pPr algn="r">
              <a:defRPr sz="1200"/>
            </a:lvl1pPr>
          </a:lstStyle>
          <a:p>
            <a:fld id="{89026447-B705-49EB-9745-2423357045B9}" type="datetimeFigureOut">
              <a:rPr kumimoji="1" lang="ja-JP" altLang="en-US" smtClean="0"/>
              <a:t>2018/9/18</a:t>
            </a:fld>
            <a:endParaRPr kumimoji="1" lang="ja-JP" altLang="en-US" dirty="0"/>
          </a:p>
        </p:txBody>
      </p:sp>
      <p:sp>
        <p:nvSpPr>
          <p:cNvPr id="4" name="スライド イメージ プレースホルダー 3"/>
          <p:cNvSpPr>
            <a:spLocks noGrp="1" noRot="1" noChangeAspect="1"/>
          </p:cNvSpPr>
          <p:nvPr>
            <p:ph type="sldImg" idx="2"/>
          </p:nvPr>
        </p:nvSpPr>
        <p:spPr>
          <a:xfrm>
            <a:off x="420688" y="1241425"/>
            <a:ext cx="5956300" cy="3349625"/>
          </a:xfrm>
          <a:prstGeom prst="rect">
            <a:avLst/>
          </a:prstGeom>
          <a:noFill/>
          <a:ln w="12700">
            <a:solidFill>
              <a:prstClr val="black"/>
            </a:solidFill>
          </a:ln>
        </p:spPr>
        <p:txBody>
          <a:bodyPr vert="horz" lIns="91426" tIns="45713" rIns="91426" bIns="45713" rtlCol="0" anchor="ctr"/>
          <a:lstStyle/>
          <a:p>
            <a:endParaRPr lang="ja-JP" altLang="en-US" dirty="0"/>
          </a:p>
        </p:txBody>
      </p:sp>
      <p:sp>
        <p:nvSpPr>
          <p:cNvPr id="5" name="ノート プレースホルダー 4"/>
          <p:cNvSpPr>
            <a:spLocks noGrp="1"/>
          </p:cNvSpPr>
          <p:nvPr>
            <p:ph type="body" sz="quarter" idx="3"/>
          </p:nvPr>
        </p:nvSpPr>
        <p:spPr>
          <a:xfrm>
            <a:off x="679768" y="4777195"/>
            <a:ext cx="5438140" cy="3908614"/>
          </a:xfrm>
          <a:prstGeom prst="rect">
            <a:avLst/>
          </a:prstGeom>
        </p:spPr>
        <p:txBody>
          <a:bodyPr vert="horz" lIns="91426" tIns="45713" rIns="91426" bIns="45713"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428584"/>
            <a:ext cx="2945659" cy="498055"/>
          </a:xfrm>
          <a:prstGeom prst="rect">
            <a:avLst/>
          </a:prstGeom>
        </p:spPr>
        <p:txBody>
          <a:bodyPr vert="horz" lIns="91426" tIns="45713" rIns="91426" bIns="45713" rtlCol="0" anchor="b"/>
          <a:lstStyle>
            <a:lvl1pPr algn="l">
              <a:defRPr sz="1200"/>
            </a:lvl1pPr>
          </a:lstStyle>
          <a:p>
            <a:endParaRPr kumimoji="1" lang="ja-JP" altLang="en-US" dirty="0"/>
          </a:p>
        </p:txBody>
      </p:sp>
      <p:sp>
        <p:nvSpPr>
          <p:cNvPr id="7" name="スライド番号プレースホルダー 6"/>
          <p:cNvSpPr>
            <a:spLocks noGrp="1"/>
          </p:cNvSpPr>
          <p:nvPr>
            <p:ph type="sldNum" sz="quarter" idx="5"/>
          </p:nvPr>
        </p:nvSpPr>
        <p:spPr>
          <a:xfrm>
            <a:off x="3850444" y="9428584"/>
            <a:ext cx="2945659" cy="498055"/>
          </a:xfrm>
          <a:prstGeom prst="rect">
            <a:avLst/>
          </a:prstGeom>
        </p:spPr>
        <p:txBody>
          <a:bodyPr vert="horz" lIns="91426" tIns="45713" rIns="91426" bIns="45713" rtlCol="0" anchor="b"/>
          <a:lstStyle>
            <a:lvl1pPr algn="r">
              <a:defRPr sz="1200"/>
            </a:lvl1pPr>
          </a:lstStyle>
          <a:p>
            <a:fld id="{3CBACEB7-83EE-4894-9170-76528A0435B7}" type="slidenum">
              <a:rPr kumimoji="1" lang="ja-JP" altLang="en-US" smtClean="0"/>
              <a:t>‹#›</a:t>
            </a:fld>
            <a:endParaRPr kumimoji="1" lang="ja-JP" altLang="en-US" dirty="0"/>
          </a:p>
        </p:txBody>
      </p:sp>
    </p:spTree>
    <p:extLst>
      <p:ext uri="{BB962C8B-B14F-4D97-AF65-F5344CB8AC3E}">
        <p14:creationId xmlns:p14="http://schemas.microsoft.com/office/powerpoint/2010/main" val="259413681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CBACEB7-83EE-4894-9170-76528A0435B7}" type="slidenum">
              <a:rPr kumimoji="1" lang="ja-JP" altLang="en-US" smtClean="0"/>
              <a:t>1</a:t>
            </a:fld>
            <a:endParaRPr kumimoji="1" lang="ja-JP" altLang="en-US" dirty="0"/>
          </a:p>
        </p:txBody>
      </p:sp>
    </p:spTree>
    <p:extLst>
      <p:ext uri="{BB962C8B-B14F-4D97-AF65-F5344CB8AC3E}">
        <p14:creationId xmlns:p14="http://schemas.microsoft.com/office/powerpoint/2010/main" val="22628389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CBACEB7-83EE-4894-9170-76528A0435B7}" type="slidenum">
              <a:rPr kumimoji="1" lang="ja-JP" altLang="en-US" smtClean="0"/>
              <a:t>32</a:t>
            </a:fld>
            <a:endParaRPr kumimoji="1" lang="ja-JP" altLang="en-US" dirty="0"/>
          </a:p>
        </p:txBody>
      </p:sp>
    </p:spTree>
    <p:extLst>
      <p:ext uri="{BB962C8B-B14F-4D97-AF65-F5344CB8AC3E}">
        <p14:creationId xmlns:p14="http://schemas.microsoft.com/office/powerpoint/2010/main" val="4482527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CBACEB7-83EE-4894-9170-76528A0435B7}" type="slidenum">
              <a:rPr kumimoji="1" lang="ja-JP" altLang="en-US" smtClean="0"/>
              <a:t>34</a:t>
            </a:fld>
            <a:endParaRPr kumimoji="1" lang="ja-JP" altLang="en-US" dirty="0"/>
          </a:p>
        </p:txBody>
      </p:sp>
    </p:spTree>
    <p:extLst>
      <p:ext uri="{BB962C8B-B14F-4D97-AF65-F5344CB8AC3E}">
        <p14:creationId xmlns:p14="http://schemas.microsoft.com/office/powerpoint/2010/main" val="42642012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CBACEB7-83EE-4894-9170-76528A0435B7}" type="slidenum">
              <a:rPr kumimoji="1" lang="ja-JP" altLang="en-US" smtClean="0"/>
              <a:t>2</a:t>
            </a:fld>
            <a:endParaRPr kumimoji="1" lang="ja-JP" altLang="en-US" dirty="0"/>
          </a:p>
        </p:txBody>
      </p:sp>
    </p:spTree>
    <p:extLst>
      <p:ext uri="{BB962C8B-B14F-4D97-AF65-F5344CB8AC3E}">
        <p14:creationId xmlns:p14="http://schemas.microsoft.com/office/powerpoint/2010/main" val="718472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CBACEB7-83EE-4894-9170-76528A0435B7}" type="slidenum">
              <a:rPr kumimoji="1" lang="ja-JP" altLang="en-US" smtClean="0"/>
              <a:t>4</a:t>
            </a:fld>
            <a:endParaRPr kumimoji="1" lang="ja-JP" altLang="en-US" dirty="0"/>
          </a:p>
        </p:txBody>
      </p:sp>
    </p:spTree>
    <p:extLst>
      <p:ext uri="{BB962C8B-B14F-4D97-AF65-F5344CB8AC3E}">
        <p14:creationId xmlns:p14="http://schemas.microsoft.com/office/powerpoint/2010/main" val="13301270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CBACEB7-83EE-4894-9170-76528A0435B7}" type="slidenum">
              <a:rPr kumimoji="1" lang="ja-JP" altLang="en-US" smtClean="0"/>
              <a:t>13</a:t>
            </a:fld>
            <a:endParaRPr kumimoji="1" lang="ja-JP" altLang="en-US" dirty="0"/>
          </a:p>
        </p:txBody>
      </p:sp>
    </p:spTree>
    <p:extLst>
      <p:ext uri="{BB962C8B-B14F-4D97-AF65-F5344CB8AC3E}">
        <p14:creationId xmlns:p14="http://schemas.microsoft.com/office/powerpoint/2010/main" val="2908788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CBACEB7-83EE-4894-9170-76528A0435B7}" type="slidenum">
              <a:rPr kumimoji="1" lang="ja-JP" altLang="en-US" smtClean="0"/>
              <a:t>17</a:t>
            </a:fld>
            <a:endParaRPr kumimoji="1" lang="ja-JP" altLang="en-US" dirty="0"/>
          </a:p>
        </p:txBody>
      </p:sp>
    </p:spTree>
    <p:extLst>
      <p:ext uri="{BB962C8B-B14F-4D97-AF65-F5344CB8AC3E}">
        <p14:creationId xmlns:p14="http://schemas.microsoft.com/office/powerpoint/2010/main" val="32983913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CBACEB7-83EE-4894-9170-76528A0435B7}" type="slidenum">
              <a:rPr kumimoji="1" lang="ja-JP" altLang="en-US" smtClean="0"/>
              <a:t>18</a:t>
            </a:fld>
            <a:endParaRPr kumimoji="1" lang="ja-JP" altLang="en-US" dirty="0"/>
          </a:p>
        </p:txBody>
      </p:sp>
    </p:spTree>
    <p:extLst>
      <p:ext uri="{BB962C8B-B14F-4D97-AF65-F5344CB8AC3E}">
        <p14:creationId xmlns:p14="http://schemas.microsoft.com/office/powerpoint/2010/main" val="21770285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CBACEB7-83EE-4894-9170-76528A0435B7}" type="slidenum">
              <a:rPr kumimoji="1" lang="ja-JP" altLang="en-US" smtClean="0"/>
              <a:t>19</a:t>
            </a:fld>
            <a:endParaRPr kumimoji="1" lang="ja-JP" altLang="en-US" dirty="0"/>
          </a:p>
        </p:txBody>
      </p:sp>
    </p:spTree>
    <p:extLst>
      <p:ext uri="{BB962C8B-B14F-4D97-AF65-F5344CB8AC3E}">
        <p14:creationId xmlns:p14="http://schemas.microsoft.com/office/powerpoint/2010/main" val="27582784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CBACEB7-83EE-4894-9170-76528A0435B7}" type="slidenum">
              <a:rPr kumimoji="1" lang="ja-JP" altLang="en-US" smtClean="0"/>
              <a:t>25</a:t>
            </a:fld>
            <a:endParaRPr kumimoji="1" lang="ja-JP" altLang="en-US" dirty="0"/>
          </a:p>
        </p:txBody>
      </p:sp>
    </p:spTree>
    <p:extLst>
      <p:ext uri="{BB962C8B-B14F-4D97-AF65-F5344CB8AC3E}">
        <p14:creationId xmlns:p14="http://schemas.microsoft.com/office/powerpoint/2010/main" val="42445416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CBACEB7-83EE-4894-9170-76528A0435B7}" type="slidenum">
              <a:rPr kumimoji="1" lang="ja-JP" altLang="en-US" smtClean="0"/>
              <a:t>30</a:t>
            </a:fld>
            <a:endParaRPr kumimoji="1" lang="ja-JP" altLang="en-US" dirty="0"/>
          </a:p>
        </p:txBody>
      </p:sp>
    </p:spTree>
    <p:extLst>
      <p:ext uri="{BB962C8B-B14F-4D97-AF65-F5344CB8AC3E}">
        <p14:creationId xmlns:p14="http://schemas.microsoft.com/office/powerpoint/2010/main" val="185333884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4.jp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19" name="正方形/長方形 18">
            <a:extLst>
              <a:ext uri="{FF2B5EF4-FFF2-40B4-BE49-F238E27FC236}">
                <a16:creationId xmlns:a16="http://schemas.microsoft.com/office/drawing/2014/main" xmlns="" id="{0A23A61C-F8F3-4469-AEB1-F57D14FA20FA}"/>
              </a:ext>
            </a:extLst>
          </p:cNvPr>
          <p:cNvSpPr/>
          <p:nvPr userDrawn="1"/>
        </p:nvSpPr>
        <p:spPr>
          <a:xfrm>
            <a:off x="0" y="747252"/>
            <a:ext cx="12192000" cy="6110748"/>
          </a:xfrm>
          <a:prstGeom prst="rect">
            <a:avLst/>
          </a:prstGeom>
          <a:gradFill>
            <a:gsLst>
              <a:gs pos="0">
                <a:schemeClr val="bg1">
                  <a:lumMod val="50000"/>
                </a:schemeClr>
              </a:gs>
              <a:gs pos="83000">
                <a:schemeClr val="tx1"/>
              </a:gs>
            </a:gsLst>
            <a:lin ang="39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5" name="図 14">
            <a:extLst>
              <a:ext uri="{FF2B5EF4-FFF2-40B4-BE49-F238E27FC236}">
                <a16:creationId xmlns:a16="http://schemas.microsoft.com/office/drawing/2014/main" xmlns="" id="{A0A49BDC-5ACB-470C-B33D-727F9978B9F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01979" y="-1"/>
            <a:ext cx="8398488" cy="764809"/>
          </a:xfrm>
          <a:prstGeom prst="rect">
            <a:avLst/>
          </a:prstGeom>
          <a:ln>
            <a:noFill/>
          </a:ln>
        </p:spPr>
      </p:pic>
      <p:pic>
        <p:nvPicPr>
          <p:cNvPr id="8" name="図 7">
            <a:extLst>
              <a:ext uri="{FF2B5EF4-FFF2-40B4-BE49-F238E27FC236}">
                <a16:creationId xmlns:a16="http://schemas.microsoft.com/office/drawing/2014/main" xmlns="" id="{9D792EF1-97CA-41B9-86D2-9D25A3C08C9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4925961" cy="1037134"/>
          </a:xfrm>
          <a:prstGeom prst="rect">
            <a:avLst/>
          </a:prstGeom>
        </p:spPr>
      </p:pic>
      <p:cxnSp>
        <p:nvCxnSpPr>
          <p:cNvPr id="18" name="直線コネクタ 17">
            <a:extLst>
              <a:ext uri="{FF2B5EF4-FFF2-40B4-BE49-F238E27FC236}">
                <a16:creationId xmlns:a16="http://schemas.microsoft.com/office/drawing/2014/main" xmlns="" id="{07DF3610-44E0-4BB9-A0AB-2AE8270FBCB5}"/>
              </a:ext>
            </a:extLst>
          </p:cNvPr>
          <p:cNvCxnSpPr>
            <a:cxnSpLocks/>
          </p:cNvCxnSpPr>
          <p:nvPr userDrawn="1"/>
        </p:nvCxnSpPr>
        <p:spPr>
          <a:xfrm>
            <a:off x="0" y="6653719"/>
            <a:ext cx="9576000" cy="0"/>
          </a:xfrm>
          <a:prstGeom prst="line">
            <a:avLst/>
          </a:prstGeom>
          <a:ln w="28575">
            <a:solidFill>
              <a:srgbClr val="F6C55E"/>
            </a:solidFill>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xmlns="" id="{406AC9C6-ACF6-4DF5-9EA7-BC8238FC2B97}"/>
              </a:ext>
            </a:extLst>
          </p:cNvPr>
          <p:cNvSpPr txBox="1"/>
          <p:nvPr userDrawn="1"/>
        </p:nvSpPr>
        <p:spPr>
          <a:xfrm>
            <a:off x="9565318" y="6551079"/>
            <a:ext cx="1851789" cy="246221"/>
          </a:xfrm>
          <a:prstGeom prst="rect">
            <a:avLst/>
          </a:prstGeom>
          <a:noFill/>
        </p:spPr>
        <p:txBody>
          <a:bodyPr wrap="none" rtlCol="0">
            <a:spAutoFit/>
          </a:bodyPr>
          <a:lstStyle/>
          <a:p>
            <a:r>
              <a:rPr kumimoji="1" lang="ja-JP" altLang="en-US" sz="1000" b="1" dirty="0">
                <a:solidFill>
                  <a:schemeClr val="bg1"/>
                </a:solidFill>
                <a:latin typeface="メイリオ" panose="020B0604030504040204" pitchFamily="50" charset="-128"/>
                <a:ea typeface="メイリオ" panose="020B0604030504040204" pitchFamily="50" charset="-128"/>
                <a:cs typeface="Segoe UI" panose="020B0502040204020203" pitchFamily="34" charset="0"/>
              </a:rPr>
              <a:t>ビューポイント重工株式会社</a:t>
            </a:r>
          </a:p>
        </p:txBody>
      </p:sp>
      <p:sp>
        <p:nvSpPr>
          <p:cNvPr id="9" name="タイトル プレースホルダー 1">
            <a:extLst>
              <a:ext uri="{FF2B5EF4-FFF2-40B4-BE49-F238E27FC236}">
                <a16:creationId xmlns:a16="http://schemas.microsoft.com/office/drawing/2014/main" xmlns="" id="{6D8D2212-5C1F-466D-AD30-66134D5EEDB0}"/>
              </a:ext>
            </a:extLst>
          </p:cNvPr>
          <p:cNvSpPr>
            <a:spLocks noGrp="1"/>
          </p:cNvSpPr>
          <p:nvPr>
            <p:ph type="title"/>
          </p:nvPr>
        </p:nvSpPr>
        <p:spPr>
          <a:xfrm>
            <a:off x="253410" y="267121"/>
            <a:ext cx="6423837" cy="480131"/>
          </a:xfrm>
          <a:prstGeom prst="rect">
            <a:avLst/>
          </a:prstGeom>
        </p:spPr>
        <p:txBody>
          <a:bodyPr vert="horz" wrap="square" lIns="91440" tIns="45720" rIns="91440" bIns="45720" rtlCol="0" anchor="ctr">
            <a:spAutoFit/>
          </a:bodyPr>
          <a:lstStyle>
            <a:lvl1pPr>
              <a:defRPr sz="2800">
                <a:solidFill>
                  <a:schemeClr val="bg1"/>
                </a:solidFill>
                <a:latin typeface="メイリオ" panose="020B0604030504040204" pitchFamily="50" charset="-128"/>
                <a:ea typeface="メイリオ" panose="020B0604030504040204" pitchFamily="50" charset="-128"/>
              </a:defRPr>
            </a:lvl1pPr>
          </a:lstStyle>
          <a:p>
            <a:r>
              <a:rPr kumimoji="1" lang="ja-JP" altLang="en-US" dirty="0"/>
              <a:t>マスター タイトルの書式設定</a:t>
            </a:r>
          </a:p>
        </p:txBody>
      </p:sp>
      <p:sp>
        <p:nvSpPr>
          <p:cNvPr id="11" name="Rectangle 19"/>
          <p:cNvSpPr>
            <a:spLocks noChangeArrowheads="1"/>
          </p:cNvSpPr>
          <p:nvPr userDrawn="1"/>
        </p:nvSpPr>
        <p:spPr bwMode="auto">
          <a:xfrm>
            <a:off x="11417107" y="6509153"/>
            <a:ext cx="403490" cy="330072"/>
          </a:xfrm>
          <a:prstGeom prst="rect">
            <a:avLst/>
          </a:prstGeom>
          <a:noFill/>
          <a:ln w="9525">
            <a:noFill/>
            <a:miter lim="800000"/>
            <a:headEnd/>
            <a:tailEnd/>
          </a:ln>
          <a:effectLst>
            <a:outerShdw blurRad="44450" dist="27940" dir="5400000" algn="ctr">
              <a:srgbClr val="000000">
                <a:alpha val="32000"/>
              </a:srgbClr>
            </a:outerShdw>
          </a:effectLst>
        </p:spPr>
        <p:txBody>
          <a:bodyPr wrap="none" lIns="72000" tIns="72000" rIns="72000" bIns="72000" anchor="ctr" anchorCtr="0">
            <a:spAutoFit/>
          </a:bodyPr>
          <a:lstStyle/>
          <a:p>
            <a:pPr marL="0" marR="0" indent="0" algn="l" defTabSz="914400" rtl="0" eaLnBrk="0" fontAlgn="base" latinLnBrk="0" hangingPunct="0">
              <a:lnSpc>
                <a:spcPct val="100000"/>
              </a:lnSpc>
              <a:spcBef>
                <a:spcPct val="0"/>
              </a:spcBef>
              <a:spcAft>
                <a:spcPct val="0"/>
              </a:spcAft>
              <a:buClrTx/>
              <a:buSzTx/>
              <a:buFontTx/>
              <a:buNone/>
              <a:tabLst/>
              <a:defRPr/>
            </a:pPr>
            <a:fld id="{C2F48B99-A4FF-4FD0-9F10-A34699441C9C}" type="slidenum">
              <a:rPr lang="en-US" altLang="ja-JP" sz="1200" b="0" i="0" smtClean="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pPr marL="0" marR="0" indent="0" algn="l" defTabSz="914400" rtl="0" eaLnBrk="0" fontAlgn="base" latinLnBrk="0" hangingPunct="0">
                <a:lnSpc>
                  <a:spcPct val="100000"/>
                </a:lnSpc>
                <a:spcBef>
                  <a:spcPct val="0"/>
                </a:spcBef>
                <a:spcAft>
                  <a:spcPct val="0"/>
                </a:spcAft>
                <a:buClrTx/>
                <a:buSzTx/>
                <a:buFontTx/>
                <a:buNone/>
                <a:tabLst/>
                <a:defRPr/>
              </a:pPr>
              <a:t>‹#›</a:t>
            </a:fld>
            <a:endParaRPr lang="en-US" altLang="ja-JP" sz="1200" b="0" i="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endParaRPr>
          </a:p>
        </p:txBody>
      </p:sp>
    </p:spTree>
    <p:extLst>
      <p:ext uri="{BB962C8B-B14F-4D97-AF65-F5344CB8AC3E}">
        <p14:creationId xmlns:p14="http://schemas.microsoft.com/office/powerpoint/2010/main" val="8316449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_タイトル スライド">
    <p:spTree>
      <p:nvGrpSpPr>
        <p:cNvPr id="1" name=""/>
        <p:cNvGrpSpPr/>
        <p:nvPr/>
      </p:nvGrpSpPr>
      <p:grpSpPr>
        <a:xfrm>
          <a:off x="0" y="0"/>
          <a:ext cx="0" cy="0"/>
          <a:chOff x="0" y="0"/>
          <a:chExt cx="0" cy="0"/>
        </a:xfrm>
      </p:grpSpPr>
      <p:sp>
        <p:nvSpPr>
          <p:cNvPr id="19" name="正方形/長方形 18">
            <a:extLst>
              <a:ext uri="{FF2B5EF4-FFF2-40B4-BE49-F238E27FC236}">
                <a16:creationId xmlns:a16="http://schemas.microsoft.com/office/drawing/2014/main" xmlns="" id="{0A23A61C-F8F3-4469-AEB1-F57D14FA20FA}"/>
              </a:ext>
            </a:extLst>
          </p:cNvPr>
          <p:cNvSpPr/>
          <p:nvPr userDrawn="1"/>
        </p:nvSpPr>
        <p:spPr>
          <a:xfrm>
            <a:off x="0" y="747252"/>
            <a:ext cx="12192000" cy="6110748"/>
          </a:xfrm>
          <a:prstGeom prst="rect">
            <a:avLst/>
          </a:prstGeom>
          <a:gradFill>
            <a:gsLst>
              <a:gs pos="0">
                <a:schemeClr val="bg1">
                  <a:lumMod val="50000"/>
                </a:schemeClr>
              </a:gs>
              <a:gs pos="83000">
                <a:schemeClr val="tx1"/>
              </a:gs>
            </a:gsLst>
            <a:lin ang="39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5" name="図 14">
            <a:extLst>
              <a:ext uri="{FF2B5EF4-FFF2-40B4-BE49-F238E27FC236}">
                <a16:creationId xmlns:a16="http://schemas.microsoft.com/office/drawing/2014/main" xmlns="" id="{A0A49BDC-5ACB-470C-B33D-727F9978B9F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01979" y="-1"/>
            <a:ext cx="8398488" cy="764809"/>
          </a:xfrm>
          <a:prstGeom prst="rect">
            <a:avLst/>
          </a:prstGeom>
          <a:ln>
            <a:noFill/>
          </a:ln>
        </p:spPr>
      </p:pic>
      <p:pic>
        <p:nvPicPr>
          <p:cNvPr id="8" name="図 7">
            <a:extLst>
              <a:ext uri="{FF2B5EF4-FFF2-40B4-BE49-F238E27FC236}">
                <a16:creationId xmlns:a16="http://schemas.microsoft.com/office/drawing/2014/main" xmlns="" id="{9D792EF1-97CA-41B9-86D2-9D25A3C08C9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4925961" cy="1037134"/>
          </a:xfrm>
          <a:prstGeom prst="rect">
            <a:avLst/>
          </a:prstGeom>
        </p:spPr>
      </p:pic>
      <p:sp>
        <p:nvSpPr>
          <p:cNvPr id="3" name="図プレースホルダー 2">
            <a:extLst>
              <a:ext uri="{FF2B5EF4-FFF2-40B4-BE49-F238E27FC236}">
                <a16:creationId xmlns:a16="http://schemas.microsoft.com/office/drawing/2014/main" xmlns="" id="{A77BE602-D047-4B0E-94C3-63DE0F9F9763}"/>
              </a:ext>
            </a:extLst>
          </p:cNvPr>
          <p:cNvSpPr>
            <a:spLocks noGrp="1"/>
          </p:cNvSpPr>
          <p:nvPr>
            <p:ph type="pic" sz="quarter" idx="13"/>
          </p:nvPr>
        </p:nvSpPr>
        <p:spPr>
          <a:xfrm>
            <a:off x="1041400" y="2705100"/>
            <a:ext cx="3124200" cy="2451100"/>
          </a:xfrm>
        </p:spPr>
        <p:txBody>
          <a:bodyPr/>
          <a:lstStyle/>
          <a:p>
            <a:endParaRPr kumimoji="1" lang="ja-JP" altLang="en-US" dirty="0"/>
          </a:p>
        </p:txBody>
      </p:sp>
      <p:sp>
        <p:nvSpPr>
          <p:cNvPr id="22" name="図プレースホルダー 2">
            <a:extLst>
              <a:ext uri="{FF2B5EF4-FFF2-40B4-BE49-F238E27FC236}">
                <a16:creationId xmlns:a16="http://schemas.microsoft.com/office/drawing/2014/main" xmlns="" id="{07ACB40C-DCDE-4735-942B-26F0B32D2EB6}"/>
              </a:ext>
            </a:extLst>
          </p:cNvPr>
          <p:cNvSpPr>
            <a:spLocks noGrp="1"/>
          </p:cNvSpPr>
          <p:nvPr>
            <p:ph type="pic" sz="quarter" idx="14"/>
          </p:nvPr>
        </p:nvSpPr>
        <p:spPr>
          <a:xfrm>
            <a:off x="4464050" y="2705100"/>
            <a:ext cx="3124200" cy="2451100"/>
          </a:xfrm>
        </p:spPr>
        <p:txBody>
          <a:bodyPr/>
          <a:lstStyle/>
          <a:p>
            <a:endParaRPr kumimoji="1" lang="ja-JP" altLang="en-US" dirty="0"/>
          </a:p>
        </p:txBody>
      </p:sp>
      <p:sp>
        <p:nvSpPr>
          <p:cNvPr id="23" name="図プレースホルダー 2">
            <a:extLst>
              <a:ext uri="{FF2B5EF4-FFF2-40B4-BE49-F238E27FC236}">
                <a16:creationId xmlns:a16="http://schemas.microsoft.com/office/drawing/2014/main" xmlns="" id="{32570384-89DE-4CFB-ADBF-A78AFC6D84C8}"/>
              </a:ext>
            </a:extLst>
          </p:cNvPr>
          <p:cNvSpPr>
            <a:spLocks noGrp="1"/>
          </p:cNvSpPr>
          <p:nvPr>
            <p:ph type="pic" sz="quarter" idx="15"/>
          </p:nvPr>
        </p:nvSpPr>
        <p:spPr>
          <a:xfrm>
            <a:off x="7886700" y="2705100"/>
            <a:ext cx="3124200" cy="2451100"/>
          </a:xfrm>
        </p:spPr>
        <p:txBody>
          <a:bodyPr/>
          <a:lstStyle/>
          <a:p>
            <a:endParaRPr kumimoji="1" lang="ja-JP" altLang="en-US" dirty="0"/>
          </a:p>
        </p:txBody>
      </p:sp>
      <p:sp>
        <p:nvSpPr>
          <p:cNvPr id="11" name="タイトル プレースホルダー 1">
            <a:extLst>
              <a:ext uri="{FF2B5EF4-FFF2-40B4-BE49-F238E27FC236}">
                <a16:creationId xmlns:a16="http://schemas.microsoft.com/office/drawing/2014/main" xmlns="" id="{6D8D2212-5C1F-466D-AD30-66134D5EEDB0}"/>
              </a:ext>
            </a:extLst>
          </p:cNvPr>
          <p:cNvSpPr>
            <a:spLocks noGrp="1"/>
          </p:cNvSpPr>
          <p:nvPr>
            <p:ph type="title"/>
          </p:nvPr>
        </p:nvSpPr>
        <p:spPr>
          <a:xfrm>
            <a:off x="253410" y="267121"/>
            <a:ext cx="6423837" cy="480131"/>
          </a:xfrm>
          <a:prstGeom prst="rect">
            <a:avLst/>
          </a:prstGeom>
        </p:spPr>
        <p:txBody>
          <a:bodyPr vert="horz" wrap="square" lIns="91440" tIns="45720" rIns="91440" bIns="45720" rtlCol="0" anchor="ctr">
            <a:spAutoFit/>
          </a:bodyPr>
          <a:lstStyle>
            <a:lvl1pPr>
              <a:defRPr sz="2800">
                <a:solidFill>
                  <a:schemeClr val="bg1"/>
                </a:solidFill>
                <a:latin typeface="メイリオ" panose="020B0604030504040204" pitchFamily="50" charset="-128"/>
                <a:ea typeface="メイリオ" panose="020B0604030504040204" pitchFamily="50" charset="-128"/>
              </a:defRPr>
            </a:lvl1pPr>
          </a:lstStyle>
          <a:p>
            <a:r>
              <a:rPr kumimoji="1" lang="ja-JP" altLang="en-US" dirty="0"/>
              <a:t>マスター タイトルの書式設定</a:t>
            </a:r>
          </a:p>
        </p:txBody>
      </p:sp>
      <p:cxnSp>
        <p:nvCxnSpPr>
          <p:cNvPr id="13" name="直線コネクタ 12">
            <a:extLst>
              <a:ext uri="{FF2B5EF4-FFF2-40B4-BE49-F238E27FC236}">
                <a16:creationId xmlns:a16="http://schemas.microsoft.com/office/drawing/2014/main" xmlns="" id="{07DF3610-44E0-4BB9-A0AB-2AE8270FBCB5}"/>
              </a:ext>
            </a:extLst>
          </p:cNvPr>
          <p:cNvCxnSpPr>
            <a:cxnSpLocks/>
          </p:cNvCxnSpPr>
          <p:nvPr userDrawn="1"/>
        </p:nvCxnSpPr>
        <p:spPr>
          <a:xfrm>
            <a:off x="0" y="6653719"/>
            <a:ext cx="9576000" cy="0"/>
          </a:xfrm>
          <a:prstGeom prst="line">
            <a:avLst/>
          </a:prstGeom>
          <a:ln w="28575">
            <a:solidFill>
              <a:srgbClr val="F6C55E"/>
            </a:solidFill>
          </a:ln>
        </p:spPr>
        <p:style>
          <a:lnRef idx="1">
            <a:schemeClr val="accent1"/>
          </a:lnRef>
          <a:fillRef idx="0">
            <a:schemeClr val="accent1"/>
          </a:fillRef>
          <a:effectRef idx="0">
            <a:schemeClr val="accent1"/>
          </a:effectRef>
          <a:fontRef idx="minor">
            <a:schemeClr val="tx1"/>
          </a:fontRef>
        </p:style>
      </p:cxnSp>
      <p:sp>
        <p:nvSpPr>
          <p:cNvPr id="14" name="テキスト ボックス 13">
            <a:extLst>
              <a:ext uri="{FF2B5EF4-FFF2-40B4-BE49-F238E27FC236}">
                <a16:creationId xmlns:a16="http://schemas.microsoft.com/office/drawing/2014/main" xmlns="" id="{406AC9C6-ACF6-4DF5-9EA7-BC8238FC2B97}"/>
              </a:ext>
            </a:extLst>
          </p:cNvPr>
          <p:cNvSpPr txBox="1"/>
          <p:nvPr userDrawn="1"/>
        </p:nvSpPr>
        <p:spPr>
          <a:xfrm>
            <a:off x="9565318" y="6551079"/>
            <a:ext cx="1851789" cy="246221"/>
          </a:xfrm>
          <a:prstGeom prst="rect">
            <a:avLst/>
          </a:prstGeom>
          <a:noFill/>
        </p:spPr>
        <p:txBody>
          <a:bodyPr wrap="none" rtlCol="0">
            <a:spAutoFit/>
          </a:bodyPr>
          <a:lstStyle/>
          <a:p>
            <a:r>
              <a:rPr kumimoji="1" lang="ja-JP" altLang="en-US" sz="1000" b="1" dirty="0">
                <a:solidFill>
                  <a:schemeClr val="bg1"/>
                </a:solidFill>
                <a:latin typeface="メイリオ" panose="020B0604030504040204" pitchFamily="50" charset="-128"/>
                <a:ea typeface="メイリオ" panose="020B0604030504040204" pitchFamily="50" charset="-128"/>
                <a:cs typeface="Segoe UI" panose="020B0502040204020203" pitchFamily="34" charset="0"/>
              </a:rPr>
              <a:t>ビューポイント重工株式会社</a:t>
            </a:r>
          </a:p>
        </p:txBody>
      </p:sp>
      <p:sp>
        <p:nvSpPr>
          <p:cNvPr id="16" name="Rectangle 19"/>
          <p:cNvSpPr>
            <a:spLocks noChangeArrowheads="1"/>
          </p:cNvSpPr>
          <p:nvPr userDrawn="1"/>
        </p:nvSpPr>
        <p:spPr bwMode="auto">
          <a:xfrm>
            <a:off x="11417107" y="6509153"/>
            <a:ext cx="403490" cy="330072"/>
          </a:xfrm>
          <a:prstGeom prst="rect">
            <a:avLst/>
          </a:prstGeom>
          <a:noFill/>
          <a:ln w="9525">
            <a:noFill/>
            <a:miter lim="800000"/>
            <a:headEnd/>
            <a:tailEnd/>
          </a:ln>
          <a:effectLst>
            <a:outerShdw blurRad="44450" dist="27940" dir="5400000" algn="ctr">
              <a:srgbClr val="000000">
                <a:alpha val="32000"/>
              </a:srgbClr>
            </a:outerShdw>
          </a:effectLst>
        </p:spPr>
        <p:txBody>
          <a:bodyPr wrap="none" lIns="72000" tIns="72000" rIns="72000" bIns="72000" anchor="ctr" anchorCtr="0">
            <a:spAutoFit/>
          </a:bodyPr>
          <a:lstStyle/>
          <a:p>
            <a:pPr marL="0" marR="0" indent="0" algn="l" defTabSz="914400" rtl="0" eaLnBrk="0" fontAlgn="base" latinLnBrk="0" hangingPunct="0">
              <a:lnSpc>
                <a:spcPct val="100000"/>
              </a:lnSpc>
              <a:spcBef>
                <a:spcPct val="0"/>
              </a:spcBef>
              <a:spcAft>
                <a:spcPct val="0"/>
              </a:spcAft>
              <a:buClrTx/>
              <a:buSzTx/>
              <a:buFontTx/>
              <a:buNone/>
              <a:tabLst/>
              <a:defRPr/>
            </a:pPr>
            <a:fld id="{C2F48B99-A4FF-4FD0-9F10-A34699441C9C}" type="slidenum">
              <a:rPr lang="en-US" altLang="ja-JP" sz="1200" b="0" i="0" smtClean="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pPr marL="0" marR="0" indent="0" algn="l" defTabSz="914400" rtl="0" eaLnBrk="0" fontAlgn="base" latinLnBrk="0" hangingPunct="0">
                <a:lnSpc>
                  <a:spcPct val="100000"/>
                </a:lnSpc>
                <a:spcBef>
                  <a:spcPct val="0"/>
                </a:spcBef>
                <a:spcAft>
                  <a:spcPct val="0"/>
                </a:spcAft>
                <a:buClrTx/>
                <a:buSzTx/>
                <a:buFontTx/>
                <a:buNone/>
                <a:tabLst/>
                <a:defRPr/>
              </a:pPr>
              <a:t>‹#›</a:t>
            </a:fld>
            <a:endParaRPr lang="en-US" altLang="ja-JP" sz="1200" b="0" i="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endParaRPr>
          </a:p>
        </p:txBody>
      </p:sp>
    </p:spTree>
    <p:extLst>
      <p:ext uri="{BB962C8B-B14F-4D97-AF65-F5344CB8AC3E}">
        <p14:creationId xmlns:p14="http://schemas.microsoft.com/office/powerpoint/2010/main" val="7617452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タイトル スライド">
    <p:spTree>
      <p:nvGrpSpPr>
        <p:cNvPr id="1" name=""/>
        <p:cNvGrpSpPr/>
        <p:nvPr/>
      </p:nvGrpSpPr>
      <p:grpSpPr>
        <a:xfrm>
          <a:off x="0" y="0"/>
          <a:ext cx="0" cy="0"/>
          <a:chOff x="0" y="0"/>
          <a:chExt cx="0" cy="0"/>
        </a:xfrm>
      </p:grpSpPr>
      <p:sp>
        <p:nvSpPr>
          <p:cNvPr id="19" name="正方形/長方形 18">
            <a:extLst>
              <a:ext uri="{FF2B5EF4-FFF2-40B4-BE49-F238E27FC236}">
                <a16:creationId xmlns:a16="http://schemas.microsoft.com/office/drawing/2014/main" xmlns="" id="{0A23A61C-F8F3-4469-AEB1-F57D14FA20FA}"/>
              </a:ext>
            </a:extLst>
          </p:cNvPr>
          <p:cNvSpPr/>
          <p:nvPr userDrawn="1"/>
        </p:nvSpPr>
        <p:spPr>
          <a:xfrm>
            <a:off x="0" y="747252"/>
            <a:ext cx="12192000" cy="6110748"/>
          </a:xfrm>
          <a:prstGeom prst="rect">
            <a:avLst/>
          </a:prstGeom>
          <a:gradFill>
            <a:gsLst>
              <a:gs pos="0">
                <a:schemeClr val="bg1">
                  <a:lumMod val="50000"/>
                </a:schemeClr>
              </a:gs>
              <a:gs pos="83000">
                <a:schemeClr val="tx1"/>
              </a:gs>
            </a:gsLst>
            <a:lin ang="39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5" name="図 14">
            <a:extLst>
              <a:ext uri="{FF2B5EF4-FFF2-40B4-BE49-F238E27FC236}">
                <a16:creationId xmlns:a16="http://schemas.microsoft.com/office/drawing/2014/main" xmlns="" id="{A0A49BDC-5ACB-470C-B33D-727F9978B9F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01979" y="-1"/>
            <a:ext cx="8398488" cy="764809"/>
          </a:xfrm>
          <a:prstGeom prst="rect">
            <a:avLst/>
          </a:prstGeom>
          <a:ln>
            <a:noFill/>
          </a:ln>
        </p:spPr>
      </p:pic>
      <p:pic>
        <p:nvPicPr>
          <p:cNvPr id="8" name="図 7">
            <a:extLst>
              <a:ext uri="{FF2B5EF4-FFF2-40B4-BE49-F238E27FC236}">
                <a16:creationId xmlns:a16="http://schemas.microsoft.com/office/drawing/2014/main" xmlns="" id="{9D792EF1-97CA-41B9-86D2-9D25A3C08C9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4925961" cy="1037134"/>
          </a:xfrm>
          <a:prstGeom prst="rect">
            <a:avLst/>
          </a:prstGeom>
        </p:spPr>
      </p:pic>
      <p:sp>
        <p:nvSpPr>
          <p:cNvPr id="9" name="図プレースホルダー 8">
            <a:extLst>
              <a:ext uri="{FF2B5EF4-FFF2-40B4-BE49-F238E27FC236}">
                <a16:creationId xmlns:a16="http://schemas.microsoft.com/office/drawing/2014/main" xmlns="" id="{A77EA552-C341-429D-AEB5-7974351D039E}"/>
              </a:ext>
            </a:extLst>
          </p:cNvPr>
          <p:cNvSpPr>
            <a:spLocks noGrp="1"/>
          </p:cNvSpPr>
          <p:nvPr>
            <p:ph type="pic" sz="quarter" idx="13"/>
          </p:nvPr>
        </p:nvSpPr>
        <p:spPr>
          <a:xfrm>
            <a:off x="1204747" y="1279481"/>
            <a:ext cx="4540095" cy="5046290"/>
          </a:xfrm>
        </p:spPr>
      </p:sp>
      <p:sp>
        <p:nvSpPr>
          <p:cNvPr id="11" name="図プレースホルダー 8">
            <a:extLst>
              <a:ext uri="{FF2B5EF4-FFF2-40B4-BE49-F238E27FC236}">
                <a16:creationId xmlns:a16="http://schemas.microsoft.com/office/drawing/2014/main" xmlns="" id="{678C6AC8-B1BD-4DF1-8206-AA364D018432}"/>
              </a:ext>
            </a:extLst>
          </p:cNvPr>
          <p:cNvSpPr>
            <a:spLocks noGrp="1"/>
          </p:cNvSpPr>
          <p:nvPr>
            <p:ph type="pic" sz="quarter" idx="14"/>
          </p:nvPr>
        </p:nvSpPr>
        <p:spPr>
          <a:xfrm>
            <a:off x="6335547" y="1279481"/>
            <a:ext cx="4540095" cy="5046290"/>
          </a:xfrm>
        </p:spPr>
      </p:sp>
      <p:sp>
        <p:nvSpPr>
          <p:cNvPr id="13" name="タイトル プレースホルダー 1">
            <a:extLst>
              <a:ext uri="{FF2B5EF4-FFF2-40B4-BE49-F238E27FC236}">
                <a16:creationId xmlns:a16="http://schemas.microsoft.com/office/drawing/2014/main" xmlns="" id="{6D8D2212-5C1F-466D-AD30-66134D5EEDB0}"/>
              </a:ext>
            </a:extLst>
          </p:cNvPr>
          <p:cNvSpPr>
            <a:spLocks noGrp="1"/>
          </p:cNvSpPr>
          <p:nvPr>
            <p:ph type="title"/>
          </p:nvPr>
        </p:nvSpPr>
        <p:spPr>
          <a:xfrm>
            <a:off x="253410" y="267121"/>
            <a:ext cx="6423837" cy="480131"/>
          </a:xfrm>
          <a:prstGeom prst="rect">
            <a:avLst/>
          </a:prstGeom>
        </p:spPr>
        <p:txBody>
          <a:bodyPr vert="horz" wrap="square" lIns="91440" tIns="45720" rIns="91440" bIns="45720" rtlCol="0" anchor="ctr">
            <a:spAutoFit/>
          </a:bodyPr>
          <a:lstStyle>
            <a:lvl1pPr>
              <a:defRPr sz="2800">
                <a:solidFill>
                  <a:schemeClr val="bg1"/>
                </a:solidFill>
                <a:latin typeface="メイリオ" panose="020B0604030504040204" pitchFamily="50" charset="-128"/>
                <a:ea typeface="メイリオ" panose="020B0604030504040204" pitchFamily="50" charset="-128"/>
              </a:defRPr>
            </a:lvl1pPr>
          </a:lstStyle>
          <a:p>
            <a:r>
              <a:rPr kumimoji="1" lang="ja-JP" altLang="en-US" dirty="0"/>
              <a:t>マスター タイトルの書式設定</a:t>
            </a:r>
          </a:p>
        </p:txBody>
      </p:sp>
      <p:cxnSp>
        <p:nvCxnSpPr>
          <p:cNvPr id="16" name="直線コネクタ 15">
            <a:extLst>
              <a:ext uri="{FF2B5EF4-FFF2-40B4-BE49-F238E27FC236}">
                <a16:creationId xmlns:a16="http://schemas.microsoft.com/office/drawing/2014/main" xmlns="" id="{07DF3610-44E0-4BB9-A0AB-2AE8270FBCB5}"/>
              </a:ext>
            </a:extLst>
          </p:cNvPr>
          <p:cNvCxnSpPr>
            <a:cxnSpLocks/>
          </p:cNvCxnSpPr>
          <p:nvPr userDrawn="1"/>
        </p:nvCxnSpPr>
        <p:spPr>
          <a:xfrm>
            <a:off x="0" y="6653719"/>
            <a:ext cx="9576000" cy="0"/>
          </a:xfrm>
          <a:prstGeom prst="line">
            <a:avLst/>
          </a:prstGeom>
          <a:ln w="28575">
            <a:solidFill>
              <a:srgbClr val="F6C55E"/>
            </a:solidFill>
          </a:ln>
        </p:spPr>
        <p:style>
          <a:lnRef idx="1">
            <a:schemeClr val="accent1"/>
          </a:lnRef>
          <a:fillRef idx="0">
            <a:schemeClr val="accent1"/>
          </a:fillRef>
          <a:effectRef idx="0">
            <a:schemeClr val="accent1"/>
          </a:effectRef>
          <a:fontRef idx="minor">
            <a:schemeClr val="tx1"/>
          </a:fontRef>
        </p:style>
      </p:cxnSp>
      <p:sp>
        <p:nvSpPr>
          <p:cNvPr id="17" name="テキスト ボックス 16">
            <a:extLst>
              <a:ext uri="{FF2B5EF4-FFF2-40B4-BE49-F238E27FC236}">
                <a16:creationId xmlns:a16="http://schemas.microsoft.com/office/drawing/2014/main" xmlns="" id="{406AC9C6-ACF6-4DF5-9EA7-BC8238FC2B97}"/>
              </a:ext>
            </a:extLst>
          </p:cNvPr>
          <p:cNvSpPr txBox="1"/>
          <p:nvPr userDrawn="1"/>
        </p:nvSpPr>
        <p:spPr>
          <a:xfrm>
            <a:off x="9565318" y="6551079"/>
            <a:ext cx="1851789" cy="246221"/>
          </a:xfrm>
          <a:prstGeom prst="rect">
            <a:avLst/>
          </a:prstGeom>
          <a:noFill/>
        </p:spPr>
        <p:txBody>
          <a:bodyPr wrap="none" rtlCol="0">
            <a:spAutoFit/>
          </a:bodyPr>
          <a:lstStyle/>
          <a:p>
            <a:r>
              <a:rPr kumimoji="1" lang="ja-JP" altLang="en-US" sz="1000" b="1" dirty="0">
                <a:solidFill>
                  <a:schemeClr val="bg1"/>
                </a:solidFill>
                <a:latin typeface="メイリオ" panose="020B0604030504040204" pitchFamily="50" charset="-128"/>
                <a:ea typeface="メイリオ" panose="020B0604030504040204" pitchFamily="50" charset="-128"/>
                <a:cs typeface="Segoe UI" panose="020B0502040204020203" pitchFamily="34" charset="0"/>
              </a:rPr>
              <a:t>ビューポイント重工株式会社</a:t>
            </a:r>
          </a:p>
        </p:txBody>
      </p:sp>
      <p:sp>
        <p:nvSpPr>
          <p:cNvPr id="20" name="Rectangle 19"/>
          <p:cNvSpPr>
            <a:spLocks noChangeArrowheads="1"/>
          </p:cNvSpPr>
          <p:nvPr userDrawn="1"/>
        </p:nvSpPr>
        <p:spPr bwMode="auto">
          <a:xfrm>
            <a:off x="11417107" y="6509153"/>
            <a:ext cx="403490" cy="330072"/>
          </a:xfrm>
          <a:prstGeom prst="rect">
            <a:avLst/>
          </a:prstGeom>
          <a:noFill/>
          <a:ln w="9525">
            <a:noFill/>
            <a:miter lim="800000"/>
            <a:headEnd/>
            <a:tailEnd/>
          </a:ln>
          <a:effectLst>
            <a:outerShdw blurRad="44450" dist="27940" dir="5400000" algn="ctr">
              <a:srgbClr val="000000">
                <a:alpha val="32000"/>
              </a:srgbClr>
            </a:outerShdw>
          </a:effectLst>
        </p:spPr>
        <p:txBody>
          <a:bodyPr wrap="none" lIns="72000" tIns="72000" rIns="72000" bIns="72000" anchor="ctr" anchorCtr="0">
            <a:spAutoFit/>
          </a:bodyPr>
          <a:lstStyle/>
          <a:p>
            <a:pPr marL="0" marR="0" indent="0" algn="l" defTabSz="914400" rtl="0" eaLnBrk="0" fontAlgn="base" latinLnBrk="0" hangingPunct="0">
              <a:lnSpc>
                <a:spcPct val="100000"/>
              </a:lnSpc>
              <a:spcBef>
                <a:spcPct val="0"/>
              </a:spcBef>
              <a:spcAft>
                <a:spcPct val="0"/>
              </a:spcAft>
              <a:buClrTx/>
              <a:buSzTx/>
              <a:buFontTx/>
              <a:buNone/>
              <a:tabLst/>
              <a:defRPr/>
            </a:pPr>
            <a:fld id="{C2F48B99-A4FF-4FD0-9F10-A34699441C9C}" type="slidenum">
              <a:rPr lang="en-US" altLang="ja-JP" sz="1200" b="0" i="0" smtClean="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pPr marL="0" marR="0" indent="0" algn="l" defTabSz="914400" rtl="0" eaLnBrk="0" fontAlgn="base" latinLnBrk="0" hangingPunct="0">
                <a:lnSpc>
                  <a:spcPct val="100000"/>
                </a:lnSpc>
                <a:spcBef>
                  <a:spcPct val="0"/>
                </a:spcBef>
                <a:spcAft>
                  <a:spcPct val="0"/>
                </a:spcAft>
                <a:buClrTx/>
                <a:buSzTx/>
                <a:buFontTx/>
                <a:buNone/>
                <a:tabLst/>
                <a:defRPr/>
              </a:pPr>
              <a:t>‹#›</a:t>
            </a:fld>
            <a:endParaRPr lang="en-US" altLang="ja-JP" sz="1200" b="0" i="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endParaRPr>
          </a:p>
        </p:txBody>
      </p:sp>
    </p:spTree>
    <p:extLst>
      <p:ext uri="{BB962C8B-B14F-4D97-AF65-F5344CB8AC3E}">
        <p14:creationId xmlns:p14="http://schemas.microsoft.com/office/powerpoint/2010/main" val="28093292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タイトル スライド">
    <p:spTree>
      <p:nvGrpSpPr>
        <p:cNvPr id="1" name=""/>
        <p:cNvGrpSpPr/>
        <p:nvPr/>
      </p:nvGrpSpPr>
      <p:grpSpPr>
        <a:xfrm>
          <a:off x="0" y="0"/>
          <a:ext cx="0" cy="0"/>
          <a:chOff x="0" y="0"/>
          <a:chExt cx="0" cy="0"/>
        </a:xfrm>
      </p:grpSpPr>
      <p:sp>
        <p:nvSpPr>
          <p:cNvPr id="19" name="正方形/長方形 18">
            <a:extLst>
              <a:ext uri="{FF2B5EF4-FFF2-40B4-BE49-F238E27FC236}">
                <a16:creationId xmlns:a16="http://schemas.microsoft.com/office/drawing/2014/main" xmlns="" id="{0A23A61C-F8F3-4469-AEB1-F57D14FA20FA}"/>
              </a:ext>
            </a:extLst>
          </p:cNvPr>
          <p:cNvSpPr/>
          <p:nvPr userDrawn="1"/>
        </p:nvSpPr>
        <p:spPr>
          <a:xfrm>
            <a:off x="0" y="747252"/>
            <a:ext cx="12192000" cy="6110748"/>
          </a:xfrm>
          <a:prstGeom prst="rect">
            <a:avLst/>
          </a:prstGeom>
          <a:gradFill>
            <a:gsLst>
              <a:gs pos="0">
                <a:schemeClr val="bg1">
                  <a:lumMod val="50000"/>
                </a:schemeClr>
              </a:gs>
              <a:gs pos="83000">
                <a:schemeClr val="tx1"/>
              </a:gs>
            </a:gsLst>
            <a:lin ang="39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5" name="図 14">
            <a:extLst>
              <a:ext uri="{FF2B5EF4-FFF2-40B4-BE49-F238E27FC236}">
                <a16:creationId xmlns:a16="http://schemas.microsoft.com/office/drawing/2014/main" xmlns="" id="{A0A49BDC-5ACB-470C-B33D-727F9978B9F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01979" y="-1"/>
            <a:ext cx="8398488" cy="764809"/>
          </a:xfrm>
          <a:prstGeom prst="rect">
            <a:avLst/>
          </a:prstGeom>
          <a:ln>
            <a:noFill/>
          </a:ln>
        </p:spPr>
      </p:pic>
      <p:pic>
        <p:nvPicPr>
          <p:cNvPr id="8" name="図 7">
            <a:extLst>
              <a:ext uri="{FF2B5EF4-FFF2-40B4-BE49-F238E27FC236}">
                <a16:creationId xmlns:a16="http://schemas.microsoft.com/office/drawing/2014/main" xmlns="" id="{9D792EF1-97CA-41B9-86D2-9D25A3C08C9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4925961" cy="1037134"/>
          </a:xfrm>
          <a:prstGeom prst="rect">
            <a:avLst/>
          </a:prstGeom>
        </p:spPr>
      </p:pic>
      <p:sp>
        <p:nvSpPr>
          <p:cNvPr id="14" name="グラフ プレースホルダー 4">
            <a:extLst>
              <a:ext uri="{FF2B5EF4-FFF2-40B4-BE49-F238E27FC236}">
                <a16:creationId xmlns:a16="http://schemas.microsoft.com/office/drawing/2014/main" xmlns="" id="{A6213CB8-A50A-4C89-8EF7-468401FC24E5}"/>
              </a:ext>
            </a:extLst>
          </p:cNvPr>
          <p:cNvSpPr>
            <a:spLocks noGrp="1"/>
          </p:cNvSpPr>
          <p:nvPr>
            <p:ph type="chart" sz="quarter" idx="15" hasCustomPrompt="1"/>
          </p:nvPr>
        </p:nvSpPr>
        <p:spPr>
          <a:xfrm>
            <a:off x="1141812" y="2148789"/>
            <a:ext cx="9908375" cy="4232604"/>
          </a:xfrm>
          <a:blipFill dpi="0" rotWithShape="1">
            <a:blip r:embed="rId4">
              <a:extLst>
                <a:ext uri="{28A0092B-C50C-407E-A947-70E740481C1C}">
                  <a14:useLocalDpi xmlns:a14="http://schemas.microsoft.com/office/drawing/2010/main" val="0"/>
                </a:ext>
              </a:extLst>
            </a:blip>
            <a:srcRect/>
            <a:tile tx="0" ty="0" sx="100000" sy="100000" flip="none" algn="ctr"/>
          </a:blipFill>
        </p:spPr>
        <p:txBody>
          <a:bodyPr anchor="t">
            <a:normAutofit/>
          </a:bodyPr>
          <a:lstStyle>
            <a:lvl1pPr marL="0" indent="0" algn="ctr">
              <a:buFontTx/>
              <a:buNone/>
              <a:defRPr sz="1270">
                <a:solidFill>
                  <a:srgbClr val="FF0000"/>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kumimoji="1" lang="ja-JP" altLang="en-US" dirty="0"/>
              <a:t>グラフを追加する</a:t>
            </a:r>
          </a:p>
        </p:txBody>
      </p:sp>
      <p:sp>
        <p:nvSpPr>
          <p:cNvPr id="9" name="タイトル プレースホルダー 1">
            <a:extLst>
              <a:ext uri="{FF2B5EF4-FFF2-40B4-BE49-F238E27FC236}">
                <a16:creationId xmlns:a16="http://schemas.microsoft.com/office/drawing/2014/main" xmlns="" id="{6D8D2212-5C1F-466D-AD30-66134D5EEDB0}"/>
              </a:ext>
            </a:extLst>
          </p:cNvPr>
          <p:cNvSpPr>
            <a:spLocks noGrp="1"/>
          </p:cNvSpPr>
          <p:nvPr>
            <p:ph type="title"/>
          </p:nvPr>
        </p:nvSpPr>
        <p:spPr>
          <a:xfrm>
            <a:off x="253410" y="267121"/>
            <a:ext cx="6423837" cy="480131"/>
          </a:xfrm>
          <a:prstGeom prst="rect">
            <a:avLst/>
          </a:prstGeom>
        </p:spPr>
        <p:txBody>
          <a:bodyPr vert="horz" wrap="square" lIns="91440" tIns="45720" rIns="91440" bIns="45720" rtlCol="0" anchor="ctr">
            <a:spAutoFit/>
          </a:bodyPr>
          <a:lstStyle>
            <a:lvl1pPr>
              <a:defRPr sz="2800">
                <a:solidFill>
                  <a:schemeClr val="bg1"/>
                </a:solidFill>
                <a:latin typeface="メイリオ" panose="020B0604030504040204" pitchFamily="50" charset="-128"/>
                <a:ea typeface="メイリオ" panose="020B0604030504040204" pitchFamily="50" charset="-128"/>
              </a:defRPr>
            </a:lvl1pPr>
          </a:lstStyle>
          <a:p>
            <a:r>
              <a:rPr kumimoji="1" lang="ja-JP" altLang="en-US" dirty="0"/>
              <a:t>マスター タイトルの書式設定</a:t>
            </a:r>
          </a:p>
        </p:txBody>
      </p:sp>
      <p:cxnSp>
        <p:nvCxnSpPr>
          <p:cNvPr id="12" name="直線コネクタ 11">
            <a:extLst>
              <a:ext uri="{FF2B5EF4-FFF2-40B4-BE49-F238E27FC236}">
                <a16:creationId xmlns:a16="http://schemas.microsoft.com/office/drawing/2014/main" xmlns="" id="{07DF3610-44E0-4BB9-A0AB-2AE8270FBCB5}"/>
              </a:ext>
            </a:extLst>
          </p:cNvPr>
          <p:cNvCxnSpPr>
            <a:cxnSpLocks/>
          </p:cNvCxnSpPr>
          <p:nvPr userDrawn="1"/>
        </p:nvCxnSpPr>
        <p:spPr>
          <a:xfrm>
            <a:off x="0" y="6653719"/>
            <a:ext cx="9576000" cy="0"/>
          </a:xfrm>
          <a:prstGeom prst="line">
            <a:avLst/>
          </a:prstGeom>
          <a:ln w="28575">
            <a:solidFill>
              <a:srgbClr val="F6C55E"/>
            </a:solidFill>
          </a:ln>
        </p:spPr>
        <p:style>
          <a:lnRef idx="1">
            <a:schemeClr val="accent1"/>
          </a:lnRef>
          <a:fillRef idx="0">
            <a:schemeClr val="accent1"/>
          </a:fillRef>
          <a:effectRef idx="0">
            <a:schemeClr val="accent1"/>
          </a:effectRef>
          <a:fontRef idx="minor">
            <a:schemeClr val="tx1"/>
          </a:fontRef>
        </p:style>
      </p:cxnSp>
      <p:sp>
        <p:nvSpPr>
          <p:cNvPr id="13" name="テキスト ボックス 12">
            <a:extLst>
              <a:ext uri="{FF2B5EF4-FFF2-40B4-BE49-F238E27FC236}">
                <a16:creationId xmlns:a16="http://schemas.microsoft.com/office/drawing/2014/main" xmlns="" id="{406AC9C6-ACF6-4DF5-9EA7-BC8238FC2B97}"/>
              </a:ext>
            </a:extLst>
          </p:cNvPr>
          <p:cNvSpPr txBox="1"/>
          <p:nvPr userDrawn="1"/>
        </p:nvSpPr>
        <p:spPr>
          <a:xfrm>
            <a:off x="9565318" y="6551079"/>
            <a:ext cx="1851789" cy="246221"/>
          </a:xfrm>
          <a:prstGeom prst="rect">
            <a:avLst/>
          </a:prstGeom>
          <a:noFill/>
        </p:spPr>
        <p:txBody>
          <a:bodyPr wrap="none" rtlCol="0">
            <a:spAutoFit/>
          </a:bodyPr>
          <a:lstStyle/>
          <a:p>
            <a:r>
              <a:rPr kumimoji="1" lang="ja-JP" altLang="en-US" sz="1000" b="1" dirty="0">
                <a:solidFill>
                  <a:schemeClr val="bg1"/>
                </a:solidFill>
                <a:latin typeface="メイリオ" panose="020B0604030504040204" pitchFamily="50" charset="-128"/>
                <a:ea typeface="メイリオ" panose="020B0604030504040204" pitchFamily="50" charset="-128"/>
                <a:cs typeface="Segoe UI" panose="020B0502040204020203" pitchFamily="34" charset="0"/>
              </a:rPr>
              <a:t>ビューポイント重工株式会社</a:t>
            </a:r>
          </a:p>
        </p:txBody>
      </p:sp>
      <p:sp>
        <p:nvSpPr>
          <p:cNvPr id="17" name="Rectangle 19"/>
          <p:cNvSpPr>
            <a:spLocks noChangeArrowheads="1"/>
          </p:cNvSpPr>
          <p:nvPr userDrawn="1"/>
        </p:nvSpPr>
        <p:spPr bwMode="auto">
          <a:xfrm>
            <a:off x="11417107" y="6509153"/>
            <a:ext cx="403490" cy="330072"/>
          </a:xfrm>
          <a:prstGeom prst="rect">
            <a:avLst/>
          </a:prstGeom>
          <a:noFill/>
          <a:ln w="9525">
            <a:noFill/>
            <a:miter lim="800000"/>
            <a:headEnd/>
            <a:tailEnd/>
          </a:ln>
          <a:effectLst>
            <a:outerShdw blurRad="44450" dist="27940" dir="5400000" algn="ctr">
              <a:srgbClr val="000000">
                <a:alpha val="32000"/>
              </a:srgbClr>
            </a:outerShdw>
          </a:effectLst>
        </p:spPr>
        <p:txBody>
          <a:bodyPr wrap="none" lIns="72000" tIns="72000" rIns="72000" bIns="72000" anchor="ctr" anchorCtr="0">
            <a:spAutoFit/>
          </a:bodyPr>
          <a:lstStyle/>
          <a:p>
            <a:pPr marL="0" marR="0" indent="0" algn="l" defTabSz="914400" rtl="0" eaLnBrk="0" fontAlgn="base" latinLnBrk="0" hangingPunct="0">
              <a:lnSpc>
                <a:spcPct val="100000"/>
              </a:lnSpc>
              <a:spcBef>
                <a:spcPct val="0"/>
              </a:spcBef>
              <a:spcAft>
                <a:spcPct val="0"/>
              </a:spcAft>
              <a:buClrTx/>
              <a:buSzTx/>
              <a:buFontTx/>
              <a:buNone/>
              <a:tabLst/>
              <a:defRPr/>
            </a:pPr>
            <a:fld id="{C2F48B99-A4FF-4FD0-9F10-A34699441C9C}" type="slidenum">
              <a:rPr lang="en-US" altLang="ja-JP" sz="1200" b="0" i="0" smtClean="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pPr marL="0" marR="0" indent="0" algn="l" defTabSz="914400" rtl="0" eaLnBrk="0" fontAlgn="base" latinLnBrk="0" hangingPunct="0">
                <a:lnSpc>
                  <a:spcPct val="100000"/>
                </a:lnSpc>
                <a:spcBef>
                  <a:spcPct val="0"/>
                </a:spcBef>
                <a:spcAft>
                  <a:spcPct val="0"/>
                </a:spcAft>
                <a:buClrTx/>
                <a:buSzTx/>
                <a:buFontTx/>
                <a:buNone/>
                <a:tabLst/>
                <a:defRPr/>
              </a:pPr>
              <a:t>‹#›</a:t>
            </a:fld>
            <a:endParaRPr lang="en-US" altLang="ja-JP" sz="1200" b="0" i="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endParaRPr>
          </a:p>
        </p:txBody>
      </p:sp>
    </p:spTree>
    <p:extLst>
      <p:ext uri="{BB962C8B-B14F-4D97-AF65-F5344CB8AC3E}">
        <p14:creationId xmlns:p14="http://schemas.microsoft.com/office/powerpoint/2010/main" val="4574252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9_タイトル スライド">
    <p:spTree>
      <p:nvGrpSpPr>
        <p:cNvPr id="1" name=""/>
        <p:cNvGrpSpPr/>
        <p:nvPr/>
      </p:nvGrpSpPr>
      <p:grpSpPr>
        <a:xfrm>
          <a:off x="0" y="0"/>
          <a:ext cx="0" cy="0"/>
          <a:chOff x="0" y="0"/>
          <a:chExt cx="0" cy="0"/>
        </a:xfrm>
      </p:grpSpPr>
      <p:sp>
        <p:nvSpPr>
          <p:cNvPr id="19" name="正方形/長方形 18">
            <a:extLst>
              <a:ext uri="{FF2B5EF4-FFF2-40B4-BE49-F238E27FC236}">
                <a16:creationId xmlns:a16="http://schemas.microsoft.com/office/drawing/2014/main" xmlns="" id="{0A23A61C-F8F3-4469-AEB1-F57D14FA20FA}"/>
              </a:ext>
            </a:extLst>
          </p:cNvPr>
          <p:cNvSpPr/>
          <p:nvPr userDrawn="1"/>
        </p:nvSpPr>
        <p:spPr>
          <a:xfrm>
            <a:off x="0" y="747252"/>
            <a:ext cx="12192000" cy="6110748"/>
          </a:xfrm>
          <a:prstGeom prst="rect">
            <a:avLst/>
          </a:prstGeom>
          <a:gradFill>
            <a:gsLst>
              <a:gs pos="0">
                <a:schemeClr val="bg1">
                  <a:lumMod val="50000"/>
                </a:schemeClr>
              </a:gs>
              <a:gs pos="83000">
                <a:schemeClr val="tx1"/>
              </a:gs>
            </a:gsLst>
            <a:lin ang="39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5" name="図 14">
            <a:extLst>
              <a:ext uri="{FF2B5EF4-FFF2-40B4-BE49-F238E27FC236}">
                <a16:creationId xmlns:a16="http://schemas.microsoft.com/office/drawing/2014/main" xmlns="" id="{A0A49BDC-5ACB-470C-B33D-727F9978B9F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01979" y="-1"/>
            <a:ext cx="8398488" cy="764809"/>
          </a:xfrm>
          <a:prstGeom prst="rect">
            <a:avLst/>
          </a:prstGeom>
          <a:ln>
            <a:noFill/>
          </a:ln>
        </p:spPr>
      </p:pic>
      <p:pic>
        <p:nvPicPr>
          <p:cNvPr id="8" name="図 7">
            <a:extLst>
              <a:ext uri="{FF2B5EF4-FFF2-40B4-BE49-F238E27FC236}">
                <a16:creationId xmlns:a16="http://schemas.microsoft.com/office/drawing/2014/main" xmlns="" id="{9D792EF1-97CA-41B9-86D2-9D25A3C08C9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4925961" cy="1037134"/>
          </a:xfrm>
          <a:prstGeom prst="rect">
            <a:avLst/>
          </a:prstGeom>
        </p:spPr>
      </p:pic>
      <p:sp>
        <p:nvSpPr>
          <p:cNvPr id="9" name="表プレースホルダー 3">
            <a:extLst>
              <a:ext uri="{FF2B5EF4-FFF2-40B4-BE49-F238E27FC236}">
                <a16:creationId xmlns:a16="http://schemas.microsoft.com/office/drawing/2014/main" xmlns="" id="{FA75F706-E9AC-4580-B11B-8CF4A97DEFEE}"/>
              </a:ext>
            </a:extLst>
          </p:cNvPr>
          <p:cNvSpPr>
            <a:spLocks noGrp="1"/>
          </p:cNvSpPr>
          <p:nvPr>
            <p:ph type="tbl" sz="quarter" idx="16" hasCustomPrompt="1"/>
          </p:nvPr>
        </p:nvSpPr>
        <p:spPr>
          <a:xfrm>
            <a:off x="1141812" y="1784386"/>
            <a:ext cx="9908375" cy="4665053"/>
          </a:xfrm>
          <a:blipFill dpi="0" rotWithShape="1">
            <a:blip r:embed="rId4">
              <a:alphaModFix amt="99000"/>
              <a:extLst>
                <a:ext uri="{28A0092B-C50C-407E-A947-70E740481C1C}">
                  <a14:useLocalDpi xmlns:a14="http://schemas.microsoft.com/office/drawing/2010/main" val="0"/>
                </a:ext>
              </a:extLst>
            </a:blip>
            <a:srcRect/>
            <a:tile tx="0" ty="0" sx="100000" sy="100000" flip="none" algn="ctr"/>
          </a:blipFill>
        </p:spPr>
        <p:txBody>
          <a:bodyPr>
            <a:normAutofit/>
          </a:bodyPr>
          <a:lstStyle>
            <a:lvl1pPr marL="0" indent="0" algn="ctr">
              <a:buFontTx/>
              <a:buNone/>
              <a:defRPr sz="1270">
                <a:solidFill>
                  <a:srgbClr val="FF0000"/>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kumimoji="1" lang="ja-JP" altLang="en-US" dirty="0"/>
              <a:t>表を追加する</a:t>
            </a:r>
          </a:p>
        </p:txBody>
      </p:sp>
      <p:sp>
        <p:nvSpPr>
          <p:cNvPr id="12" name="タイトル プレースホルダー 1">
            <a:extLst>
              <a:ext uri="{FF2B5EF4-FFF2-40B4-BE49-F238E27FC236}">
                <a16:creationId xmlns:a16="http://schemas.microsoft.com/office/drawing/2014/main" xmlns="" id="{6D8D2212-5C1F-466D-AD30-66134D5EEDB0}"/>
              </a:ext>
            </a:extLst>
          </p:cNvPr>
          <p:cNvSpPr>
            <a:spLocks noGrp="1"/>
          </p:cNvSpPr>
          <p:nvPr>
            <p:ph type="title"/>
          </p:nvPr>
        </p:nvSpPr>
        <p:spPr>
          <a:xfrm>
            <a:off x="253410" y="267121"/>
            <a:ext cx="6423837" cy="480131"/>
          </a:xfrm>
          <a:prstGeom prst="rect">
            <a:avLst/>
          </a:prstGeom>
        </p:spPr>
        <p:txBody>
          <a:bodyPr vert="horz" wrap="square" lIns="91440" tIns="45720" rIns="91440" bIns="45720" rtlCol="0" anchor="ctr">
            <a:spAutoFit/>
          </a:bodyPr>
          <a:lstStyle>
            <a:lvl1pPr>
              <a:defRPr sz="2800">
                <a:solidFill>
                  <a:schemeClr val="bg1"/>
                </a:solidFill>
                <a:latin typeface="メイリオ" panose="020B0604030504040204" pitchFamily="50" charset="-128"/>
                <a:ea typeface="メイリオ" panose="020B0604030504040204" pitchFamily="50" charset="-128"/>
              </a:defRPr>
            </a:lvl1pPr>
          </a:lstStyle>
          <a:p>
            <a:r>
              <a:rPr kumimoji="1" lang="ja-JP" altLang="en-US" dirty="0"/>
              <a:t>マスター タイトルの書式設定</a:t>
            </a:r>
          </a:p>
        </p:txBody>
      </p:sp>
      <p:cxnSp>
        <p:nvCxnSpPr>
          <p:cNvPr id="14" name="直線コネクタ 13">
            <a:extLst>
              <a:ext uri="{FF2B5EF4-FFF2-40B4-BE49-F238E27FC236}">
                <a16:creationId xmlns:a16="http://schemas.microsoft.com/office/drawing/2014/main" xmlns="" id="{07DF3610-44E0-4BB9-A0AB-2AE8270FBCB5}"/>
              </a:ext>
            </a:extLst>
          </p:cNvPr>
          <p:cNvCxnSpPr>
            <a:cxnSpLocks/>
          </p:cNvCxnSpPr>
          <p:nvPr userDrawn="1"/>
        </p:nvCxnSpPr>
        <p:spPr>
          <a:xfrm>
            <a:off x="0" y="6653719"/>
            <a:ext cx="9576000" cy="0"/>
          </a:xfrm>
          <a:prstGeom prst="line">
            <a:avLst/>
          </a:prstGeom>
          <a:ln w="28575">
            <a:solidFill>
              <a:srgbClr val="F6C55E"/>
            </a:solidFill>
          </a:ln>
        </p:spPr>
        <p:style>
          <a:lnRef idx="1">
            <a:schemeClr val="accent1"/>
          </a:lnRef>
          <a:fillRef idx="0">
            <a:schemeClr val="accent1"/>
          </a:fillRef>
          <a:effectRef idx="0">
            <a:schemeClr val="accent1"/>
          </a:effectRef>
          <a:fontRef idx="minor">
            <a:schemeClr val="tx1"/>
          </a:fontRef>
        </p:style>
      </p:cxnSp>
      <p:sp>
        <p:nvSpPr>
          <p:cNvPr id="16" name="テキスト ボックス 15">
            <a:extLst>
              <a:ext uri="{FF2B5EF4-FFF2-40B4-BE49-F238E27FC236}">
                <a16:creationId xmlns:a16="http://schemas.microsoft.com/office/drawing/2014/main" xmlns="" id="{406AC9C6-ACF6-4DF5-9EA7-BC8238FC2B97}"/>
              </a:ext>
            </a:extLst>
          </p:cNvPr>
          <p:cNvSpPr txBox="1"/>
          <p:nvPr userDrawn="1"/>
        </p:nvSpPr>
        <p:spPr>
          <a:xfrm>
            <a:off x="9565318" y="6551079"/>
            <a:ext cx="1851789" cy="246221"/>
          </a:xfrm>
          <a:prstGeom prst="rect">
            <a:avLst/>
          </a:prstGeom>
          <a:noFill/>
        </p:spPr>
        <p:txBody>
          <a:bodyPr wrap="none" rtlCol="0">
            <a:spAutoFit/>
          </a:bodyPr>
          <a:lstStyle/>
          <a:p>
            <a:r>
              <a:rPr kumimoji="1" lang="ja-JP" altLang="en-US" sz="1000" b="1" dirty="0">
                <a:solidFill>
                  <a:schemeClr val="bg1"/>
                </a:solidFill>
                <a:latin typeface="メイリオ" panose="020B0604030504040204" pitchFamily="50" charset="-128"/>
                <a:ea typeface="メイリオ" panose="020B0604030504040204" pitchFamily="50" charset="-128"/>
                <a:cs typeface="Segoe UI" panose="020B0502040204020203" pitchFamily="34" charset="0"/>
              </a:rPr>
              <a:t>ビューポイント重工株式会社</a:t>
            </a:r>
          </a:p>
        </p:txBody>
      </p:sp>
      <p:sp>
        <p:nvSpPr>
          <p:cNvPr id="17" name="Rectangle 19"/>
          <p:cNvSpPr>
            <a:spLocks noChangeArrowheads="1"/>
          </p:cNvSpPr>
          <p:nvPr userDrawn="1"/>
        </p:nvSpPr>
        <p:spPr bwMode="auto">
          <a:xfrm>
            <a:off x="11417107" y="6509153"/>
            <a:ext cx="403490" cy="330072"/>
          </a:xfrm>
          <a:prstGeom prst="rect">
            <a:avLst/>
          </a:prstGeom>
          <a:noFill/>
          <a:ln w="9525">
            <a:noFill/>
            <a:miter lim="800000"/>
            <a:headEnd/>
            <a:tailEnd/>
          </a:ln>
          <a:effectLst>
            <a:outerShdw blurRad="44450" dist="27940" dir="5400000" algn="ctr">
              <a:srgbClr val="000000">
                <a:alpha val="32000"/>
              </a:srgbClr>
            </a:outerShdw>
          </a:effectLst>
        </p:spPr>
        <p:txBody>
          <a:bodyPr wrap="none" lIns="72000" tIns="72000" rIns="72000" bIns="72000" anchor="ctr" anchorCtr="0">
            <a:spAutoFit/>
          </a:bodyPr>
          <a:lstStyle/>
          <a:p>
            <a:pPr marL="0" marR="0" indent="0" algn="l" defTabSz="914400" rtl="0" eaLnBrk="0" fontAlgn="base" latinLnBrk="0" hangingPunct="0">
              <a:lnSpc>
                <a:spcPct val="100000"/>
              </a:lnSpc>
              <a:spcBef>
                <a:spcPct val="0"/>
              </a:spcBef>
              <a:spcAft>
                <a:spcPct val="0"/>
              </a:spcAft>
              <a:buClrTx/>
              <a:buSzTx/>
              <a:buFontTx/>
              <a:buNone/>
              <a:tabLst/>
              <a:defRPr/>
            </a:pPr>
            <a:fld id="{C2F48B99-A4FF-4FD0-9F10-A34699441C9C}" type="slidenum">
              <a:rPr lang="en-US" altLang="ja-JP" sz="1200" b="0" i="0" smtClean="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pPr marL="0" marR="0" indent="0" algn="l" defTabSz="914400" rtl="0" eaLnBrk="0" fontAlgn="base" latinLnBrk="0" hangingPunct="0">
                <a:lnSpc>
                  <a:spcPct val="100000"/>
                </a:lnSpc>
                <a:spcBef>
                  <a:spcPct val="0"/>
                </a:spcBef>
                <a:spcAft>
                  <a:spcPct val="0"/>
                </a:spcAft>
                <a:buClrTx/>
                <a:buSzTx/>
                <a:buFontTx/>
                <a:buNone/>
                <a:tabLst/>
                <a:defRPr/>
              </a:pPr>
              <a:t>‹#›</a:t>
            </a:fld>
            <a:endParaRPr lang="en-US" altLang="ja-JP" sz="1200" b="0" i="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endParaRPr>
          </a:p>
        </p:txBody>
      </p:sp>
    </p:spTree>
    <p:extLst>
      <p:ext uri="{BB962C8B-B14F-4D97-AF65-F5344CB8AC3E}">
        <p14:creationId xmlns:p14="http://schemas.microsoft.com/office/powerpoint/2010/main" val="687974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1_タイトル スライド">
    <p:spTree>
      <p:nvGrpSpPr>
        <p:cNvPr id="1" name=""/>
        <p:cNvGrpSpPr/>
        <p:nvPr/>
      </p:nvGrpSpPr>
      <p:grpSpPr>
        <a:xfrm>
          <a:off x="0" y="0"/>
          <a:ext cx="0" cy="0"/>
          <a:chOff x="0" y="0"/>
          <a:chExt cx="0" cy="0"/>
        </a:xfrm>
      </p:grpSpPr>
      <p:sp>
        <p:nvSpPr>
          <p:cNvPr id="19" name="正方形/長方形 18">
            <a:extLst>
              <a:ext uri="{FF2B5EF4-FFF2-40B4-BE49-F238E27FC236}">
                <a16:creationId xmlns:a16="http://schemas.microsoft.com/office/drawing/2014/main" xmlns="" id="{0A23A61C-F8F3-4469-AEB1-F57D14FA20FA}"/>
              </a:ext>
            </a:extLst>
          </p:cNvPr>
          <p:cNvSpPr/>
          <p:nvPr userDrawn="1"/>
        </p:nvSpPr>
        <p:spPr>
          <a:xfrm>
            <a:off x="0" y="747252"/>
            <a:ext cx="12192000" cy="6110748"/>
          </a:xfrm>
          <a:prstGeom prst="rect">
            <a:avLst/>
          </a:prstGeom>
          <a:gradFill>
            <a:gsLst>
              <a:gs pos="0">
                <a:schemeClr val="bg1">
                  <a:lumMod val="50000"/>
                </a:schemeClr>
              </a:gs>
              <a:gs pos="83000">
                <a:schemeClr val="tx1"/>
              </a:gs>
            </a:gsLst>
            <a:lin ang="39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5" name="図 14">
            <a:extLst>
              <a:ext uri="{FF2B5EF4-FFF2-40B4-BE49-F238E27FC236}">
                <a16:creationId xmlns:a16="http://schemas.microsoft.com/office/drawing/2014/main" xmlns="" id="{A0A49BDC-5ACB-470C-B33D-727F9978B9F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01979" y="-1"/>
            <a:ext cx="8398488" cy="764809"/>
          </a:xfrm>
          <a:prstGeom prst="rect">
            <a:avLst/>
          </a:prstGeom>
          <a:ln>
            <a:noFill/>
          </a:ln>
        </p:spPr>
      </p:pic>
      <p:pic>
        <p:nvPicPr>
          <p:cNvPr id="8" name="図 7">
            <a:extLst>
              <a:ext uri="{FF2B5EF4-FFF2-40B4-BE49-F238E27FC236}">
                <a16:creationId xmlns:a16="http://schemas.microsoft.com/office/drawing/2014/main" xmlns="" id="{9D792EF1-97CA-41B9-86D2-9D25A3C08C9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4925961" cy="1037134"/>
          </a:xfrm>
          <a:prstGeom prst="rect">
            <a:avLst/>
          </a:prstGeom>
        </p:spPr>
      </p:pic>
      <p:sp>
        <p:nvSpPr>
          <p:cNvPr id="12" name="SmartArt プレースホルダー 6">
            <a:extLst>
              <a:ext uri="{FF2B5EF4-FFF2-40B4-BE49-F238E27FC236}">
                <a16:creationId xmlns:a16="http://schemas.microsoft.com/office/drawing/2014/main" xmlns="" id="{B49F7EBA-6CF6-4D08-8F21-0D76E3A36A4D}"/>
              </a:ext>
            </a:extLst>
          </p:cNvPr>
          <p:cNvSpPr>
            <a:spLocks noGrp="1"/>
          </p:cNvSpPr>
          <p:nvPr>
            <p:ph type="dgm" sz="quarter" idx="15"/>
          </p:nvPr>
        </p:nvSpPr>
        <p:spPr>
          <a:xfrm>
            <a:off x="1141812" y="1784386"/>
            <a:ext cx="9908375" cy="4665053"/>
          </a:xfrm>
        </p:spPr>
      </p:sp>
      <p:sp>
        <p:nvSpPr>
          <p:cNvPr id="9" name="タイトル プレースホルダー 1">
            <a:extLst>
              <a:ext uri="{FF2B5EF4-FFF2-40B4-BE49-F238E27FC236}">
                <a16:creationId xmlns:a16="http://schemas.microsoft.com/office/drawing/2014/main" xmlns="" id="{6D8D2212-5C1F-466D-AD30-66134D5EEDB0}"/>
              </a:ext>
            </a:extLst>
          </p:cNvPr>
          <p:cNvSpPr>
            <a:spLocks noGrp="1"/>
          </p:cNvSpPr>
          <p:nvPr>
            <p:ph type="title"/>
          </p:nvPr>
        </p:nvSpPr>
        <p:spPr>
          <a:xfrm>
            <a:off x="253410" y="267121"/>
            <a:ext cx="6423837" cy="480131"/>
          </a:xfrm>
          <a:prstGeom prst="rect">
            <a:avLst/>
          </a:prstGeom>
        </p:spPr>
        <p:txBody>
          <a:bodyPr vert="horz" wrap="square" lIns="91440" tIns="45720" rIns="91440" bIns="45720" rtlCol="0" anchor="ctr">
            <a:spAutoFit/>
          </a:bodyPr>
          <a:lstStyle>
            <a:lvl1pPr>
              <a:defRPr sz="2800">
                <a:solidFill>
                  <a:schemeClr val="bg1"/>
                </a:solidFill>
                <a:latin typeface="メイリオ" panose="020B0604030504040204" pitchFamily="50" charset="-128"/>
                <a:ea typeface="メイリオ" panose="020B0604030504040204" pitchFamily="50" charset="-128"/>
              </a:defRPr>
            </a:lvl1pPr>
          </a:lstStyle>
          <a:p>
            <a:r>
              <a:rPr kumimoji="1" lang="ja-JP" altLang="en-US" dirty="0"/>
              <a:t>マスター タイトルの書式設定</a:t>
            </a:r>
          </a:p>
        </p:txBody>
      </p:sp>
      <p:cxnSp>
        <p:nvCxnSpPr>
          <p:cNvPr id="14" name="直線コネクタ 13">
            <a:extLst>
              <a:ext uri="{FF2B5EF4-FFF2-40B4-BE49-F238E27FC236}">
                <a16:creationId xmlns:a16="http://schemas.microsoft.com/office/drawing/2014/main" xmlns="" id="{07DF3610-44E0-4BB9-A0AB-2AE8270FBCB5}"/>
              </a:ext>
            </a:extLst>
          </p:cNvPr>
          <p:cNvCxnSpPr>
            <a:cxnSpLocks/>
          </p:cNvCxnSpPr>
          <p:nvPr userDrawn="1"/>
        </p:nvCxnSpPr>
        <p:spPr>
          <a:xfrm>
            <a:off x="0" y="6653719"/>
            <a:ext cx="9576000" cy="0"/>
          </a:xfrm>
          <a:prstGeom prst="line">
            <a:avLst/>
          </a:prstGeom>
          <a:ln w="28575">
            <a:solidFill>
              <a:srgbClr val="F6C55E"/>
            </a:solidFill>
          </a:ln>
        </p:spPr>
        <p:style>
          <a:lnRef idx="1">
            <a:schemeClr val="accent1"/>
          </a:lnRef>
          <a:fillRef idx="0">
            <a:schemeClr val="accent1"/>
          </a:fillRef>
          <a:effectRef idx="0">
            <a:schemeClr val="accent1"/>
          </a:effectRef>
          <a:fontRef idx="minor">
            <a:schemeClr val="tx1"/>
          </a:fontRef>
        </p:style>
      </p:cxnSp>
      <p:sp>
        <p:nvSpPr>
          <p:cNvPr id="16" name="テキスト ボックス 15">
            <a:extLst>
              <a:ext uri="{FF2B5EF4-FFF2-40B4-BE49-F238E27FC236}">
                <a16:creationId xmlns:a16="http://schemas.microsoft.com/office/drawing/2014/main" xmlns="" id="{406AC9C6-ACF6-4DF5-9EA7-BC8238FC2B97}"/>
              </a:ext>
            </a:extLst>
          </p:cNvPr>
          <p:cNvSpPr txBox="1"/>
          <p:nvPr userDrawn="1"/>
        </p:nvSpPr>
        <p:spPr>
          <a:xfrm>
            <a:off x="9565318" y="6551079"/>
            <a:ext cx="1851789" cy="246221"/>
          </a:xfrm>
          <a:prstGeom prst="rect">
            <a:avLst/>
          </a:prstGeom>
          <a:noFill/>
        </p:spPr>
        <p:txBody>
          <a:bodyPr wrap="none" rtlCol="0">
            <a:spAutoFit/>
          </a:bodyPr>
          <a:lstStyle/>
          <a:p>
            <a:r>
              <a:rPr kumimoji="1" lang="ja-JP" altLang="en-US" sz="1000" b="1" dirty="0">
                <a:solidFill>
                  <a:schemeClr val="bg1"/>
                </a:solidFill>
                <a:latin typeface="メイリオ" panose="020B0604030504040204" pitchFamily="50" charset="-128"/>
                <a:ea typeface="メイリオ" panose="020B0604030504040204" pitchFamily="50" charset="-128"/>
                <a:cs typeface="Segoe UI" panose="020B0502040204020203" pitchFamily="34" charset="0"/>
              </a:rPr>
              <a:t>ビューポイント重工株式会社</a:t>
            </a:r>
          </a:p>
        </p:txBody>
      </p:sp>
      <p:sp>
        <p:nvSpPr>
          <p:cNvPr id="17" name="Rectangle 19"/>
          <p:cNvSpPr>
            <a:spLocks noChangeArrowheads="1"/>
          </p:cNvSpPr>
          <p:nvPr userDrawn="1"/>
        </p:nvSpPr>
        <p:spPr bwMode="auto">
          <a:xfrm>
            <a:off x="11417107" y="6509153"/>
            <a:ext cx="403490" cy="330072"/>
          </a:xfrm>
          <a:prstGeom prst="rect">
            <a:avLst/>
          </a:prstGeom>
          <a:noFill/>
          <a:ln w="9525">
            <a:noFill/>
            <a:miter lim="800000"/>
            <a:headEnd/>
            <a:tailEnd/>
          </a:ln>
          <a:effectLst>
            <a:outerShdw blurRad="44450" dist="27940" dir="5400000" algn="ctr">
              <a:srgbClr val="000000">
                <a:alpha val="32000"/>
              </a:srgbClr>
            </a:outerShdw>
          </a:effectLst>
        </p:spPr>
        <p:txBody>
          <a:bodyPr wrap="none" lIns="72000" tIns="72000" rIns="72000" bIns="72000" anchor="ctr" anchorCtr="0">
            <a:spAutoFit/>
          </a:bodyPr>
          <a:lstStyle/>
          <a:p>
            <a:pPr marL="0" marR="0" indent="0" algn="l" defTabSz="914400" rtl="0" eaLnBrk="0" fontAlgn="base" latinLnBrk="0" hangingPunct="0">
              <a:lnSpc>
                <a:spcPct val="100000"/>
              </a:lnSpc>
              <a:spcBef>
                <a:spcPct val="0"/>
              </a:spcBef>
              <a:spcAft>
                <a:spcPct val="0"/>
              </a:spcAft>
              <a:buClrTx/>
              <a:buSzTx/>
              <a:buFontTx/>
              <a:buNone/>
              <a:tabLst/>
              <a:defRPr/>
            </a:pPr>
            <a:fld id="{C2F48B99-A4FF-4FD0-9F10-A34699441C9C}" type="slidenum">
              <a:rPr lang="en-US" altLang="ja-JP" sz="1200" b="0" i="0" smtClean="0">
                <a:solidFill>
                  <a:schemeClr val="bg1"/>
                </a:solidFill>
                <a:latin typeface="メイリオ" panose="020B0604030504040204" pitchFamily="50" charset="-128"/>
                <a:ea typeface="メイリオ" panose="020B0604030504040204" pitchFamily="50" charset="-128"/>
                <a:cs typeface="Times New Roman" panose="02020603050405020304" pitchFamily="18" charset="0"/>
              </a:rPr>
              <a:pPr marL="0" marR="0" indent="0" algn="l" defTabSz="914400" rtl="0" eaLnBrk="0" fontAlgn="base" latinLnBrk="0" hangingPunct="0">
                <a:lnSpc>
                  <a:spcPct val="100000"/>
                </a:lnSpc>
                <a:spcBef>
                  <a:spcPct val="0"/>
                </a:spcBef>
                <a:spcAft>
                  <a:spcPct val="0"/>
                </a:spcAft>
                <a:buClrTx/>
                <a:buSzTx/>
                <a:buFontTx/>
                <a:buNone/>
                <a:tabLst/>
                <a:defRPr/>
              </a:pPr>
              <a:t>‹#›</a:t>
            </a:fld>
            <a:endParaRPr lang="en-US" altLang="ja-JP" sz="1200" b="0" i="0" dirty="0">
              <a:solidFill>
                <a:schemeClr val="bg1"/>
              </a:solidFill>
              <a:latin typeface="メイリオ" panose="020B0604030504040204" pitchFamily="50" charset="-128"/>
              <a:ea typeface="メイリオ" panose="020B0604030504040204" pitchFamily="50" charset="-128"/>
              <a:cs typeface="Times New Roman" panose="02020603050405020304" pitchFamily="18" charset="0"/>
            </a:endParaRPr>
          </a:p>
        </p:txBody>
      </p:sp>
    </p:spTree>
    <p:extLst>
      <p:ext uri="{BB962C8B-B14F-4D97-AF65-F5344CB8AC3E}">
        <p14:creationId xmlns:p14="http://schemas.microsoft.com/office/powerpoint/2010/main" val="30214468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0_タイトル スライド">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xmlns="" id="{3614A3D6-20D0-4A15-8C3D-ACFB1D101C0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01979" y="-1"/>
            <a:ext cx="8398488" cy="764809"/>
          </a:xfrm>
          <a:prstGeom prst="rect">
            <a:avLst/>
          </a:prstGeom>
          <a:ln>
            <a:noFill/>
          </a:ln>
        </p:spPr>
      </p:pic>
      <p:pic>
        <p:nvPicPr>
          <p:cNvPr id="8" name="図 7">
            <a:extLst>
              <a:ext uri="{FF2B5EF4-FFF2-40B4-BE49-F238E27FC236}">
                <a16:creationId xmlns:a16="http://schemas.microsoft.com/office/drawing/2014/main" xmlns="" id="{509FA36C-EAC4-4D85-B79B-0185F027D6C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4925961" cy="1037134"/>
          </a:xfrm>
          <a:prstGeom prst="rect">
            <a:avLst/>
          </a:prstGeom>
        </p:spPr>
      </p:pic>
      <p:sp>
        <p:nvSpPr>
          <p:cNvPr id="5" name="タイトル プレースホルダー 1">
            <a:extLst>
              <a:ext uri="{FF2B5EF4-FFF2-40B4-BE49-F238E27FC236}">
                <a16:creationId xmlns:a16="http://schemas.microsoft.com/office/drawing/2014/main" xmlns="" id="{6D8D2212-5C1F-466D-AD30-66134D5EEDB0}"/>
              </a:ext>
            </a:extLst>
          </p:cNvPr>
          <p:cNvSpPr>
            <a:spLocks noGrp="1"/>
          </p:cNvSpPr>
          <p:nvPr>
            <p:ph type="title"/>
          </p:nvPr>
        </p:nvSpPr>
        <p:spPr>
          <a:xfrm>
            <a:off x="253410" y="267121"/>
            <a:ext cx="6423837" cy="480131"/>
          </a:xfrm>
          <a:prstGeom prst="rect">
            <a:avLst/>
          </a:prstGeom>
        </p:spPr>
        <p:txBody>
          <a:bodyPr vert="horz" wrap="square" lIns="91440" tIns="45720" rIns="91440" bIns="45720" rtlCol="0" anchor="ctr">
            <a:spAutoFit/>
          </a:bodyPr>
          <a:lstStyle>
            <a:lvl1pPr>
              <a:defRPr sz="2800">
                <a:solidFill>
                  <a:schemeClr val="bg1"/>
                </a:solidFill>
                <a:latin typeface="メイリオ" panose="020B0604030504040204" pitchFamily="50" charset="-128"/>
                <a:ea typeface="メイリオ" panose="020B0604030504040204" pitchFamily="50" charset="-128"/>
              </a:defRPr>
            </a:lvl1pPr>
          </a:lstStyle>
          <a:p>
            <a:r>
              <a:rPr kumimoji="1" lang="ja-JP" altLang="en-US" dirty="0"/>
              <a:t>マスター タイトルの書式設定</a:t>
            </a:r>
          </a:p>
        </p:txBody>
      </p:sp>
      <p:cxnSp>
        <p:nvCxnSpPr>
          <p:cNvPr id="10" name="直線コネクタ 9">
            <a:extLst>
              <a:ext uri="{FF2B5EF4-FFF2-40B4-BE49-F238E27FC236}">
                <a16:creationId xmlns:a16="http://schemas.microsoft.com/office/drawing/2014/main" xmlns="" id="{07DF3610-44E0-4BB9-A0AB-2AE8270FBCB5}"/>
              </a:ext>
            </a:extLst>
          </p:cNvPr>
          <p:cNvCxnSpPr>
            <a:cxnSpLocks/>
          </p:cNvCxnSpPr>
          <p:nvPr userDrawn="1"/>
        </p:nvCxnSpPr>
        <p:spPr>
          <a:xfrm>
            <a:off x="0" y="6653719"/>
            <a:ext cx="9576000" cy="0"/>
          </a:xfrm>
          <a:prstGeom prst="line">
            <a:avLst/>
          </a:prstGeom>
          <a:ln w="28575">
            <a:solidFill>
              <a:srgbClr val="F6C55E"/>
            </a:solidFill>
          </a:ln>
        </p:spPr>
        <p:style>
          <a:lnRef idx="1">
            <a:schemeClr val="accent1"/>
          </a:lnRef>
          <a:fillRef idx="0">
            <a:schemeClr val="accent1"/>
          </a:fillRef>
          <a:effectRef idx="0">
            <a:schemeClr val="accent1"/>
          </a:effectRef>
          <a:fontRef idx="minor">
            <a:schemeClr val="tx1"/>
          </a:fontRef>
        </p:style>
      </p:cxnSp>
      <p:sp>
        <p:nvSpPr>
          <p:cNvPr id="11" name="テキスト ボックス 10">
            <a:extLst>
              <a:ext uri="{FF2B5EF4-FFF2-40B4-BE49-F238E27FC236}">
                <a16:creationId xmlns:a16="http://schemas.microsoft.com/office/drawing/2014/main" xmlns="" id="{406AC9C6-ACF6-4DF5-9EA7-BC8238FC2B97}"/>
              </a:ext>
            </a:extLst>
          </p:cNvPr>
          <p:cNvSpPr txBox="1"/>
          <p:nvPr userDrawn="1"/>
        </p:nvSpPr>
        <p:spPr>
          <a:xfrm>
            <a:off x="9565318" y="6551079"/>
            <a:ext cx="1851789" cy="246221"/>
          </a:xfrm>
          <a:prstGeom prst="rect">
            <a:avLst/>
          </a:prstGeom>
          <a:noFill/>
        </p:spPr>
        <p:txBody>
          <a:bodyPr wrap="none" rtlCol="0">
            <a:spAutoFit/>
          </a:bodyPr>
          <a:lstStyle/>
          <a:p>
            <a:r>
              <a:rPr kumimoji="1" lang="ja-JP" altLang="en-US" sz="1000" b="1" dirty="0">
                <a:solidFill>
                  <a:schemeClr val="tx1">
                    <a:lumMod val="65000"/>
                    <a:lumOff val="35000"/>
                  </a:schemeClr>
                </a:solidFill>
                <a:latin typeface="メイリオ" panose="020B0604030504040204" pitchFamily="50" charset="-128"/>
                <a:ea typeface="メイリオ" panose="020B0604030504040204" pitchFamily="50" charset="-128"/>
                <a:cs typeface="Segoe UI" panose="020B0502040204020203" pitchFamily="34" charset="0"/>
              </a:rPr>
              <a:t>ビューポイント重工株式会社</a:t>
            </a:r>
          </a:p>
        </p:txBody>
      </p:sp>
      <p:sp>
        <p:nvSpPr>
          <p:cNvPr id="12" name="Rectangle 19"/>
          <p:cNvSpPr>
            <a:spLocks noChangeArrowheads="1"/>
          </p:cNvSpPr>
          <p:nvPr userDrawn="1"/>
        </p:nvSpPr>
        <p:spPr bwMode="auto">
          <a:xfrm>
            <a:off x="11417107" y="6509153"/>
            <a:ext cx="403490" cy="330072"/>
          </a:xfrm>
          <a:prstGeom prst="rect">
            <a:avLst/>
          </a:prstGeom>
          <a:noFill/>
          <a:ln w="9525">
            <a:noFill/>
            <a:miter lim="800000"/>
            <a:headEnd/>
            <a:tailEnd/>
          </a:ln>
          <a:effectLst/>
        </p:spPr>
        <p:txBody>
          <a:bodyPr wrap="none" lIns="72000" tIns="72000" rIns="72000" bIns="72000" anchor="ctr" anchorCtr="0">
            <a:spAutoFit/>
          </a:bodyPr>
          <a:lstStyle/>
          <a:p>
            <a:pPr marL="0" marR="0" indent="0" algn="l" defTabSz="914400" rtl="0" eaLnBrk="0" fontAlgn="base" latinLnBrk="0" hangingPunct="0">
              <a:lnSpc>
                <a:spcPct val="100000"/>
              </a:lnSpc>
              <a:spcBef>
                <a:spcPct val="0"/>
              </a:spcBef>
              <a:spcAft>
                <a:spcPct val="0"/>
              </a:spcAft>
              <a:buClrTx/>
              <a:buSzTx/>
              <a:buFontTx/>
              <a:buNone/>
              <a:tabLst/>
              <a:defRPr/>
            </a:pPr>
            <a:fld id="{C2F48B99-A4FF-4FD0-9F10-A34699441C9C}" type="slidenum">
              <a:rPr lang="en-US" altLang="ja-JP" sz="1200" b="0" i="0" u="none" smtClean="0">
                <a:solidFill>
                  <a:schemeClr val="tx1">
                    <a:lumMod val="75000"/>
                    <a:lumOff val="25000"/>
                  </a:schemeClr>
                </a:solidFill>
                <a:effectLst/>
                <a:latin typeface="メイリオ" panose="020B0604030504040204" pitchFamily="50" charset="-128"/>
                <a:ea typeface="メイリオ" panose="020B0604030504040204" pitchFamily="50" charset="-128"/>
                <a:cs typeface="Times New Roman" panose="02020603050405020304" pitchFamily="18" charset="0"/>
              </a:rPr>
              <a:pPr marL="0" marR="0" indent="0" algn="l" defTabSz="914400" rtl="0" eaLnBrk="0" fontAlgn="base" latinLnBrk="0" hangingPunct="0">
                <a:lnSpc>
                  <a:spcPct val="100000"/>
                </a:lnSpc>
                <a:spcBef>
                  <a:spcPct val="0"/>
                </a:spcBef>
                <a:spcAft>
                  <a:spcPct val="0"/>
                </a:spcAft>
                <a:buClrTx/>
                <a:buSzTx/>
                <a:buFontTx/>
                <a:buNone/>
                <a:tabLst/>
                <a:defRPr/>
              </a:pPr>
              <a:t>‹#›</a:t>
            </a:fld>
            <a:endParaRPr lang="en-US" altLang="ja-JP" sz="1200" b="0" i="0" u="none" dirty="0">
              <a:solidFill>
                <a:schemeClr val="tx1">
                  <a:lumMod val="75000"/>
                  <a:lumOff val="25000"/>
                </a:schemeClr>
              </a:solidFill>
              <a:effectLst/>
              <a:latin typeface="メイリオ" panose="020B0604030504040204" pitchFamily="50" charset="-128"/>
              <a:ea typeface="メイリオ" panose="020B0604030504040204" pitchFamily="50" charset="-128"/>
              <a:cs typeface="Times New Roman" panose="02020603050405020304" pitchFamily="18" charset="0"/>
            </a:endParaRPr>
          </a:p>
        </p:txBody>
      </p:sp>
    </p:spTree>
    <p:extLst>
      <p:ext uri="{BB962C8B-B14F-4D97-AF65-F5344CB8AC3E}">
        <p14:creationId xmlns:p14="http://schemas.microsoft.com/office/powerpoint/2010/main" val="41789601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xmlns="" id="{6D8D2212-5C1F-466D-AD30-66134D5EEDB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xmlns="" id="{31FBB8B8-47FF-4A56-A4BA-8ADC7A13A1F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xmlns="" id="{0F94C92B-3150-41ED-81E1-950469EA0E5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dirty="0"/>
          </a:p>
        </p:txBody>
      </p:sp>
      <p:sp>
        <p:nvSpPr>
          <p:cNvPr id="5" name="フッター プレースホルダー 4">
            <a:extLst>
              <a:ext uri="{FF2B5EF4-FFF2-40B4-BE49-F238E27FC236}">
                <a16:creationId xmlns:a16="http://schemas.microsoft.com/office/drawing/2014/main" xmlns="" id="{C9B63E44-547F-410D-8090-0E02307FE9D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dirty="0"/>
          </a:p>
        </p:txBody>
      </p:sp>
      <p:sp>
        <p:nvSpPr>
          <p:cNvPr id="6" name="スライド番号プレースホルダー 5">
            <a:extLst>
              <a:ext uri="{FF2B5EF4-FFF2-40B4-BE49-F238E27FC236}">
                <a16:creationId xmlns:a16="http://schemas.microsoft.com/office/drawing/2014/main" xmlns="" id="{BED414B7-63F0-4F89-8C73-9C58955DB89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2E4F61-21FD-45A2-A24D-6311DD04B37C}" type="slidenum">
              <a:rPr kumimoji="1" lang="ja-JP" altLang="en-US" smtClean="0"/>
              <a:t>‹#›</a:t>
            </a:fld>
            <a:endParaRPr kumimoji="1" lang="ja-JP" altLang="en-US" dirty="0"/>
          </a:p>
        </p:txBody>
      </p:sp>
    </p:spTree>
    <p:extLst>
      <p:ext uri="{BB962C8B-B14F-4D97-AF65-F5344CB8AC3E}">
        <p14:creationId xmlns:p14="http://schemas.microsoft.com/office/powerpoint/2010/main" val="4216879963"/>
      </p:ext>
    </p:extLst>
  </p:cSld>
  <p:clrMap bg1="lt1" tx1="dk1" bg2="lt2" tx2="dk2" accent1="accent1" accent2="accent2" accent3="accent3" accent4="accent4" accent5="accent5" accent6="accent6" hlink="hlink" folHlink="folHlink"/>
  <p:sldLayoutIdLst>
    <p:sldLayoutId id="2147483649" r:id="rId1"/>
    <p:sldLayoutId id="2147483668" r:id="rId2"/>
    <p:sldLayoutId id="2147483669" r:id="rId3"/>
    <p:sldLayoutId id="2147483670" r:id="rId4"/>
    <p:sldLayoutId id="2147483671" r:id="rId5"/>
    <p:sldLayoutId id="2147483672" r:id="rId6"/>
    <p:sldLayoutId id="2147483667" r:id="rId7"/>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7.emf"/><Relationship Id="rId4" Type="http://schemas.openxmlformats.org/officeDocument/2006/relationships/image" Target="../media/image6.emf"/></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2.xml"/><Relationship Id="rId4" Type="http://schemas.openxmlformats.org/officeDocument/2006/relationships/image" Target="../media/image11.jpg"/></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7.emf"/><Relationship Id="rId4" Type="http://schemas.openxmlformats.org/officeDocument/2006/relationships/image" Target="../media/image6.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7.emf"/><Relationship Id="rId4" Type="http://schemas.openxmlformats.org/officeDocument/2006/relationships/image" Target="../media/image6.emf"/></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7.emf"/><Relationship Id="rId4" Type="http://schemas.openxmlformats.org/officeDocument/2006/relationships/image" Target="../media/image6.e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7.emf"/><Relationship Id="rId4" Type="http://schemas.openxmlformats.org/officeDocument/2006/relationships/image" Target="../media/image6.e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jp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7.emf"/><Relationship Id="rId4" Type="http://schemas.openxmlformats.org/officeDocument/2006/relationships/image" Target="../media/image6.e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7.emf"/><Relationship Id="rId4" Type="http://schemas.openxmlformats.org/officeDocument/2006/relationships/image" Target="../media/image6.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microsoft.com/office/2014/relationships/chartEx" Target="../charts/chartEx1.xml"/><Relationship Id="rId2" Type="http://schemas.openxmlformats.org/officeDocument/2006/relationships/chart" Target="../charts/chart2.xml"/><Relationship Id="rId1" Type="http://schemas.openxmlformats.org/officeDocument/2006/relationships/slideLayout" Target="../slideLayouts/slideLayout7.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 name="図 9">
            <a:extLst>
              <a:ext uri="{FF2B5EF4-FFF2-40B4-BE49-F238E27FC236}">
                <a16:creationId xmlns:a16="http://schemas.microsoft.com/office/drawing/2014/main" xmlns="" id="{3E513D28-8817-4F52-BAB9-3CE568F75B25}"/>
              </a:ext>
            </a:extLst>
          </p:cNvPr>
          <p:cNvPicPr>
            <a:picLocks noChangeAspect="1"/>
          </p:cNvPicPr>
          <p:nvPr/>
        </p:nvPicPr>
        <p:blipFill rotWithShape="1">
          <a:blip r:embed="rId3">
            <a:extLst>
              <a:ext uri="{28A0092B-C50C-407E-A947-70E740481C1C}">
                <a14:useLocalDpi xmlns:a14="http://schemas.microsoft.com/office/drawing/2010/main" val="0"/>
              </a:ext>
            </a:extLst>
          </a:blip>
          <a:srcRect l="250" t="10111" r="276" b="26284"/>
          <a:stretch/>
        </p:blipFill>
        <p:spPr>
          <a:xfrm>
            <a:off x="0" y="0"/>
            <a:ext cx="12192000" cy="5224713"/>
          </a:xfrm>
          <a:prstGeom prst="rect">
            <a:avLst/>
          </a:prstGeom>
        </p:spPr>
      </p:pic>
      <p:pic>
        <p:nvPicPr>
          <p:cNvPr id="3" name="図 2">
            <a:extLst>
              <a:ext uri="{FF2B5EF4-FFF2-40B4-BE49-F238E27FC236}">
                <a16:creationId xmlns:a16="http://schemas.microsoft.com/office/drawing/2014/main" xmlns="" id="{7B1887F0-BB6D-4C69-B945-107FEE560E2C}"/>
              </a:ext>
            </a:extLst>
          </p:cNvPr>
          <p:cNvPicPr>
            <a:picLocks noChangeAspect="1"/>
          </p:cNvPicPr>
          <p:nvPr/>
        </p:nvPicPr>
        <p:blipFill rotWithShape="1">
          <a:blip r:embed="rId4">
            <a:extLst>
              <a:ext uri="{28A0092B-C50C-407E-A947-70E740481C1C}">
                <a14:useLocalDpi xmlns:a14="http://schemas.microsoft.com/office/drawing/2010/main" val="0"/>
              </a:ext>
            </a:extLst>
          </a:blip>
          <a:srcRect l="70" r="291"/>
          <a:stretch/>
        </p:blipFill>
        <p:spPr>
          <a:xfrm>
            <a:off x="0" y="2879111"/>
            <a:ext cx="12190306" cy="2841233"/>
          </a:xfrm>
          <a:prstGeom prst="rect">
            <a:avLst/>
          </a:prstGeom>
        </p:spPr>
      </p:pic>
      <p:pic>
        <p:nvPicPr>
          <p:cNvPr id="2" name="図 1">
            <a:extLst>
              <a:ext uri="{FF2B5EF4-FFF2-40B4-BE49-F238E27FC236}">
                <a16:creationId xmlns:a16="http://schemas.microsoft.com/office/drawing/2014/main" xmlns="" id="{7CA54271-2078-4332-A50F-64A3EEF02563}"/>
              </a:ext>
            </a:extLst>
          </p:cNvPr>
          <p:cNvPicPr>
            <a:picLocks noChangeAspect="1"/>
          </p:cNvPicPr>
          <p:nvPr/>
        </p:nvPicPr>
        <p:blipFill rotWithShape="1">
          <a:blip r:embed="rId5">
            <a:extLst>
              <a:ext uri="{28A0092B-C50C-407E-A947-70E740481C1C}">
                <a14:useLocalDpi xmlns:a14="http://schemas.microsoft.com/office/drawing/2010/main" val="0"/>
              </a:ext>
            </a:extLst>
          </a:blip>
          <a:srcRect b="619"/>
          <a:stretch/>
        </p:blipFill>
        <p:spPr>
          <a:xfrm>
            <a:off x="0" y="2911528"/>
            <a:ext cx="12192000" cy="3946472"/>
          </a:xfrm>
          <a:prstGeom prst="rect">
            <a:avLst/>
          </a:prstGeom>
        </p:spPr>
      </p:pic>
      <p:sp>
        <p:nvSpPr>
          <p:cNvPr id="14" name="テキスト ボックス 13">
            <a:extLst>
              <a:ext uri="{FF2B5EF4-FFF2-40B4-BE49-F238E27FC236}">
                <a16:creationId xmlns:a16="http://schemas.microsoft.com/office/drawing/2014/main" xmlns="" id="{19FD1D35-CD65-4AE9-AB87-01B907292B7B}"/>
              </a:ext>
            </a:extLst>
          </p:cNvPr>
          <p:cNvSpPr txBox="1"/>
          <p:nvPr/>
        </p:nvSpPr>
        <p:spPr>
          <a:xfrm>
            <a:off x="585139" y="4507871"/>
            <a:ext cx="5681363" cy="1338828"/>
          </a:xfrm>
          <a:prstGeom prst="rect">
            <a:avLst/>
          </a:prstGeom>
          <a:noFill/>
        </p:spPr>
        <p:txBody>
          <a:bodyPr wrap="none" rtlCol="0">
            <a:spAutoFit/>
          </a:bodyPr>
          <a:lstStyle/>
          <a:p>
            <a:r>
              <a:rPr kumimoji="1" lang="en-US" altLang="ja-JP" sz="8100" dirty="0">
                <a:solidFill>
                  <a:schemeClr val="bg1"/>
                </a:solidFill>
                <a:latin typeface="メイリオ" panose="020B0604030504040204" pitchFamily="50" charset="-128"/>
                <a:ea typeface="メイリオ" panose="020B0604030504040204" pitchFamily="50" charset="-128"/>
                <a:cs typeface="Segoe UI" panose="020B0502040204020203" pitchFamily="34" charset="0"/>
              </a:rPr>
              <a:t>WEB</a:t>
            </a:r>
            <a:r>
              <a:rPr kumimoji="1" lang="ja-JP" altLang="en-US" sz="8100" dirty="0">
                <a:solidFill>
                  <a:schemeClr val="bg1"/>
                </a:solidFill>
                <a:latin typeface="メイリオ" panose="020B0604030504040204" pitchFamily="50" charset="-128"/>
                <a:ea typeface="メイリオ" panose="020B0604030504040204" pitchFamily="50" charset="-128"/>
                <a:cs typeface="Segoe UI" panose="020B0502040204020203" pitchFamily="34" charset="0"/>
              </a:rPr>
              <a:t>説明会</a:t>
            </a:r>
          </a:p>
        </p:txBody>
      </p:sp>
      <p:cxnSp>
        <p:nvCxnSpPr>
          <p:cNvPr id="31" name="直線コネクタ 30">
            <a:extLst>
              <a:ext uri="{FF2B5EF4-FFF2-40B4-BE49-F238E27FC236}">
                <a16:creationId xmlns:a16="http://schemas.microsoft.com/office/drawing/2014/main" xmlns="" id="{70DFE186-0545-4625-BC5F-06E149EBB6F8}"/>
              </a:ext>
            </a:extLst>
          </p:cNvPr>
          <p:cNvCxnSpPr>
            <a:cxnSpLocks/>
          </p:cNvCxnSpPr>
          <p:nvPr/>
        </p:nvCxnSpPr>
        <p:spPr>
          <a:xfrm>
            <a:off x="757766" y="5801032"/>
            <a:ext cx="5364000" cy="0"/>
          </a:xfrm>
          <a:prstGeom prst="line">
            <a:avLst/>
          </a:prstGeom>
          <a:ln w="38100">
            <a:solidFill>
              <a:srgbClr val="F6C55E"/>
            </a:solidFill>
          </a:ln>
        </p:spPr>
        <p:style>
          <a:lnRef idx="1">
            <a:schemeClr val="accent1"/>
          </a:lnRef>
          <a:fillRef idx="0">
            <a:schemeClr val="accent1"/>
          </a:fillRef>
          <a:effectRef idx="0">
            <a:schemeClr val="accent1"/>
          </a:effectRef>
          <a:fontRef idx="minor">
            <a:schemeClr val="tx1"/>
          </a:fontRef>
        </p:style>
      </p:cxnSp>
      <p:sp>
        <p:nvSpPr>
          <p:cNvPr id="34" name="テキスト ボックス 33">
            <a:extLst>
              <a:ext uri="{FF2B5EF4-FFF2-40B4-BE49-F238E27FC236}">
                <a16:creationId xmlns:a16="http://schemas.microsoft.com/office/drawing/2014/main" xmlns="" id="{2F49DA31-4B9F-4277-A087-D91D70AD0E5D}"/>
              </a:ext>
            </a:extLst>
          </p:cNvPr>
          <p:cNvSpPr txBox="1"/>
          <p:nvPr/>
        </p:nvSpPr>
        <p:spPr>
          <a:xfrm>
            <a:off x="658164" y="5898464"/>
            <a:ext cx="4852610" cy="523220"/>
          </a:xfrm>
          <a:prstGeom prst="rect">
            <a:avLst/>
          </a:prstGeom>
          <a:noFill/>
        </p:spPr>
        <p:txBody>
          <a:bodyPr wrap="none" rtlCol="0">
            <a:spAutoFit/>
          </a:bodyPr>
          <a:lstStyle/>
          <a:p>
            <a:r>
              <a:rPr lang="ja-JP" altLang="en-US" sz="2800" dirty="0">
                <a:solidFill>
                  <a:schemeClr val="bg1"/>
                </a:solidFill>
                <a:latin typeface="メイリオ" panose="020B0604030504040204" pitchFamily="50" charset="-128"/>
                <a:ea typeface="メイリオ" panose="020B0604030504040204" pitchFamily="50" charset="-128"/>
                <a:cs typeface="Segoe UI" panose="020B0502040204020203" pitchFamily="34" charset="0"/>
              </a:rPr>
              <a:t>ビューポイント重工株式会社</a:t>
            </a:r>
            <a:endParaRPr kumimoji="1" lang="ja-JP" altLang="en-US" sz="2800" dirty="0">
              <a:solidFill>
                <a:schemeClr val="bg1"/>
              </a:solidFill>
              <a:latin typeface="メイリオ" panose="020B0604030504040204" pitchFamily="50" charset="-128"/>
              <a:ea typeface="メイリオ" panose="020B0604030504040204" pitchFamily="50" charset="-128"/>
              <a:cs typeface="Segoe UI" panose="020B0502040204020203" pitchFamily="34" charset="0"/>
            </a:endParaRPr>
          </a:p>
        </p:txBody>
      </p:sp>
    </p:spTree>
    <p:extLst>
      <p:ext uri="{BB962C8B-B14F-4D97-AF65-F5344CB8AC3E}">
        <p14:creationId xmlns:p14="http://schemas.microsoft.com/office/powerpoint/2010/main" val="41957141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a:xfrm>
            <a:off x="253410" y="261735"/>
            <a:ext cx="6423837" cy="490904"/>
          </a:xfrm>
        </p:spPr>
        <p:txBody>
          <a:bodyPr/>
          <a:lstStyle/>
          <a:p>
            <a:r>
              <a:rPr lang="ja-JP" altLang="en-US" dirty="0"/>
              <a:t>世界各地で事業を展開</a:t>
            </a:r>
            <a:endParaRPr kumimoji="1" lang="ja-JP" altLang="en-US" dirty="0"/>
          </a:p>
        </p:txBody>
      </p:sp>
      <p:pic>
        <p:nvPicPr>
          <p:cNvPr id="18" name="図プレースホルダー 17"/>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7406" r="7406"/>
          <a:stretch>
            <a:fillRect/>
          </a:stretch>
        </p:blipFill>
        <p:spPr/>
      </p:pic>
      <p:pic>
        <p:nvPicPr>
          <p:cNvPr id="19" name="図プレースホルダー 18"/>
          <p:cNvPicPr>
            <a:picLocks noGrp="1" noChangeAspect="1"/>
          </p:cNvPicPr>
          <p:nvPr>
            <p:ph type="pic" sz="quarter" idx="14"/>
          </p:nvPr>
        </p:nvPicPr>
        <p:blipFill>
          <a:blip r:embed="rId3">
            <a:extLst>
              <a:ext uri="{28A0092B-C50C-407E-A947-70E740481C1C}">
                <a14:useLocalDpi xmlns:a14="http://schemas.microsoft.com/office/drawing/2010/main" val="0"/>
              </a:ext>
            </a:extLst>
          </a:blip>
          <a:srcRect l="7513" r="7513"/>
          <a:stretch>
            <a:fillRect/>
          </a:stretch>
        </p:blipFill>
        <p:spPr/>
      </p:pic>
      <p:pic>
        <p:nvPicPr>
          <p:cNvPr id="20" name="図プレースホルダー 19"/>
          <p:cNvPicPr>
            <a:picLocks noGrp="1" noChangeAspect="1"/>
          </p:cNvPicPr>
          <p:nvPr>
            <p:ph type="pic" sz="quarter" idx="15"/>
          </p:nvPr>
        </p:nvPicPr>
        <p:blipFill>
          <a:blip r:embed="rId4">
            <a:extLst>
              <a:ext uri="{28A0092B-C50C-407E-A947-70E740481C1C}">
                <a14:useLocalDpi xmlns:a14="http://schemas.microsoft.com/office/drawing/2010/main" val="0"/>
              </a:ext>
            </a:extLst>
          </a:blip>
          <a:srcRect l="7513" r="7513"/>
          <a:stretch>
            <a:fillRect/>
          </a:stretch>
        </p:blipFill>
        <p:spPr/>
      </p:pic>
      <p:sp>
        <p:nvSpPr>
          <p:cNvPr id="21" name="正方形/長方形 20">
            <a:extLst>
              <a:ext uri="{FF2B5EF4-FFF2-40B4-BE49-F238E27FC236}">
                <a16:creationId xmlns:a16="http://schemas.microsoft.com/office/drawing/2014/main" xmlns="" id="{A01D8E71-99BC-469F-8F48-C6B9A34C3340}"/>
              </a:ext>
            </a:extLst>
          </p:cNvPr>
          <p:cNvSpPr/>
          <p:nvPr/>
        </p:nvSpPr>
        <p:spPr>
          <a:xfrm>
            <a:off x="543517" y="1416240"/>
            <a:ext cx="4953600" cy="461665"/>
          </a:xfrm>
          <a:prstGeom prst="rect">
            <a:avLst/>
          </a:prstGeom>
        </p:spPr>
        <p:txBody>
          <a:bodyPr wrap="none">
            <a:spAutoFit/>
          </a:bodyPr>
          <a:lstStyle/>
          <a:p>
            <a:r>
              <a:rPr lang="ja-JP" altLang="en-US" sz="2400" b="1" dirty="0">
                <a:solidFill>
                  <a:schemeClr val="bg1"/>
                </a:solidFill>
                <a:latin typeface="メイリオ" panose="020B0604030504040204" pitchFamily="50" charset="-128"/>
                <a:ea typeface="メイリオ" panose="020B0604030504040204" pitchFamily="50" charset="-128"/>
              </a:rPr>
              <a:t>売上高の</a:t>
            </a:r>
            <a:r>
              <a:rPr lang="en-US" altLang="ja-JP" sz="2400" b="1" dirty="0">
                <a:solidFill>
                  <a:schemeClr val="bg1"/>
                </a:solidFill>
                <a:latin typeface="メイリオ" panose="020B0604030504040204" pitchFamily="50" charset="-128"/>
                <a:ea typeface="メイリオ" panose="020B0604030504040204" pitchFamily="50" charset="-128"/>
              </a:rPr>
              <a:t>50%</a:t>
            </a:r>
            <a:r>
              <a:rPr lang="ja-JP" altLang="en-US" sz="2400" b="1" dirty="0">
                <a:solidFill>
                  <a:schemeClr val="bg1"/>
                </a:solidFill>
                <a:latin typeface="メイリオ" panose="020B0604030504040204" pitchFamily="50" charset="-128"/>
                <a:ea typeface="メイリオ" panose="020B0604030504040204" pitchFamily="50" charset="-128"/>
              </a:rPr>
              <a:t>は海外プロジェクト</a:t>
            </a:r>
            <a:endParaRPr lang="ja-JP" altLang="en-US" sz="2400" b="1" dirty="0">
              <a:latin typeface="メイリオ" panose="020B0604030504040204" pitchFamily="50" charset="-128"/>
              <a:ea typeface="メイリオ" panose="020B0604030504040204" pitchFamily="50" charset="-128"/>
            </a:endParaRPr>
          </a:p>
        </p:txBody>
      </p:sp>
      <p:sp>
        <p:nvSpPr>
          <p:cNvPr id="22" name="テキスト ボックス 21"/>
          <p:cNvSpPr txBox="1"/>
          <p:nvPr/>
        </p:nvSpPr>
        <p:spPr>
          <a:xfrm>
            <a:off x="1100524" y="5400136"/>
            <a:ext cx="3005951" cy="400110"/>
          </a:xfrm>
          <a:prstGeom prst="rect">
            <a:avLst/>
          </a:prstGeom>
          <a:noFill/>
        </p:spPr>
        <p:txBody>
          <a:bodyPr wrap="none" rtlCol="0">
            <a:spAutoFit/>
          </a:bodyPr>
          <a:lstStyle/>
          <a:p>
            <a:r>
              <a:rPr kumimoji="1" lang="ja-JP" altLang="en-US" sz="2000" dirty="0">
                <a:solidFill>
                  <a:schemeClr val="bg1"/>
                </a:solidFill>
                <a:latin typeface="メイリオ" panose="020B0604030504040204" pitchFamily="50" charset="-128"/>
                <a:ea typeface="メイリオ" panose="020B0604030504040204" pitchFamily="50" charset="-128"/>
              </a:rPr>
              <a:t>イラン石油コンビナート</a:t>
            </a:r>
          </a:p>
        </p:txBody>
      </p:sp>
      <p:sp>
        <p:nvSpPr>
          <p:cNvPr id="23" name="テキスト ボックス 22"/>
          <p:cNvSpPr txBox="1"/>
          <p:nvPr/>
        </p:nvSpPr>
        <p:spPr>
          <a:xfrm>
            <a:off x="4838783" y="5400136"/>
            <a:ext cx="2492990" cy="400110"/>
          </a:xfrm>
          <a:prstGeom prst="rect">
            <a:avLst/>
          </a:prstGeom>
          <a:noFill/>
        </p:spPr>
        <p:txBody>
          <a:bodyPr wrap="none" rtlCol="0">
            <a:spAutoFit/>
          </a:bodyPr>
          <a:lstStyle/>
          <a:p>
            <a:pPr algn="ctr"/>
            <a:r>
              <a:rPr kumimoji="1" lang="ja-JP" altLang="en-US" sz="2000" dirty="0">
                <a:solidFill>
                  <a:schemeClr val="bg1"/>
                </a:solidFill>
                <a:latin typeface="メイリオ" panose="020B0604030504040204" pitchFamily="50" charset="-128"/>
                <a:ea typeface="メイリオ" panose="020B0604030504040204" pitchFamily="50" charset="-128"/>
              </a:rPr>
              <a:t>エジプト風力発電所</a:t>
            </a:r>
          </a:p>
        </p:txBody>
      </p:sp>
      <p:sp>
        <p:nvSpPr>
          <p:cNvPr id="24" name="テキスト ボックス 23"/>
          <p:cNvSpPr txBox="1"/>
          <p:nvPr/>
        </p:nvSpPr>
        <p:spPr>
          <a:xfrm>
            <a:off x="8391885" y="5400136"/>
            <a:ext cx="2236510" cy="400110"/>
          </a:xfrm>
          <a:prstGeom prst="rect">
            <a:avLst/>
          </a:prstGeom>
          <a:noFill/>
        </p:spPr>
        <p:txBody>
          <a:bodyPr wrap="none" rtlCol="0">
            <a:spAutoFit/>
          </a:bodyPr>
          <a:lstStyle/>
          <a:p>
            <a:r>
              <a:rPr kumimoji="1" lang="ja-JP" altLang="en-US" sz="2000" dirty="0">
                <a:solidFill>
                  <a:schemeClr val="bg1"/>
                </a:solidFill>
                <a:latin typeface="メイリオ" panose="020B0604030504040204" pitchFamily="50" charset="-128"/>
                <a:ea typeface="メイリオ" panose="020B0604030504040204" pitchFamily="50" charset="-128"/>
              </a:rPr>
              <a:t>英国原子力発電所</a:t>
            </a:r>
          </a:p>
        </p:txBody>
      </p:sp>
    </p:spTree>
    <p:extLst>
      <p:ext uri="{BB962C8B-B14F-4D97-AF65-F5344CB8AC3E}">
        <p14:creationId xmlns:p14="http://schemas.microsoft.com/office/powerpoint/2010/main" val="26517020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8F6825F3-34CB-4449-833F-D8E294CA886A}"/>
              </a:ext>
            </a:extLst>
          </p:cNvPr>
          <p:cNvSpPr>
            <a:spLocks noGrp="1"/>
          </p:cNvSpPr>
          <p:nvPr>
            <p:ph type="title"/>
          </p:nvPr>
        </p:nvSpPr>
        <p:spPr/>
        <p:txBody>
          <a:bodyPr/>
          <a:lstStyle/>
          <a:p>
            <a:r>
              <a:rPr kumimoji="1" lang="ja-JP" altLang="en-US" dirty="0"/>
              <a:t>グローバル展開</a:t>
            </a:r>
          </a:p>
        </p:txBody>
      </p:sp>
      <p:pic>
        <p:nvPicPr>
          <p:cNvPr id="3" name="Picture 5">
            <a:extLst>
              <a:ext uri="{FF2B5EF4-FFF2-40B4-BE49-F238E27FC236}">
                <a16:creationId xmlns:a16="http://schemas.microsoft.com/office/drawing/2014/main" xmlns="" id="{60B64D70-3C2C-4A80-A36E-E56D784150E5}"/>
              </a:ext>
            </a:extLst>
          </p:cNvPr>
          <p:cNvPicPr>
            <a:picLocks noChangeAspect="1" noChangeArrowheads="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963862" y="2106736"/>
            <a:ext cx="6264275" cy="334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Freeform 257">
            <a:extLst>
              <a:ext uri="{FF2B5EF4-FFF2-40B4-BE49-F238E27FC236}">
                <a16:creationId xmlns:a16="http://schemas.microsoft.com/office/drawing/2014/main" xmlns="" id="{F176BCC6-24FA-4B16-8DED-B4B2A1C27806}"/>
              </a:ext>
            </a:extLst>
          </p:cNvPr>
          <p:cNvSpPr>
            <a:spLocks/>
          </p:cNvSpPr>
          <p:nvPr/>
        </p:nvSpPr>
        <p:spPr bwMode="auto">
          <a:xfrm>
            <a:off x="5675812" y="3111775"/>
            <a:ext cx="87313" cy="79375"/>
          </a:xfrm>
          <a:custGeom>
            <a:avLst/>
            <a:gdLst>
              <a:gd name="T0" fmla="*/ 184 w 193"/>
              <a:gd name="T1" fmla="*/ 53 h 176"/>
              <a:gd name="T2" fmla="*/ 192 w 193"/>
              <a:gd name="T3" fmla="*/ 87 h 176"/>
              <a:gd name="T4" fmla="*/ 185 w 193"/>
              <a:gd name="T5" fmla="*/ 120 h 176"/>
              <a:gd name="T6" fmla="*/ 165 w 193"/>
              <a:gd name="T7" fmla="*/ 149 h 176"/>
              <a:gd name="T8" fmla="*/ 134 w 193"/>
              <a:gd name="T9" fmla="*/ 168 h 176"/>
              <a:gd name="T10" fmla="*/ 98 w 193"/>
              <a:gd name="T11" fmla="*/ 175 h 176"/>
              <a:gd name="T12" fmla="*/ 61 w 193"/>
              <a:gd name="T13" fmla="*/ 169 h 176"/>
              <a:gd name="T14" fmla="*/ 29 w 193"/>
              <a:gd name="T15" fmla="*/ 151 h 176"/>
              <a:gd name="T16" fmla="*/ 8 w 193"/>
              <a:gd name="T17" fmla="*/ 123 h 176"/>
              <a:gd name="T18" fmla="*/ 1 w 193"/>
              <a:gd name="T19" fmla="*/ 90 h 176"/>
              <a:gd name="T20" fmla="*/ 7 w 193"/>
              <a:gd name="T21" fmla="*/ 56 h 176"/>
              <a:gd name="T22" fmla="*/ 27 w 193"/>
              <a:gd name="T23" fmla="*/ 27 h 176"/>
              <a:gd name="T24" fmla="*/ 58 w 193"/>
              <a:gd name="T25" fmla="*/ 8 h 176"/>
              <a:gd name="T26" fmla="*/ 95 w 193"/>
              <a:gd name="T27" fmla="*/ 1 h 176"/>
              <a:gd name="T28" fmla="*/ 131 w 193"/>
              <a:gd name="T29" fmla="*/ 7 h 176"/>
              <a:gd name="T30" fmla="*/ 163 w 193"/>
              <a:gd name="T31" fmla="*/ 25 h 176"/>
              <a:gd name="T32" fmla="*/ 125 w 193"/>
              <a:gd name="T33" fmla="*/ 21 h 176"/>
              <a:gd name="T34" fmla="*/ 95 w 193"/>
              <a:gd name="T35" fmla="*/ 16 h 176"/>
              <a:gd name="T36" fmla="*/ 64 w 193"/>
              <a:gd name="T37" fmla="*/ 22 h 176"/>
              <a:gd name="T38" fmla="*/ 38 w 193"/>
              <a:gd name="T39" fmla="*/ 38 h 176"/>
              <a:gd name="T40" fmla="*/ 21 w 193"/>
              <a:gd name="T41" fmla="*/ 62 h 176"/>
              <a:gd name="T42" fmla="*/ 16 w 193"/>
              <a:gd name="T43" fmla="*/ 90 h 176"/>
              <a:gd name="T44" fmla="*/ 22 w 193"/>
              <a:gd name="T45" fmla="*/ 117 h 176"/>
              <a:gd name="T46" fmla="*/ 40 w 193"/>
              <a:gd name="T47" fmla="*/ 140 h 176"/>
              <a:gd name="T48" fmla="*/ 67 w 193"/>
              <a:gd name="T49" fmla="*/ 155 h 176"/>
              <a:gd name="T50" fmla="*/ 98 w 193"/>
              <a:gd name="T51" fmla="*/ 160 h 176"/>
              <a:gd name="T52" fmla="*/ 128 w 193"/>
              <a:gd name="T53" fmla="*/ 154 h 176"/>
              <a:gd name="T54" fmla="*/ 154 w 193"/>
              <a:gd name="T55" fmla="*/ 138 h 176"/>
              <a:gd name="T56" fmla="*/ 171 w 193"/>
              <a:gd name="T57" fmla="*/ 114 h 176"/>
              <a:gd name="T58" fmla="*/ 177 w 193"/>
              <a:gd name="T59" fmla="*/ 87 h 176"/>
              <a:gd name="T60" fmla="*/ 170 w 193"/>
              <a:gd name="T61" fmla="*/ 59 h 176"/>
              <a:gd name="T62" fmla="*/ 152 w 193"/>
              <a:gd name="T63"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3" h="176">
                <a:moveTo>
                  <a:pt x="165" y="27"/>
                </a:moveTo>
                <a:lnTo>
                  <a:pt x="184" y="53"/>
                </a:lnTo>
                <a:cubicBezTo>
                  <a:pt x="185" y="54"/>
                  <a:pt x="185" y="55"/>
                  <a:pt x="185" y="56"/>
                </a:cubicBezTo>
                <a:lnTo>
                  <a:pt x="192" y="87"/>
                </a:lnTo>
                <a:cubicBezTo>
                  <a:pt x="193" y="88"/>
                  <a:pt x="193" y="89"/>
                  <a:pt x="192" y="90"/>
                </a:cubicBezTo>
                <a:lnTo>
                  <a:pt x="185" y="120"/>
                </a:lnTo>
                <a:cubicBezTo>
                  <a:pt x="185" y="121"/>
                  <a:pt x="185" y="122"/>
                  <a:pt x="184" y="123"/>
                </a:cubicBezTo>
                <a:lnTo>
                  <a:pt x="165" y="149"/>
                </a:lnTo>
                <a:cubicBezTo>
                  <a:pt x="164" y="150"/>
                  <a:pt x="163" y="151"/>
                  <a:pt x="163" y="151"/>
                </a:cubicBezTo>
                <a:lnTo>
                  <a:pt x="134" y="168"/>
                </a:lnTo>
                <a:cubicBezTo>
                  <a:pt x="133" y="169"/>
                  <a:pt x="132" y="169"/>
                  <a:pt x="131" y="169"/>
                </a:cubicBezTo>
                <a:lnTo>
                  <a:pt x="98" y="175"/>
                </a:lnTo>
                <a:cubicBezTo>
                  <a:pt x="97" y="176"/>
                  <a:pt x="96" y="176"/>
                  <a:pt x="95" y="175"/>
                </a:cubicBezTo>
                <a:lnTo>
                  <a:pt x="61" y="169"/>
                </a:lnTo>
                <a:cubicBezTo>
                  <a:pt x="60" y="169"/>
                  <a:pt x="59" y="169"/>
                  <a:pt x="58" y="168"/>
                </a:cubicBezTo>
                <a:lnTo>
                  <a:pt x="29" y="151"/>
                </a:lnTo>
                <a:cubicBezTo>
                  <a:pt x="28" y="151"/>
                  <a:pt x="28" y="150"/>
                  <a:pt x="27" y="149"/>
                </a:cubicBezTo>
                <a:lnTo>
                  <a:pt x="8" y="123"/>
                </a:lnTo>
                <a:cubicBezTo>
                  <a:pt x="7" y="122"/>
                  <a:pt x="7" y="121"/>
                  <a:pt x="7" y="120"/>
                </a:cubicBezTo>
                <a:lnTo>
                  <a:pt x="1" y="90"/>
                </a:lnTo>
                <a:cubicBezTo>
                  <a:pt x="0" y="89"/>
                  <a:pt x="0" y="88"/>
                  <a:pt x="1" y="87"/>
                </a:cubicBezTo>
                <a:lnTo>
                  <a:pt x="7" y="56"/>
                </a:lnTo>
                <a:cubicBezTo>
                  <a:pt x="7" y="55"/>
                  <a:pt x="7" y="54"/>
                  <a:pt x="8" y="53"/>
                </a:cubicBezTo>
                <a:lnTo>
                  <a:pt x="27" y="27"/>
                </a:lnTo>
                <a:cubicBezTo>
                  <a:pt x="28" y="26"/>
                  <a:pt x="28" y="25"/>
                  <a:pt x="29" y="25"/>
                </a:cubicBezTo>
                <a:lnTo>
                  <a:pt x="58" y="8"/>
                </a:lnTo>
                <a:cubicBezTo>
                  <a:pt x="59" y="7"/>
                  <a:pt x="60" y="7"/>
                  <a:pt x="61" y="7"/>
                </a:cubicBezTo>
                <a:lnTo>
                  <a:pt x="95" y="1"/>
                </a:lnTo>
                <a:cubicBezTo>
                  <a:pt x="96" y="0"/>
                  <a:pt x="97" y="0"/>
                  <a:pt x="98" y="1"/>
                </a:cubicBezTo>
                <a:lnTo>
                  <a:pt x="131" y="7"/>
                </a:lnTo>
                <a:cubicBezTo>
                  <a:pt x="132" y="7"/>
                  <a:pt x="133" y="7"/>
                  <a:pt x="134" y="8"/>
                </a:cubicBezTo>
                <a:lnTo>
                  <a:pt x="163" y="25"/>
                </a:lnTo>
                <a:lnTo>
                  <a:pt x="154" y="38"/>
                </a:lnTo>
                <a:lnTo>
                  <a:pt x="125" y="21"/>
                </a:lnTo>
                <a:lnTo>
                  <a:pt x="128" y="22"/>
                </a:lnTo>
                <a:lnTo>
                  <a:pt x="95" y="16"/>
                </a:lnTo>
                <a:lnTo>
                  <a:pt x="98" y="16"/>
                </a:lnTo>
                <a:lnTo>
                  <a:pt x="64" y="22"/>
                </a:lnTo>
                <a:lnTo>
                  <a:pt x="67" y="21"/>
                </a:lnTo>
                <a:lnTo>
                  <a:pt x="38" y="38"/>
                </a:lnTo>
                <a:lnTo>
                  <a:pt x="40" y="36"/>
                </a:lnTo>
                <a:lnTo>
                  <a:pt x="21" y="62"/>
                </a:lnTo>
                <a:lnTo>
                  <a:pt x="22" y="59"/>
                </a:lnTo>
                <a:lnTo>
                  <a:pt x="16" y="90"/>
                </a:lnTo>
                <a:lnTo>
                  <a:pt x="16" y="87"/>
                </a:lnTo>
                <a:lnTo>
                  <a:pt x="22" y="117"/>
                </a:lnTo>
                <a:lnTo>
                  <a:pt x="21" y="114"/>
                </a:lnTo>
                <a:lnTo>
                  <a:pt x="40" y="140"/>
                </a:lnTo>
                <a:lnTo>
                  <a:pt x="38" y="138"/>
                </a:lnTo>
                <a:lnTo>
                  <a:pt x="67" y="155"/>
                </a:lnTo>
                <a:lnTo>
                  <a:pt x="64" y="154"/>
                </a:lnTo>
                <a:lnTo>
                  <a:pt x="98" y="160"/>
                </a:lnTo>
                <a:lnTo>
                  <a:pt x="95" y="160"/>
                </a:lnTo>
                <a:lnTo>
                  <a:pt x="128" y="154"/>
                </a:lnTo>
                <a:lnTo>
                  <a:pt x="125" y="155"/>
                </a:lnTo>
                <a:lnTo>
                  <a:pt x="154" y="138"/>
                </a:lnTo>
                <a:lnTo>
                  <a:pt x="152" y="140"/>
                </a:lnTo>
                <a:lnTo>
                  <a:pt x="171" y="114"/>
                </a:lnTo>
                <a:lnTo>
                  <a:pt x="170" y="117"/>
                </a:lnTo>
                <a:lnTo>
                  <a:pt x="177" y="87"/>
                </a:lnTo>
                <a:lnTo>
                  <a:pt x="177" y="90"/>
                </a:lnTo>
                <a:lnTo>
                  <a:pt x="170" y="59"/>
                </a:lnTo>
                <a:lnTo>
                  <a:pt x="171" y="62"/>
                </a:lnTo>
                <a:lnTo>
                  <a:pt x="152" y="36"/>
                </a:lnTo>
                <a:lnTo>
                  <a:pt x="165" y="2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 name="Rectangle 254">
            <a:extLst>
              <a:ext uri="{FF2B5EF4-FFF2-40B4-BE49-F238E27FC236}">
                <a16:creationId xmlns:a16="http://schemas.microsoft.com/office/drawing/2014/main" xmlns="" id="{6CA8354F-9E29-4834-87D5-C24FBBD95E99}"/>
              </a:ext>
            </a:extLst>
          </p:cNvPr>
          <p:cNvSpPr>
            <a:spLocks noChangeArrowheads="1"/>
          </p:cNvSpPr>
          <p:nvPr/>
        </p:nvSpPr>
        <p:spPr bwMode="auto">
          <a:xfrm>
            <a:off x="5687019" y="1721079"/>
            <a:ext cx="150035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2000" b="1" dirty="0">
                <a:solidFill>
                  <a:schemeClr val="accent2">
                    <a:lumMod val="50000"/>
                  </a:schemeClr>
                </a:solidFill>
                <a:latin typeface="メイリオ" panose="020B0604030504040204" pitchFamily="50" charset="-128"/>
                <a:ea typeface="メイリオ" panose="020B0604030504040204" pitchFamily="50" charset="-128"/>
              </a:rPr>
              <a:t>北京事業所</a:t>
            </a:r>
            <a:endParaRPr kumimoji="0" lang="ja-JP" altLang="ja-JP" sz="2000" b="0" i="0" u="none" strike="noStrike" cap="none" normalizeH="0" baseline="0" dirty="0">
              <a:ln>
                <a:noFill/>
              </a:ln>
              <a:solidFill>
                <a:schemeClr val="accent2">
                  <a:lumMod val="50000"/>
                </a:schemeClr>
              </a:solidFill>
              <a:effectLst/>
              <a:latin typeface="メイリオ" panose="020B0604030504040204" pitchFamily="50" charset="-128"/>
              <a:ea typeface="メイリオ" panose="020B0604030504040204" pitchFamily="50" charset="-128"/>
            </a:endParaRPr>
          </a:p>
        </p:txBody>
      </p:sp>
      <p:cxnSp>
        <p:nvCxnSpPr>
          <p:cNvPr id="6" name="直線矢印コネクタ 5">
            <a:extLst>
              <a:ext uri="{FF2B5EF4-FFF2-40B4-BE49-F238E27FC236}">
                <a16:creationId xmlns:a16="http://schemas.microsoft.com/office/drawing/2014/main" xmlns="" id="{D23244B4-069D-41BC-A3D6-C99F34A68AE8}"/>
              </a:ext>
            </a:extLst>
          </p:cNvPr>
          <p:cNvCxnSpPr>
            <a:cxnSpLocks/>
          </p:cNvCxnSpPr>
          <p:nvPr/>
        </p:nvCxnSpPr>
        <p:spPr>
          <a:xfrm flipH="1">
            <a:off x="5750625" y="2037866"/>
            <a:ext cx="348919" cy="1047255"/>
          </a:xfrm>
          <a:prstGeom prst="straightConnector1">
            <a:avLst/>
          </a:prstGeom>
          <a:ln>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 name="Freeform 257">
            <a:extLst>
              <a:ext uri="{FF2B5EF4-FFF2-40B4-BE49-F238E27FC236}">
                <a16:creationId xmlns:a16="http://schemas.microsoft.com/office/drawing/2014/main" xmlns="" id="{F83FA2F1-B7D1-44AB-8719-811DD6542DD1}"/>
              </a:ext>
            </a:extLst>
          </p:cNvPr>
          <p:cNvSpPr>
            <a:spLocks/>
          </p:cNvSpPr>
          <p:nvPr/>
        </p:nvSpPr>
        <p:spPr bwMode="auto">
          <a:xfrm>
            <a:off x="5643363" y="3326941"/>
            <a:ext cx="87313" cy="79375"/>
          </a:xfrm>
          <a:custGeom>
            <a:avLst/>
            <a:gdLst>
              <a:gd name="T0" fmla="*/ 184 w 193"/>
              <a:gd name="T1" fmla="*/ 53 h 176"/>
              <a:gd name="T2" fmla="*/ 192 w 193"/>
              <a:gd name="T3" fmla="*/ 87 h 176"/>
              <a:gd name="T4" fmla="*/ 185 w 193"/>
              <a:gd name="T5" fmla="*/ 120 h 176"/>
              <a:gd name="T6" fmla="*/ 165 w 193"/>
              <a:gd name="T7" fmla="*/ 149 h 176"/>
              <a:gd name="T8" fmla="*/ 134 w 193"/>
              <a:gd name="T9" fmla="*/ 168 h 176"/>
              <a:gd name="T10" fmla="*/ 98 w 193"/>
              <a:gd name="T11" fmla="*/ 175 h 176"/>
              <a:gd name="T12" fmla="*/ 61 w 193"/>
              <a:gd name="T13" fmla="*/ 169 h 176"/>
              <a:gd name="T14" fmla="*/ 29 w 193"/>
              <a:gd name="T15" fmla="*/ 151 h 176"/>
              <a:gd name="T16" fmla="*/ 8 w 193"/>
              <a:gd name="T17" fmla="*/ 123 h 176"/>
              <a:gd name="T18" fmla="*/ 1 w 193"/>
              <a:gd name="T19" fmla="*/ 90 h 176"/>
              <a:gd name="T20" fmla="*/ 7 w 193"/>
              <a:gd name="T21" fmla="*/ 56 h 176"/>
              <a:gd name="T22" fmla="*/ 27 w 193"/>
              <a:gd name="T23" fmla="*/ 27 h 176"/>
              <a:gd name="T24" fmla="*/ 58 w 193"/>
              <a:gd name="T25" fmla="*/ 8 h 176"/>
              <a:gd name="T26" fmla="*/ 95 w 193"/>
              <a:gd name="T27" fmla="*/ 1 h 176"/>
              <a:gd name="T28" fmla="*/ 131 w 193"/>
              <a:gd name="T29" fmla="*/ 7 h 176"/>
              <a:gd name="T30" fmla="*/ 163 w 193"/>
              <a:gd name="T31" fmla="*/ 25 h 176"/>
              <a:gd name="T32" fmla="*/ 125 w 193"/>
              <a:gd name="T33" fmla="*/ 21 h 176"/>
              <a:gd name="T34" fmla="*/ 95 w 193"/>
              <a:gd name="T35" fmla="*/ 16 h 176"/>
              <a:gd name="T36" fmla="*/ 64 w 193"/>
              <a:gd name="T37" fmla="*/ 22 h 176"/>
              <a:gd name="T38" fmla="*/ 38 w 193"/>
              <a:gd name="T39" fmla="*/ 38 h 176"/>
              <a:gd name="T40" fmla="*/ 21 w 193"/>
              <a:gd name="T41" fmla="*/ 62 h 176"/>
              <a:gd name="T42" fmla="*/ 16 w 193"/>
              <a:gd name="T43" fmla="*/ 90 h 176"/>
              <a:gd name="T44" fmla="*/ 22 w 193"/>
              <a:gd name="T45" fmla="*/ 117 h 176"/>
              <a:gd name="T46" fmla="*/ 40 w 193"/>
              <a:gd name="T47" fmla="*/ 140 h 176"/>
              <a:gd name="T48" fmla="*/ 67 w 193"/>
              <a:gd name="T49" fmla="*/ 155 h 176"/>
              <a:gd name="T50" fmla="*/ 98 w 193"/>
              <a:gd name="T51" fmla="*/ 160 h 176"/>
              <a:gd name="T52" fmla="*/ 128 w 193"/>
              <a:gd name="T53" fmla="*/ 154 h 176"/>
              <a:gd name="T54" fmla="*/ 154 w 193"/>
              <a:gd name="T55" fmla="*/ 138 h 176"/>
              <a:gd name="T56" fmla="*/ 171 w 193"/>
              <a:gd name="T57" fmla="*/ 114 h 176"/>
              <a:gd name="T58" fmla="*/ 177 w 193"/>
              <a:gd name="T59" fmla="*/ 87 h 176"/>
              <a:gd name="T60" fmla="*/ 170 w 193"/>
              <a:gd name="T61" fmla="*/ 59 h 176"/>
              <a:gd name="T62" fmla="*/ 152 w 193"/>
              <a:gd name="T63"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3" h="176">
                <a:moveTo>
                  <a:pt x="165" y="27"/>
                </a:moveTo>
                <a:lnTo>
                  <a:pt x="184" y="53"/>
                </a:lnTo>
                <a:cubicBezTo>
                  <a:pt x="185" y="54"/>
                  <a:pt x="185" y="55"/>
                  <a:pt x="185" y="56"/>
                </a:cubicBezTo>
                <a:lnTo>
                  <a:pt x="192" y="87"/>
                </a:lnTo>
                <a:cubicBezTo>
                  <a:pt x="193" y="88"/>
                  <a:pt x="193" y="89"/>
                  <a:pt x="192" y="90"/>
                </a:cubicBezTo>
                <a:lnTo>
                  <a:pt x="185" y="120"/>
                </a:lnTo>
                <a:cubicBezTo>
                  <a:pt x="185" y="121"/>
                  <a:pt x="185" y="122"/>
                  <a:pt x="184" y="123"/>
                </a:cubicBezTo>
                <a:lnTo>
                  <a:pt x="165" y="149"/>
                </a:lnTo>
                <a:cubicBezTo>
                  <a:pt x="164" y="150"/>
                  <a:pt x="163" y="151"/>
                  <a:pt x="163" y="151"/>
                </a:cubicBezTo>
                <a:lnTo>
                  <a:pt x="134" y="168"/>
                </a:lnTo>
                <a:cubicBezTo>
                  <a:pt x="133" y="169"/>
                  <a:pt x="132" y="169"/>
                  <a:pt x="131" y="169"/>
                </a:cubicBezTo>
                <a:lnTo>
                  <a:pt x="98" y="175"/>
                </a:lnTo>
                <a:cubicBezTo>
                  <a:pt x="97" y="176"/>
                  <a:pt x="96" y="176"/>
                  <a:pt x="95" y="175"/>
                </a:cubicBezTo>
                <a:lnTo>
                  <a:pt x="61" y="169"/>
                </a:lnTo>
                <a:cubicBezTo>
                  <a:pt x="60" y="169"/>
                  <a:pt x="59" y="169"/>
                  <a:pt x="58" y="168"/>
                </a:cubicBezTo>
                <a:lnTo>
                  <a:pt x="29" y="151"/>
                </a:lnTo>
                <a:cubicBezTo>
                  <a:pt x="28" y="151"/>
                  <a:pt x="28" y="150"/>
                  <a:pt x="27" y="149"/>
                </a:cubicBezTo>
                <a:lnTo>
                  <a:pt x="8" y="123"/>
                </a:lnTo>
                <a:cubicBezTo>
                  <a:pt x="7" y="122"/>
                  <a:pt x="7" y="121"/>
                  <a:pt x="7" y="120"/>
                </a:cubicBezTo>
                <a:lnTo>
                  <a:pt x="1" y="90"/>
                </a:lnTo>
                <a:cubicBezTo>
                  <a:pt x="0" y="89"/>
                  <a:pt x="0" y="88"/>
                  <a:pt x="1" y="87"/>
                </a:cubicBezTo>
                <a:lnTo>
                  <a:pt x="7" y="56"/>
                </a:lnTo>
                <a:cubicBezTo>
                  <a:pt x="7" y="55"/>
                  <a:pt x="7" y="54"/>
                  <a:pt x="8" y="53"/>
                </a:cubicBezTo>
                <a:lnTo>
                  <a:pt x="27" y="27"/>
                </a:lnTo>
                <a:cubicBezTo>
                  <a:pt x="28" y="26"/>
                  <a:pt x="28" y="25"/>
                  <a:pt x="29" y="25"/>
                </a:cubicBezTo>
                <a:lnTo>
                  <a:pt x="58" y="8"/>
                </a:lnTo>
                <a:cubicBezTo>
                  <a:pt x="59" y="7"/>
                  <a:pt x="60" y="7"/>
                  <a:pt x="61" y="7"/>
                </a:cubicBezTo>
                <a:lnTo>
                  <a:pt x="95" y="1"/>
                </a:lnTo>
                <a:cubicBezTo>
                  <a:pt x="96" y="0"/>
                  <a:pt x="97" y="0"/>
                  <a:pt x="98" y="1"/>
                </a:cubicBezTo>
                <a:lnTo>
                  <a:pt x="131" y="7"/>
                </a:lnTo>
                <a:cubicBezTo>
                  <a:pt x="132" y="7"/>
                  <a:pt x="133" y="7"/>
                  <a:pt x="134" y="8"/>
                </a:cubicBezTo>
                <a:lnTo>
                  <a:pt x="163" y="25"/>
                </a:lnTo>
                <a:lnTo>
                  <a:pt x="154" y="38"/>
                </a:lnTo>
                <a:lnTo>
                  <a:pt x="125" y="21"/>
                </a:lnTo>
                <a:lnTo>
                  <a:pt x="128" y="22"/>
                </a:lnTo>
                <a:lnTo>
                  <a:pt x="95" y="16"/>
                </a:lnTo>
                <a:lnTo>
                  <a:pt x="98" y="16"/>
                </a:lnTo>
                <a:lnTo>
                  <a:pt x="64" y="22"/>
                </a:lnTo>
                <a:lnTo>
                  <a:pt x="67" y="21"/>
                </a:lnTo>
                <a:lnTo>
                  <a:pt x="38" y="38"/>
                </a:lnTo>
                <a:lnTo>
                  <a:pt x="40" y="36"/>
                </a:lnTo>
                <a:lnTo>
                  <a:pt x="21" y="62"/>
                </a:lnTo>
                <a:lnTo>
                  <a:pt x="22" y="59"/>
                </a:lnTo>
                <a:lnTo>
                  <a:pt x="16" y="90"/>
                </a:lnTo>
                <a:lnTo>
                  <a:pt x="16" y="87"/>
                </a:lnTo>
                <a:lnTo>
                  <a:pt x="22" y="117"/>
                </a:lnTo>
                <a:lnTo>
                  <a:pt x="21" y="114"/>
                </a:lnTo>
                <a:lnTo>
                  <a:pt x="40" y="140"/>
                </a:lnTo>
                <a:lnTo>
                  <a:pt x="38" y="138"/>
                </a:lnTo>
                <a:lnTo>
                  <a:pt x="67" y="155"/>
                </a:lnTo>
                <a:lnTo>
                  <a:pt x="64" y="154"/>
                </a:lnTo>
                <a:lnTo>
                  <a:pt x="98" y="160"/>
                </a:lnTo>
                <a:lnTo>
                  <a:pt x="95" y="160"/>
                </a:lnTo>
                <a:lnTo>
                  <a:pt x="128" y="154"/>
                </a:lnTo>
                <a:lnTo>
                  <a:pt x="125" y="155"/>
                </a:lnTo>
                <a:lnTo>
                  <a:pt x="154" y="138"/>
                </a:lnTo>
                <a:lnTo>
                  <a:pt x="152" y="140"/>
                </a:lnTo>
                <a:lnTo>
                  <a:pt x="171" y="114"/>
                </a:lnTo>
                <a:lnTo>
                  <a:pt x="170" y="117"/>
                </a:lnTo>
                <a:lnTo>
                  <a:pt x="177" y="87"/>
                </a:lnTo>
                <a:lnTo>
                  <a:pt x="177" y="90"/>
                </a:lnTo>
                <a:lnTo>
                  <a:pt x="170" y="59"/>
                </a:lnTo>
                <a:lnTo>
                  <a:pt x="171" y="62"/>
                </a:lnTo>
                <a:lnTo>
                  <a:pt x="152" y="36"/>
                </a:lnTo>
                <a:lnTo>
                  <a:pt x="165" y="2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9" name="Rectangle 254">
            <a:extLst>
              <a:ext uri="{FF2B5EF4-FFF2-40B4-BE49-F238E27FC236}">
                <a16:creationId xmlns:a16="http://schemas.microsoft.com/office/drawing/2014/main" xmlns="" id="{B62667D9-C288-4962-899A-FCB7FD1FAE3C}"/>
              </a:ext>
            </a:extLst>
          </p:cNvPr>
          <p:cNvSpPr>
            <a:spLocks noChangeArrowheads="1"/>
          </p:cNvSpPr>
          <p:nvPr/>
        </p:nvSpPr>
        <p:spPr bwMode="auto">
          <a:xfrm>
            <a:off x="3673640" y="1909116"/>
            <a:ext cx="150035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2000" b="1" dirty="0">
                <a:solidFill>
                  <a:schemeClr val="accent2">
                    <a:lumMod val="50000"/>
                  </a:schemeClr>
                </a:solidFill>
                <a:latin typeface="メイリオ" panose="020B0604030504040204" pitchFamily="50" charset="-128"/>
                <a:ea typeface="メイリオ" panose="020B0604030504040204" pitchFamily="50" charset="-128"/>
              </a:rPr>
              <a:t>上海事業所</a:t>
            </a:r>
            <a:endParaRPr kumimoji="0" lang="ja-JP" altLang="ja-JP" sz="2000" b="0" i="0" u="none" strike="noStrike" cap="none" normalizeH="0" baseline="0" dirty="0">
              <a:ln>
                <a:noFill/>
              </a:ln>
              <a:solidFill>
                <a:schemeClr val="accent2">
                  <a:lumMod val="50000"/>
                </a:schemeClr>
              </a:solidFill>
              <a:effectLst/>
              <a:latin typeface="メイリオ" panose="020B0604030504040204" pitchFamily="50" charset="-128"/>
              <a:ea typeface="メイリオ" panose="020B0604030504040204" pitchFamily="50" charset="-128"/>
            </a:endParaRPr>
          </a:p>
        </p:txBody>
      </p:sp>
      <p:cxnSp>
        <p:nvCxnSpPr>
          <p:cNvPr id="10" name="直線矢印コネクタ 9">
            <a:extLst>
              <a:ext uri="{FF2B5EF4-FFF2-40B4-BE49-F238E27FC236}">
                <a16:creationId xmlns:a16="http://schemas.microsoft.com/office/drawing/2014/main" xmlns="" id="{A4368DF0-C762-4CC9-8187-24B468F67F36}"/>
              </a:ext>
            </a:extLst>
          </p:cNvPr>
          <p:cNvCxnSpPr>
            <a:cxnSpLocks/>
          </p:cNvCxnSpPr>
          <p:nvPr/>
        </p:nvCxnSpPr>
        <p:spPr>
          <a:xfrm>
            <a:off x="4852598" y="2229391"/>
            <a:ext cx="799974" cy="1116168"/>
          </a:xfrm>
          <a:prstGeom prst="straightConnector1">
            <a:avLst/>
          </a:prstGeom>
          <a:ln>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8" name="Freeform 257">
            <a:extLst>
              <a:ext uri="{FF2B5EF4-FFF2-40B4-BE49-F238E27FC236}">
                <a16:creationId xmlns:a16="http://schemas.microsoft.com/office/drawing/2014/main" xmlns="" id="{F00C888C-E605-4382-A60D-45159A909E38}"/>
              </a:ext>
            </a:extLst>
          </p:cNvPr>
          <p:cNvSpPr>
            <a:spLocks/>
          </p:cNvSpPr>
          <p:nvPr/>
        </p:nvSpPr>
        <p:spPr bwMode="auto">
          <a:xfrm>
            <a:off x="5355597" y="3752019"/>
            <a:ext cx="87313" cy="79375"/>
          </a:xfrm>
          <a:custGeom>
            <a:avLst/>
            <a:gdLst>
              <a:gd name="T0" fmla="*/ 184 w 193"/>
              <a:gd name="T1" fmla="*/ 53 h 176"/>
              <a:gd name="T2" fmla="*/ 192 w 193"/>
              <a:gd name="T3" fmla="*/ 87 h 176"/>
              <a:gd name="T4" fmla="*/ 185 w 193"/>
              <a:gd name="T5" fmla="*/ 120 h 176"/>
              <a:gd name="T6" fmla="*/ 165 w 193"/>
              <a:gd name="T7" fmla="*/ 149 h 176"/>
              <a:gd name="T8" fmla="*/ 134 w 193"/>
              <a:gd name="T9" fmla="*/ 168 h 176"/>
              <a:gd name="T10" fmla="*/ 98 w 193"/>
              <a:gd name="T11" fmla="*/ 175 h 176"/>
              <a:gd name="T12" fmla="*/ 61 w 193"/>
              <a:gd name="T13" fmla="*/ 169 h 176"/>
              <a:gd name="T14" fmla="*/ 29 w 193"/>
              <a:gd name="T15" fmla="*/ 151 h 176"/>
              <a:gd name="T16" fmla="*/ 8 w 193"/>
              <a:gd name="T17" fmla="*/ 123 h 176"/>
              <a:gd name="T18" fmla="*/ 1 w 193"/>
              <a:gd name="T19" fmla="*/ 90 h 176"/>
              <a:gd name="T20" fmla="*/ 7 w 193"/>
              <a:gd name="T21" fmla="*/ 56 h 176"/>
              <a:gd name="T22" fmla="*/ 27 w 193"/>
              <a:gd name="T23" fmla="*/ 27 h 176"/>
              <a:gd name="T24" fmla="*/ 58 w 193"/>
              <a:gd name="T25" fmla="*/ 8 h 176"/>
              <a:gd name="T26" fmla="*/ 95 w 193"/>
              <a:gd name="T27" fmla="*/ 1 h 176"/>
              <a:gd name="T28" fmla="*/ 131 w 193"/>
              <a:gd name="T29" fmla="*/ 7 h 176"/>
              <a:gd name="T30" fmla="*/ 163 w 193"/>
              <a:gd name="T31" fmla="*/ 25 h 176"/>
              <a:gd name="T32" fmla="*/ 125 w 193"/>
              <a:gd name="T33" fmla="*/ 21 h 176"/>
              <a:gd name="T34" fmla="*/ 95 w 193"/>
              <a:gd name="T35" fmla="*/ 16 h 176"/>
              <a:gd name="T36" fmla="*/ 64 w 193"/>
              <a:gd name="T37" fmla="*/ 22 h 176"/>
              <a:gd name="T38" fmla="*/ 38 w 193"/>
              <a:gd name="T39" fmla="*/ 38 h 176"/>
              <a:gd name="T40" fmla="*/ 21 w 193"/>
              <a:gd name="T41" fmla="*/ 62 h 176"/>
              <a:gd name="T42" fmla="*/ 16 w 193"/>
              <a:gd name="T43" fmla="*/ 90 h 176"/>
              <a:gd name="T44" fmla="*/ 22 w 193"/>
              <a:gd name="T45" fmla="*/ 117 h 176"/>
              <a:gd name="T46" fmla="*/ 40 w 193"/>
              <a:gd name="T47" fmla="*/ 140 h 176"/>
              <a:gd name="T48" fmla="*/ 67 w 193"/>
              <a:gd name="T49" fmla="*/ 155 h 176"/>
              <a:gd name="T50" fmla="*/ 98 w 193"/>
              <a:gd name="T51" fmla="*/ 160 h 176"/>
              <a:gd name="T52" fmla="*/ 128 w 193"/>
              <a:gd name="T53" fmla="*/ 154 h 176"/>
              <a:gd name="T54" fmla="*/ 154 w 193"/>
              <a:gd name="T55" fmla="*/ 138 h 176"/>
              <a:gd name="T56" fmla="*/ 171 w 193"/>
              <a:gd name="T57" fmla="*/ 114 h 176"/>
              <a:gd name="T58" fmla="*/ 177 w 193"/>
              <a:gd name="T59" fmla="*/ 87 h 176"/>
              <a:gd name="T60" fmla="*/ 170 w 193"/>
              <a:gd name="T61" fmla="*/ 59 h 176"/>
              <a:gd name="T62" fmla="*/ 152 w 193"/>
              <a:gd name="T63"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3" h="176">
                <a:moveTo>
                  <a:pt x="165" y="27"/>
                </a:moveTo>
                <a:lnTo>
                  <a:pt x="184" y="53"/>
                </a:lnTo>
                <a:cubicBezTo>
                  <a:pt x="185" y="54"/>
                  <a:pt x="185" y="55"/>
                  <a:pt x="185" y="56"/>
                </a:cubicBezTo>
                <a:lnTo>
                  <a:pt x="192" y="87"/>
                </a:lnTo>
                <a:cubicBezTo>
                  <a:pt x="193" y="88"/>
                  <a:pt x="193" y="89"/>
                  <a:pt x="192" y="90"/>
                </a:cubicBezTo>
                <a:lnTo>
                  <a:pt x="185" y="120"/>
                </a:lnTo>
                <a:cubicBezTo>
                  <a:pt x="185" y="121"/>
                  <a:pt x="185" y="122"/>
                  <a:pt x="184" y="123"/>
                </a:cubicBezTo>
                <a:lnTo>
                  <a:pt x="165" y="149"/>
                </a:lnTo>
                <a:cubicBezTo>
                  <a:pt x="164" y="150"/>
                  <a:pt x="163" y="151"/>
                  <a:pt x="163" y="151"/>
                </a:cubicBezTo>
                <a:lnTo>
                  <a:pt x="134" y="168"/>
                </a:lnTo>
                <a:cubicBezTo>
                  <a:pt x="133" y="169"/>
                  <a:pt x="132" y="169"/>
                  <a:pt x="131" y="169"/>
                </a:cubicBezTo>
                <a:lnTo>
                  <a:pt x="98" y="175"/>
                </a:lnTo>
                <a:cubicBezTo>
                  <a:pt x="97" y="176"/>
                  <a:pt x="96" y="176"/>
                  <a:pt x="95" y="175"/>
                </a:cubicBezTo>
                <a:lnTo>
                  <a:pt x="61" y="169"/>
                </a:lnTo>
                <a:cubicBezTo>
                  <a:pt x="60" y="169"/>
                  <a:pt x="59" y="169"/>
                  <a:pt x="58" y="168"/>
                </a:cubicBezTo>
                <a:lnTo>
                  <a:pt x="29" y="151"/>
                </a:lnTo>
                <a:cubicBezTo>
                  <a:pt x="28" y="151"/>
                  <a:pt x="28" y="150"/>
                  <a:pt x="27" y="149"/>
                </a:cubicBezTo>
                <a:lnTo>
                  <a:pt x="8" y="123"/>
                </a:lnTo>
                <a:cubicBezTo>
                  <a:pt x="7" y="122"/>
                  <a:pt x="7" y="121"/>
                  <a:pt x="7" y="120"/>
                </a:cubicBezTo>
                <a:lnTo>
                  <a:pt x="1" y="90"/>
                </a:lnTo>
                <a:cubicBezTo>
                  <a:pt x="0" y="89"/>
                  <a:pt x="0" y="88"/>
                  <a:pt x="1" y="87"/>
                </a:cubicBezTo>
                <a:lnTo>
                  <a:pt x="7" y="56"/>
                </a:lnTo>
                <a:cubicBezTo>
                  <a:pt x="7" y="55"/>
                  <a:pt x="7" y="54"/>
                  <a:pt x="8" y="53"/>
                </a:cubicBezTo>
                <a:lnTo>
                  <a:pt x="27" y="27"/>
                </a:lnTo>
                <a:cubicBezTo>
                  <a:pt x="28" y="26"/>
                  <a:pt x="28" y="25"/>
                  <a:pt x="29" y="25"/>
                </a:cubicBezTo>
                <a:lnTo>
                  <a:pt x="58" y="8"/>
                </a:lnTo>
                <a:cubicBezTo>
                  <a:pt x="59" y="7"/>
                  <a:pt x="60" y="7"/>
                  <a:pt x="61" y="7"/>
                </a:cubicBezTo>
                <a:lnTo>
                  <a:pt x="95" y="1"/>
                </a:lnTo>
                <a:cubicBezTo>
                  <a:pt x="96" y="0"/>
                  <a:pt x="97" y="0"/>
                  <a:pt x="98" y="1"/>
                </a:cubicBezTo>
                <a:lnTo>
                  <a:pt x="131" y="7"/>
                </a:lnTo>
                <a:cubicBezTo>
                  <a:pt x="132" y="7"/>
                  <a:pt x="133" y="7"/>
                  <a:pt x="134" y="8"/>
                </a:cubicBezTo>
                <a:lnTo>
                  <a:pt x="163" y="25"/>
                </a:lnTo>
                <a:lnTo>
                  <a:pt x="154" y="38"/>
                </a:lnTo>
                <a:lnTo>
                  <a:pt x="125" y="21"/>
                </a:lnTo>
                <a:lnTo>
                  <a:pt x="128" y="22"/>
                </a:lnTo>
                <a:lnTo>
                  <a:pt x="95" y="16"/>
                </a:lnTo>
                <a:lnTo>
                  <a:pt x="98" y="16"/>
                </a:lnTo>
                <a:lnTo>
                  <a:pt x="64" y="22"/>
                </a:lnTo>
                <a:lnTo>
                  <a:pt x="67" y="21"/>
                </a:lnTo>
                <a:lnTo>
                  <a:pt x="38" y="38"/>
                </a:lnTo>
                <a:lnTo>
                  <a:pt x="40" y="36"/>
                </a:lnTo>
                <a:lnTo>
                  <a:pt x="21" y="62"/>
                </a:lnTo>
                <a:lnTo>
                  <a:pt x="22" y="59"/>
                </a:lnTo>
                <a:lnTo>
                  <a:pt x="16" y="90"/>
                </a:lnTo>
                <a:lnTo>
                  <a:pt x="16" y="87"/>
                </a:lnTo>
                <a:lnTo>
                  <a:pt x="22" y="117"/>
                </a:lnTo>
                <a:lnTo>
                  <a:pt x="21" y="114"/>
                </a:lnTo>
                <a:lnTo>
                  <a:pt x="40" y="140"/>
                </a:lnTo>
                <a:lnTo>
                  <a:pt x="38" y="138"/>
                </a:lnTo>
                <a:lnTo>
                  <a:pt x="67" y="155"/>
                </a:lnTo>
                <a:lnTo>
                  <a:pt x="64" y="154"/>
                </a:lnTo>
                <a:lnTo>
                  <a:pt x="98" y="160"/>
                </a:lnTo>
                <a:lnTo>
                  <a:pt x="95" y="160"/>
                </a:lnTo>
                <a:lnTo>
                  <a:pt x="128" y="154"/>
                </a:lnTo>
                <a:lnTo>
                  <a:pt x="125" y="155"/>
                </a:lnTo>
                <a:lnTo>
                  <a:pt x="154" y="138"/>
                </a:lnTo>
                <a:lnTo>
                  <a:pt x="152" y="140"/>
                </a:lnTo>
                <a:lnTo>
                  <a:pt x="171" y="114"/>
                </a:lnTo>
                <a:lnTo>
                  <a:pt x="170" y="117"/>
                </a:lnTo>
                <a:lnTo>
                  <a:pt x="177" y="87"/>
                </a:lnTo>
                <a:lnTo>
                  <a:pt x="177" y="90"/>
                </a:lnTo>
                <a:lnTo>
                  <a:pt x="170" y="59"/>
                </a:lnTo>
                <a:lnTo>
                  <a:pt x="171" y="62"/>
                </a:lnTo>
                <a:lnTo>
                  <a:pt x="152" y="36"/>
                </a:lnTo>
                <a:lnTo>
                  <a:pt x="165" y="2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9" name="Freeform 257">
            <a:extLst>
              <a:ext uri="{FF2B5EF4-FFF2-40B4-BE49-F238E27FC236}">
                <a16:creationId xmlns:a16="http://schemas.microsoft.com/office/drawing/2014/main" xmlns="" id="{AFF2B7A2-4A59-4FD6-B0D0-19074B73D89C}"/>
              </a:ext>
            </a:extLst>
          </p:cNvPr>
          <p:cNvSpPr>
            <a:spLocks/>
          </p:cNvSpPr>
          <p:nvPr/>
        </p:nvSpPr>
        <p:spPr bwMode="auto">
          <a:xfrm>
            <a:off x="5438682" y="3803824"/>
            <a:ext cx="87313" cy="79375"/>
          </a:xfrm>
          <a:custGeom>
            <a:avLst/>
            <a:gdLst>
              <a:gd name="T0" fmla="*/ 184 w 193"/>
              <a:gd name="T1" fmla="*/ 53 h 176"/>
              <a:gd name="T2" fmla="*/ 192 w 193"/>
              <a:gd name="T3" fmla="*/ 87 h 176"/>
              <a:gd name="T4" fmla="*/ 185 w 193"/>
              <a:gd name="T5" fmla="*/ 120 h 176"/>
              <a:gd name="T6" fmla="*/ 165 w 193"/>
              <a:gd name="T7" fmla="*/ 149 h 176"/>
              <a:gd name="T8" fmla="*/ 134 w 193"/>
              <a:gd name="T9" fmla="*/ 168 h 176"/>
              <a:gd name="T10" fmla="*/ 98 w 193"/>
              <a:gd name="T11" fmla="*/ 175 h 176"/>
              <a:gd name="T12" fmla="*/ 61 w 193"/>
              <a:gd name="T13" fmla="*/ 169 h 176"/>
              <a:gd name="T14" fmla="*/ 29 w 193"/>
              <a:gd name="T15" fmla="*/ 151 h 176"/>
              <a:gd name="T16" fmla="*/ 8 w 193"/>
              <a:gd name="T17" fmla="*/ 123 h 176"/>
              <a:gd name="T18" fmla="*/ 1 w 193"/>
              <a:gd name="T19" fmla="*/ 90 h 176"/>
              <a:gd name="T20" fmla="*/ 7 w 193"/>
              <a:gd name="T21" fmla="*/ 56 h 176"/>
              <a:gd name="T22" fmla="*/ 27 w 193"/>
              <a:gd name="T23" fmla="*/ 27 h 176"/>
              <a:gd name="T24" fmla="*/ 58 w 193"/>
              <a:gd name="T25" fmla="*/ 8 h 176"/>
              <a:gd name="T26" fmla="*/ 95 w 193"/>
              <a:gd name="T27" fmla="*/ 1 h 176"/>
              <a:gd name="T28" fmla="*/ 131 w 193"/>
              <a:gd name="T29" fmla="*/ 7 h 176"/>
              <a:gd name="T30" fmla="*/ 163 w 193"/>
              <a:gd name="T31" fmla="*/ 25 h 176"/>
              <a:gd name="T32" fmla="*/ 125 w 193"/>
              <a:gd name="T33" fmla="*/ 21 h 176"/>
              <a:gd name="T34" fmla="*/ 95 w 193"/>
              <a:gd name="T35" fmla="*/ 16 h 176"/>
              <a:gd name="T36" fmla="*/ 64 w 193"/>
              <a:gd name="T37" fmla="*/ 22 h 176"/>
              <a:gd name="T38" fmla="*/ 38 w 193"/>
              <a:gd name="T39" fmla="*/ 38 h 176"/>
              <a:gd name="T40" fmla="*/ 21 w 193"/>
              <a:gd name="T41" fmla="*/ 62 h 176"/>
              <a:gd name="T42" fmla="*/ 16 w 193"/>
              <a:gd name="T43" fmla="*/ 90 h 176"/>
              <a:gd name="T44" fmla="*/ 22 w 193"/>
              <a:gd name="T45" fmla="*/ 117 h 176"/>
              <a:gd name="T46" fmla="*/ 40 w 193"/>
              <a:gd name="T47" fmla="*/ 140 h 176"/>
              <a:gd name="T48" fmla="*/ 67 w 193"/>
              <a:gd name="T49" fmla="*/ 155 h 176"/>
              <a:gd name="T50" fmla="*/ 98 w 193"/>
              <a:gd name="T51" fmla="*/ 160 h 176"/>
              <a:gd name="T52" fmla="*/ 128 w 193"/>
              <a:gd name="T53" fmla="*/ 154 h 176"/>
              <a:gd name="T54" fmla="*/ 154 w 193"/>
              <a:gd name="T55" fmla="*/ 138 h 176"/>
              <a:gd name="T56" fmla="*/ 171 w 193"/>
              <a:gd name="T57" fmla="*/ 114 h 176"/>
              <a:gd name="T58" fmla="*/ 177 w 193"/>
              <a:gd name="T59" fmla="*/ 87 h 176"/>
              <a:gd name="T60" fmla="*/ 170 w 193"/>
              <a:gd name="T61" fmla="*/ 59 h 176"/>
              <a:gd name="T62" fmla="*/ 152 w 193"/>
              <a:gd name="T63"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3" h="176">
                <a:moveTo>
                  <a:pt x="165" y="27"/>
                </a:moveTo>
                <a:lnTo>
                  <a:pt x="184" y="53"/>
                </a:lnTo>
                <a:cubicBezTo>
                  <a:pt x="185" y="54"/>
                  <a:pt x="185" y="55"/>
                  <a:pt x="185" y="56"/>
                </a:cubicBezTo>
                <a:lnTo>
                  <a:pt x="192" y="87"/>
                </a:lnTo>
                <a:cubicBezTo>
                  <a:pt x="193" y="88"/>
                  <a:pt x="193" y="89"/>
                  <a:pt x="192" y="90"/>
                </a:cubicBezTo>
                <a:lnTo>
                  <a:pt x="185" y="120"/>
                </a:lnTo>
                <a:cubicBezTo>
                  <a:pt x="185" y="121"/>
                  <a:pt x="185" y="122"/>
                  <a:pt x="184" y="123"/>
                </a:cubicBezTo>
                <a:lnTo>
                  <a:pt x="165" y="149"/>
                </a:lnTo>
                <a:cubicBezTo>
                  <a:pt x="164" y="150"/>
                  <a:pt x="163" y="151"/>
                  <a:pt x="163" y="151"/>
                </a:cubicBezTo>
                <a:lnTo>
                  <a:pt x="134" y="168"/>
                </a:lnTo>
                <a:cubicBezTo>
                  <a:pt x="133" y="169"/>
                  <a:pt x="132" y="169"/>
                  <a:pt x="131" y="169"/>
                </a:cubicBezTo>
                <a:lnTo>
                  <a:pt x="98" y="175"/>
                </a:lnTo>
                <a:cubicBezTo>
                  <a:pt x="97" y="176"/>
                  <a:pt x="96" y="176"/>
                  <a:pt x="95" y="175"/>
                </a:cubicBezTo>
                <a:lnTo>
                  <a:pt x="61" y="169"/>
                </a:lnTo>
                <a:cubicBezTo>
                  <a:pt x="60" y="169"/>
                  <a:pt x="59" y="169"/>
                  <a:pt x="58" y="168"/>
                </a:cubicBezTo>
                <a:lnTo>
                  <a:pt x="29" y="151"/>
                </a:lnTo>
                <a:cubicBezTo>
                  <a:pt x="28" y="151"/>
                  <a:pt x="28" y="150"/>
                  <a:pt x="27" y="149"/>
                </a:cubicBezTo>
                <a:lnTo>
                  <a:pt x="8" y="123"/>
                </a:lnTo>
                <a:cubicBezTo>
                  <a:pt x="7" y="122"/>
                  <a:pt x="7" y="121"/>
                  <a:pt x="7" y="120"/>
                </a:cubicBezTo>
                <a:lnTo>
                  <a:pt x="1" y="90"/>
                </a:lnTo>
                <a:cubicBezTo>
                  <a:pt x="0" y="89"/>
                  <a:pt x="0" y="88"/>
                  <a:pt x="1" y="87"/>
                </a:cubicBezTo>
                <a:lnTo>
                  <a:pt x="7" y="56"/>
                </a:lnTo>
                <a:cubicBezTo>
                  <a:pt x="7" y="55"/>
                  <a:pt x="7" y="54"/>
                  <a:pt x="8" y="53"/>
                </a:cubicBezTo>
                <a:lnTo>
                  <a:pt x="27" y="27"/>
                </a:lnTo>
                <a:cubicBezTo>
                  <a:pt x="28" y="26"/>
                  <a:pt x="28" y="25"/>
                  <a:pt x="29" y="25"/>
                </a:cubicBezTo>
                <a:lnTo>
                  <a:pt x="58" y="8"/>
                </a:lnTo>
                <a:cubicBezTo>
                  <a:pt x="59" y="7"/>
                  <a:pt x="60" y="7"/>
                  <a:pt x="61" y="7"/>
                </a:cubicBezTo>
                <a:lnTo>
                  <a:pt x="95" y="1"/>
                </a:lnTo>
                <a:cubicBezTo>
                  <a:pt x="96" y="0"/>
                  <a:pt x="97" y="0"/>
                  <a:pt x="98" y="1"/>
                </a:cubicBezTo>
                <a:lnTo>
                  <a:pt x="131" y="7"/>
                </a:lnTo>
                <a:cubicBezTo>
                  <a:pt x="132" y="7"/>
                  <a:pt x="133" y="7"/>
                  <a:pt x="134" y="8"/>
                </a:cubicBezTo>
                <a:lnTo>
                  <a:pt x="163" y="25"/>
                </a:lnTo>
                <a:lnTo>
                  <a:pt x="154" y="38"/>
                </a:lnTo>
                <a:lnTo>
                  <a:pt x="125" y="21"/>
                </a:lnTo>
                <a:lnTo>
                  <a:pt x="128" y="22"/>
                </a:lnTo>
                <a:lnTo>
                  <a:pt x="95" y="16"/>
                </a:lnTo>
                <a:lnTo>
                  <a:pt x="98" y="16"/>
                </a:lnTo>
                <a:lnTo>
                  <a:pt x="64" y="22"/>
                </a:lnTo>
                <a:lnTo>
                  <a:pt x="67" y="21"/>
                </a:lnTo>
                <a:lnTo>
                  <a:pt x="38" y="38"/>
                </a:lnTo>
                <a:lnTo>
                  <a:pt x="40" y="36"/>
                </a:lnTo>
                <a:lnTo>
                  <a:pt x="21" y="62"/>
                </a:lnTo>
                <a:lnTo>
                  <a:pt x="22" y="59"/>
                </a:lnTo>
                <a:lnTo>
                  <a:pt x="16" y="90"/>
                </a:lnTo>
                <a:lnTo>
                  <a:pt x="16" y="87"/>
                </a:lnTo>
                <a:lnTo>
                  <a:pt x="22" y="117"/>
                </a:lnTo>
                <a:lnTo>
                  <a:pt x="21" y="114"/>
                </a:lnTo>
                <a:lnTo>
                  <a:pt x="40" y="140"/>
                </a:lnTo>
                <a:lnTo>
                  <a:pt x="38" y="138"/>
                </a:lnTo>
                <a:lnTo>
                  <a:pt x="67" y="155"/>
                </a:lnTo>
                <a:lnTo>
                  <a:pt x="64" y="154"/>
                </a:lnTo>
                <a:lnTo>
                  <a:pt x="98" y="160"/>
                </a:lnTo>
                <a:lnTo>
                  <a:pt x="95" y="160"/>
                </a:lnTo>
                <a:lnTo>
                  <a:pt x="128" y="154"/>
                </a:lnTo>
                <a:lnTo>
                  <a:pt x="125" y="155"/>
                </a:lnTo>
                <a:lnTo>
                  <a:pt x="154" y="138"/>
                </a:lnTo>
                <a:lnTo>
                  <a:pt x="152" y="140"/>
                </a:lnTo>
                <a:lnTo>
                  <a:pt x="171" y="114"/>
                </a:lnTo>
                <a:lnTo>
                  <a:pt x="170" y="117"/>
                </a:lnTo>
                <a:lnTo>
                  <a:pt x="177" y="87"/>
                </a:lnTo>
                <a:lnTo>
                  <a:pt x="177" y="90"/>
                </a:lnTo>
                <a:lnTo>
                  <a:pt x="170" y="59"/>
                </a:lnTo>
                <a:lnTo>
                  <a:pt x="171" y="62"/>
                </a:lnTo>
                <a:lnTo>
                  <a:pt x="152" y="36"/>
                </a:lnTo>
                <a:lnTo>
                  <a:pt x="165" y="2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0" name="Freeform 257">
            <a:extLst>
              <a:ext uri="{FF2B5EF4-FFF2-40B4-BE49-F238E27FC236}">
                <a16:creationId xmlns:a16="http://schemas.microsoft.com/office/drawing/2014/main" xmlns="" id="{6767E110-9525-4379-934C-DE8B60999451}"/>
              </a:ext>
            </a:extLst>
          </p:cNvPr>
          <p:cNvSpPr>
            <a:spLocks/>
          </p:cNvSpPr>
          <p:nvPr/>
        </p:nvSpPr>
        <p:spPr bwMode="auto">
          <a:xfrm>
            <a:off x="5256170" y="3670408"/>
            <a:ext cx="87313" cy="79375"/>
          </a:xfrm>
          <a:custGeom>
            <a:avLst/>
            <a:gdLst>
              <a:gd name="T0" fmla="*/ 184 w 193"/>
              <a:gd name="T1" fmla="*/ 53 h 176"/>
              <a:gd name="T2" fmla="*/ 192 w 193"/>
              <a:gd name="T3" fmla="*/ 87 h 176"/>
              <a:gd name="T4" fmla="*/ 185 w 193"/>
              <a:gd name="T5" fmla="*/ 120 h 176"/>
              <a:gd name="T6" fmla="*/ 165 w 193"/>
              <a:gd name="T7" fmla="*/ 149 h 176"/>
              <a:gd name="T8" fmla="*/ 134 w 193"/>
              <a:gd name="T9" fmla="*/ 168 h 176"/>
              <a:gd name="T10" fmla="*/ 98 w 193"/>
              <a:gd name="T11" fmla="*/ 175 h 176"/>
              <a:gd name="T12" fmla="*/ 61 w 193"/>
              <a:gd name="T13" fmla="*/ 169 h 176"/>
              <a:gd name="T14" fmla="*/ 29 w 193"/>
              <a:gd name="T15" fmla="*/ 151 h 176"/>
              <a:gd name="T16" fmla="*/ 8 w 193"/>
              <a:gd name="T17" fmla="*/ 123 h 176"/>
              <a:gd name="T18" fmla="*/ 1 w 193"/>
              <a:gd name="T19" fmla="*/ 90 h 176"/>
              <a:gd name="T20" fmla="*/ 7 w 193"/>
              <a:gd name="T21" fmla="*/ 56 h 176"/>
              <a:gd name="T22" fmla="*/ 27 w 193"/>
              <a:gd name="T23" fmla="*/ 27 h 176"/>
              <a:gd name="T24" fmla="*/ 58 w 193"/>
              <a:gd name="T25" fmla="*/ 8 h 176"/>
              <a:gd name="T26" fmla="*/ 95 w 193"/>
              <a:gd name="T27" fmla="*/ 1 h 176"/>
              <a:gd name="T28" fmla="*/ 131 w 193"/>
              <a:gd name="T29" fmla="*/ 7 h 176"/>
              <a:gd name="T30" fmla="*/ 163 w 193"/>
              <a:gd name="T31" fmla="*/ 25 h 176"/>
              <a:gd name="T32" fmla="*/ 125 w 193"/>
              <a:gd name="T33" fmla="*/ 21 h 176"/>
              <a:gd name="T34" fmla="*/ 95 w 193"/>
              <a:gd name="T35" fmla="*/ 16 h 176"/>
              <a:gd name="T36" fmla="*/ 64 w 193"/>
              <a:gd name="T37" fmla="*/ 22 h 176"/>
              <a:gd name="T38" fmla="*/ 38 w 193"/>
              <a:gd name="T39" fmla="*/ 38 h 176"/>
              <a:gd name="T40" fmla="*/ 21 w 193"/>
              <a:gd name="T41" fmla="*/ 62 h 176"/>
              <a:gd name="T42" fmla="*/ 16 w 193"/>
              <a:gd name="T43" fmla="*/ 90 h 176"/>
              <a:gd name="T44" fmla="*/ 22 w 193"/>
              <a:gd name="T45" fmla="*/ 117 h 176"/>
              <a:gd name="T46" fmla="*/ 40 w 193"/>
              <a:gd name="T47" fmla="*/ 140 h 176"/>
              <a:gd name="T48" fmla="*/ 67 w 193"/>
              <a:gd name="T49" fmla="*/ 155 h 176"/>
              <a:gd name="T50" fmla="*/ 98 w 193"/>
              <a:gd name="T51" fmla="*/ 160 h 176"/>
              <a:gd name="T52" fmla="*/ 128 w 193"/>
              <a:gd name="T53" fmla="*/ 154 h 176"/>
              <a:gd name="T54" fmla="*/ 154 w 193"/>
              <a:gd name="T55" fmla="*/ 138 h 176"/>
              <a:gd name="T56" fmla="*/ 171 w 193"/>
              <a:gd name="T57" fmla="*/ 114 h 176"/>
              <a:gd name="T58" fmla="*/ 177 w 193"/>
              <a:gd name="T59" fmla="*/ 87 h 176"/>
              <a:gd name="T60" fmla="*/ 170 w 193"/>
              <a:gd name="T61" fmla="*/ 59 h 176"/>
              <a:gd name="T62" fmla="*/ 152 w 193"/>
              <a:gd name="T63"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3" h="176">
                <a:moveTo>
                  <a:pt x="165" y="27"/>
                </a:moveTo>
                <a:lnTo>
                  <a:pt x="184" y="53"/>
                </a:lnTo>
                <a:cubicBezTo>
                  <a:pt x="185" y="54"/>
                  <a:pt x="185" y="55"/>
                  <a:pt x="185" y="56"/>
                </a:cubicBezTo>
                <a:lnTo>
                  <a:pt x="192" y="87"/>
                </a:lnTo>
                <a:cubicBezTo>
                  <a:pt x="193" y="88"/>
                  <a:pt x="193" y="89"/>
                  <a:pt x="192" y="90"/>
                </a:cubicBezTo>
                <a:lnTo>
                  <a:pt x="185" y="120"/>
                </a:lnTo>
                <a:cubicBezTo>
                  <a:pt x="185" y="121"/>
                  <a:pt x="185" y="122"/>
                  <a:pt x="184" y="123"/>
                </a:cubicBezTo>
                <a:lnTo>
                  <a:pt x="165" y="149"/>
                </a:lnTo>
                <a:cubicBezTo>
                  <a:pt x="164" y="150"/>
                  <a:pt x="163" y="151"/>
                  <a:pt x="163" y="151"/>
                </a:cubicBezTo>
                <a:lnTo>
                  <a:pt x="134" y="168"/>
                </a:lnTo>
                <a:cubicBezTo>
                  <a:pt x="133" y="169"/>
                  <a:pt x="132" y="169"/>
                  <a:pt x="131" y="169"/>
                </a:cubicBezTo>
                <a:lnTo>
                  <a:pt x="98" y="175"/>
                </a:lnTo>
                <a:cubicBezTo>
                  <a:pt x="97" y="176"/>
                  <a:pt x="96" y="176"/>
                  <a:pt x="95" y="175"/>
                </a:cubicBezTo>
                <a:lnTo>
                  <a:pt x="61" y="169"/>
                </a:lnTo>
                <a:cubicBezTo>
                  <a:pt x="60" y="169"/>
                  <a:pt x="59" y="169"/>
                  <a:pt x="58" y="168"/>
                </a:cubicBezTo>
                <a:lnTo>
                  <a:pt x="29" y="151"/>
                </a:lnTo>
                <a:cubicBezTo>
                  <a:pt x="28" y="151"/>
                  <a:pt x="28" y="150"/>
                  <a:pt x="27" y="149"/>
                </a:cubicBezTo>
                <a:lnTo>
                  <a:pt x="8" y="123"/>
                </a:lnTo>
                <a:cubicBezTo>
                  <a:pt x="7" y="122"/>
                  <a:pt x="7" y="121"/>
                  <a:pt x="7" y="120"/>
                </a:cubicBezTo>
                <a:lnTo>
                  <a:pt x="1" y="90"/>
                </a:lnTo>
                <a:cubicBezTo>
                  <a:pt x="0" y="89"/>
                  <a:pt x="0" y="88"/>
                  <a:pt x="1" y="87"/>
                </a:cubicBezTo>
                <a:lnTo>
                  <a:pt x="7" y="56"/>
                </a:lnTo>
                <a:cubicBezTo>
                  <a:pt x="7" y="55"/>
                  <a:pt x="7" y="54"/>
                  <a:pt x="8" y="53"/>
                </a:cubicBezTo>
                <a:lnTo>
                  <a:pt x="27" y="27"/>
                </a:lnTo>
                <a:cubicBezTo>
                  <a:pt x="28" y="26"/>
                  <a:pt x="28" y="25"/>
                  <a:pt x="29" y="25"/>
                </a:cubicBezTo>
                <a:lnTo>
                  <a:pt x="58" y="8"/>
                </a:lnTo>
                <a:cubicBezTo>
                  <a:pt x="59" y="7"/>
                  <a:pt x="60" y="7"/>
                  <a:pt x="61" y="7"/>
                </a:cubicBezTo>
                <a:lnTo>
                  <a:pt x="95" y="1"/>
                </a:lnTo>
                <a:cubicBezTo>
                  <a:pt x="96" y="0"/>
                  <a:pt x="97" y="0"/>
                  <a:pt x="98" y="1"/>
                </a:cubicBezTo>
                <a:lnTo>
                  <a:pt x="131" y="7"/>
                </a:lnTo>
                <a:cubicBezTo>
                  <a:pt x="132" y="7"/>
                  <a:pt x="133" y="7"/>
                  <a:pt x="134" y="8"/>
                </a:cubicBezTo>
                <a:lnTo>
                  <a:pt x="163" y="25"/>
                </a:lnTo>
                <a:lnTo>
                  <a:pt x="154" y="38"/>
                </a:lnTo>
                <a:lnTo>
                  <a:pt x="125" y="21"/>
                </a:lnTo>
                <a:lnTo>
                  <a:pt x="128" y="22"/>
                </a:lnTo>
                <a:lnTo>
                  <a:pt x="95" y="16"/>
                </a:lnTo>
                <a:lnTo>
                  <a:pt x="98" y="16"/>
                </a:lnTo>
                <a:lnTo>
                  <a:pt x="64" y="22"/>
                </a:lnTo>
                <a:lnTo>
                  <a:pt x="67" y="21"/>
                </a:lnTo>
                <a:lnTo>
                  <a:pt x="38" y="38"/>
                </a:lnTo>
                <a:lnTo>
                  <a:pt x="40" y="36"/>
                </a:lnTo>
                <a:lnTo>
                  <a:pt x="21" y="62"/>
                </a:lnTo>
                <a:lnTo>
                  <a:pt x="22" y="59"/>
                </a:lnTo>
                <a:lnTo>
                  <a:pt x="16" y="90"/>
                </a:lnTo>
                <a:lnTo>
                  <a:pt x="16" y="87"/>
                </a:lnTo>
                <a:lnTo>
                  <a:pt x="22" y="117"/>
                </a:lnTo>
                <a:lnTo>
                  <a:pt x="21" y="114"/>
                </a:lnTo>
                <a:lnTo>
                  <a:pt x="40" y="140"/>
                </a:lnTo>
                <a:lnTo>
                  <a:pt x="38" y="138"/>
                </a:lnTo>
                <a:lnTo>
                  <a:pt x="67" y="155"/>
                </a:lnTo>
                <a:lnTo>
                  <a:pt x="64" y="154"/>
                </a:lnTo>
                <a:lnTo>
                  <a:pt x="98" y="160"/>
                </a:lnTo>
                <a:lnTo>
                  <a:pt x="95" y="160"/>
                </a:lnTo>
                <a:lnTo>
                  <a:pt x="128" y="154"/>
                </a:lnTo>
                <a:lnTo>
                  <a:pt x="125" y="155"/>
                </a:lnTo>
                <a:lnTo>
                  <a:pt x="154" y="138"/>
                </a:lnTo>
                <a:lnTo>
                  <a:pt x="152" y="140"/>
                </a:lnTo>
                <a:lnTo>
                  <a:pt x="171" y="114"/>
                </a:lnTo>
                <a:lnTo>
                  <a:pt x="170" y="117"/>
                </a:lnTo>
                <a:lnTo>
                  <a:pt x="177" y="87"/>
                </a:lnTo>
                <a:lnTo>
                  <a:pt x="177" y="90"/>
                </a:lnTo>
                <a:lnTo>
                  <a:pt x="170" y="59"/>
                </a:lnTo>
                <a:lnTo>
                  <a:pt x="171" y="62"/>
                </a:lnTo>
                <a:lnTo>
                  <a:pt x="152" y="36"/>
                </a:lnTo>
                <a:lnTo>
                  <a:pt x="165" y="2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1" name="Freeform 257">
            <a:extLst>
              <a:ext uri="{FF2B5EF4-FFF2-40B4-BE49-F238E27FC236}">
                <a16:creationId xmlns:a16="http://schemas.microsoft.com/office/drawing/2014/main" xmlns="" id="{FC1A7543-4322-446E-A3B7-E49D5AAEC22E}"/>
              </a:ext>
            </a:extLst>
          </p:cNvPr>
          <p:cNvSpPr>
            <a:spLocks/>
          </p:cNvSpPr>
          <p:nvPr/>
        </p:nvSpPr>
        <p:spPr bwMode="auto">
          <a:xfrm>
            <a:off x="5334685" y="3947915"/>
            <a:ext cx="87313" cy="79375"/>
          </a:xfrm>
          <a:custGeom>
            <a:avLst/>
            <a:gdLst>
              <a:gd name="T0" fmla="*/ 184 w 193"/>
              <a:gd name="T1" fmla="*/ 53 h 176"/>
              <a:gd name="T2" fmla="*/ 192 w 193"/>
              <a:gd name="T3" fmla="*/ 87 h 176"/>
              <a:gd name="T4" fmla="*/ 185 w 193"/>
              <a:gd name="T5" fmla="*/ 120 h 176"/>
              <a:gd name="T6" fmla="*/ 165 w 193"/>
              <a:gd name="T7" fmla="*/ 149 h 176"/>
              <a:gd name="T8" fmla="*/ 134 w 193"/>
              <a:gd name="T9" fmla="*/ 168 h 176"/>
              <a:gd name="T10" fmla="*/ 98 w 193"/>
              <a:gd name="T11" fmla="*/ 175 h 176"/>
              <a:gd name="T12" fmla="*/ 61 w 193"/>
              <a:gd name="T13" fmla="*/ 169 h 176"/>
              <a:gd name="T14" fmla="*/ 29 w 193"/>
              <a:gd name="T15" fmla="*/ 151 h 176"/>
              <a:gd name="T16" fmla="*/ 8 w 193"/>
              <a:gd name="T17" fmla="*/ 123 h 176"/>
              <a:gd name="T18" fmla="*/ 1 w 193"/>
              <a:gd name="T19" fmla="*/ 90 h 176"/>
              <a:gd name="T20" fmla="*/ 7 w 193"/>
              <a:gd name="T21" fmla="*/ 56 h 176"/>
              <a:gd name="T22" fmla="*/ 27 w 193"/>
              <a:gd name="T23" fmla="*/ 27 h 176"/>
              <a:gd name="T24" fmla="*/ 58 w 193"/>
              <a:gd name="T25" fmla="*/ 8 h 176"/>
              <a:gd name="T26" fmla="*/ 95 w 193"/>
              <a:gd name="T27" fmla="*/ 1 h 176"/>
              <a:gd name="T28" fmla="*/ 131 w 193"/>
              <a:gd name="T29" fmla="*/ 7 h 176"/>
              <a:gd name="T30" fmla="*/ 163 w 193"/>
              <a:gd name="T31" fmla="*/ 25 h 176"/>
              <a:gd name="T32" fmla="*/ 125 w 193"/>
              <a:gd name="T33" fmla="*/ 21 h 176"/>
              <a:gd name="T34" fmla="*/ 95 w 193"/>
              <a:gd name="T35" fmla="*/ 16 h 176"/>
              <a:gd name="T36" fmla="*/ 64 w 193"/>
              <a:gd name="T37" fmla="*/ 22 h 176"/>
              <a:gd name="T38" fmla="*/ 38 w 193"/>
              <a:gd name="T39" fmla="*/ 38 h 176"/>
              <a:gd name="T40" fmla="*/ 21 w 193"/>
              <a:gd name="T41" fmla="*/ 62 h 176"/>
              <a:gd name="T42" fmla="*/ 16 w 193"/>
              <a:gd name="T43" fmla="*/ 90 h 176"/>
              <a:gd name="T44" fmla="*/ 22 w 193"/>
              <a:gd name="T45" fmla="*/ 117 h 176"/>
              <a:gd name="T46" fmla="*/ 40 w 193"/>
              <a:gd name="T47" fmla="*/ 140 h 176"/>
              <a:gd name="T48" fmla="*/ 67 w 193"/>
              <a:gd name="T49" fmla="*/ 155 h 176"/>
              <a:gd name="T50" fmla="*/ 98 w 193"/>
              <a:gd name="T51" fmla="*/ 160 h 176"/>
              <a:gd name="T52" fmla="*/ 128 w 193"/>
              <a:gd name="T53" fmla="*/ 154 h 176"/>
              <a:gd name="T54" fmla="*/ 154 w 193"/>
              <a:gd name="T55" fmla="*/ 138 h 176"/>
              <a:gd name="T56" fmla="*/ 171 w 193"/>
              <a:gd name="T57" fmla="*/ 114 h 176"/>
              <a:gd name="T58" fmla="*/ 177 w 193"/>
              <a:gd name="T59" fmla="*/ 87 h 176"/>
              <a:gd name="T60" fmla="*/ 170 w 193"/>
              <a:gd name="T61" fmla="*/ 59 h 176"/>
              <a:gd name="T62" fmla="*/ 152 w 193"/>
              <a:gd name="T63"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3" h="176">
                <a:moveTo>
                  <a:pt x="165" y="27"/>
                </a:moveTo>
                <a:lnTo>
                  <a:pt x="184" y="53"/>
                </a:lnTo>
                <a:cubicBezTo>
                  <a:pt x="185" y="54"/>
                  <a:pt x="185" y="55"/>
                  <a:pt x="185" y="56"/>
                </a:cubicBezTo>
                <a:lnTo>
                  <a:pt x="192" y="87"/>
                </a:lnTo>
                <a:cubicBezTo>
                  <a:pt x="193" y="88"/>
                  <a:pt x="193" y="89"/>
                  <a:pt x="192" y="90"/>
                </a:cubicBezTo>
                <a:lnTo>
                  <a:pt x="185" y="120"/>
                </a:lnTo>
                <a:cubicBezTo>
                  <a:pt x="185" y="121"/>
                  <a:pt x="185" y="122"/>
                  <a:pt x="184" y="123"/>
                </a:cubicBezTo>
                <a:lnTo>
                  <a:pt x="165" y="149"/>
                </a:lnTo>
                <a:cubicBezTo>
                  <a:pt x="164" y="150"/>
                  <a:pt x="163" y="151"/>
                  <a:pt x="163" y="151"/>
                </a:cubicBezTo>
                <a:lnTo>
                  <a:pt x="134" y="168"/>
                </a:lnTo>
                <a:cubicBezTo>
                  <a:pt x="133" y="169"/>
                  <a:pt x="132" y="169"/>
                  <a:pt x="131" y="169"/>
                </a:cubicBezTo>
                <a:lnTo>
                  <a:pt x="98" y="175"/>
                </a:lnTo>
                <a:cubicBezTo>
                  <a:pt x="97" y="176"/>
                  <a:pt x="96" y="176"/>
                  <a:pt x="95" y="175"/>
                </a:cubicBezTo>
                <a:lnTo>
                  <a:pt x="61" y="169"/>
                </a:lnTo>
                <a:cubicBezTo>
                  <a:pt x="60" y="169"/>
                  <a:pt x="59" y="169"/>
                  <a:pt x="58" y="168"/>
                </a:cubicBezTo>
                <a:lnTo>
                  <a:pt x="29" y="151"/>
                </a:lnTo>
                <a:cubicBezTo>
                  <a:pt x="28" y="151"/>
                  <a:pt x="28" y="150"/>
                  <a:pt x="27" y="149"/>
                </a:cubicBezTo>
                <a:lnTo>
                  <a:pt x="8" y="123"/>
                </a:lnTo>
                <a:cubicBezTo>
                  <a:pt x="7" y="122"/>
                  <a:pt x="7" y="121"/>
                  <a:pt x="7" y="120"/>
                </a:cubicBezTo>
                <a:lnTo>
                  <a:pt x="1" y="90"/>
                </a:lnTo>
                <a:cubicBezTo>
                  <a:pt x="0" y="89"/>
                  <a:pt x="0" y="88"/>
                  <a:pt x="1" y="87"/>
                </a:cubicBezTo>
                <a:lnTo>
                  <a:pt x="7" y="56"/>
                </a:lnTo>
                <a:cubicBezTo>
                  <a:pt x="7" y="55"/>
                  <a:pt x="7" y="54"/>
                  <a:pt x="8" y="53"/>
                </a:cubicBezTo>
                <a:lnTo>
                  <a:pt x="27" y="27"/>
                </a:lnTo>
                <a:cubicBezTo>
                  <a:pt x="28" y="26"/>
                  <a:pt x="28" y="25"/>
                  <a:pt x="29" y="25"/>
                </a:cubicBezTo>
                <a:lnTo>
                  <a:pt x="58" y="8"/>
                </a:lnTo>
                <a:cubicBezTo>
                  <a:pt x="59" y="7"/>
                  <a:pt x="60" y="7"/>
                  <a:pt x="61" y="7"/>
                </a:cubicBezTo>
                <a:lnTo>
                  <a:pt x="95" y="1"/>
                </a:lnTo>
                <a:cubicBezTo>
                  <a:pt x="96" y="0"/>
                  <a:pt x="97" y="0"/>
                  <a:pt x="98" y="1"/>
                </a:cubicBezTo>
                <a:lnTo>
                  <a:pt x="131" y="7"/>
                </a:lnTo>
                <a:cubicBezTo>
                  <a:pt x="132" y="7"/>
                  <a:pt x="133" y="7"/>
                  <a:pt x="134" y="8"/>
                </a:cubicBezTo>
                <a:lnTo>
                  <a:pt x="163" y="25"/>
                </a:lnTo>
                <a:lnTo>
                  <a:pt x="154" y="38"/>
                </a:lnTo>
                <a:lnTo>
                  <a:pt x="125" y="21"/>
                </a:lnTo>
                <a:lnTo>
                  <a:pt x="128" y="22"/>
                </a:lnTo>
                <a:lnTo>
                  <a:pt x="95" y="16"/>
                </a:lnTo>
                <a:lnTo>
                  <a:pt x="98" y="16"/>
                </a:lnTo>
                <a:lnTo>
                  <a:pt x="64" y="22"/>
                </a:lnTo>
                <a:lnTo>
                  <a:pt x="67" y="21"/>
                </a:lnTo>
                <a:lnTo>
                  <a:pt x="38" y="38"/>
                </a:lnTo>
                <a:lnTo>
                  <a:pt x="40" y="36"/>
                </a:lnTo>
                <a:lnTo>
                  <a:pt x="21" y="62"/>
                </a:lnTo>
                <a:lnTo>
                  <a:pt x="22" y="59"/>
                </a:lnTo>
                <a:lnTo>
                  <a:pt x="16" y="90"/>
                </a:lnTo>
                <a:lnTo>
                  <a:pt x="16" y="87"/>
                </a:lnTo>
                <a:lnTo>
                  <a:pt x="22" y="117"/>
                </a:lnTo>
                <a:lnTo>
                  <a:pt x="21" y="114"/>
                </a:lnTo>
                <a:lnTo>
                  <a:pt x="40" y="140"/>
                </a:lnTo>
                <a:lnTo>
                  <a:pt x="38" y="138"/>
                </a:lnTo>
                <a:lnTo>
                  <a:pt x="67" y="155"/>
                </a:lnTo>
                <a:lnTo>
                  <a:pt x="64" y="154"/>
                </a:lnTo>
                <a:lnTo>
                  <a:pt x="98" y="160"/>
                </a:lnTo>
                <a:lnTo>
                  <a:pt x="95" y="160"/>
                </a:lnTo>
                <a:lnTo>
                  <a:pt x="128" y="154"/>
                </a:lnTo>
                <a:lnTo>
                  <a:pt x="125" y="155"/>
                </a:lnTo>
                <a:lnTo>
                  <a:pt x="154" y="138"/>
                </a:lnTo>
                <a:lnTo>
                  <a:pt x="152" y="140"/>
                </a:lnTo>
                <a:lnTo>
                  <a:pt x="171" y="114"/>
                </a:lnTo>
                <a:lnTo>
                  <a:pt x="170" y="117"/>
                </a:lnTo>
                <a:lnTo>
                  <a:pt x="177" y="87"/>
                </a:lnTo>
                <a:lnTo>
                  <a:pt x="177" y="90"/>
                </a:lnTo>
                <a:lnTo>
                  <a:pt x="170" y="59"/>
                </a:lnTo>
                <a:lnTo>
                  <a:pt x="171" y="62"/>
                </a:lnTo>
                <a:lnTo>
                  <a:pt x="152" y="36"/>
                </a:lnTo>
                <a:lnTo>
                  <a:pt x="165" y="2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2" name="Freeform 257">
            <a:extLst>
              <a:ext uri="{FF2B5EF4-FFF2-40B4-BE49-F238E27FC236}">
                <a16:creationId xmlns:a16="http://schemas.microsoft.com/office/drawing/2014/main" xmlns="" id="{9DF76426-54FB-49CD-9B97-CCDBE505D2C1}"/>
              </a:ext>
            </a:extLst>
          </p:cNvPr>
          <p:cNvSpPr>
            <a:spLocks/>
          </p:cNvSpPr>
          <p:nvPr/>
        </p:nvSpPr>
        <p:spPr bwMode="auto">
          <a:xfrm>
            <a:off x="4083341" y="2922388"/>
            <a:ext cx="87313" cy="79375"/>
          </a:xfrm>
          <a:custGeom>
            <a:avLst/>
            <a:gdLst>
              <a:gd name="T0" fmla="*/ 184 w 193"/>
              <a:gd name="T1" fmla="*/ 53 h 176"/>
              <a:gd name="T2" fmla="*/ 192 w 193"/>
              <a:gd name="T3" fmla="*/ 87 h 176"/>
              <a:gd name="T4" fmla="*/ 185 w 193"/>
              <a:gd name="T5" fmla="*/ 120 h 176"/>
              <a:gd name="T6" fmla="*/ 165 w 193"/>
              <a:gd name="T7" fmla="*/ 149 h 176"/>
              <a:gd name="T8" fmla="*/ 134 w 193"/>
              <a:gd name="T9" fmla="*/ 168 h 176"/>
              <a:gd name="T10" fmla="*/ 98 w 193"/>
              <a:gd name="T11" fmla="*/ 175 h 176"/>
              <a:gd name="T12" fmla="*/ 61 w 193"/>
              <a:gd name="T13" fmla="*/ 169 h 176"/>
              <a:gd name="T14" fmla="*/ 29 w 193"/>
              <a:gd name="T15" fmla="*/ 151 h 176"/>
              <a:gd name="T16" fmla="*/ 8 w 193"/>
              <a:gd name="T17" fmla="*/ 123 h 176"/>
              <a:gd name="T18" fmla="*/ 1 w 193"/>
              <a:gd name="T19" fmla="*/ 90 h 176"/>
              <a:gd name="T20" fmla="*/ 7 w 193"/>
              <a:gd name="T21" fmla="*/ 56 h 176"/>
              <a:gd name="T22" fmla="*/ 27 w 193"/>
              <a:gd name="T23" fmla="*/ 27 h 176"/>
              <a:gd name="T24" fmla="*/ 58 w 193"/>
              <a:gd name="T25" fmla="*/ 8 h 176"/>
              <a:gd name="T26" fmla="*/ 95 w 193"/>
              <a:gd name="T27" fmla="*/ 1 h 176"/>
              <a:gd name="T28" fmla="*/ 131 w 193"/>
              <a:gd name="T29" fmla="*/ 7 h 176"/>
              <a:gd name="T30" fmla="*/ 163 w 193"/>
              <a:gd name="T31" fmla="*/ 25 h 176"/>
              <a:gd name="T32" fmla="*/ 125 w 193"/>
              <a:gd name="T33" fmla="*/ 21 h 176"/>
              <a:gd name="T34" fmla="*/ 95 w 193"/>
              <a:gd name="T35" fmla="*/ 16 h 176"/>
              <a:gd name="T36" fmla="*/ 64 w 193"/>
              <a:gd name="T37" fmla="*/ 22 h 176"/>
              <a:gd name="T38" fmla="*/ 38 w 193"/>
              <a:gd name="T39" fmla="*/ 38 h 176"/>
              <a:gd name="T40" fmla="*/ 21 w 193"/>
              <a:gd name="T41" fmla="*/ 62 h 176"/>
              <a:gd name="T42" fmla="*/ 16 w 193"/>
              <a:gd name="T43" fmla="*/ 90 h 176"/>
              <a:gd name="T44" fmla="*/ 22 w 193"/>
              <a:gd name="T45" fmla="*/ 117 h 176"/>
              <a:gd name="T46" fmla="*/ 40 w 193"/>
              <a:gd name="T47" fmla="*/ 140 h 176"/>
              <a:gd name="T48" fmla="*/ 67 w 193"/>
              <a:gd name="T49" fmla="*/ 155 h 176"/>
              <a:gd name="T50" fmla="*/ 98 w 193"/>
              <a:gd name="T51" fmla="*/ 160 h 176"/>
              <a:gd name="T52" fmla="*/ 128 w 193"/>
              <a:gd name="T53" fmla="*/ 154 h 176"/>
              <a:gd name="T54" fmla="*/ 154 w 193"/>
              <a:gd name="T55" fmla="*/ 138 h 176"/>
              <a:gd name="T56" fmla="*/ 171 w 193"/>
              <a:gd name="T57" fmla="*/ 114 h 176"/>
              <a:gd name="T58" fmla="*/ 177 w 193"/>
              <a:gd name="T59" fmla="*/ 87 h 176"/>
              <a:gd name="T60" fmla="*/ 170 w 193"/>
              <a:gd name="T61" fmla="*/ 59 h 176"/>
              <a:gd name="T62" fmla="*/ 152 w 193"/>
              <a:gd name="T63"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3" h="176">
                <a:moveTo>
                  <a:pt x="165" y="27"/>
                </a:moveTo>
                <a:lnTo>
                  <a:pt x="184" y="53"/>
                </a:lnTo>
                <a:cubicBezTo>
                  <a:pt x="185" y="54"/>
                  <a:pt x="185" y="55"/>
                  <a:pt x="185" y="56"/>
                </a:cubicBezTo>
                <a:lnTo>
                  <a:pt x="192" y="87"/>
                </a:lnTo>
                <a:cubicBezTo>
                  <a:pt x="193" y="88"/>
                  <a:pt x="193" y="89"/>
                  <a:pt x="192" y="90"/>
                </a:cubicBezTo>
                <a:lnTo>
                  <a:pt x="185" y="120"/>
                </a:lnTo>
                <a:cubicBezTo>
                  <a:pt x="185" y="121"/>
                  <a:pt x="185" y="122"/>
                  <a:pt x="184" y="123"/>
                </a:cubicBezTo>
                <a:lnTo>
                  <a:pt x="165" y="149"/>
                </a:lnTo>
                <a:cubicBezTo>
                  <a:pt x="164" y="150"/>
                  <a:pt x="163" y="151"/>
                  <a:pt x="163" y="151"/>
                </a:cubicBezTo>
                <a:lnTo>
                  <a:pt x="134" y="168"/>
                </a:lnTo>
                <a:cubicBezTo>
                  <a:pt x="133" y="169"/>
                  <a:pt x="132" y="169"/>
                  <a:pt x="131" y="169"/>
                </a:cubicBezTo>
                <a:lnTo>
                  <a:pt x="98" y="175"/>
                </a:lnTo>
                <a:cubicBezTo>
                  <a:pt x="97" y="176"/>
                  <a:pt x="96" y="176"/>
                  <a:pt x="95" y="175"/>
                </a:cubicBezTo>
                <a:lnTo>
                  <a:pt x="61" y="169"/>
                </a:lnTo>
                <a:cubicBezTo>
                  <a:pt x="60" y="169"/>
                  <a:pt x="59" y="169"/>
                  <a:pt x="58" y="168"/>
                </a:cubicBezTo>
                <a:lnTo>
                  <a:pt x="29" y="151"/>
                </a:lnTo>
                <a:cubicBezTo>
                  <a:pt x="28" y="151"/>
                  <a:pt x="28" y="150"/>
                  <a:pt x="27" y="149"/>
                </a:cubicBezTo>
                <a:lnTo>
                  <a:pt x="8" y="123"/>
                </a:lnTo>
                <a:cubicBezTo>
                  <a:pt x="7" y="122"/>
                  <a:pt x="7" y="121"/>
                  <a:pt x="7" y="120"/>
                </a:cubicBezTo>
                <a:lnTo>
                  <a:pt x="1" y="90"/>
                </a:lnTo>
                <a:cubicBezTo>
                  <a:pt x="0" y="89"/>
                  <a:pt x="0" y="88"/>
                  <a:pt x="1" y="87"/>
                </a:cubicBezTo>
                <a:lnTo>
                  <a:pt x="7" y="56"/>
                </a:lnTo>
                <a:cubicBezTo>
                  <a:pt x="7" y="55"/>
                  <a:pt x="7" y="54"/>
                  <a:pt x="8" y="53"/>
                </a:cubicBezTo>
                <a:lnTo>
                  <a:pt x="27" y="27"/>
                </a:lnTo>
                <a:cubicBezTo>
                  <a:pt x="28" y="26"/>
                  <a:pt x="28" y="25"/>
                  <a:pt x="29" y="25"/>
                </a:cubicBezTo>
                <a:lnTo>
                  <a:pt x="58" y="8"/>
                </a:lnTo>
                <a:cubicBezTo>
                  <a:pt x="59" y="7"/>
                  <a:pt x="60" y="7"/>
                  <a:pt x="61" y="7"/>
                </a:cubicBezTo>
                <a:lnTo>
                  <a:pt x="95" y="1"/>
                </a:lnTo>
                <a:cubicBezTo>
                  <a:pt x="96" y="0"/>
                  <a:pt x="97" y="0"/>
                  <a:pt x="98" y="1"/>
                </a:cubicBezTo>
                <a:lnTo>
                  <a:pt x="131" y="7"/>
                </a:lnTo>
                <a:cubicBezTo>
                  <a:pt x="132" y="7"/>
                  <a:pt x="133" y="7"/>
                  <a:pt x="134" y="8"/>
                </a:cubicBezTo>
                <a:lnTo>
                  <a:pt x="163" y="25"/>
                </a:lnTo>
                <a:lnTo>
                  <a:pt x="154" y="38"/>
                </a:lnTo>
                <a:lnTo>
                  <a:pt x="125" y="21"/>
                </a:lnTo>
                <a:lnTo>
                  <a:pt x="128" y="22"/>
                </a:lnTo>
                <a:lnTo>
                  <a:pt x="95" y="16"/>
                </a:lnTo>
                <a:lnTo>
                  <a:pt x="98" y="16"/>
                </a:lnTo>
                <a:lnTo>
                  <a:pt x="64" y="22"/>
                </a:lnTo>
                <a:lnTo>
                  <a:pt x="67" y="21"/>
                </a:lnTo>
                <a:lnTo>
                  <a:pt x="38" y="38"/>
                </a:lnTo>
                <a:lnTo>
                  <a:pt x="40" y="36"/>
                </a:lnTo>
                <a:lnTo>
                  <a:pt x="21" y="62"/>
                </a:lnTo>
                <a:lnTo>
                  <a:pt x="22" y="59"/>
                </a:lnTo>
                <a:lnTo>
                  <a:pt x="16" y="90"/>
                </a:lnTo>
                <a:lnTo>
                  <a:pt x="16" y="87"/>
                </a:lnTo>
                <a:lnTo>
                  <a:pt x="22" y="117"/>
                </a:lnTo>
                <a:lnTo>
                  <a:pt x="21" y="114"/>
                </a:lnTo>
                <a:lnTo>
                  <a:pt x="40" y="140"/>
                </a:lnTo>
                <a:lnTo>
                  <a:pt x="38" y="138"/>
                </a:lnTo>
                <a:lnTo>
                  <a:pt x="67" y="155"/>
                </a:lnTo>
                <a:lnTo>
                  <a:pt x="64" y="154"/>
                </a:lnTo>
                <a:lnTo>
                  <a:pt x="98" y="160"/>
                </a:lnTo>
                <a:lnTo>
                  <a:pt x="95" y="160"/>
                </a:lnTo>
                <a:lnTo>
                  <a:pt x="128" y="154"/>
                </a:lnTo>
                <a:lnTo>
                  <a:pt x="125" y="155"/>
                </a:lnTo>
                <a:lnTo>
                  <a:pt x="154" y="138"/>
                </a:lnTo>
                <a:lnTo>
                  <a:pt x="152" y="140"/>
                </a:lnTo>
                <a:lnTo>
                  <a:pt x="171" y="114"/>
                </a:lnTo>
                <a:lnTo>
                  <a:pt x="170" y="117"/>
                </a:lnTo>
                <a:lnTo>
                  <a:pt x="177" y="87"/>
                </a:lnTo>
                <a:lnTo>
                  <a:pt x="177" y="90"/>
                </a:lnTo>
                <a:lnTo>
                  <a:pt x="170" y="59"/>
                </a:lnTo>
                <a:lnTo>
                  <a:pt x="171" y="62"/>
                </a:lnTo>
                <a:lnTo>
                  <a:pt x="152" y="36"/>
                </a:lnTo>
                <a:lnTo>
                  <a:pt x="165" y="2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cxnSp>
        <p:nvCxnSpPr>
          <p:cNvPr id="23" name="直線矢印コネクタ 22">
            <a:extLst>
              <a:ext uri="{FF2B5EF4-FFF2-40B4-BE49-F238E27FC236}">
                <a16:creationId xmlns:a16="http://schemas.microsoft.com/office/drawing/2014/main" xmlns="" id="{32F33B8B-A122-4F66-9919-B05D0861526D}"/>
              </a:ext>
            </a:extLst>
          </p:cNvPr>
          <p:cNvCxnSpPr>
            <a:cxnSpLocks/>
          </p:cNvCxnSpPr>
          <p:nvPr/>
        </p:nvCxnSpPr>
        <p:spPr>
          <a:xfrm flipH="1" flipV="1">
            <a:off x="5551577" y="3843511"/>
            <a:ext cx="639936" cy="24316"/>
          </a:xfrm>
          <a:prstGeom prst="straightConnector1">
            <a:avLst/>
          </a:prstGeom>
          <a:ln>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7" name="Rectangle 254">
            <a:extLst>
              <a:ext uri="{FF2B5EF4-FFF2-40B4-BE49-F238E27FC236}">
                <a16:creationId xmlns:a16="http://schemas.microsoft.com/office/drawing/2014/main" xmlns="" id="{72DD5B18-33D3-4F46-8FAF-AC3097230E27}"/>
              </a:ext>
            </a:extLst>
          </p:cNvPr>
          <p:cNvSpPr>
            <a:spLocks noChangeArrowheads="1"/>
          </p:cNvSpPr>
          <p:nvPr/>
        </p:nvSpPr>
        <p:spPr bwMode="auto">
          <a:xfrm>
            <a:off x="6135333" y="3621720"/>
            <a:ext cx="1500354"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2000" b="1" i="0" u="none" strike="noStrike" cap="none" normalizeH="0" baseline="0" dirty="0">
                <a:ln>
                  <a:noFill/>
                </a:ln>
                <a:solidFill>
                  <a:schemeClr val="accent5">
                    <a:lumMod val="75000"/>
                  </a:schemeClr>
                </a:solidFill>
                <a:effectLst/>
                <a:latin typeface="メイリオ" panose="020B0604030504040204" pitchFamily="50" charset="-128"/>
                <a:ea typeface="メイリオ" panose="020B0604030504040204" pitchFamily="50" charset="-128"/>
              </a:rPr>
              <a:t>ホーチミン</a:t>
            </a:r>
            <a:endParaRPr kumimoji="0" lang="en-US" altLang="ja-JP" sz="2000" b="1" i="0" u="none" strike="noStrike" cap="none" normalizeH="0" baseline="0" dirty="0">
              <a:ln>
                <a:noFill/>
              </a:ln>
              <a:solidFill>
                <a:schemeClr val="accent5">
                  <a:lumMod val="75000"/>
                </a:schemeClr>
              </a:solidFill>
              <a:effectLst/>
              <a:latin typeface="メイリオ" panose="020B0604030504040204" pitchFamily="50" charset="-128"/>
              <a:ea typeface="メイリオ" panose="020B0604030504040204"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2000" b="1" dirty="0">
                <a:solidFill>
                  <a:schemeClr val="accent5">
                    <a:lumMod val="75000"/>
                  </a:schemeClr>
                </a:solidFill>
                <a:latin typeface="メイリオ" panose="020B0604030504040204" pitchFamily="50" charset="-128"/>
                <a:ea typeface="メイリオ" panose="020B0604030504040204" pitchFamily="50" charset="-128"/>
              </a:rPr>
              <a:t>オフィス</a:t>
            </a:r>
            <a:endParaRPr kumimoji="0" lang="ja-JP" altLang="ja-JP" sz="2000" b="0" i="0" u="none" strike="noStrike" cap="none" normalizeH="0" baseline="0" dirty="0">
              <a:ln>
                <a:noFill/>
              </a:ln>
              <a:solidFill>
                <a:schemeClr val="accent5">
                  <a:lumMod val="75000"/>
                </a:schemeClr>
              </a:solidFill>
              <a:effectLst/>
              <a:latin typeface="メイリオ" panose="020B0604030504040204" pitchFamily="50" charset="-128"/>
              <a:ea typeface="メイリオ" panose="020B0604030504040204" pitchFamily="50" charset="-128"/>
            </a:endParaRPr>
          </a:p>
        </p:txBody>
      </p:sp>
      <p:cxnSp>
        <p:nvCxnSpPr>
          <p:cNvPr id="28" name="直線矢印コネクタ 27">
            <a:extLst>
              <a:ext uri="{FF2B5EF4-FFF2-40B4-BE49-F238E27FC236}">
                <a16:creationId xmlns:a16="http://schemas.microsoft.com/office/drawing/2014/main" xmlns="" id="{35C4E762-EE8B-4C37-AB49-D7457EEE7457}"/>
              </a:ext>
            </a:extLst>
          </p:cNvPr>
          <p:cNvCxnSpPr>
            <a:cxnSpLocks/>
          </p:cNvCxnSpPr>
          <p:nvPr/>
        </p:nvCxnSpPr>
        <p:spPr>
          <a:xfrm flipH="1" flipV="1">
            <a:off x="5421998" y="4022235"/>
            <a:ext cx="1273615" cy="527970"/>
          </a:xfrm>
          <a:prstGeom prst="straightConnector1">
            <a:avLst/>
          </a:prstGeom>
          <a:ln>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1" name="Rectangle 254">
            <a:extLst>
              <a:ext uri="{FF2B5EF4-FFF2-40B4-BE49-F238E27FC236}">
                <a16:creationId xmlns:a16="http://schemas.microsoft.com/office/drawing/2014/main" xmlns="" id="{4EDA6652-A185-40CC-82A1-A6A093B67CAE}"/>
              </a:ext>
            </a:extLst>
          </p:cNvPr>
          <p:cNvSpPr>
            <a:spLocks noChangeArrowheads="1"/>
          </p:cNvSpPr>
          <p:nvPr/>
        </p:nvSpPr>
        <p:spPr bwMode="auto">
          <a:xfrm>
            <a:off x="6118618" y="4646489"/>
            <a:ext cx="220806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2000" b="1" dirty="0">
                <a:solidFill>
                  <a:schemeClr val="accent5">
                    <a:lumMod val="75000"/>
                  </a:schemeClr>
                </a:solidFill>
                <a:latin typeface="メイリオ" panose="020B0604030504040204" pitchFamily="50" charset="-128"/>
                <a:ea typeface="メイリオ" panose="020B0604030504040204" pitchFamily="50" charset="-128"/>
              </a:rPr>
              <a:t>クアラルンプール</a:t>
            </a:r>
            <a:endParaRPr kumimoji="0" lang="en-US" altLang="ja-JP" sz="2000" b="1" i="0" u="none" strike="noStrike" cap="none" normalizeH="0" baseline="0" dirty="0">
              <a:ln>
                <a:noFill/>
              </a:ln>
              <a:solidFill>
                <a:schemeClr val="accent5">
                  <a:lumMod val="75000"/>
                </a:schemeClr>
              </a:solidFill>
              <a:effectLst/>
              <a:latin typeface="メイリオ" panose="020B0604030504040204" pitchFamily="50" charset="-128"/>
              <a:ea typeface="メイリオ" panose="020B0604030504040204"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2000" b="1" dirty="0">
                <a:solidFill>
                  <a:schemeClr val="accent5">
                    <a:lumMod val="75000"/>
                  </a:schemeClr>
                </a:solidFill>
                <a:latin typeface="メイリオ" panose="020B0604030504040204" pitchFamily="50" charset="-128"/>
                <a:ea typeface="メイリオ" panose="020B0604030504040204" pitchFamily="50" charset="-128"/>
              </a:rPr>
              <a:t>オフィス</a:t>
            </a:r>
            <a:endParaRPr kumimoji="0" lang="ja-JP" altLang="ja-JP" sz="2000" b="0" i="0" u="none" strike="noStrike" cap="none" normalizeH="0" baseline="0" dirty="0">
              <a:ln>
                <a:noFill/>
              </a:ln>
              <a:solidFill>
                <a:schemeClr val="accent5">
                  <a:lumMod val="75000"/>
                </a:schemeClr>
              </a:solidFill>
              <a:effectLst/>
              <a:latin typeface="メイリオ" panose="020B0604030504040204" pitchFamily="50" charset="-128"/>
              <a:ea typeface="メイリオ" panose="020B0604030504040204" pitchFamily="50" charset="-128"/>
            </a:endParaRPr>
          </a:p>
        </p:txBody>
      </p:sp>
      <p:sp>
        <p:nvSpPr>
          <p:cNvPr id="35" name="Rectangle 254">
            <a:extLst>
              <a:ext uri="{FF2B5EF4-FFF2-40B4-BE49-F238E27FC236}">
                <a16:creationId xmlns:a16="http://schemas.microsoft.com/office/drawing/2014/main" xmlns="" id="{6888E873-E69C-427D-A1BD-FCD2A8276E59}"/>
              </a:ext>
            </a:extLst>
          </p:cNvPr>
          <p:cNvSpPr>
            <a:spLocks noChangeArrowheads="1"/>
          </p:cNvSpPr>
          <p:nvPr/>
        </p:nvSpPr>
        <p:spPr bwMode="auto">
          <a:xfrm>
            <a:off x="3751184" y="5383010"/>
            <a:ext cx="2597179"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2000" b="1" i="0" u="none" strike="noStrike" cap="none" normalizeH="0" baseline="0" dirty="0">
                <a:ln>
                  <a:noFill/>
                </a:ln>
                <a:solidFill>
                  <a:schemeClr val="accent6"/>
                </a:solidFill>
                <a:effectLst/>
                <a:latin typeface="メイリオ" panose="020B0604030504040204" pitchFamily="50" charset="-128"/>
                <a:ea typeface="メイリオ" panose="020B0604030504040204" pitchFamily="50" charset="-128"/>
              </a:rPr>
              <a:t>アセアン本部</a:t>
            </a:r>
            <a:endParaRPr kumimoji="0" lang="en-US" altLang="ja-JP" sz="2000" b="1" i="0" u="none" strike="noStrike" cap="none" normalizeH="0" baseline="0" dirty="0">
              <a:ln>
                <a:noFill/>
              </a:ln>
              <a:solidFill>
                <a:schemeClr val="accent6"/>
              </a:solidFill>
              <a:effectLst/>
              <a:latin typeface="メイリオ" panose="020B0604030504040204" pitchFamily="50" charset="-128"/>
              <a:ea typeface="メイリオ" panose="020B0604030504040204"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2000" b="1" dirty="0">
                <a:solidFill>
                  <a:schemeClr val="accent6"/>
                </a:solidFill>
                <a:latin typeface="メイリオ" panose="020B0604030504040204" pitchFamily="50" charset="-128"/>
                <a:ea typeface="メイリオ" panose="020B0604030504040204" pitchFamily="50" charset="-128"/>
              </a:rPr>
              <a:t>（バンコク</a:t>
            </a:r>
            <a:r>
              <a:rPr kumimoji="0" lang="en-US" altLang="ja-JP" sz="2000" b="1" dirty="0">
                <a:solidFill>
                  <a:schemeClr val="accent6"/>
                </a:solidFill>
                <a:latin typeface="メイリオ" panose="020B0604030504040204" pitchFamily="50" charset="-128"/>
                <a:ea typeface="メイリオ" panose="020B0604030504040204" pitchFamily="50" charset="-128"/>
              </a:rPr>
              <a:t>/</a:t>
            </a:r>
            <a:r>
              <a:rPr kumimoji="0" lang="ja-JP" altLang="en-US" sz="2000" b="1" dirty="0">
                <a:solidFill>
                  <a:schemeClr val="accent6"/>
                </a:solidFill>
                <a:latin typeface="メイリオ" panose="020B0604030504040204" pitchFamily="50" charset="-128"/>
                <a:ea typeface="メイリオ" panose="020B0604030504040204" pitchFamily="50" charset="-128"/>
              </a:rPr>
              <a:t>タイ）</a:t>
            </a:r>
            <a:endParaRPr kumimoji="0" lang="en-US" altLang="ja-JP" sz="2000" b="1" i="0" u="none" strike="noStrike" cap="none" normalizeH="0" baseline="0" dirty="0">
              <a:ln>
                <a:noFill/>
              </a:ln>
              <a:solidFill>
                <a:schemeClr val="accent6"/>
              </a:solidFill>
              <a:effectLst/>
              <a:latin typeface="メイリオ" panose="020B0604030504040204" pitchFamily="50" charset="-128"/>
              <a:ea typeface="メイリオ" panose="020B0604030504040204" pitchFamily="50" charset="-128"/>
            </a:endParaRPr>
          </a:p>
        </p:txBody>
      </p:sp>
      <p:cxnSp>
        <p:nvCxnSpPr>
          <p:cNvPr id="36" name="直線矢印コネクタ 35">
            <a:extLst>
              <a:ext uri="{FF2B5EF4-FFF2-40B4-BE49-F238E27FC236}">
                <a16:creationId xmlns:a16="http://schemas.microsoft.com/office/drawing/2014/main" xmlns="" id="{B81BF7ED-9C27-4444-B287-79BC21DAEA2C}"/>
              </a:ext>
            </a:extLst>
          </p:cNvPr>
          <p:cNvCxnSpPr>
            <a:cxnSpLocks/>
          </p:cNvCxnSpPr>
          <p:nvPr/>
        </p:nvCxnSpPr>
        <p:spPr>
          <a:xfrm flipV="1">
            <a:off x="4739842" y="3813684"/>
            <a:ext cx="619864" cy="1473042"/>
          </a:xfrm>
          <a:prstGeom prst="straightConnector1">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39" name="Rectangle 254">
            <a:extLst>
              <a:ext uri="{FF2B5EF4-FFF2-40B4-BE49-F238E27FC236}">
                <a16:creationId xmlns:a16="http://schemas.microsoft.com/office/drawing/2014/main" xmlns="" id="{1ECE0A74-B44E-4141-A045-29E21EBEC5E0}"/>
              </a:ext>
            </a:extLst>
          </p:cNvPr>
          <p:cNvSpPr>
            <a:spLocks noChangeArrowheads="1"/>
          </p:cNvSpPr>
          <p:nvPr/>
        </p:nvSpPr>
        <p:spPr bwMode="auto">
          <a:xfrm>
            <a:off x="2306345" y="5259648"/>
            <a:ext cx="1500354"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2000" b="1" dirty="0">
                <a:solidFill>
                  <a:schemeClr val="accent5">
                    <a:lumMod val="75000"/>
                  </a:schemeClr>
                </a:solidFill>
                <a:latin typeface="メイリオ" panose="020B0604030504040204" pitchFamily="50" charset="-128"/>
                <a:ea typeface="メイリオ" panose="020B0604030504040204" pitchFamily="50" charset="-128"/>
              </a:rPr>
              <a:t>ヤンゴン</a:t>
            </a:r>
            <a:endParaRPr kumimoji="0" lang="en-US" altLang="ja-JP" sz="2000" b="1" i="0" u="none" strike="noStrike" cap="none" normalizeH="0" baseline="0" dirty="0">
              <a:ln>
                <a:noFill/>
              </a:ln>
              <a:solidFill>
                <a:schemeClr val="accent5">
                  <a:lumMod val="75000"/>
                </a:schemeClr>
              </a:solidFill>
              <a:effectLst/>
              <a:latin typeface="メイリオ" panose="020B0604030504040204" pitchFamily="50" charset="-128"/>
              <a:ea typeface="メイリオ" panose="020B0604030504040204"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2000" b="1" dirty="0">
                <a:solidFill>
                  <a:schemeClr val="accent5">
                    <a:lumMod val="75000"/>
                  </a:schemeClr>
                </a:solidFill>
                <a:latin typeface="メイリオ" panose="020B0604030504040204" pitchFamily="50" charset="-128"/>
                <a:ea typeface="メイリオ" panose="020B0604030504040204" pitchFamily="50" charset="-128"/>
              </a:rPr>
              <a:t>オフィス</a:t>
            </a:r>
            <a:endParaRPr kumimoji="0" lang="ja-JP" altLang="ja-JP" sz="2000" b="0" i="0" u="none" strike="noStrike" cap="none" normalizeH="0" baseline="0" dirty="0">
              <a:ln>
                <a:noFill/>
              </a:ln>
              <a:solidFill>
                <a:schemeClr val="accent5">
                  <a:lumMod val="75000"/>
                </a:schemeClr>
              </a:solidFill>
              <a:effectLst/>
              <a:latin typeface="メイリオ" panose="020B0604030504040204" pitchFamily="50" charset="-128"/>
              <a:ea typeface="メイリオ" panose="020B0604030504040204" pitchFamily="50" charset="-128"/>
            </a:endParaRPr>
          </a:p>
        </p:txBody>
      </p:sp>
      <p:cxnSp>
        <p:nvCxnSpPr>
          <p:cNvPr id="40" name="直線矢印コネクタ 39">
            <a:extLst>
              <a:ext uri="{FF2B5EF4-FFF2-40B4-BE49-F238E27FC236}">
                <a16:creationId xmlns:a16="http://schemas.microsoft.com/office/drawing/2014/main" xmlns="" id="{F285B3FC-9EF4-418E-ADB6-E4C1FA762D7E}"/>
              </a:ext>
            </a:extLst>
          </p:cNvPr>
          <p:cNvCxnSpPr>
            <a:cxnSpLocks/>
          </p:cNvCxnSpPr>
          <p:nvPr/>
        </p:nvCxnSpPr>
        <p:spPr>
          <a:xfrm flipV="1">
            <a:off x="3799768" y="3734311"/>
            <a:ext cx="1465225" cy="1648699"/>
          </a:xfrm>
          <a:prstGeom prst="straightConnector1">
            <a:avLst/>
          </a:prstGeom>
          <a:ln>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9" name="Rectangle 254">
            <a:extLst>
              <a:ext uri="{FF2B5EF4-FFF2-40B4-BE49-F238E27FC236}">
                <a16:creationId xmlns:a16="http://schemas.microsoft.com/office/drawing/2014/main" xmlns="" id="{9FA15758-D9DE-4D2D-8381-A0249C05688F}"/>
              </a:ext>
            </a:extLst>
          </p:cNvPr>
          <p:cNvSpPr>
            <a:spLocks noChangeArrowheads="1"/>
          </p:cNvSpPr>
          <p:nvPr/>
        </p:nvSpPr>
        <p:spPr bwMode="auto">
          <a:xfrm>
            <a:off x="422816" y="1875696"/>
            <a:ext cx="294410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ja-JP" sz="2000" b="1" i="0" u="none" strike="noStrike" cap="none" normalizeH="0" baseline="0" dirty="0">
                <a:ln>
                  <a:noFill/>
                </a:ln>
                <a:solidFill>
                  <a:schemeClr val="accent6"/>
                </a:solidFill>
                <a:effectLst/>
                <a:latin typeface="Arial Black" panose="020B0A04020102020204" pitchFamily="34" charset="0"/>
                <a:ea typeface="メイリオ" panose="020B0604030504040204" pitchFamily="50" charset="-128"/>
              </a:rPr>
              <a:t>EU</a:t>
            </a:r>
            <a:r>
              <a:rPr kumimoji="0" lang="ja-JP" altLang="en-US" sz="2000" b="1" i="0" u="none" strike="noStrike" cap="none" normalizeH="0" baseline="0" dirty="0">
                <a:ln>
                  <a:noFill/>
                </a:ln>
                <a:solidFill>
                  <a:schemeClr val="accent6"/>
                </a:solidFill>
                <a:effectLst/>
                <a:latin typeface="Arial Black" panose="020B0A04020102020204" pitchFamily="34" charset="0"/>
                <a:ea typeface="メイリオ" panose="020B0604030504040204" pitchFamily="50" charset="-128"/>
              </a:rPr>
              <a:t>本部</a:t>
            </a:r>
            <a:endParaRPr kumimoji="0" lang="en-US" altLang="ja-JP" sz="2000" b="1" i="0" u="none" strike="noStrike" cap="none" normalizeH="0" baseline="0" dirty="0">
              <a:ln>
                <a:noFill/>
              </a:ln>
              <a:solidFill>
                <a:schemeClr val="accent6"/>
              </a:solidFill>
              <a:effectLst/>
              <a:latin typeface="Arial Black" panose="020B0A04020102020204" pitchFamily="34" charset="0"/>
              <a:ea typeface="メイリオ" panose="020B0604030504040204"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2000" b="1" dirty="0">
                <a:solidFill>
                  <a:schemeClr val="accent6"/>
                </a:solidFill>
                <a:latin typeface="Arial Black" panose="020B0A04020102020204" pitchFamily="34" charset="0"/>
                <a:ea typeface="メイリオ" panose="020B0604030504040204" pitchFamily="50" charset="-128"/>
              </a:rPr>
              <a:t>デュッセルドルフ</a:t>
            </a:r>
            <a:endParaRPr kumimoji="0" lang="en-US" altLang="ja-JP" sz="2000" b="1" dirty="0">
              <a:solidFill>
                <a:schemeClr val="accent6"/>
              </a:solidFill>
              <a:latin typeface="Arial Black" panose="020B0A04020102020204" pitchFamily="34" charset="0"/>
              <a:ea typeface="メイリオ" panose="020B0604030504040204"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2000" b="1" i="0" u="none" strike="noStrike" cap="none" normalizeH="0" baseline="0" dirty="0">
                <a:ln>
                  <a:noFill/>
                </a:ln>
                <a:solidFill>
                  <a:schemeClr val="accent6"/>
                </a:solidFill>
                <a:effectLst/>
                <a:latin typeface="Arial Black" panose="020B0A04020102020204" pitchFamily="34" charset="0"/>
                <a:ea typeface="メイリオ" panose="020B0604030504040204" pitchFamily="50" charset="-128"/>
              </a:rPr>
              <a:t>（ドイツ）</a:t>
            </a:r>
            <a:endParaRPr kumimoji="0" lang="en-US" altLang="ja-JP" sz="2000" b="1" i="0" u="none" strike="noStrike" cap="none" normalizeH="0" baseline="0" dirty="0">
              <a:ln>
                <a:noFill/>
              </a:ln>
              <a:solidFill>
                <a:schemeClr val="accent6"/>
              </a:solidFill>
              <a:effectLst/>
              <a:latin typeface="Arial Black" panose="020B0A04020102020204" pitchFamily="34" charset="0"/>
              <a:ea typeface="メイリオ" panose="020B0604030504040204" pitchFamily="50" charset="-128"/>
            </a:endParaRPr>
          </a:p>
        </p:txBody>
      </p:sp>
      <p:cxnSp>
        <p:nvCxnSpPr>
          <p:cNvPr id="50" name="直線矢印コネクタ 49">
            <a:extLst>
              <a:ext uri="{FF2B5EF4-FFF2-40B4-BE49-F238E27FC236}">
                <a16:creationId xmlns:a16="http://schemas.microsoft.com/office/drawing/2014/main" xmlns="" id="{8ED1E251-ADD5-4A5E-BADE-4FCE92170EBC}"/>
              </a:ext>
            </a:extLst>
          </p:cNvPr>
          <p:cNvCxnSpPr>
            <a:cxnSpLocks/>
          </p:cNvCxnSpPr>
          <p:nvPr/>
        </p:nvCxnSpPr>
        <p:spPr>
          <a:xfrm>
            <a:off x="3096534" y="2381838"/>
            <a:ext cx="953812" cy="540550"/>
          </a:xfrm>
          <a:prstGeom prst="straightConnector1">
            <a:avLst/>
          </a:prstGeom>
          <a:ln>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59" name="Freeform 257">
            <a:extLst>
              <a:ext uri="{FF2B5EF4-FFF2-40B4-BE49-F238E27FC236}">
                <a16:creationId xmlns:a16="http://schemas.microsoft.com/office/drawing/2014/main" xmlns="" id="{D439A56E-BFED-4534-8DA3-B88B37CDF54C}"/>
              </a:ext>
            </a:extLst>
          </p:cNvPr>
          <p:cNvSpPr>
            <a:spLocks/>
          </p:cNvSpPr>
          <p:nvPr/>
        </p:nvSpPr>
        <p:spPr bwMode="auto">
          <a:xfrm>
            <a:off x="8964817" y="4529443"/>
            <a:ext cx="87313" cy="79375"/>
          </a:xfrm>
          <a:custGeom>
            <a:avLst/>
            <a:gdLst>
              <a:gd name="T0" fmla="*/ 184 w 193"/>
              <a:gd name="T1" fmla="*/ 53 h 176"/>
              <a:gd name="T2" fmla="*/ 192 w 193"/>
              <a:gd name="T3" fmla="*/ 87 h 176"/>
              <a:gd name="T4" fmla="*/ 185 w 193"/>
              <a:gd name="T5" fmla="*/ 120 h 176"/>
              <a:gd name="T6" fmla="*/ 165 w 193"/>
              <a:gd name="T7" fmla="*/ 149 h 176"/>
              <a:gd name="T8" fmla="*/ 134 w 193"/>
              <a:gd name="T9" fmla="*/ 168 h 176"/>
              <a:gd name="T10" fmla="*/ 98 w 193"/>
              <a:gd name="T11" fmla="*/ 175 h 176"/>
              <a:gd name="T12" fmla="*/ 61 w 193"/>
              <a:gd name="T13" fmla="*/ 169 h 176"/>
              <a:gd name="T14" fmla="*/ 29 w 193"/>
              <a:gd name="T15" fmla="*/ 151 h 176"/>
              <a:gd name="T16" fmla="*/ 8 w 193"/>
              <a:gd name="T17" fmla="*/ 123 h 176"/>
              <a:gd name="T18" fmla="*/ 1 w 193"/>
              <a:gd name="T19" fmla="*/ 90 h 176"/>
              <a:gd name="T20" fmla="*/ 7 w 193"/>
              <a:gd name="T21" fmla="*/ 56 h 176"/>
              <a:gd name="T22" fmla="*/ 27 w 193"/>
              <a:gd name="T23" fmla="*/ 27 h 176"/>
              <a:gd name="T24" fmla="*/ 58 w 193"/>
              <a:gd name="T25" fmla="*/ 8 h 176"/>
              <a:gd name="T26" fmla="*/ 95 w 193"/>
              <a:gd name="T27" fmla="*/ 1 h 176"/>
              <a:gd name="T28" fmla="*/ 131 w 193"/>
              <a:gd name="T29" fmla="*/ 7 h 176"/>
              <a:gd name="T30" fmla="*/ 163 w 193"/>
              <a:gd name="T31" fmla="*/ 25 h 176"/>
              <a:gd name="T32" fmla="*/ 125 w 193"/>
              <a:gd name="T33" fmla="*/ 21 h 176"/>
              <a:gd name="T34" fmla="*/ 95 w 193"/>
              <a:gd name="T35" fmla="*/ 16 h 176"/>
              <a:gd name="T36" fmla="*/ 64 w 193"/>
              <a:gd name="T37" fmla="*/ 22 h 176"/>
              <a:gd name="T38" fmla="*/ 38 w 193"/>
              <a:gd name="T39" fmla="*/ 38 h 176"/>
              <a:gd name="T40" fmla="*/ 21 w 193"/>
              <a:gd name="T41" fmla="*/ 62 h 176"/>
              <a:gd name="T42" fmla="*/ 16 w 193"/>
              <a:gd name="T43" fmla="*/ 90 h 176"/>
              <a:gd name="T44" fmla="*/ 22 w 193"/>
              <a:gd name="T45" fmla="*/ 117 h 176"/>
              <a:gd name="T46" fmla="*/ 40 w 193"/>
              <a:gd name="T47" fmla="*/ 140 h 176"/>
              <a:gd name="T48" fmla="*/ 67 w 193"/>
              <a:gd name="T49" fmla="*/ 155 h 176"/>
              <a:gd name="T50" fmla="*/ 98 w 193"/>
              <a:gd name="T51" fmla="*/ 160 h 176"/>
              <a:gd name="T52" fmla="*/ 128 w 193"/>
              <a:gd name="T53" fmla="*/ 154 h 176"/>
              <a:gd name="T54" fmla="*/ 154 w 193"/>
              <a:gd name="T55" fmla="*/ 138 h 176"/>
              <a:gd name="T56" fmla="*/ 171 w 193"/>
              <a:gd name="T57" fmla="*/ 114 h 176"/>
              <a:gd name="T58" fmla="*/ 177 w 193"/>
              <a:gd name="T59" fmla="*/ 87 h 176"/>
              <a:gd name="T60" fmla="*/ 170 w 193"/>
              <a:gd name="T61" fmla="*/ 59 h 176"/>
              <a:gd name="T62" fmla="*/ 152 w 193"/>
              <a:gd name="T63"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3" h="176">
                <a:moveTo>
                  <a:pt x="165" y="27"/>
                </a:moveTo>
                <a:lnTo>
                  <a:pt x="184" y="53"/>
                </a:lnTo>
                <a:cubicBezTo>
                  <a:pt x="185" y="54"/>
                  <a:pt x="185" y="55"/>
                  <a:pt x="185" y="56"/>
                </a:cubicBezTo>
                <a:lnTo>
                  <a:pt x="192" y="87"/>
                </a:lnTo>
                <a:cubicBezTo>
                  <a:pt x="193" y="88"/>
                  <a:pt x="193" y="89"/>
                  <a:pt x="192" y="90"/>
                </a:cubicBezTo>
                <a:lnTo>
                  <a:pt x="185" y="120"/>
                </a:lnTo>
                <a:cubicBezTo>
                  <a:pt x="185" y="121"/>
                  <a:pt x="185" y="122"/>
                  <a:pt x="184" y="123"/>
                </a:cubicBezTo>
                <a:lnTo>
                  <a:pt x="165" y="149"/>
                </a:lnTo>
                <a:cubicBezTo>
                  <a:pt x="164" y="150"/>
                  <a:pt x="163" y="151"/>
                  <a:pt x="163" y="151"/>
                </a:cubicBezTo>
                <a:lnTo>
                  <a:pt x="134" y="168"/>
                </a:lnTo>
                <a:cubicBezTo>
                  <a:pt x="133" y="169"/>
                  <a:pt x="132" y="169"/>
                  <a:pt x="131" y="169"/>
                </a:cubicBezTo>
                <a:lnTo>
                  <a:pt x="98" y="175"/>
                </a:lnTo>
                <a:cubicBezTo>
                  <a:pt x="97" y="176"/>
                  <a:pt x="96" y="176"/>
                  <a:pt x="95" y="175"/>
                </a:cubicBezTo>
                <a:lnTo>
                  <a:pt x="61" y="169"/>
                </a:lnTo>
                <a:cubicBezTo>
                  <a:pt x="60" y="169"/>
                  <a:pt x="59" y="169"/>
                  <a:pt x="58" y="168"/>
                </a:cubicBezTo>
                <a:lnTo>
                  <a:pt x="29" y="151"/>
                </a:lnTo>
                <a:cubicBezTo>
                  <a:pt x="28" y="151"/>
                  <a:pt x="28" y="150"/>
                  <a:pt x="27" y="149"/>
                </a:cubicBezTo>
                <a:lnTo>
                  <a:pt x="8" y="123"/>
                </a:lnTo>
                <a:cubicBezTo>
                  <a:pt x="7" y="122"/>
                  <a:pt x="7" y="121"/>
                  <a:pt x="7" y="120"/>
                </a:cubicBezTo>
                <a:lnTo>
                  <a:pt x="1" y="90"/>
                </a:lnTo>
                <a:cubicBezTo>
                  <a:pt x="0" y="89"/>
                  <a:pt x="0" y="88"/>
                  <a:pt x="1" y="87"/>
                </a:cubicBezTo>
                <a:lnTo>
                  <a:pt x="7" y="56"/>
                </a:lnTo>
                <a:cubicBezTo>
                  <a:pt x="7" y="55"/>
                  <a:pt x="7" y="54"/>
                  <a:pt x="8" y="53"/>
                </a:cubicBezTo>
                <a:lnTo>
                  <a:pt x="27" y="27"/>
                </a:lnTo>
                <a:cubicBezTo>
                  <a:pt x="28" y="26"/>
                  <a:pt x="28" y="25"/>
                  <a:pt x="29" y="25"/>
                </a:cubicBezTo>
                <a:lnTo>
                  <a:pt x="58" y="8"/>
                </a:lnTo>
                <a:cubicBezTo>
                  <a:pt x="59" y="7"/>
                  <a:pt x="60" y="7"/>
                  <a:pt x="61" y="7"/>
                </a:cubicBezTo>
                <a:lnTo>
                  <a:pt x="95" y="1"/>
                </a:lnTo>
                <a:cubicBezTo>
                  <a:pt x="96" y="0"/>
                  <a:pt x="97" y="0"/>
                  <a:pt x="98" y="1"/>
                </a:cubicBezTo>
                <a:lnTo>
                  <a:pt x="131" y="7"/>
                </a:lnTo>
                <a:cubicBezTo>
                  <a:pt x="132" y="7"/>
                  <a:pt x="133" y="7"/>
                  <a:pt x="134" y="8"/>
                </a:cubicBezTo>
                <a:lnTo>
                  <a:pt x="163" y="25"/>
                </a:lnTo>
                <a:lnTo>
                  <a:pt x="154" y="38"/>
                </a:lnTo>
                <a:lnTo>
                  <a:pt x="125" y="21"/>
                </a:lnTo>
                <a:lnTo>
                  <a:pt x="128" y="22"/>
                </a:lnTo>
                <a:lnTo>
                  <a:pt x="95" y="16"/>
                </a:lnTo>
                <a:lnTo>
                  <a:pt x="98" y="16"/>
                </a:lnTo>
                <a:lnTo>
                  <a:pt x="64" y="22"/>
                </a:lnTo>
                <a:lnTo>
                  <a:pt x="67" y="21"/>
                </a:lnTo>
                <a:lnTo>
                  <a:pt x="38" y="38"/>
                </a:lnTo>
                <a:lnTo>
                  <a:pt x="40" y="36"/>
                </a:lnTo>
                <a:lnTo>
                  <a:pt x="21" y="62"/>
                </a:lnTo>
                <a:lnTo>
                  <a:pt x="22" y="59"/>
                </a:lnTo>
                <a:lnTo>
                  <a:pt x="16" y="90"/>
                </a:lnTo>
                <a:lnTo>
                  <a:pt x="16" y="87"/>
                </a:lnTo>
                <a:lnTo>
                  <a:pt x="22" y="117"/>
                </a:lnTo>
                <a:lnTo>
                  <a:pt x="21" y="114"/>
                </a:lnTo>
                <a:lnTo>
                  <a:pt x="40" y="140"/>
                </a:lnTo>
                <a:lnTo>
                  <a:pt x="38" y="138"/>
                </a:lnTo>
                <a:lnTo>
                  <a:pt x="67" y="155"/>
                </a:lnTo>
                <a:lnTo>
                  <a:pt x="64" y="154"/>
                </a:lnTo>
                <a:lnTo>
                  <a:pt x="98" y="160"/>
                </a:lnTo>
                <a:lnTo>
                  <a:pt x="95" y="160"/>
                </a:lnTo>
                <a:lnTo>
                  <a:pt x="128" y="154"/>
                </a:lnTo>
                <a:lnTo>
                  <a:pt x="125" y="155"/>
                </a:lnTo>
                <a:lnTo>
                  <a:pt x="154" y="138"/>
                </a:lnTo>
                <a:lnTo>
                  <a:pt x="152" y="140"/>
                </a:lnTo>
                <a:lnTo>
                  <a:pt x="171" y="114"/>
                </a:lnTo>
                <a:lnTo>
                  <a:pt x="170" y="117"/>
                </a:lnTo>
                <a:lnTo>
                  <a:pt x="177" y="87"/>
                </a:lnTo>
                <a:lnTo>
                  <a:pt x="177" y="90"/>
                </a:lnTo>
                <a:lnTo>
                  <a:pt x="170" y="59"/>
                </a:lnTo>
                <a:lnTo>
                  <a:pt x="171" y="62"/>
                </a:lnTo>
                <a:lnTo>
                  <a:pt x="152" y="36"/>
                </a:lnTo>
                <a:lnTo>
                  <a:pt x="165" y="2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60" name="Rectangle 254">
            <a:extLst>
              <a:ext uri="{FF2B5EF4-FFF2-40B4-BE49-F238E27FC236}">
                <a16:creationId xmlns:a16="http://schemas.microsoft.com/office/drawing/2014/main" xmlns="" id="{CFBF2656-763A-4D61-99AF-34BCA63E6491}"/>
              </a:ext>
            </a:extLst>
          </p:cNvPr>
          <p:cNvSpPr>
            <a:spLocks noChangeArrowheads="1"/>
          </p:cNvSpPr>
          <p:nvPr/>
        </p:nvSpPr>
        <p:spPr bwMode="auto">
          <a:xfrm>
            <a:off x="8882028" y="5584774"/>
            <a:ext cx="220806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2000" b="1" i="0" u="none" strike="noStrike" cap="none" normalizeH="0" baseline="0" dirty="0">
                <a:ln>
                  <a:noFill/>
                </a:ln>
                <a:solidFill>
                  <a:schemeClr val="accent5">
                    <a:lumMod val="75000"/>
                  </a:schemeClr>
                </a:solidFill>
                <a:effectLst/>
                <a:latin typeface="メイリオ" panose="020B0604030504040204" pitchFamily="50" charset="-128"/>
                <a:ea typeface="メイリオ" panose="020B0604030504040204" pitchFamily="50" charset="-128"/>
              </a:rPr>
              <a:t>リオデジャネイロ</a:t>
            </a:r>
            <a:endParaRPr kumimoji="0" lang="en-US" altLang="ja-JP" sz="2000" b="1" i="0" u="none" strike="noStrike" cap="none" normalizeH="0" baseline="0" dirty="0">
              <a:ln>
                <a:noFill/>
              </a:ln>
              <a:solidFill>
                <a:schemeClr val="accent5">
                  <a:lumMod val="75000"/>
                </a:schemeClr>
              </a:solidFill>
              <a:effectLst/>
              <a:latin typeface="メイリオ" panose="020B0604030504040204" pitchFamily="50" charset="-128"/>
              <a:ea typeface="メイリオ" panose="020B0604030504040204"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2000" b="1" dirty="0">
                <a:solidFill>
                  <a:schemeClr val="accent5">
                    <a:lumMod val="75000"/>
                  </a:schemeClr>
                </a:solidFill>
                <a:latin typeface="メイリオ" panose="020B0604030504040204" pitchFamily="50" charset="-128"/>
                <a:ea typeface="メイリオ" panose="020B0604030504040204" pitchFamily="50" charset="-128"/>
              </a:rPr>
              <a:t>オフィス</a:t>
            </a:r>
            <a:endParaRPr kumimoji="0" lang="ja-JP" altLang="ja-JP" sz="2000" b="0" i="0" u="none" strike="noStrike" cap="none" normalizeH="0" baseline="0" dirty="0">
              <a:ln>
                <a:noFill/>
              </a:ln>
              <a:solidFill>
                <a:schemeClr val="accent5">
                  <a:lumMod val="75000"/>
                </a:schemeClr>
              </a:solidFill>
              <a:effectLst/>
              <a:latin typeface="メイリオ" panose="020B0604030504040204" pitchFamily="50" charset="-128"/>
              <a:ea typeface="メイリオ" panose="020B0604030504040204" pitchFamily="50" charset="-128"/>
            </a:endParaRPr>
          </a:p>
        </p:txBody>
      </p:sp>
      <p:cxnSp>
        <p:nvCxnSpPr>
          <p:cNvPr id="61" name="直線矢印コネクタ 60">
            <a:extLst>
              <a:ext uri="{FF2B5EF4-FFF2-40B4-BE49-F238E27FC236}">
                <a16:creationId xmlns:a16="http://schemas.microsoft.com/office/drawing/2014/main" xmlns="" id="{CBD833EE-1625-4AB7-83BD-9183D22EDCD5}"/>
              </a:ext>
            </a:extLst>
          </p:cNvPr>
          <p:cNvCxnSpPr>
            <a:cxnSpLocks/>
          </p:cNvCxnSpPr>
          <p:nvPr/>
        </p:nvCxnSpPr>
        <p:spPr>
          <a:xfrm flipH="1" flipV="1">
            <a:off x="9086243" y="4610393"/>
            <a:ext cx="703734" cy="797427"/>
          </a:xfrm>
          <a:prstGeom prst="straightConnector1">
            <a:avLst/>
          </a:prstGeom>
          <a:ln>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63" name="Freeform 257">
            <a:extLst>
              <a:ext uri="{FF2B5EF4-FFF2-40B4-BE49-F238E27FC236}">
                <a16:creationId xmlns:a16="http://schemas.microsoft.com/office/drawing/2014/main" xmlns="" id="{BB908E2C-45EB-47AA-805D-59C66B71C68D}"/>
              </a:ext>
            </a:extLst>
          </p:cNvPr>
          <p:cNvSpPr>
            <a:spLocks/>
          </p:cNvSpPr>
          <p:nvPr/>
        </p:nvSpPr>
        <p:spPr bwMode="auto">
          <a:xfrm>
            <a:off x="7958271" y="3629224"/>
            <a:ext cx="87313" cy="79375"/>
          </a:xfrm>
          <a:custGeom>
            <a:avLst/>
            <a:gdLst>
              <a:gd name="T0" fmla="*/ 184 w 193"/>
              <a:gd name="T1" fmla="*/ 53 h 176"/>
              <a:gd name="T2" fmla="*/ 192 w 193"/>
              <a:gd name="T3" fmla="*/ 87 h 176"/>
              <a:gd name="T4" fmla="*/ 185 w 193"/>
              <a:gd name="T5" fmla="*/ 120 h 176"/>
              <a:gd name="T6" fmla="*/ 165 w 193"/>
              <a:gd name="T7" fmla="*/ 149 h 176"/>
              <a:gd name="T8" fmla="*/ 134 w 193"/>
              <a:gd name="T9" fmla="*/ 168 h 176"/>
              <a:gd name="T10" fmla="*/ 98 w 193"/>
              <a:gd name="T11" fmla="*/ 175 h 176"/>
              <a:gd name="T12" fmla="*/ 61 w 193"/>
              <a:gd name="T13" fmla="*/ 169 h 176"/>
              <a:gd name="T14" fmla="*/ 29 w 193"/>
              <a:gd name="T15" fmla="*/ 151 h 176"/>
              <a:gd name="T16" fmla="*/ 8 w 193"/>
              <a:gd name="T17" fmla="*/ 123 h 176"/>
              <a:gd name="T18" fmla="*/ 1 w 193"/>
              <a:gd name="T19" fmla="*/ 90 h 176"/>
              <a:gd name="T20" fmla="*/ 7 w 193"/>
              <a:gd name="T21" fmla="*/ 56 h 176"/>
              <a:gd name="T22" fmla="*/ 27 w 193"/>
              <a:gd name="T23" fmla="*/ 27 h 176"/>
              <a:gd name="T24" fmla="*/ 58 w 193"/>
              <a:gd name="T25" fmla="*/ 8 h 176"/>
              <a:gd name="T26" fmla="*/ 95 w 193"/>
              <a:gd name="T27" fmla="*/ 1 h 176"/>
              <a:gd name="T28" fmla="*/ 131 w 193"/>
              <a:gd name="T29" fmla="*/ 7 h 176"/>
              <a:gd name="T30" fmla="*/ 163 w 193"/>
              <a:gd name="T31" fmla="*/ 25 h 176"/>
              <a:gd name="T32" fmla="*/ 125 w 193"/>
              <a:gd name="T33" fmla="*/ 21 h 176"/>
              <a:gd name="T34" fmla="*/ 95 w 193"/>
              <a:gd name="T35" fmla="*/ 16 h 176"/>
              <a:gd name="T36" fmla="*/ 64 w 193"/>
              <a:gd name="T37" fmla="*/ 22 h 176"/>
              <a:gd name="T38" fmla="*/ 38 w 193"/>
              <a:gd name="T39" fmla="*/ 38 h 176"/>
              <a:gd name="T40" fmla="*/ 21 w 193"/>
              <a:gd name="T41" fmla="*/ 62 h 176"/>
              <a:gd name="T42" fmla="*/ 16 w 193"/>
              <a:gd name="T43" fmla="*/ 90 h 176"/>
              <a:gd name="T44" fmla="*/ 22 w 193"/>
              <a:gd name="T45" fmla="*/ 117 h 176"/>
              <a:gd name="T46" fmla="*/ 40 w 193"/>
              <a:gd name="T47" fmla="*/ 140 h 176"/>
              <a:gd name="T48" fmla="*/ 67 w 193"/>
              <a:gd name="T49" fmla="*/ 155 h 176"/>
              <a:gd name="T50" fmla="*/ 98 w 193"/>
              <a:gd name="T51" fmla="*/ 160 h 176"/>
              <a:gd name="T52" fmla="*/ 128 w 193"/>
              <a:gd name="T53" fmla="*/ 154 h 176"/>
              <a:gd name="T54" fmla="*/ 154 w 193"/>
              <a:gd name="T55" fmla="*/ 138 h 176"/>
              <a:gd name="T56" fmla="*/ 171 w 193"/>
              <a:gd name="T57" fmla="*/ 114 h 176"/>
              <a:gd name="T58" fmla="*/ 177 w 193"/>
              <a:gd name="T59" fmla="*/ 87 h 176"/>
              <a:gd name="T60" fmla="*/ 170 w 193"/>
              <a:gd name="T61" fmla="*/ 59 h 176"/>
              <a:gd name="T62" fmla="*/ 152 w 193"/>
              <a:gd name="T63"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3" h="176">
                <a:moveTo>
                  <a:pt x="165" y="27"/>
                </a:moveTo>
                <a:lnTo>
                  <a:pt x="184" y="53"/>
                </a:lnTo>
                <a:cubicBezTo>
                  <a:pt x="185" y="54"/>
                  <a:pt x="185" y="55"/>
                  <a:pt x="185" y="56"/>
                </a:cubicBezTo>
                <a:lnTo>
                  <a:pt x="192" y="87"/>
                </a:lnTo>
                <a:cubicBezTo>
                  <a:pt x="193" y="88"/>
                  <a:pt x="193" y="89"/>
                  <a:pt x="192" y="90"/>
                </a:cubicBezTo>
                <a:lnTo>
                  <a:pt x="185" y="120"/>
                </a:lnTo>
                <a:cubicBezTo>
                  <a:pt x="185" y="121"/>
                  <a:pt x="185" y="122"/>
                  <a:pt x="184" y="123"/>
                </a:cubicBezTo>
                <a:lnTo>
                  <a:pt x="165" y="149"/>
                </a:lnTo>
                <a:cubicBezTo>
                  <a:pt x="164" y="150"/>
                  <a:pt x="163" y="151"/>
                  <a:pt x="163" y="151"/>
                </a:cubicBezTo>
                <a:lnTo>
                  <a:pt x="134" y="168"/>
                </a:lnTo>
                <a:cubicBezTo>
                  <a:pt x="133" y="169"/>
                  <a:pt x="132" y="169"/>
                  <a:pt x="131" y="169"/>
                </a:cubicBezTo>
                <a:lnTo>
                  <a:pt x="98" y="175"/>
                </a:lnTo>
                <a:cubicBezTo>
                  <a:pt x="97" y="176"/>
                  <a:pt x="96" y="176"/>
                  <a:pt x="95" y="175"/>
                </a:cubicBezTo>
                <a:lnTo>
                  <a:pt x="61" y="169"/>
                </a:lnTo>
                <a:cubicBezTo>
                  <a:pt x="60" y="169"/>
                  <a:pt x="59" y="169"/>
                  <a:pt x="58" y="168"/>
                </a:cubicBezTo>
                <a:lnTo>
                  <a:pt x="29" y="151"/>
                </a:lnTo>
                <a:cubicBezTo>
                  <a:pt x="28" y="151"/>
                  <a:pt x="28" y="150"/>
                  <a:pt x="27" y="149"/>
                </a:cubicBezTo>
                <a:lnTo>
                  <a:pt x="8" y="123"/>
                </a:lnTo>
                <a:cubicBezTo>
                  <a:pt x="7" y="122"/>
                  <a:pt x="7" y="121"/>
                  <a:pt x="7" y="120"/>
                </a:cubicBezTo>
                <a:lnTo>
                  <a:pt x="1" y="90"/>
                </a:lnTo>
                <a:cubicBezTo>
                  <a:pt x="0" y="89"/>
                  <a:pt x="0" y="88"/>
                  <a:pt x="1" y="87"/>
                </a:cubicBezTo>
                <a:lnTo>
                  <a:pt x="7" y="56"/>
                </a:lnTo>
                <a:cubicBezTo>
                  <a:pt x="7" y="55"/>
                  <a:pt x="7" y="54"/>
                  <a:pt x="8" y="53"/>
                </a:cubicBezTo>
                <a:lnTo>
                  <a:pt x="27" y="27"/>
                </a:lnTo>
                <a:cubicBezTo>
                  <a:pt x="28" y="26"/>
                  <a:pt x="28" y="25"/>
                  <a:pt x="29" y="25"/>
                </a:cubicBezTo>
                <a:lnTo>
                  <a:pt x="58" y="8"/>
                </a:lnTo>
                <a:cubicBezTo>
                  <a:pt x="59" y="7"/>
                  <a:pt x="60" y="7"/>
                  <a:pt x="61" y="7"/>
                </a:cubicBezTo>
                <a:lnTo>
                  <a:pt x="95" y="1"/>
                </a:lnTo>
                <a:cubicBezTo>
                  <a:pt x="96" y="0"/>
                  <a:pt x="97" y="0"/>
                  <a:pt x="98" y="1"/>
                </a:cubicBezTo>
                <a:lnTo>
                  <a:pt x="131" y="7"/>
                </a:lnTo>
                <a:cubicBezTo>
                  <a:pt x="132" y="7"/>
                  <a:pt x="133" y="7"/>
                  <a:pt x="134" y="8"/>
                </a:cubicBezTo>
                <a:lnTo>
                  <a:pt x="163" y="25"/>
                </a:lnTo>
                <a:lnTo>
                  <a:pt x="154" y="38"/>
                </a:lnTo>
                <a:lnTo>
                  <a:pt x="125" y="21"/>
                </a:lnTo>
                <a:lnTo>
                  <a:pt x="128" y="22"/>
                </a:lnTo>
                <a:lnTo>
                  <a:pt x="95" y="16"/>
                </a:lnTo>
                <a:lnTo>
                  <a:pt x="98" y="16"/>
                </a:lnTo>
                <a:lnTo>
                  <a:pt x="64" y="22"/>
                </a:lnTo>
                <a:lnTo>
                  <a:pt x="67" y="21"/>
                </a:lnTo>
                <a:lnTo>
                  <a:pt x="38" y="38"/>
                </a:lnTo>
                <a:lnTo>
                  <a:pt x="40" y="36"/>
                </a:lnTo>
                <a:lnTo>
                  <a:pt x="21" y="62"/>
                </a:lnTo>
                <a:lnTo>
                  <a:pt x="22" y="59"/>
                </a:lnTo>
                <a:lnTo>
                  <a:pt x="16" y="90"/>
                </a:lnTo>
                <a:lnTo>
                  <a:pt x="16" y="87"/>
                </a:lnTo>
                <a:lnTo>
                  <a:pt x="22" y="117"/>
                </a:lnTo>
                <a:lnTo>
                  <a:pt x="21" y="114"/>
                </a:lnTo>
                <a:lnTo>
                  <a:pt x="40" y="140"/>
                </a:lnTo>
                <a:lnTo>
                  <a:pt x="38" y="138"/>
                </a:lnTo>
                <a:lnTo>
                  <a:pt x="67" y="155"/>
                </a:lnTo>
                <a:lnTo>
                  <a:pt x="64" y="154"/>
                </a:lnTo>
                <a:lnTo>
                  <a:pt x="98" y="160"/>
                </a:lnTo>
                <a:lnTo>
                  <a:pt x="95" y="160"/>
                </a:lnTo>
                <a:lnTo>
                  <a:pt x="128" y="154"/>
                </a:lnTo>
                <a:lnTo>
                  <a:pt x="125" y="155"/>
                </a:lnTo>
                <a:lnTo>
                  <a:pt x="154" y="138"/>
                </a:lnTo>
                <a:lnTo>
                  <a:pt x="152" y="140"/>
                </a:lnTo>
                <a:lnTo>
                  <a:pt x="171" y="114"/>
                </a:lnTo>
                <a:lnTo>
                  <a:pt x="170" y="117"/>
                </a:lnTo>
                <a:lnTo>
                  <a:pt x="177" y="87"/>
                </a:lnTo>
                <a:lnTo>
                  <a:pt x="177" y="90"/>
                </a:lnTo>
                <a:lnTo>
                  <a:pt x="170" y="59"/>
                </a:lnTo>
                <a:lnTo>
                  <a:pt x="171" y="62"/>
                </a:lnTo>
                <a:lnTo>
                  <a:pt x="152" y="36"/>
                </a:lnTo>
                <a:lnTo>
                  <a:pt x="165" y="2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64" name="Rectangle 254">
            <a:extLst>
              <a:ext uri="{FF2B5EF4-FFF2-40B4-BE49-F238E27FC236}">
                <a16:creationId xmlns:a16="http://schemas.microsoft.com/office/drawing/2014/main" xmlns="" id="{8FA70BBD-0067-43B4-AAD8-4FD28943CEE7}"/>
              </a:ext>
            </a:extLst>
          </p:cNvPr>
          <p:cNvSpPr>
            <a:spLocks noChangeArrowheads="1"/>
          </p:cNvSpPr>
          <p:nvPr/>
        </p:nvSpPr>
        <p:spPr bwMode="auto">
          <a:xfrm>
            <a:off x="8786833" y="2681530"/>
            <a:ext cx="220806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2000" b="1" dirty="0">
                <a:solidFill>
                  <a:schemeClr val="accent5">
                    <a:lumMod val="75000"/>
                  </a:schemeClr>
                </a:solidFill>
                <a:latin typeface="メイリオ" panose="020B0604030504040204" pitchFamily="50" charset="-128"/>
                <a:ea typeface="メイリオ" panose="020B0604030504040204" pitchFamily="50" charset="-128"/>
              </a:rPr>
              <a:t>メキシコ</a:t>
            </a:r>
            <a:endParaRPr kumimoji="0" lang="en-US" altLang="ja-JP" sz="2000" b="1" i="0" u="none" strike="noStrike" cap="none" normalizeH="0" baseline="0" dirty="0">
              <a:ln>
                <a:noFill/>
              </a:ln>
              <a:solidFill>
                <a:schemeClr val="accent5">
                  <a:lumMod val="75000"/>
                </a:schemeClr>
              </a:solidFill>
              <a:effectLst/>
              <a:latin typeface="メイリオ" panose="020B0604030504040204" pitchFamily="50" charset="-128"/>
              <a:ea typeface="メイリオ" panose="020B0604030504040204"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2000" b="1" dirty="0">
                <a:solidFill>
                  <a:schemeClr val="accent5">
                    <a:lumMod val="75000"/>
                  </a:schemeClr>
                </a:solidFill>
                <a:latin typeface="メイリオ" panose="020B0604030504040204" pitchFamily="50" charset="-128"/>
                <a:ea typeface="メイリオ" panose="020B0604030504040204" pitchFamily="50" charset="-128"/>
              </a:rPr>
              <a:t>オフィス</a:t>
            </a:r>
            <a:endParaRPr kumimoji="0" lang="ja-JP" altLang="ja-JP" sz="2000" b="0" i="0" u="none" strike="noStrike" cap="none" normalizeH="0" baseline="0" dirty="0">
              <a:ln>
                <a:noFill/>
              </a:ln>
              <a:solidFill>
                <a:schemeClr val="accent5">
                  <a:lumMod val="75000"/>
                </a:schemeClr>
              </a:solidFill>
              <a:effectLst/>
              <a:latin typeface="メイリオ" panose="020B0604030504040204" pitchFamily="50" charset="-128"/>
              <a:ea typeface="メイリオ" panose="020B0604030504040204" pitchFamily="50" charset="-128"/>
            </a:endParaRPr>
          </a:p>
        </p:txBody>
      </p:sp>
      <p:cxnSp>
        <p:nvCxnSpPr>
          <p:cNvPr id="65" name="直線矢印コネクタ 64">
            <a:extLst>
              <a:ext uri="{FF2B5EF4-FFF2-40B4-BE49-F238E27FC236}">
                <a16:creationId xmlns:a16="http://schemas.microsoft.com/office/drawing/2014/main" xmlns="" id="{48209B11-FDEA-464A-A35B-DEFD386DD34E}"/>
              </a:ext>
            </a:extLst>
          </p:cNvPr>
          <p:cNvCxnSpPr>
            <a:cxnSpLocks/>
          </p:cNvCxnSpPr>
          <p:nvPr/>
        </p:nvCxnSpPr>
        <p:spPr>
          <a:xfrm flipH="1">
            <a:off x="8081333" y="3047441"/>
            <a:ext cx="1168070" cy="574307"/>
          </a:xfrm>
          <a:prstGeom prst="straightConnector1">
            <a:avLst/>
          </a:prstGeom>
          <a:ln>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4" name="正方形/長方形 33">
            <a:extLst>
              <a:ext uri="{FF2B5EF4-FFF2-40B4-BE49-F238E27FC236}">
                <a16:creationId xmlns:a16="http://schemas.microsoft.com/office/drawing/2014/main" xmlns="" id="{A01D8E71-99BC-469F-8F48-C6B9A34C3340}"/>
              </a:ext>
            </a:extLst>
          </p:cNvPr>
          <p:cNvSpPr/>
          <p:nvPr/>
        </p:nvSpPr>
        <p:spPr>
          <a:xfrm>
            <a:off x="543517" y="1416240"/>
            <a:ext cx="3474028" cy="461665"/>
          </a:xfrm>
          <a:prstGeom prst="rect">
            <a:avLst/>
          </a:prstGeom>
        </p:spPr>
        <p:txBody>
          <a:bodyPr wrap="none">
            <a:spAutoFit/>
          </a:bodyPr>
          <a:lstStyle/>
          <a:p>
            <a:r>
              <a:rPr lang="ja-JP" altLang="en-US" sz="2400" b="1" dirty="0">
                <a:latin typeface="メイリオ" panose="020B0604030504040204" pitchFamily="50" charset="-128"/>
                <a:ea typeface="メイリオ" panose="020B0604030504040204" pitchFamily="50" charset="-128"/>
              </a:rPr>
              <a:t>世界</a:t>
            </a:r>
            <a:r>
              <a:rPr lang="en-US" altLang="ja-JP" sz="2400" b="1" dirty="0">
                <a:latin typeface="メイリオ" panose="020B0604030504040204" pitchFamily="50" charset="-128"/>
                <a:ea typeface="メイリオ" panose="020B0604030504040204" pitchFamily="50" charset="-128"/>
              </a:rPr>
              <a:t>8</a:t>
            </a:r>
            <a:r>
              <a:rPr lang="ja-JP" altLang="en-US" sz="2400" b="1" dirty="0">
                <a:latin typeface="メイリオ" panose="020B0604030504040204" pitchFamily="50" charset="-128"/>
                <a:ea typeface="メイリオ" panose="020B0604030504040204" pitchFamily="50" charset="-128"/>
              </a:rPr>
              <a:t>カ国 </a:t>
            </a:r>
            <a:r>
              <a:rPr lang="en-US" altLang="ja-JP" sz="2400" b="1" dirty="0">
                <a:latin typeface="メイリオ" panose="020B0604030504040204" pitchFamily="50" charset="-128"/>
                <a:ea typeface="メイリオ" panose="020B0604030504040204" pitchFamily="50" charset="-128"/>
              </a:rPr>
              <a:t>9</a:t>
            </a:r>
            <a:r>
              <a:rPr lang="ja-JP" altLang="en-US" sz="2400" b="1" dirty="0">
                <a:latin typeface="メイリオ" panose="020B0604030504040204" pitchFamily="50" charset="-128"/>
                <a:ea typeface="メイリオ" panose="020B0604030504040204" pitchFamily="50" charset="-128"/>
              </a:rPr>
              <a:t>拠点を展開</a:t>
            </a:r>
          </a:p>
        </p:txBody>
      </p:sp>
    </p:spTree>
    <p:extLst>
      <p:ext uri="{BB962C8B-B14F-4D97-AF65-F5344CB8AC3E}">
        <p14:creationId xmlns:p14="http://schemas.microsoft.com/office/powerpoint/2010/main" val="25402866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3410" y="261735"/>
            <a:ext cx="6423837" cy="490904"/>
          </a:xfrm>
        </p:spPr>
        <p:txBody>
          <a:bodyPr/>
          <a:lstStyle/>
          <a:p>
            <a:r>
              <a:rPr kumimoji="1" lang="ja-JP" altLang="en-US" dirty="0"/>
              <a:t>事業の強み</a:t>
            </a:r>
          </a:p>
        </p:txBody>
      </p:sp>
    </p:spTree>
    <p:extLst>
      <p:ext uri="{BB962C8B-B14F-4D97-AF65-F5344CB8AC3E}">
        <p14:creationId xmlns:p14="http://schemas.microsoft.com/office/powerpoint/2010/main" val="33424774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a:extLst>
              <a:ext uri="{FF2B5EF4-FFF2-40B4-BE49-F238E27FC236}">
                <a16:creationId xmlns:a16="http://schemas.microsoft.com/office/drawing/2014/main" xmlns="" id="{3E513D28-8817-4F52-BAB9-3CE568F75B25}"/>
              </a:ext>
            </a:extLst>
          </p:cNvPr>
          <p:cNvPicPr>
            <a:picLocks noChangeAspect="1"/>
          </p:cNvPicPr>
          <p:nvPr/>
        </p:nvPicPr>
        <p:blipFill rotWithShape="1">
          <a:blip r:embed="rId3">
            <a:extLst>
              <a:ext uri="{28A0092B-C50C-407E-A947-70E740481C1C}">
                <a14:useLocalDpi xmlns:a14="http://schemas.microsoft.com/office/drawing/2010/main" val="0"/>
              </a:ext>
            </a:extLst>
          </a:blip>
          <a:srcRect l="250" t="10111" r="276" b="26284"/>
          <a:stretch/>
        </p:blipFill>
        <p:spPr>
          <a:xfrm>
            <a:off x="0" y="0"/>
            <a:ext cx="12192000" cy="5224713"/>
          </a:xfrm>
          <a:prstGeom prst="rect">
            <a:avLst/>
          </a:prstGeom>
        </p:spPr>
      </p:pic>
      <p:pic>
        <p:nvPicPr>
          <p:cNvPr id="3" name="図 2">
            <a:extLst>
              <a:ext uri="{FF2B5EF4-FFF2-40B4-BE49-F238E27FC236}">
                <a16:creationId xmlns:a16="http://schemas.microsoft.com/office/drawing/2014/main" xmlns="" id="{7B1887F0-BB6D-4C69-B945-107FEE560E2C}"/>
              </a:ext>
            </a:extLst>
          </p:cNvPr>
          <p:cNvPicPr>
            <a:picLocks noChangeAspect="1"/>
          </p:cNvPicPr>
          <p:nvPr/>
        </p:nvPicPr>
        <p:blipFill rotWithShape="1">
          <a:blip r:embed="rId4">
            <a:extLst>
              <a:ext uri="{28A0092B-C50C-407E-A947-70E740481C1C}">
                <a14:useLocalDpi xmlns:a14="http://schemas.microsoft.com/office/drawing/2010/main" val="0"/>
              </a:ext>
            </a:extLst>
          </a:blip>
          <a:srcRect l="70" r="291"/>
          <a:stretch/>
        </p:blipFill>
        <p:spPr>
          <a:xfrm>
            <a:off x="0" y="2879111"/>
            <a:ext cx="12190306" cy="2841233"/>
          </a:xfrm>
          <a:prstGeom prst="rect">
            <a:avLst/>
          </a:prstGeom>
        </p:spPr>
      </p:pic>
      <p:pic>
        <p:nvPicPr>
          <p:cNvPr id="2" name="図 1">
            <a:extLst>
              <a:ext uri="{FF2B5EF4-FFF2-40B4-BE49-F238E27FC236}">
                <a16:creationId xmlns:a16="http://schemas.microsoft.com/office/drawing/2014/main" xmlns="" id="{7CA54271-2078-4332-A50F-64A3EEF02563}"/>
              </a:ext>
            </a:extLst>
          </p:cNvPr>
          <p:cNvPicPr>
            <a:picLocks noChangeAspect="1"/>
          </p:cNvPicPr>
          <p:nvPr/>
        </p:nvPicPr>
        <p:blipFill rotWithShape="1">
          <a:blip r:embed="rId5">
            <a:extLst>
              <a:ext uri="{28A0092B-C50C-407E-A947-70E740481C1C}">
                <a14:useLocalDpi xmlns:a14="http://schemas.microsoft.com/office/drawing/2010/main" val="0"/>
              </a:ext>
            </a:extLst>
          </a:blip>
          <a:srcRect b="619"/>
          <a:stretch/>
        </p:blipFill>
        <p:spPr>
          <a:xfrm>
            <a:off x="0" y="2911528"/>
            <a:ext cx="12192000" cy="3946472"/>
          </a:xfrm>
          <a:prstGeom prst="rect">
            <a:avLst/>
          </a:prstGeom>
        </p:spPr>
      </p:pic>
      <p:sp>
        <p:nvSpPr>
          <p:cNvPr id="14" name="テキスト ボックス 13">
            <a:extLst>
              <a:ext uri="{FF2B5EF4-FFF2-40B4-BE49-F238E27FC236}">
                <a16:creationId xmlns:a16="http://schemas.microsoft.com/office/drawing/2014/main" xmlns="" id="{19FD1D35-CD65-4AE9-AB87-01B907292B7B}"/>
              </a:ext>
            </a:extLst>
          </p:cNvPr>
          <p:cNvSpPr txBox="1"/>
          <p:nvPr/>
        </p:nvSpPr>
        <p:spPr>
          <a:xfrm>
            <a:off x="658164" y="4828987"/>
            <a:ext cx="8510663" cy="923330"/>
          </a:xfrm>
          <a:prstGeom prst="rect">
            <a:avLst/>
          </a:prstGeom>
          <a:noFill/>
        </p:spPr>
        <p:txBody>
          <a:bodyPr wrap="none" rtlCol="0">
            <a:spAutoFit/>
          </a:bodyPr>
          <a:lstStyle/>
          <a:p>
            <a:r>
              <a:rPr lang="en-US" altLang="ja-JP" sz="5400" b="1" dirty="0">
                <a:solidFill>
                  <a:schemeClr val="bg1"/>
                </a:solidFill>
                <a:latin typeface="メイリオ" panose="020B0604030504040204" pitchFamily="50" charset="-128"/>
                <a:ea typeface="メイリオ" panose="020B0604030504040204" pitchFamily="50" charset="-128"/>
                <a:cs typeface="Segoe UI" panose="020B0502040204020203" pitchFamily="34" charset="0"/>
              </a:rPr>
              <a:t>2</a:t>
            </a:r>
            <a:r>
              <a:rPr kumimoji="1" lang="en-US" altLang="ja-JP" sz="5400" b="1" dirty="0">
                <a:solidFill>
                  <a:schemeClr val="bg1"/>
                </a:solidFill>
                <a:latin typeface="メイリオ" panose="020B0604030504040204" pitchFamily="50" charset="-128"/>
                <a:ea typeface="メイリオ" panose="020B0604030504040204" pitchFamily="50" charset="-128"/>
                <a:cs typeface="Segoe UI" panose="020B0502040204020203" pitchFamily="34" charset="0"/>
              </a:rPr>
              <a:t>.</a:t>
            </a:r>
            <a:r>
              <a:rPr lang="ja-JP" altLang="en-US" sz="5400" b="1" dirty="0">
                <a:solidFill>
                  <a:schemeClr val="bg1"/>
                </a:solidFill>
                <a:latin typeface="メイリオ" panose="020B0604030504040204" pitchFamily="50" charset="-128"/>
                <a:ea typeface="メイリオ" panose="020B0604030504040204" pitchFamily="50" charset="-128"/>
                <a:cs typeface="Segoe UI" panose="020B0502040204020203" pitchFamily="34" charset="0"/>
              </a:rPr>
              <a:t>企業理念・社内の雰囲気</a:t>
            </a:r>
            <a:endParaRPr kumimoji="1" lang="ja-JP" altLang="en-US" sz="5400" b="1" dirty="0">
              <a:solidFill>
                <a:schemeClr val="bg1"/>
              </a:solidFill>
              <a:latin typeface="メイリオ" panose="020B0604030504040204" pitchFamily="50" charset="-128"/>
              <a:ea typeface="メイリオ" panose="020B0604030504040204" pitchFamily="50" charset="-128"/>
              <a:cs typeface="Segoe UI" panose="020B0502040204020203" pitchFamily="34" charset="0"/>
            </a:endParaRPr>
          </a:p>
        </p:txBody>
      </p:sp>
      <p:cxnSp>
        <p:nvCxnSpPr>
          <p:cNvPr id="31" name="直線コネクタ 30">
            <a:extLst>
              <a:ext uri="{FF2B5EF4-FFF2-40B4-BE49-F238E27FC236}">
                <a16:creationId xmlns:a16="http://schemas.microsoft.com/office/drawing/2014/main" xmlns="" id="{70DFE186-0545-4625-BC5F-06E149EBB6F8}"/>
              </a:ext>
            </a:extLst>
          </p:cNvPr>
          <p:cNvCxnSpPr>
            <a:cxnSpLocks/>
          </p:cNvCxnSpPr>
          <p:nvPr/>
        </p:nvCxnSpPr>
        <p:spPr>
          <a:xfrm>
            <a:off x="757766" y="5801032"/>
            <a:ext cx="5364000" cy="0"/>
          </a:xfrm>
          <a:prstGeom prst="line">
            <a:avLst/>
          </a:prstGeom>
          <a:ln w="38100">
            <a:solidFill>
              <a:srgbClr val="F6C55E"/>
            </a:solidFill>
          </a:ln>
        </p:spPr>
        <p:style>
          <a:lnRef idx="1">
            <a:schemeClr val="accent1"/>
          </a:lnRef>
          <a:fillRef idx="0">
            <a:schemeClr val="accent1"/>
          </a:fillRef>
          <a:effectRef idx="0">
            <a:schemeClr val="accent1"/>
          </a:effectRef>
          <a:fontRef idx="minor">
            <a:schemeClr val="tx1"/>
          </a:fontRef>
        </p:style>
      </p:cxnSp>
      <p:sp>
        <p:nvSpPr>
          <p:cNvPr id="34" name="テキスト ボックス 33">
            <a:extLst>
              <a:ext uri="{FF2B5EF4-FFF2-40B4-BE49-F238E27FC236}">
                <a16:creationId xmlns:a16="http://schemas.microsoft.com/office/drawing/2014/main" xmlns="" id="{2F49DA31-4B9F-4277-A087-D91D70AD0E5D}"/>
              </a:ext>
            </a:extLst>
          </p:cNvPr>
          <p:cNvSpPr txBox="1"/>
          <p:nvPr/>
        </p:nvSpPr>
        <p:spPr>
          <a:xfrm>
            <a:off x="658164" y="5898464"/>
            <a:ext cx="4852610" cy="523220"/>
          </a:xfrm>
          <a:prstGeom prst="rect">
            <a:avLst/>
          </a:prstGeom>
          <a:noFill/>
        </p:spPr>
        <p:txBody>
          <a:bodyPr wrap="none" rtlCol="0">
            <a:spAutoFit/>
          </a:bodyPr>
          <a:lstStyle/>
          <a:p>
            <a:r>
              <a:rPr lang="ja-JP" altLang="en-US" sz="2800" dirty="0">
                <a:solidFill>
                  <a:schemeClr val="bg1"/>
                </a:solidFill>
                <a:latin typeface="メイリオ" panose="020B0604030504040204" pitchFamily="50" charset="-128"/>
                <a:ea typeface="メイリオ" panose="020B0604030504040204" pitchFamily="50" charset="-128"/>
                <a:cs typeface="Segoe UI" panose="020B0502040204020203" pitchFamily="34" charset="0"/>
              </a:rPr>
              <a:t>ビューポイント重工株式会社</a:t>
            </a:r>
            <a:endParaRPr kumimoji="1" lang="ja-JP" altLang="en-US" sz="2800" dirty="0">
              <a:solidFill>
                <a:schemeClr val="bg1"/>
              </a:solidFill>
              <a:latin typeface="メイリオ" panose="020B0604030504040204" pitchFamily="50" charset="-128"/>
              <a:ea typeface="メイリオ" panose="020B0604030504040204" pitchFamily="50" charset="-128"/>
              <a:cs typeface="Segoe UI" panose="020B0502040204020203" pitchFamily="34" charset="0"/>
            </a:endParaRPr>
          </a:p>
        </p:txBody>
      </p:sp>
    </p:spTree>
    <p:extLst>
      <p:ext uri="{BB962C8B-B14F-4D97-AF65-F5344CB8AC3E}">
        <p14:creationId xmlns:p14="http://schemas.microsoft.com/office/powerpoint/2010/main" val="32867689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3410" y="261735"/>
            <a:ext cx="6423837" cy="490904"/>
          </a:xfrm>
        </p:spPr>
        <p:txBody>
          <a:bodyPr/>
          <a:lstStyle/>
          <a:p>
            <a:r>
              <a:rPr lang="ja-JP" altLang="en-US" dirty="0"/>
              <a:t>企業理念</a:t>
            </a:r>
            <a:endParaRPr kumimoji="1" lang="ja-JP" altLang="en-US" dirty="0"/>
          </a:p>
        </p:txBody>
      </p:sp>
      <p:sp>
        <p:nvSpPr>
          <p:cNvPr id="3" name="テキスト ボックス 2"/>
          <p:cNvSpPr txBox="1"/>
          <p:nvPr/>
        </p:nvSpPr>
        <p:spPr>
          <a:xfrm>
            <a:off x="893806" y="4351035"/>
            <a:ext cx="10404388" cy="1631216"/>
          </a:xfrm>
          <a:prstGeom prst="rect">
            <a:avLst/>
          </a:prstGeom>
          <a:noFill/>
        </p:spPr>
        <p:txBody>
          <a:bodyPr wrap="square" rtlCol="0">
            <a:spAutoFit/>
          </a:bodyPr>
          <a:lstStyle/>
          <a:p>
            <a:r>
              <a:rPr lang="ja-JP" altLang="en-US" sz="2000" dirty="0">
                <a:solidFill>
                  <a:schemeClr val="bg1"/>
                </a:solidFill>
                <a:latin typeface="メイリオ" panose="020B0604030504040204" pitchFamily="50" charset="-128"/>
                <a:ea typeface="メイリオ" panose="020B0604030504040204" pitchFamily="50" charset="-128"/>
              </a:rPr>
              <a:t>経営者の経営哲学や信念、行動指針や目的などを明文化し、その企業が果たすべき使命や、基本姿勢などを社内外に向けて表明するものである。特徴として、経営者が変わったとしても、長期にわたって受け継がれる不変的・持続的なものであるほか、抽象的・規範的である事などが挙げられる。企業のあるべき姿や、理想像である経営理念を、おかれている環境や利用できる経営資源等を加味して具体化したものが、経営戦略やビジョンである。</a:t>
            </a:r>
            <a:endParaRPr kumimoji="1" lang="ja-JP" altLang="en-US" sz="2000" dirty="0">
              <a:solidFill>
                <a:schemeClr val="bg1"/>
              </a:solidFill>
              <a:latin typeface="メイリオ" panose="020B0604030504040204" pitchFamily="50" charset="-128"/>
              <a:ea typeface="メイリオ" panose="020B0604030504040204" pitchFamily="50" charset="-128"/>
            </a:endParaRPr>
          </a:p>
        </p:txBody>
      </p:sp>
      <p:sp>
        <p:nvSpPr>
          <p:cNvPr id="4" name="テキスト ボックス 3"/>
          <p:cNvSpPr txBox="1"/>
          <p:nvPr/>
        </p:nvSpPr>
        <p:spPr>
          <a:xfrm>
            <a:off x="2124399" y="1674674"/>
            <a:ext cx="7943201" cy="1754326"/>
          </a:xfrm>
          <a:prstGeom prst="rect">
            <a:avLst/>
          </a:prstGeom>
          <a:noFill/>
        </p:spPr>
        <p:txBody>
          <a:bodyPr wrap="none" rtlCol="0">
            <a:spAutoFit/>
          </a:bodyPr>
          <a:lstStyle/>
          <a:p>
            <a:pPr algn="ctr"/>
            <a:r>
              <a:rPr kumimoji="1" lang="en-US" altLang="ja-JP" sz="3600" dirty="0">
                <a:solidFill>
                  <a:schemeClr val="bg1"/>
                </a:solidFill>
                <a:latin typeface="メイリオ" panose="020B0604030504040204" pitchFamily="50" charset="-128"/>
                <a:ea typeface="メイリオ" panose="020B0604030504040204" pitchFamily="50" charset="-128"/>
              </a:rPr>
              <a:t>OOOOOOOOOOOOOOOO</a:t>
            </a:r>
          </a:p>
          <a:p>
            <a:pPr algn="ctr"/>
            <a:r>
              <a:rPr kumimoji="1" lang="en-US" altLang="ja-JP" sz="3600" dirty="0">
                <a:solidFill>
                  <a:schemeClr val="bg1"/>
                </a:solidFill>
                <a:latin typeface="メイリオ" panose="020B0604030504040204" pitchFamily="50" charset="-128"/>
                <a:ea typeface="メイリオ" panose="020B0604030504040204" pitchFamily="50" charset="-128"/>
              </a:rPr>
              <a:t>OOOOOOOOOOOOOOO</a:t>
            </a:r>
          </a:p>
          <a:p>
            <a:pPr algn="ctr"/>
            <a:r>
              <a:rPr lang="en-US" altLang="ja-JP" sz="3600" dirty="0">
                <a:solidFill>
                  <a:schemeClr val="bg1"/>
                </a:solidFill>
                <a:latin typeface="メイリオ" panose="020B0604030504040204" pitchFamily="50" charset="-128"/>
                <a:ea typeface="メイリオ" panose="020B0604030504040204" pitchFamily="50" charset="-128"/>
              </a:rPr>
              <a:t>OOOOOOOOOOOOOOOOOOOOOO</a:t>
            </a:r>
            <a:endParaRPr kumimoji="1" lang="ja-JP" altLang="en-US" sz="3600" dirty="0">
              <a:solidFill>
                <a:schemeClr val="bg1"/>
              </a:solidFill>
              <a:latin typeface="メイリオ" panose="020B0604030504040204" pitchFamily="50" charset="-128"/>
              <a:ea typeface="メイリオ" panose="020B0604030504040204" pitchFamily="50" charset="-128"/>
            </a:endParaRPr>
          </a:p>
        </p:txBody>
      </p:sp>
      <p:sp>
        <p:nvSpPr>
          <p:cNvPr id="5" name="テキスト ボックス 4"/>
          <p:cNvSpPr txBox="1"/>
          <p:nvPr/>
        </p:nvSpPr>
        <p:spPr>
          <a:xfrm>
            <a:off x="5798482" y="3597630"/>
            <a:ext cx="595035" cy="584775"/>
          </a:xfrm>
          <a:prstGeom prst="rect">
            <a:avLst/>
          </a:prstGeom>
          <a:noFill/>
        </p:spPr>
        <p:txBody>
          <a:bodyPr wrap="none" rtlCol="0">
            <a:spAutoFit/>
          </a:bodyPr>
          <a:lstStyle/>
          <a:p>
            <a:r>
              <a:rPr kumimoji="1" lang="ja-JP" altLang="en-US" sz="3200" dirty="0">
                <a:solidFill>
                  <a:schemeClr val="bg1"/>
                </a:solidFill>
                <a:latin typeface="メイリオ" panose="020B0604030504040204" pitchFamily="50" charset="-128"/>
                <a:ea typeface="メイリオ" panose="020B0604030504040204" pitchFamily="50" charset="-128"/>
              </a:rPr>
              <a:t>●</a:t>
            </a:r>
          </a:p>
        </p:txBody>
      </p:sp>
    </p:spTree>
    <p:extLst>
      <p:ext uri="{BB962C8B-B14F-4D97-AF65-F5344CB8AC3E}">
        <p14:creationId xmlns:p14="http://schemas.microsoft.com/office/powerpoint/2010/main" val="30142521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a:xfrm>
            <a:off x="253410" y="261735"/>
            <a:ext cx="6423837" cy="490904"/>
          </a:xfrm>
        </p:spPr>
        <p:txBody>
          <a:bodyPr/>
          <a:lstStyle/>
          <a:p>
            <a:r>
              <a:rPr lang="ja-JP" altLang="en-US" dirty="0"/>
              <a:t>社内の風土</a:t>
            </a:r>
            <a:endParaRPr kumimoji="1" lang="ja-JP" altLang="en-US" dirty="0"/>
          </a:p>
        </p:txBody>
      </p:sp>
      <p:sp>
        <p:nvSpPr>
          <p:cNvPr id="21" name="正方形/長方形 20">
            <a:extLst>
              <a:ext uri="{FF2B5EF4-FFF2-40B4-BE49-F238E27FC236}">
                <a16:creationId xmlns:a16="http://schemas.microsoft.com/office/drawing/2014/main" xmlns="" id="{A01D8E71-99BC-469F-8F48-C6B9A34C3340}"/>
              </a:ext>
            </a:extLst>
          </p:cNvPr>
          <p:cNvSpPr/>
          <p:nvPr/>
        </p:nvSpPr>
        <p:spPr>
          <a:xfrm>
            <a:off x="543517" y="1416240"/>
            <a:ext cx="3877985" cy="461665"/>
          </a:xfrm>
          <a:prstGeom prst="rect">
            <a:avLst/>
          </a:prstGeom>
        </p:spPr>
        <p:txBody>
          <a:bodyPr wrap="none">
            <a:spAutoFit/>
          </a:bodyPr>
          <a:lstStyle/>
          <a:p>
            <a:r>
              <a:rPr lang="ja-JP" altLang="en-US" sz="2400" b="1" dirty="0">
                <a:solidFill>
                  <a:schemeClr val="bg1"/>
                </a:solidFill>
                <a:latin typeface="メイリオ" panose="020B0604030504040204" pitchFamily="50" charset="-128"/>
                <a:ea typeface="メイリオ" panose="020B0604030504040204" pitchFamily="50" charset="-128"/>
              </a:rPr>
              <a:t>コミュニケーションが重要</a:t>
            </a:r>
            <a:endParaRPr lang="ja-JP" altLang="en-US" sz="2400" b="1" dirty="0">
              <a:latin typeface="メイリオ" panose="020B0604030504040204" pitchFamily="50" charset="-128"/>
              <a:ea typeface="メイリオ" panose="020B0604030504040204" pitchFamily="50" charset="-128"/>
            </a:endParaRPr>
          </a:p>
        </p:txBody>
      </p:sp>
      <p:sp>
        <p:nvSpPr>
          <p:cNvPr id="22" name="テキスト ボックス 21"/>
          <p:cNvSpPr txBox="1"/>
          <p:nvPr/>
        </p:nvSpPr>
        <p:spPr>
          <a:xfrm>
            <a:off x="1100524" y="5400136"/>
            <a:ext cx="2236510" cy="400110"/>
          </a:xfrm>
          <a:prstGeom prst="rect">
            <a:avLst/>
          </a:prstGeom>
          <a:noFill/>
        </p:spPr>
        <p:txBody>
          <a:bodyPr wrap="none" rtlCol="0">
            <a:spAutoFit/>
          </a:bodyPr>
          <a:lstStyle/>
          <a:p>
            <a:r>
              <a:rPr lang="ja-JP" altLang="en-US" sz="2000" dirty="0">
                <a:solidFill>
                  <a:schemeClr val="bg1"/>
                </a:solidFill>
                <a:latin typeface="メイリオ" panose="020B0604030504040204" pitchFamily="50" charset="-128"/>
                <a:ea typeface="メイリオ" panose="020B0604030504040204" pitchFamily="50" charset="-128"/>
              </a:rPr>
              <a:t>ミーティング手法</a:t>
            </a:r>
            <a:endParaRPr kumimoji="1" lang="ja-JP" altLang="en-US" sz="2000" dirty="0">
              <a:solidFill>
                <a:schemeClr val="bg1"/>
              </a:solidFill>
              <a:latin typeface="メイリオ" panose="020B0604030504040204" pitchFamily="50" charset="-128"/>
              <a:ea typeface="メイリオ" panose="020B0604030504040204" pitchFamily="50" charset="-128"/>
            </a:endParaRPr>
          </a:p>
        </p:txBody>
      </p:sp>
      <p:sp>
        <p:nvSpPr>
          <p:cNvPr id="23" name="テキスト ボックス 22"/>
          <p:cNvSpPr txBox="1"/>
          <p:nvPr/>
        </p:nvSpPr>
        <p:spPr>
          <a:xfrm>
            <a:off x="4454064" y="5400136"/>
            <a:ext cx="3262433" cy="400110"/>
          </a:xfrm>
          <a:prstGeom prst="rect">
            <a:avLst/>
          </a:prstGeom>
          <a:noFill/>
        </p:spPr>
        <p:txBody>
          <a:bodyPr wrap="none" rtlCol="0">
            <a:spAutoFit/>
          </a:bodyPr>
          <a:lstStyle/>
          <a:p>
            <a:pPr algn="ctr"/>
            <a:r>
              <a:rPr kumimoji="1" lang="ja-JP" altLang="en-US" sz="2000" dirty="0">
                <a:solidFill>
                  <a:schemeClr val="bg1"/>
                </a:solidFill>
                <a:latin typeface="メイリオ" panose="020B0604030504040204" pitchFamily="50" charset="-128"/>
                <a:ea typeface="メイリオ" panose="020B0604030504040204" pitchFamily="50" charset="-128"/>
              </a:rPr>
              <a:t>コミュニケーションツール</a:t>
            </a:r>
          </a:p>
        </p:txBody>
      </p:sp>
      <p:sp>
        <p:nvSpPr>
          <p:cNvPr id="24" name="テキスト ボックス 23"/>
          <p:cNvSpPr txBox="1"/>
          <p:nvPr/>
        </p:nvSpPr>
        <p:spPr>
          <a:xfrm>
            <a:off x="8391885" y="5400136"/>
            <a:ext cx="2749471" cy="400110"/>
          </a:xfrm>
          <a:prstGeom prst="rect">
            <a:avLst/>
          </a:prstGeom>
          <a:noFill/>
        </p:spPr>
        <p:txBody>
          <a:bodyPr wrap="none" rtlCol="0">
            <a:spAutoFit/>
          </a:bodyPr>
          <a:lstStyle/>
          <a:p>
            <a:r>
              <a:rPr kumimoji="1" lang="ja-JP" altLang="en-US" sz="2000" dirty="0">
                <a:solidFill>
                  <a:schemeClr val="bg1"/>
                </a:solidFill>
                <a:latin typeface="メイリオ" panose="020B0604030504040204" pitchFamily="50" charset="-128"/>
                <a:ea typeface="メイリオ" panose="020B0604030504040204" pitchFamily="50" charset="-128"/>
              </a:rPr>
              <a:t>リフレッシュコーナー</a:t>
            </a:r>
          </a:p>
        </p:txBody>
      </p:sp>
      <p:pic>
        <p:nvPicPr>
          <p:cNvPr id="7" name="図プレースホルダー 6"/>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7480" r="7480"/>
          <a:stretch>
            <a:fillRect/>
          </a:stretch>
        </p:blipFill>
        <p:spPr/>
      </p:pic>
      <p:pic>
        <p:nvPicPr>
          <p:cNvPr id="8" name="図プレースホルダー 7"/>
          <p:cNvPicPr>
            <a:picLocks noGrp="1" noChangeAspect="1"/>
          </p:cNvPicPr>
          <p:nvPr>
            <p:ph type="pic" sz="quarter" idx="14"/>
          </p:nvPr>
        </p:nvPicPr>
        <p:blipFill>
          <a:blip r:embed="rId3">
            <a:extLst>
              <a:ext uri="{28A0092B-C50C-407E-A947-70E740481C1C}">
                <a14:useLocalDpi xmlns:a14="http://schemas.microsoft.com/office/drawing/2010/main" val="0"/>
              </a:ext>
            </a:extLst>
          </a:blip>
          <a:srcRect l="7480" r="7480"/>
          <a:stretch>
            <a:fillRect/>
          </a:stretch>
        </p:blipFill>
        <p:spPr/>
      </p:pic>
      <p:pic>
        <p:nvPicPr>
          <p:cNvPr id="9" name="図プレースホルダー 8"/>
          <p:cNvPicPr>
            <a:picLocks noGrp="1" noChangeAspect="1"/>
          </p:cNvPicPr>
          <p:nvPr>
            <p:ph type="pic" sz="quarter" idx="15"/>
          </p:nvPr>
        </p:nvPicPr>
        <p:blipFill>
          <a:blip r:embed="rId4" cstate="print">
            <a:extLst>
              <a:ext uri="{28A0092B-C50C-407E-A947-70E740481C1C}">
                <a14:useLocalDpi xmlns:a14="http://schemas.microsoft.com/office/drawing/2010/main" val="0"/>
              </a:ext>
            </a:extLst>
          </a:blip>
          <a:srcRect l="2202" r="2202"/>
          <a:stretch>
            <a:fillRect/>
          </a:stretch>
        </p:blipFill>
        <p:spPr/>
      </p:pic>
    </p:spTree>
    <p:extLst>
      <p:ext uri="{BB962C8B-B14F-4D97-AF65-F5344CB8AC3E}">
        <p14:creationId xmlns:p14="http://schemas.microsoft.com/office/powerpoint/2010/main" val="9428011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3410" y="261735"/>
            <a:ext cx="6423837" cy="490904"/>
          </a:xfrm>
        </p:spPr>
        <p:txBody>
          <a:bodyPr/>
          <a:lstStyle/>
          <a:p>
            <a:r>
              <a:rPr kumimoji="1" lang="ja-JP" altLang="en-US" dirty="0"/>
              <a:t>社内の様子</a:t>
            </a:r>
          </a:p>
        </p:txBody>
      </p:sp>
    </p:spTree>
    <p:extLst>
      <p:ext uri="{BB962C8B-B14F-4D97-AF65-F5344CB8AC3E}">
        <p14:creationId xmlns:p14="http://schemas.microsoft.com/office/powerpoint/2010/main" val="25315148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a:extLst>
              <a:ext uri="{FF2B5EF4-FFF2-40B4-BE49-F238E27FC236}">
                <a16:creationId xmlns:a16="http://schemas.microsoft.com/office/drawing/2014/main" xmlns="" id="{3E513D28-8817-4F52-BAB9-3CE568F75B25}"/>
              </a:ext>
            </a:extLst>
          </p:cNvPr>
          <p:cNvPicPr>
            <a:picLocks noChangeAspect="1"/>
          </p:cNvPicPr>
          <p:nvPr/>
        </p:nvPicPr>
        <p:blipFill rotWithShape="1">
          <a:blip r:embed="rId3">
            <a:extLst>
              <a:ext uri="{28A0092B-C50C-407E-A947-70E740481C1C}">
                <a14:useLocalDpi xmlns:a14="http://schemas.microsoft.com/office/drawing/2010/main" val="0"/>
              </a:ext>
            </a:extLst>
          </a:blip>
          <a:srcRect l="250" t="10111" r="276" b="26284"/>
          <a:stretch/>
        </p:blipFill>
        <p:spPr>
          <a:xfrm>
            <a:off x="0" y="0"/>
            <a:ext cx="12192000" cy="5224713"/>
          </a:xfrm>
          <a:prstGeom prst="rect">
            <a:avLst/>
          </a:prstGeom>
        </p:spPr>
      </p:pic>
      <p:pic>
        <p:nvPicPr>
          <p:cNvPr id="3" name="図 2">
            <a:extLst>
              <a:ext uri="{FF2B5EF4-FFF2-40B4-BE49-F238E27FC236}">
                <a16:creationId xmlns:a16="http://schemas.microsoft.com/office/drawing/2014/main" xmlns="" id="{7B1887F0-BB6D-4C69-B945-107FEE560E2C}"/>
              </a:ext>
            </a:extLst>
          </p:cNvPr>
          <p:cNvPicPr>
            <a:picLocks noChangeAspect="1"/>
          </p:cNvPicPr>
          <p:nvPr/>
        </p:nvPicPr>
        <p:blipFill rotWithShape="1">
          <a:blip r:embed="rId4">
            <a:extLst>
              <a:ext uri="{28A0092B-C50C-407E-A947-70E740481C1C}">
                <a14:useLocalDpi xmlns:a14="http://schemas.microsoft.com/office/drawing/2010/main" val="0"/>
              </a:ext>
            </a:extLst>
          </a:blip>
          <a:srcRect l="70" r="291"/>
          <a:stretch/>
        </p:blipFill>
        <p:spPr>
          <a:xfrm>
            <a:off x="0" y="2879111"/>
            <a:ext cx="12190306" cy="2841233"/>
          </a:xfrm>
          <a:prstGeom prst="rect">
            <a:avLst/>
          </a:prstGeom>
        </p:spPr>
      </p:pic>
      <p:pic>
        <p:nvPicPr>
          <p:cNvPr id="2" name="図 1">
            <a:extLst>
              <a:ext uri="{FF2B5EF4-FFF2-40B4-BE49-F238E27FC236}">
                <a16:creationId xmlns:a16="http://schemas.microsoft.com/office/drawing/2014/main" xmlns="" id="{7CA54271-2078-4332-A50F-64A3EEF02563}"/>
              </a:ext>
            </a:extLst>
          </p:cNvPr>
          <p:cNvPicPr>
            <a:picLocks noChangeAspect="1"/>
          </p:cNvPicPr>
          <p:nvPr/>
        </p:nvPicPr>
        <p:blipFill rotWithShape="1">
          <a:blip r:embed="rId5">
            <a:extLst>
              <a:ext uri="{28A0092B-C50C-407E-A947-70E740481C1C}">
                <a14:useLocalDpi xmlns:a14="http://schemas.microsoft.com/office/drawing/2010/main" val="0"/>
              </a:ext>
            </a:extLst>
          </a:blip>
          <a:srcRect b="619"/>
          <a:stretch/>
        </p:blipFill>
        <p:spPr>
          <a:xfrm>
            <a:off x="0" y="2911528"/>
            <a:ext cx="12192000" cy="3946472"/>
          </a:xfrm>
          <a:prstGeom prst="rect">
            <a:avLst/>
          </a:prstGeom>
        </p:spPr>
      </p:pic>
      <p:sp>
        <p:nvSpPr>
          <p:cNvPr id="14" name="テキスト ボックス 13">
            <a:extLst>
              <a:ext uri="{FF2B5EF4-FFF2-40B4-BE49-F238E27FC236}">
                <a16:creationId xmlns:a16="http://schemas.microsoft.com/office/drawing/2014/main" xmlns="" id="{19FD1D35-CD65-4AE9-AB87-01B907292B7B}"/>
              </a:ext>
            </a:extLst>
          </p:cNvPr>
          <p:cNvSpPr txBox="1"/>
          <p:nvPr/>
        </p:nvSpPr>
        <p:spPr>
          <a:xfrm>
            <a:off x="658164" y="4828987"/>
            <a:ext cx="7125669" cy="923330"/>
          </a:xfrm>
          <a:prstGeom prst="rect">
            <a:avLst/>
          </a:prstGeom>
          <a:noFill/>
        </p:spPr>
        <p:txBody>
          <a:bodyPr wrap="none" rtlCol="0">
            <a:spAutoFit/>
          </a:bodyPr>
          <a:lstStyle/>
          <a:p>
            <a:r>
              <a:rPr lang="en-US" altLang="ja-JP" sz="5400" b="1" dirty="0">
                <a:solidFill>
                  <a:schemeClr val="bg1"/>
                </a:solidFill>
                <a:latin typeface="メイリオ" panose="020B0604030504040204" pitchFamily="50" charset="-128"/>
                <a:ea typeface="メイリオ" panose="020B0604030504040204" pitchFamily="50" charset="-128"/>
                <a:cs typeface="Segoe UI" panose="020B0502040204020203" pitchFamily="34" charset="0"/>
              </a:rPr>
              <a:t>3</a:t>
            </a:r>
            <a:r>
              <a:rPr kumimoji="1" lang="en-US" altLang="ja-JP" sz="5400" b="1" dirty="0">
                <a:solidFill>
                  <a:schemeClr val="bg1"/>
                </a:solidFill>
                <a:latin typeface="メイリオ" panose="020B0604030504040204" pitchFamily="50" charset="-128"/>
                <a:ea typeface="メイリオ" panose="020B0604030504040204" pitchFamily="50" charset="-128"/>
                <a:cs typeface="Segoe UI" panose="020B0502040204020203" pitchFamily="34" charset="0"/>
              </a:rPr>
              <a:t>.</a:t>
            </a:r>
            <a:r>
              <a:rPr lang="ja-JP" altLang="en-US" sz="5400" b="1" dirty="0">
                <a:solidFill>
                  <a:schemeClr val="bg1"/>
                </a:solidFill>
                <a:latin typeface="メイリオ" panose="020B0604030504040204" pitchFamily="50" charset="-128"/>
                <a:ea typeface="メイリオ" panose="020B0604030504040204" pitchFamily="50" charset="-128"/>
                <a:cs typeface="Segoe UI" panose="020B0502040204020203" pitchFamily="34" charset="0"/>
              </a:rPr>
              <a:t>募集職種と仕事内容</a:t>
            </a:r>
            <a:endParaRPr kumimoji="1" lang="ja-JP" altLang="en-US" sz="5400" b="1" dirty="0">
              <a:solidFill>
                <a:schemeClr val="bg1"/>
              </a:solidFill>
              <a:latin typeface="メイリオ" panose="020B0604030504040204" pitchFamily="50" charset="-128"/>
              <a:ea typeface="メイリオ" panose="020B0604030504040204" pitchFamily="50" charset="-128"/>
              <a:cs typeface="Segoe UI" panose="020B0502040204020203" pitchFamily="34" charset="0"/>
            </a:endParaRPr>
          </a:p>
        </p:txBody>
      </p:sp>
      <p:cxnSp>
        <p:nvCxnSpPr>
          <p:cNvPr id="31" name="直線コネクタ 30">
            <a:extLst>
              <a:ext uri="{FF2B5EF4-FFF2-40B4-BE49-F238E27FC236}">
                <a16:creationId xmlns:a16="http://schemas.microsoft.com/office/drawing/2014/main" xmlns="" id="{70DFE186-0545-4625-BC5F-06E149EBB6F8}"/>
              </a:ext>
            </a:extLst>
          </p:cNvPr>
          <p:cNvCxnSpPr>
            <a:cxnSpLocks/>
          </p:cNvCxnSpPr>
          <p:nvPr/>
        </p:nvCxnSpPr>
        <p:spPr>
          <a:xfrm>
            <a:off x="757766" y="5801032"/>
            <a:ext cx="5364000" cy="0"/>
          </a:xfrm>
          <a:prstGeom prst="line">
            <a:avLst/>
          </a:prstGeom>
          <a:ln w="38100">
            <a:solidFill>
              <a:srgbClr val="F6C55E"/>
            </a:solidFill>
          </a:ln>
        </p:spPr>
        <p:style>
          <a:lnRef idx="1">
            <a:schemeClr val="accent1"/>
          </a:lnRef>
          <a:fillRef idx="0">
            <a:schemeClr val="accent1"/>
          </a:fillRef>
          <a:effectRef idx="0">
            <a:schemeClr val="accent1"/>
          </a:effectRef>
          <a:fontRef idx="minor">
            <a:schemeClr val="tx1"/>
          </a:fontRef>
        </p:style>
      </p:cxnSp>
      <p:sp>
        <p:nvSpPr>
          <p:cNvPr id="34" name="テキスト ボックス 33">
            <a:extLst>
              <a:ext uri="{FF2B5EF4-FFF2-40B4-BE49-F238E27FC236}">
                <a16:creationId xmlns:a16="http://schemas.microsoft.com/office/drawing/2014/main" xmlns="" id="{2F49DA31-4B9F-4277-A087-D91D70AD0E5D}"/>
              </a:ext>
            </a:extLst>
          </p:cNvPr>
          <p:cNvSpPr txBox="1"/>
          <p:nvPr/>
        </p:nvSpPr>
        <p:spPr>
          <a:xfrm>
            <a:off x="658164" y="5898464"/>
            <a:ext cx="4852610" cy="523220"/>
          </a:xfrm>
          <a:prstGeom prst="rect">
            <a:avLst/>
          </a:prstGeom>
          <a:noFill/>
        </p:spPr>
        <p:txBody>
          <a:bodyPr wrap="none" rtlCol="0">
            <a:spAutoFit/>
          </a:bodyPr>
          <a:lstStyle/>
          <a:p>
            <a:r>
              <a:rPr lang="ja-JP" altLang="en-US" sz="2800" dirty="0">
                <a:solidFill>
                  <a:schemeClr val="bg1"/>
                </a:solidFill>
                <a:latin typeface="メイリオ" panose="020B0604030504040204" pitchFamily="50" charset="-128"/>
                <a:ea typeface="メイリオ" panose="020B0604030504040204" pitchFamily="50" charset="-128"/>
                <a:cs typeface="Segoe UI" panose="020B0502040204020203" pitchFamily="34" charset="0"/>
              </a:rPr>
              <a:t>ビューポイント重工株式会社</a:t>
            </a:r>
            <a:endParaRPr kumimoji="1" lang="ja-JP" altLang="en-US" sz="2800" dirty="0">
              <a:solidFill>
                <a:schemeClr val="bg1"/>
              </a:solidFill>
              <a:latin typeface="メイリオ" panose="020B0604030504040204" pitchFamily="50" charset="-128"/>
              <a:ea typeface="メイリオ" panose="020B0604030504040204" pitchFamily="50" charset="-128"/>
              <a:cs typeface="Segoe UI" panose="020B0502040204020203" pitchFamily="34" charset="0"/>
            </a:endParaRPr>
          </a:p>
        </p:txBody>
      </p:sp>
    </p:spTree>
    <p:extLst>
      <p:ext uri="{BB962C8B-B14F-4D97-AF65-F5344CB8AC3E}">
        <p14:creationId xmlns:p14="http://schemas.microsoft.com/office/powerpoint/2010/main" val="7159904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テキスト ボックス 18">
            <a:extLst>
              <a:ext uri="{FF2B5EF4-FFF2-40B4-BE49-F238E27FC236}">
                <a16:creationId xmlns:a16="http://schemas.microsoft.com/office/drawing/2014/main" xmlns="" id="{AC0385A7-0901-460A-88BE-0CC61EE9D377}"/>
              </a:ext>
            </a:extLst>
          </p:cNvPr>
          <p:cNvSpPr txBox="1"/>
          <p:nvPr/>
        </p:nvSpPr>
        <p:spPr>
          <a:xfrm>
            <a:off x="212324" y="191553"/>
            <a:ext cx="3877985" cy="584775"/>
          </a:xfrm>
          <a:prstGeom prst="rect">
            <a:avLst/>
          </a:prstGeom>
          <a:noFill/>
        </p:spPr>
        <p:txBody>
          <a:bodyPr wrap="none" rtlCol="0">
            <a:spAutoFit/>
          </a:bodyPr>
          <a:lstStyle/>
          <a:p>
            <a:r>
              <a:rPr lang="ja-JP" altLang="en-US" sz="3200" b="1" dirty="0">
                <a:solidFill>
                  <a:schemeClr val="bg1"/>
                </a:solidFill>
              </a:rPr>
              <a:t>募集職種と仕事内容</a:t>
            </a:r>
            <a:endParaRPr kumimoji="1" lang="ja-JP" altLang="en-US" sz="3200" b="1" dirty="0">
              <a:solidFill>
                <a:schemeClr val="bg1"/>
              </a:solidFill>
            </a:endParaRPr>
          </a:p>
        </p:txBody>
      </p:sp>
      <p:graphicFrame>
        <p:nvGraphicFramePr>
          <p:cNvPr id="4" name="表プレースホルダー 3"/>
          <p:cNvGraphicFramePr>
            <a:graphicFrameLocks noGrp="1"/>
          </p:cNvGraphicFramePr>
          <p:nvPr>
            <p:ph type="tbl" sz="quarter" idx="16"/>
            <p:extLst>
              <p:ext uri="{D42A27DB-BD31-4B8C-83A1-F6EECF244321}">
                <p14:modId xmlns:p14="http://schemas.microsoft.com/office/powerpoint/2010/main" val="1318907463"/>
              </p:ext>
            </p:extLst>
          </p:nvPr>
        </p:nvGraphicFramePr>
        <p:xfrm>
          <a:off x="1131966" y="1817302"/>
          <a:ext cx="9936000" cy="4422291"/>
        </p:xfrm>
        <a:graphic>
          <a:graphicData uri="http://schemas.openxmlformats.org/drawingml/2006/table">
            <a:tbl>
              <a:tblPr firstRow="1" bandRow="1">
                <a:tableStyleId>{2D5ABB26-0587-4C30-8999-92F81FD0307C}</a:tableStyleId>
              </a:tblPr>
              <a:tblGrid>
                <a:gridCol w="2088000">
                  <a:extLst>
                    <a:ext uri="{9D8B030D-6E8A-4147-A177-3AD203B41FA5}">
                      <a16:colId xmlns:a16="http://schemas.microsoft.com/office/drawing/2014/main" xmlns="" val="20000"/>
                    </a:ext>
                  </a:extLst>
                </a:gridCol>
                <a:gridCol w="7848000">
                  <a:extLst>
                    <a:ext uri="{9D8B030D-6E8A-4147-A177-3AD203B41FA5}">
                      <a16:colId xmlns:a16="http://schemas.microsoft.com/office/drawing/2014/main" xmlns="" val="20001"/>
                    </a:ext>
                  </a:extLst>
                </a:gridCol>
              </a:tblGrid>
              <a:tr h="620657">
                <a:tc>
                  <a:txBody>
                    <a:bodyPr/>
                    <a:lstStyle/>
                    <a:p>
                      <a:r>
                        <a:rPr kumimoji="1" lang="ja-JP" altLang="en-US" sz="2000" b="1" dirty="0">
                          <a:solidFill>
                            <a:schemeClr val="bg1"/>
                          </a:solidFill>
                          <a:latin typeface="メイリオ" panose="020B0604030504040204" pitchFamily="50" charset="-128"/>
                          <a:ea typeface="メイリオ" panose="020B0604030504040204" pitchFamily="50" charset="-128"/>
                        </a:rPr>
                        <a:t>職種名</a:t>
                      </a: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tx1"/>
                    </a:solidFill>
                  </a:tcPr>
                </a:tc>
                <a:tc>
                  <a:txBody>
                    <a:bodyPr/>
                    <a:lstStyle/>
                    <a:p>
                      <a:r>
                        <a:rPr kumimoji="1" lang="ja-JP" altLang="en-US" sz="2000" b="1" dirty="0">
                          <a:solidFill>
                            <a:schemeClr val="bg1"/>
                          </a:solidFill>
                          <a:latin typeface="メイリオ" panose="020B0604030504040204" pitchFamily="50" charset="-128"/>
                          <a:ea typeface="メイリオ" panose="020B0604030504040204" pitchFamily="50" charset="-128"/>
                        </a:rPr>
                        <a:t>仕事内容</a:t>
                      </a: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tx1"/>
                    </a:solidFill>
                  </a:tcPr>
                </a:tc>
                <a:extLst>
                  <a:ext uri="{0D108BD9-81ED-4DB2-BD59-A6C34878D82A}">
                    <a16:rowId xmlns:a16="http://schemas.microsoft.com/office/drawing/2014/main" xmlns="" val="10000"/>
                  </a:ext>
                </a:extLst>
              </a:tr>
              <a:tr h="620657">
                <a:tc>
                  <a:txBody>
                    <a:bodyPr/>
                    <a:lstStyle/>
                    <a:p>
                      <a:r>
                        <a:rPr kumimoji="1" lang="ja-JP" altLang="en-US" sz="2400" b="1" dirty="0">
                          <a:solidFill>
                            <a:schemeClr val="bg1"/>
                          </a:solidFill>
                          <a:latin typeface="メイリオ" panose="020B0604030504040204" pitchFamily="50" charset="-128"/>
                          <a:ea typeface="メイリオ" panose="020B0604030504040204" pitchFamily="50" charset="-128"/>
                        </a:rPr>
                        <a:t>研究開発</a:t>
                      </a: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tcPr>
                </a:tc>
                <a:tc>
                  <a:txBody>
                    <a:bodyPr/>
                    <a:lstStyle/>
                    <a:p>
                      <a:r>
                        <a:rPr kumimoji="1" lang="ja-JP" altLang="en-US" sz="1800" b="0" dirty="0">
                          <a:solidFill>
                            <a:schemeClr val="bg1"/>
                          </a:solidFill>
                          <a:latin typeface="メイリオ" panose="020B0604030504040204" pitchFamily="50" charset="-128"/>
                          <a:ea typeface="メイリオ" panose="020B0604030504040204" pitchFamily="50" charset="-128"/>
                        </a:rPr>
                        <a:t>自社の製品・サービスを国内にある取引先企業に提案し、受注・納品、代金回収までの一連の活動を行います。</a:t>
                      </a: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10001"/>
                  </a:ext>
                </a:extLst>
              </a:tr>
              <a:tr h="620657">
                <a:tc>
                  <a:txBody>
                    <a:bodyPr/>
                    <a:lstStyle/>
                    <a:p>
                      <a:r>
                        <a:rPr kumimoji="1" lang="ja-JP" altLang="en-US" sz="2400" b="1" dirty="0">
                          <a:solidFill>
                            <a:schemeClr val="bg1"/>
                          </a:solidFill>
                          <a:latin typeface="メイリオ" panose="020B0604030504040204" pitchFamily="50" charset="-128"/>
                          <a:ea typeface="メイリオ" panose="020B0604030504040204" pitchFamily="50" charset="-128"/>
                        </a:rPr>
                        <a:t>設計開発</a:t>
                      </a: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tcPr>
                </a:tc>
                <a:tc>
                  <a:txBody>
                    <a:bodyPr/>
                    <a:lstStyle/>
                    <a:p>
                      <a:r>
                        <a:rPr kumimoji="1" lang="ja-JP" altLang="en-US" sz="1800" b="0" dirty="0">
                          <a:solidFill>
                            <a:schemeClr val="bg1"/>
                          </a:solidFill>
                          <a:latin typeface="メイリオ" panose="020B0604030504040204" pitchFamily="50" charset="-128"/>
                          <a:ea typeface="メイリオ" panose="020B0604030504040204" pitchFamily="50" charset="-128"/>
                        </a:rPr>
                        <a:t>海外の取引先企業に自社の製品・サービスを提案し、受注・納品、代金回収までの一連の活動を行います。</a:t>
                      </a: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10002"/>
                  </a:ext>
                </a:extLst>
              </a:tr>
              <a:tr h="620657">
                <a:tc>
                  <a:txBody>
                    <a:bodyPr/>
                    <a:lstStyle/>
                    <a:p>
                      <a:r>
                        <a:rPr kumimoji="1" lang="ja-JP" altLang="en-US" sz="2400" b="1" dirty="0">
                          <a:solidFill>
                            <a:schemeClr val="bg1"/>
                          </a:solidFill>
                          <a:latin typeface="メイリオ" panose="020B0604030504040204" pitchFamily="50" charset="-128"/>
                          <a:ea typeface="メイリオ" panose="020B0604030504040204" pitchFamily="50" charset="-128"/>
                        </a:rPr>
                        <a:t>試作</a:t>
                      </a: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tcPr>
                </a:tc>
                <a:tc>
                  <a:txBody>
                    <a:bodyPr/>
                    <a:lstStyle/>
                    <a:p>
                      <a:r>
                        <a:rPr kumimoji="1" lang="ja-JP" altLang="en-US" sz="1800" b="0" dirty="0">
                          <a:solidFill>
                            <a:schemeClr val="bg1"/>
                          </a:solidFill>
                          <a:latin typeface="メイリオ" panose="020B0604030504040204" pitchFamily="50" charset="-128"/>
                          <a:ea typeface="メイリオ" panose="020B0604030504040204" pitchFamily="50" charset="-128"/>
                        </a:rPr>
                        <a:t>中長期計画、経営計画などの策定とその進捗管理を行います。具体的には、事業計画の策定や予実管理といった経営の根幹に携わる仕事です。</a:t>
                      </a: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10003"/>
                  </a:ext>
                </a:extLst>
              </a:tr>
              <a:tr h="620657">
                <a:tc>
                  <a:txBody>
                    <a:bodyPr/>
                    <a:lstStyle/>
                    <a:p>
                      <a:r>
                        <a:rPr kumimoji="1" lang="ja-JP" altLang="en-US" sz="2400" b="1" dirty="0">
                          <a:solidFill>
                            <a:schemeClr val="bg1"/>
                          </a:solidFill>
                          <a:latin typeface="メイリオ" panose="020B0604030504040204" pitchFamily="50" charset="-128"/>
                          <a:ea typeface="メイリオ" panose="020B0604030504040204" pitchFamily="50" charset="-128"/>
                        </a:rPr>
                        <a:t>生産技術</a:t>
                      </a: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tcPr>
                </a:tc>
                <a:tc>
                  <a:txBody>
                    <a:bodyPr/>
                    <a:lstStyle/>
                    <a:p>
                      <a:r>
                        <a:rPr kumimoji="1" lang="ja-JP" altLang="en-US" sz="1800" b="0" dirty="0">
                          <a:solidFill>
                            <a:schemeClr val="bg1"/>
                          </a:solidFill>
                          <a:latin typeface="メイリオ" panose="020B0604030504040204" pitchFamily="50" charset="-128"/>
                          <a:ea typeface="メイリオ" panose="020B0604030504040204" pitchFamily="50" charset="-128"/>
                        </a:rPr>
                        <a:t>自社製品の製造に必要な資材（材料）や日常業務において必要な備品などを仕入れる仕事です。</a:t>
                      </a: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10004"/>
                  </a:ext>
                </a:extLst>
              </a:tr>
              <a:tr h="620657">
                <a:tc>
                  <a:txBody>
                    <a:bodyPr/>
                    <a:lstStyle/>
                    <a:p>
                      <a:r>
                        <a:rPr kumimoji="1" lang="ja-JP" altLang="en-US" sz="1800" b="1" spc="-150" dirty="0">
                          <a:solidFill>
                            <a:schemeClr val="bg1"/>
                          </a:solidFill>
                          <a:latin typeface="メイリオ" panose="020B0604030504040204" pitchFamily="50" charset="-128"/>
                          <a:ea typeface="メイリオ" panose="020B0604030504040204" pitchFamily="50" charset="-128"/>
                        </a:rPr>
                        <a:t>ソフトウェア開発</a:t>
                      </a: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tcPr>
                </a:tc>
                <a:tc>
                  <a:txBody>
                    <a:bodyPr/>
                    <a:lstStyle/>
                    <a:p>
                      <a:r>
                        <a:rPr kumimoji="1" lang="ja-JP" altLang="en-US" sz="1800" b="0" dirty="0">
                          <a:solidFill>
                            <a:schemeClr val="bg1"/>
                          </a:solidFill>
                          <a:latin typeface="メイリオ" panose="020B0604030504040204" pitchFamily="50" charset="-128"/>
                          <a:ea typeface="メイリオ" panose="020B0604030504040204" pitchFamily="50" charset="-128"/>
                        </a:rPr>
                        <a:t>組織全体に関する業務を行います。</a:t>
                      </a: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10005"/>
                  </a:ext>
                </a:extLst>
              </a:tr>
              <a:tr h="620657">
                <a:tc>
                  <a:txBody>
                    <a:bodyPr/>
                    <a:lstStyle/>
                    <a:p>
                      <a:r>
                        <a:rPr kumimoji="1" lang="ja-JP" altLang="en-US" sz="1800" b="1" spc="-150" dirty="0">
                          <a:solidFill>
                            <a:schemeClr val="bg1"/>
                          </a:solidFill>
                          <a:latin typeface="メイリオ" panose="020B0604030504040204" pitchFamily="50" charset="-128"/>
                          <a:ea typeface="メイリオ" panose="020B0604030504040204" pitchFamily="50" charset="-128"/>
                        </a:rPr>
                        <a:t>ファームウェア開発</a:t>
                      </a: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tcPr>
                </a:tc>
                <a:tc>
                  <a:txBody>
                    <a:bodyPr/>
                    <a:lstStyle/>
                    <a:p>
                      <a:r>
                        <a:rPr kumimoji="1" lang="ja-JP" altLang="en-US" sz="1800" b="0" dirty="0">
                          <a:solidFill>
                            <a:schemeClr val="bg1"/>
                          </a:solidFill>
                          <a:latin typeface="メイリオ" panose="020B0604030504040204" pitchFamily="50" charset="-128"/>
                          <a:ea typeface="メイリオ" panose="020B0604030504040204" pitchFamily="50" charset="-128"/>
                        </a:rPr>
                        <a:t>採用、人事制度の企画・立案、労務管理、能力開発などを行います。</a:t>
                      </a: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10006"/>
                  </a:ext>
                </a:extLst>
              </a:tr>
            </a:tbl>
          </a:graphicData>
        </a:graphic>
      </p:graphicFrame>
      <p:sp>
        <p:nvSpPr>
          <p:cNvPr id="8" name="正方形/長方形 7">
            <a:extLst>
              <a:ext uri="{FF2B5EF4-FFF2-40B4-BE49-F238E27FC236}">
                <a16:creationId xmlns:a16="http://schemas.microsoft.com/office/drawing/2014/main" xmlns="" id="{39B92330-AC0C-4539-B341-5AC0637CBFAC}"/>
              </a:ext>
            </a:extLst>
          </p:cNvPr>
          <p:cNvSpPr/>
          <p:nvPr/>
        </p:nvSpPr>
        <p:spPr>
          <a:xfrm>
            <a:off x="3237649" y="1061855"/>
            <a:ext cx="5724644" cy="646331"/>
          </a:xfrm>
          <a:prstGeom prst="rect">
            <a:avLst/>
          </a:prstGeom>
        </p:spPr>
        <p:txBody>
          <a:bodyPr wrap="none">
            <a:spAutoFit/>
          </a:bodyPr>
          <a:lstStyle/>
          <a:p>
            <a:pPr algn="ctr"/>
            <a:r>
              <a:rPr lang="ja-JP" altLang="en-US" sz="3600" dirty="0">
                <a:solidFill>
                  <a:schemeClr val="bg1"/>
                </a:solidFill>
                <a:latin typeface="メイリオ" panose="020B0604030504040204" pitchFamily="50" charset="-128"/>
                <a:ea typeface="メイリオ" panose="020B0604030504040204" pitchFamily="50" charset="-128"/>
              </a:rPr>
              <a:t>理系の募集職種と仕事内容</a:t>
            </a:r>
          </a:p>
        </p:txBody>
      </p:sp>
    </p:spTree>
    <p:extLst>
      <p:ext uri="{BB962C8B-B14F-4D97-AF65-F5344CB8AC3E}">
        <p14:creationId xmlns:p14="http://schemas.microsoft.com/office/powerpoint/2010/main" val="30370578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テキスト ボックス 18">
            <a:extLst>
              <a:ext uri="{FF2B5EF4-FFF2-40B4-BE49-F238E27FC236}">
                <a16:creationId xmlns:a16="http://schemas.microsoft.com/office/drawing/2014/main" xmlns="" id="{AC0385A7-0901-460A-88BE-0CC61EE9D377}"/>
              </a:ext>
            </a:extLst>
          </p:cNvPr>
          <p:cNvSpPr txBox="1"/>
          <p:nvPr/>
        </p:nvSpPr>
        <p:spPr>
          <a:xfrm>
            <a:off x="212324" y="191553"/>
            <a:ext cx="3877985" cy="584775"/>
          </a:xfrm>
          <a:prstGeom prst="rect">
            <a:avLst/>
          </a:prstGeom>
          <a:noFill/>
        </p:spPr>
        <p:txBody>
          <a:bodyPr wrap="none" rtlCol="0">
            <a:spAutoFit/>
          </a:bodyPr>
          <a:lstStyle/>
          <a:p>
            <a:r>
              <a:rPr lang="ja-JP" altLang="en-US" sz="3200" b="1" dirty="0">
                <a:solidFill>
                  <a:schemeClr val="bg1"/>
                </a:solidFill>
              </a:rPr>
              <a:t>募集職種と仕事内容</a:t>
            </a:r>
            <a:endParaRPr kumimoji="1" lang="ja-JP" altLang="en-US" sz="3200" b="1" dirty="0">
              <a:solidFill>
                <a:schemeClr val="bg1"/>
              </a:solidFill>
            </a:endParaRPr>
          </a:p>
        </p:txBody>
      </p:sp>
      <p:graphicFrame>
        <p:nvGraphicFramePr>
          <p:cNvPr id="4" name="表プレースホルダー 3"/>
          <p:cNvGraphicFramePr>
            <a:graphicFrameLocks noGrp="1"/>
          </p:cNvGraphicFramePr>
          <p:nvPr>
            <p:ph type="tbl" sz="quarter" idx="16"/>
            <p:extLst>
              <p:ext uri="{D42A27DB-BD31-4B8C-83A1-F6EECF244321}">
                <p14:modId xmlns:p14="http://schemas.microsoft.com/office/powerpoint/2010/main" val="969338404"/>
              </p:ext>
            </p:extLst>
          </p:nvPr>
        </p:nvGraphicFramePr>
        <p:xfrm>
          <a:off x="1131966" y="1817302"/>
          <a:ext cx="9936000" cy="4422291"/>
        </p:xfrm>
        <a:graphic>
          <a:graphicData uri="http://schemas.openxmlformats.org/drawingml/2006/table">
            <a:tbl>
              <a:tblPr firstRow="1" bandRow="1">
                <a:tableStyleId>{2D5ABB26-0587-4C30-8999-92F81FD0307C}</a:tableStyleId>
              </a:tblPr>
              <a:tblGrid>
                <a:gridCol w="2088000">
                  <a:extLst>
                    <a:ext uri="{9D8B030D-6E8A-4147-A177-3AD203B41FA5}">
                      <a16:colId xmlns:a16="http://schemas.microsoft.com/office/drawing/2014/main" xmlns="" val="20000"/>
                    </a:ext>
                  </a:extLst>
                </a:gridCol>
                <a:gridCol w="7848000">
                  <a:extLst>
                    <a:ext uri="{9D8B030D-6E8A-4147-A177-3AD203B41FA5}">
                      <a16:colId xmlns:a16="http://schemas.microsoft.com/office/drawing/2014/main" xmlns="" val="20001"/>
                    </a:ext>
                  </a:extLst>
                </a:gridCol>
              </a:tblGrid>
              <a:tr h="620657">
                <a:tc>
                  <a:txBody>
                    <a:bodyPr/>
                    <a:lstStyle/>
                    <a:p>
                      <a:r>
                        <a:rPr kumimoji="1" lang="ja-JP" altLang="en-US" sz="2000" b="1" dirty="0">
                          <a:solidFill>
                            <a:schemeClr val="bg1"/>
                          </a:solidFill>
                          <a:latin typeface="メイリオ" panose="020B0604030504040204" pitchFamily="50" charset="-128"/>
                          <a:ea typeface="メイリオ" panose="020B0604030504040204" pitchFamily="50" charset="-128"/>
                        </a:rPr>
                        <a:t>職種名</a:t>
                      </a: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tx1"/>
                    </a:solidFill>
                  </a:tcPr>
                </a:tc>
                <a:tc>
                  <a:txBody>
                    <a:bodyPr/>
                    <a:lstStyle/>
                    <a:p>
                      <a:r>
                        <a:rPr kumimoji="1" lang="ja-JP" altLang="en-US" sz="2000" b="1" dirty="0">
                          <a:solidFill>
                            <a:schemeClr val="bg1"/>
                          </a:solidFill>
                          <a:latin typeface="メイリオ" panose="020B0604030504040204" pitchFamily="50" charset="-128"/>
                          <a:ea typeface="メイリオ" panose="020B0604030504040204" pitchFamily="50" charset="-128"/>
                        </a:rPr>
                        <a:t>仕事内容</a:t>
                      </a: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tx1"/>
                    </a:solidFill>
                  </a:tcPr>
                </a:tc>
                <a:extLst>
                  <a:ext uri="{0D108BD9-81ED-4DB2-BD59-A6C34878D82A}">
                    <a16:rowId xmlns:a16="http://schemas.microsoft.com/office/drawing/2014/main" xmlns="" val="10000"/>
                  </a:ext>
                </a:extLst>
              </a:tr>
              <a:tr h="620657">
                <a:tc>
                  <a:txBody>
                    <a:bodyPr/>
                    <a:lstStyle/>
                    <a:p>
                      <a:r>
                        <a:rPr kumimoji="1" lang="ja-JP" altLang="en-US" sz="2400" b="1" dirty="0">
                          <a:solidFill>
                            <a:schemeClr val="bg1"/>
                          </a:solidFill>
                          <a:latin typeface="メイリオ" panose="020B0604030504040204" pitchFamily="50" charset="-128"/>
                          <a:ea typeface="メイリオ" panose="020B0604030504040204" pitchFamily="50" charset="-128"/>
                        </a:rPr>
                        <a:t>国内営業</a:t>
                      </a: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tcPr>
                </a:tc>
                <a:tc>
                  <a:txBody>
                    <a:bodyPr/>
                    <a:lstStyle/>
                    <a:p>
                      <a:r>
                        <a:rPr kumimoji="1" lang="ja-JP" altLang="en-US" sz="1800" b="0" dirty="0">
                          <a:solidFill>
                            <a:schemeClr val="bg1"/>
                          </a:solidFill>
                          <a:latin typeface="メイリオ" panose="020B0604030504040204" pitchFamily="50" charset="-128"/>
                          <a:ea typeface="メイリオ" panose="020B0604030504040204" pitchFamily="50" charset="-128"/>
                        </a:rPr>
                        <a:t>自社の製品・サービスを国内にある取引先企業に提案し、受注・納品、代金回収までの一連の活動を行います。</a:t>
                      </a: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10001"/>
                  </a:ext>
                </a:extLst>
              </a:tr>
              <a:tr h="620657">
                <a:tc>
                  <a:txBody>
                    <a:bodyPr/>
                    <a:lstStyle/>
                    <a:p>
                      <a:r>
                        <a:rPr kumimoji="1" lang="ja-JP" altLang="en-US" sz="2400" b="1" dirty="0">
                          <a:solidFill>
                            <a:schemeClr val="bg1"/>
                          </a:solidFill>
                          <a:latin typeface="メイリオ" panose="020B0604030504040204" pitchFamily="50" charset="-128"/>
                          <a:ea typeface="メイリオ" panose="020B0604030504040204" pitchFamily="50" charset="-128"/>
                        </a:rPr>
                        <a:t>海外営業</a:t>
                      </a: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tcPr>
                </a:tc>
                <a:tc>
                  <a:txBody>
                    <a:bodyPr/>
                    <a:lstStyle/>
                    <a:p>
                      <a:r>
                        <a:rPr kumimoji="1" lang="ja-JP" altLang="en-US" sz="1800" b="0" dirty="0">
                          <a:solidFill>
                            <a:schemeClr val="bg1"/>
                          </a:solidFill>
                          <a:latin typeface="メイリオ" panose="020B0604030504040204" pitchFamily="50" charset="-128"/>
                          <a:ea typeface="メイリオ" panose="020B0604030504040204" pitchFamily="50" charset="-128"/>
                        </a:rPr>
                        <a:t>海外の取引先企業に自社の製品・サービスを提案し、受注・納品、代金回収までの一連の活動を行います。</a:t>
                      </a: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10002"/>
                  </a:ext>
                </a:extLst>
              </a:tr>
              <a:tr h="620657">
                <a:tc>
                  <a:txBody>
                    <a:bodyPr/>
                    <a:lstStyle/>
                    <a:p>
                      <a:r>
                        <a:rPr kumimoji="1" lang="ja-JP" altLang="en-US" sz="2400" b="1" dirty="0">
                          <a:solidFill>
                            <a:schemeClr val="bg1"/>
                          </a:solidFill>
                          <a:latin typeface="メイリオ" panose="020B0604030504040204" pitchFamily="50" charset="-128"/>
                          <a:ea typeface="メイリオ" panose="020B0604030504040204" pitchFamily="50" charset="-128"/>
                        </a:rPr>
                        <a:t>企画管理</a:t>
                      </a: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tcPr>
                </a:tc>
                <a:tc>
                  <a:txBody>
                    <a:bodyPr/>
                    <a:lstStyle/>
                    <a:p>
                      <a:r>
                        <a:rPr kumimoji="1" lang="ja-JP" altLang="en-US" sz="1800" b="0" dirty="0">
                          <a:solidFill>
                            <a:schemeClr val="bg1"/>
                          </a:solidFill>
                          <a:latin typeface="メイリオ" panose="020B0604030504040204" pitchFamily="50" charset="-128"/>
                          <a:ea typeface="メイリオ" panose="020B0604030504040204" pitchFamily="50" charset="-128"/>
                        </a:rPr>
                        <a:t>中長期計画、経営計画などの策定とその進捗管理を行います。具体的には、事業計画の策定や予実管理といった経営の根幹に携わる仕事です。</a:t>
                      </a: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10003"/>
                  </a:ext>
                </a:extLst>
              </a:tr>
              <a:tr h="620657">
                <a:tc>
                  <a:txBody>
                    <a:bodyPr/>
                    <a:lstStyle/>
                    <a:p>
                      <a:r>
                        <a:rPr kumimoji="1" lang="ja-JP" altLang="en-US" sz="2400" b="1" dirty="0">
                          <a:solidFill>
                            <a:schemeClr val="bg1"/>
                          </a:solidFill>
                          <a:latin typeface="メイリオ" panose="020B0604030504040204" pitchFamily="50" charset="-128"/>
                          <a:ea typeface="メイリオ" panose="020B0604030504040204" pitchFamily="50" charset="-128"/>
                        </a:rPr>
                        <a:t>資材</a:t>
                      </a: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tcPr>
                </a:tc>
                <a:tc>
                  <a:txBody>
                    <a:bodyPr/>
                    <a:lstStyle/>
                    <a:p>
                      <a:r>
                        <a:rPr kumimoji="1" lang="ja-JP" altLang="en-US" sz="1800" b="0" dirty="0">
                          <a:solidFill>
                            <a:schemeClr val="bg1"/>
                          </a:solidFill>
                          <a:latin typeface="メイリオ" panose="020B0604030504040204" pitchFamily="50" charset="-128"/>
                          <a:ea typeface="メイリオ" panose="020B0604030504040204" pitchFamily="50" charset="-128"/>
                        </a:rPr>
                        <a:t>自社製品の製造に必要な資材（材料）や日常業務において必要な備品などを仕入れる仕事です。</a:t>
                      </a: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10004"/>
                  </a:ext>
                </a:extLst>
              </a:tr>
              <a:tr h="620657">
                <a:tc>
                  <a:txBody>
                    <a:bodyPr/>
                    <a:lstStyle/>
                    <a:p>
                      <a:r>
                        <a:rPr kumimoji="1" lang="ja-JP" altLang="en-US" sz="2400" b="1" dirty="0">
                          <a:solidFill>
                            <a:schemeClr val="bg1"/>
                          </a:solidFill>
                          <a:latin typeface="メイリオ" panose="020B0604030504040204" pitchFamily="50" charset="-128"/>
                          <a:ea typeface="メイリオ" panose="020B0604030504040204" pitchFamily="50" charset="-128"/>
                        </a:rPr>
                        <a:t>総務</a:t>
                      </a: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tcPr>
                </a:tc>
                <a:tc>
                  <a:txBody>
                    <a:bodyPr/>
                    <a:lstStyle/>
                    <a:p>
                      <a:r>
                        <a:rPr kumimoji="1" lang="ja-JP" altLang="en-US" sz="1800" b="0" dirty="0">
                          <a:solidFill>
                            <a:schemeClr val="bg1"/>
                          </a:solidFill>
                          <a:latin typeface="メイリオ" panose="020B0604030504040204" pitchFamily="50" charset="-128"/>
                          <a:ea typeface="メイリオ" panose="020B0604030504040204" pitchFamily="50" charset="-128"/>
                        </a:rPr>
                        <a:t>組織全体に関する業務を行います。</a:t>
                      </a: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10005"/>
                  </a:ext>
                </a:extLst>
              </a:tr>
              <a:tr h="620657">
                <a:tc>
                  <a:txBody>
                    <a:bodyPr/>
                    <a:lstStyle/>
                    <a:p>
                      <a:r>
                        <a:rPr kumimoji="1" lang="ja-JP" altLang="en-US" sz="2400" b="1" dirty="0">
                          <a:solidFill>
                            <a:schemeClr val="bg1"/>
                          </a:solidFill>
                          <a:latin typeface="メイリオ" panose="020B0604030504040204" pitchFamily="50" charset="-128"/>
                          <a:ea typeface="メイリオ" panose="020B0604030504040204" pitchFamily="50" charset="-128"/>
                        </a:rPr>
                        <a:t>人事</a:t>
                      </a: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tcPr>
                </a:tc>
                <a:tc>
                  <a:txBody>
                    <a:bodyPr/>
                    <a:lstStyle/>
                    <a:p>
                      <a:r>
                        <a:rPr kumimoji="1" lang="ja-JP" altLang="en-US" sz="1800" b="0" dirty="0">
                          <a:solidFill>
                            <a:schemeClr val="bg1"/>
                          </a:solidFill>
                          <a:latin typeface="メイリオ" panose="020B0604030504040204" pitchFamily="50" charset="-128"/>
                          <a:ea typeface="メイリオ" panose="020B0604030504040204" pitchFamily="50" charset="-128"/>
                        </a:rPr>
                        <a:t>採用、人事制度の企画・立案、労務管理、能力開発などを行います。</a:t>
                      </a: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10006"/>
                  </a:ext>
                </a:extLst>
              </a:tr>
            </a:tbl>
          </a:graphicData>
        </a:graphic>
      </p:graphicFrame>
      <p:sp>
        <p:nvSpPr>
          <p:cNvPr id="8" name="正方形/長方形 7">
            <a:extLst>
              <a:ext uri="{FF2B5EF4-FFF2-40B4-BE49-F238E27FC236}">
                <a16:creationId xmlns:a16="http://schemas.microsoft.com/office/drawing/2014/main" xmlns="" id="{39B92330-AC0C-4539-B341-5AC0637CBFAC}"/>
              </a:ext>
            </a:extLst>
          </p:cNvPr>
          <p:cNvSpPr/>
          <p:nvPr/>
        </p:nvSpPr>
        <p:spPr>
          <a:xfrm>
            <a:off x="3237650" y="1061855"/>
            <a:ext cx="5724644" cy="646331"/>
          </a:xfrm>
          <a:prstGeom prst="rect">
            <a:avLst/>
          </a:prstGeom>
        </p:spPr>
        <p:txBody>
          <a:bodyPr wrap="none">
            <a:spAutoFit/>
          </a:bodyPr>
          <a:lstStyle/>
          <a:p>
            <a:pPr algn="ctr"/>
            <a:r>
              <a:rPr lang="ja-JP" altLang="en-US" sz="3600" dirty="0">
                <a:solidFill>
                  <a:schemeClr val="bg1"/>
                </a:solidFill>
                <a:latin typeface="メイリオ" panose="020B0604030504040204" pitchFamily="50" charset="-128"/>
                <a:ea typeface="メイリオ" panose="020B0604030504040204" pitchFamily="50" charset="-128"/>
              </a:rPr>
              <a:t>文系の募集職種と仕事内容</a:t>
            </a:r>
          </a:p>
        </p:txBody>
      </p:sp>
    </p:spTree>
    <p:extLst>
      <p:ext uri="{BB962C8B-B14F-4D97-AF65-F5344CB8AC3E}">
        <p14:creationId xmlns:p14="http://schemas.microsoft.com/office/powerpoint/2010/main" val="42558127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lang="en-US" altLang="ja-JP" dirty="0"/>
              <a:t>WEB</a:t>
            </a:r>
            <a:r>
              <a:rPr lang="ja-JP" altLang="en-US" dirty="0"/>
              <a:t>説明会コンテツ</a:t>
            </a:r>
            <a:endParaRPr kumimoji="1" lang="ja-JP" altLang="en-US" dirty="0"/>
          </a:p>
        </p:txBody>
      </p:sp>
      <p:sp>
        <p:nvSpPr>
          <p:cNvPr id="29" name="正方形/長方形 28">
            <a:extLst>
              <a:ext uri="{FF2B5EF4-FFF2-40B4-BE49-F238E27FC236}">
                <a16:creationId xmlns:a16="http://schemas.microsoft.com/office/drawing/2014/main" xmlns="" id="{A01D8E71-99BC-469F-8F48-C6B9A34C3340}"/>
              </a:ext>
            </a:extLst>
          </p:cNvPr>
          <p:cNvSpPr/>
          <p:nvPr/>
        </p:nvSpPr>
        <p:spPr>
          <a:xfrm>
            <a:off x="543517" y="1416240"/>
            <a:ext cx="5416868" cy="461665"/>
          </a:xfrm>
          <a:prstGeom prst="rect">
            <a:avLst/>
          </a:prstGeom>
        </p:spPr>
        <p:txBody>
          <a:bodyPr wrap="none">
            <a:spAutoFit/>
          </a:bodyPr>
          <a:lstStyle/>
          <a:p>
            <a:pPr algn="ctr"/>
            <a:r>
              <a:rPr lang="ja-JP" altLang="en-US" sz="2400" b="1" dirty="0">
                <a:solidFill>
                  <a:schemeClr val="bg1"/>
                </a:solidFill>
                <a:latin typeface="メイリオ" panose="020B0604030504040204" pitchFamily="50" charset="-128"/>
                <a:ea typeface="メイリオ" panose="020B0604030504040204" pitchFamily="50" charset="-128"/>
              </a:rPr>
              <a:t>気になるコンテンツからご覧ください</a:t>
            </a:r>
            <a:endParaRPr lang="ja-JP" altLang="en-US" sz="2400" b="1" dirty="0">
              <a:latin typeface="メイリオ" panose="020B0604030504040204" pitchFamily="50" charset="-128"/>
              <a:ea typeface="メイリオ" panose="020B0604030504040204" pitchFamily="50" charset="-128"/>
            </a:endParaRPr>
          </a:p>
        </p:txBody>
      </p:sp>
      <p:sp>
        <p:nvSpPr>
          <p:cNvPr id="3" name="正方形/長方形 2">
            <a:extLst>
              <a:ext uri="{FF2B5EF4-FFF2-40B4-BE49-F238E27FC236}">
                <a16:creationId xmlns:a16="http://schemas.microsoft.com/office/drawing/2014/main" xmlns="" id="{B4684C53-8171-4C96-8FA4-37F56591AC93}"/>
              </a:ext>
            </a:extLst>
          </p:cNvPr>
          <p:cNvSpPr/>
          <p:nvPr/>
        </p:nvSpPr>
        <p:spPr>
          <a:xfrm>
            <a:off x="543517" y="2241286"/>
            <a:ext cx="2159541" cy="902654"/>
          </a:xfrm>
          <a:prstGeom prst="rect">
            <a:avLst/>
          </a:prstGeom>
          <a:solidFill>
            <a:srgbClr val="F5C55A"/>
          </a:solidFill>
          <a:ln>
            <a:solidFill>
              <a:srgbClr val="F5C5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a:solidFill>
                  <a:schemeClr val="tx1"/>
                </a:solidFill>
                <a:latin typeface="メイリオ" panose="020B0604030504040204" pitchFamily="50" charset="-128"/>
                <a:ea typeface="メイリオ" panose="020B0604030504040204" pitchFamily="50" charset="-128"/>
              </a:rPr>
              <a:t>1</a:t>
            </a:r>
            <a:endParaRPr kumimoji="1" lang="ja-JP" altLang="en-US" sz="3600" b="1" dirty="0">
              <a:solidFill>
                <a:schemeClr val="tx1"/>
              </a:solidFill>
              <a:latin typeface="メイリオ" panose="020B0604030504040204" pitchFamily="50" charset="-128"/>
              <a:ea typeface="メイリオ" panose="020B0604030504040204" pitchFamily="50" charset="-128"/>
            </a:endParaRPr>
          </a:p>
        </p:txBody>
      </p:sp>
      <p:sp>
        <p:nvSpPr>
          <p:cNvPr id="21" name="正方形/長方形 20">
            <a:extLst>
              <a:ext uri="{FF2B5EF4-FFF2-40B4-BE49-F238E27FC236}">
                <a16:creationId xmlns:a16="http://schemas.microsoft.com/office/drawing/2014/main" xmlns="" id="{11F7E950-0EED-4F8C-8026-1867F6678569}"/>
              </a:ext>
            </a:extLst>
          </p:cNvPr>
          <p:cNvSpPr/>
          <p:nvPr/>
        </p:nvSpPr>
        <p:spPr>
          <a:xfrm>
            <a:off x="2703058" y="2241286"/>
            <a:ext cx="3348000" cy="902654"/>
          </a:xfrm>
          <a:prstGeom prst="rect">
            <a:avLst/>
          </a:prstGeom>
          <a:solidFill>
            <a:schemeClr val="tx1"/>
          </a:solidFill>
          <a:ln>
            <a:solidFill>
              <a:srgbClr val="F5C5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000" b="1" dirty="0">
                <a:latin typeface="メイリオ" panose="020B0604030504040204" pitchFamily="50" charset="-128"/>
                <a:ea typeface="メイリオ" panose="020B0604030504040204" pitchFamily="50" charset="-128"/>
              </a:rPr>
              <a:t>企業概要と事業の強み</a:t>
            </a:r>
          </a:p>
        </p:txBody>
      </p:sp>
      <p:sp>
        <p:nvSpPr>
          <p:cNvPr id="22" name="正方形/長方形 21">
            <a:extLst>
              <a:ext uri="{FF2B5EF4-FFF2-40B4-BE49-F238E27FC236}">
                <a16:creationId xmlns:a16="http://schemas.microsoft.com/office/drawing/2014/main" xmlns="" id="{5D591065-8569-4289-9286-AF02A2E53E83}"/>
              </a:ext>
            </a:extLst>
          </p:cNvPr>
          <p:cNvSpPr/>
          <p:nvPr/>
        </p:nvSpPr>
        <p:spPr>
          <a:xfrm>
            <a:off x="543517" y="3409038"/>
            <a:ext cx="2159541" cy="902654"/>
          </a:xfrm>
          <a:prstGeom prst="rect">
            <a:avLst/>
          </a:prstGeom>
          <a:solidFill>
            <a:srgbClr val="F5C55A"/>
          </a:solidFill>
          <a:ln>
            <a:solidFill>
              <a:srgbClr val="F5C5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a:solidFill>
                  <a:schemeClr val="tx1"/>
                </a:solidFill>
                <a:latin typeface="メイリオ" panose="020B0604030504040204" pitchFamily="50" charset="-128"/>
                <a:ea typeface="メイリオ" panose="020B0604030504040204" pitchFamily="50" charset="-128"/>
              </a:rPr>
              <a:t>2</a:t>
            </a:r>
            <a:endParaRPr kumimoji="1" lang="ja-JP" altLang="en-US" sz="3600" b="1" dirty="0">
              <a:solidFill>
                <a:schemeClr val="tx1"/>
              </a:solidFill>
              <a:latin typeface="メイリオ" panose="020B0604030504040204" pitchFamily="50" charset="-128"/>
              <a:ea typeface="メイリオ" panose="020B0604030504040204" pitchFamily="50" charset="-128"/>
            </a:endParaRPr>
          </a:p>
        </p:txBody>
      </p:sp>
      <p:sp>
        <p:nvSpPr>
          <p:cNvPr id="30" name="正方形/長方形 29">
            <a:extLst>
              <a:ext uri="{FF2B5EF4-FFF2-40B4-BE49-F238E27FC236}">
                <a16:creationId xmlns:a16="http://schemas.microsoft.com/office/drawing/2014/main" xmlns="" id="{02DF2E1C-683B-4962-93F7-A494354880FD}"/>
              </a:ext>
            </a:extLst>
          </p:cNvPr>
          <p:cNvSpPr/>
          <p:nvPr/>
        </p:nvSpPr>
        <p:spPr>
          <a:xfrm>
            <a:off x="2703058" y="3409038"/>
            <a:ext cx="3348000" cy="902654"/>
          </a:xfrm>
          <a:prstGeom prst="rect">
            <a:avLst/>
          </a:prstGeom>
          <a:solidFill>
            <a:schemeClr val="tx1"/>
          </a:solidFill>
          <a:ln>
            <a:solidFill>
              <a:srgbClr val="F5C5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b="1" dirty="0">
                <a:latin typeface="メイリオ" panose="020B0604030504040204" pitchFamily="50" charset="-128"/>
                <a:ea typeface="メイリオ" panose="020B0604030504040204" pitchFamily="50" charset="-128"/>
              </a:rPr>
              <a:t>企業理念・社内の雰囲気</a:t>
            </a:r>
            <a:endParaRPr kumimoji="1" lang="ja-JP" altLang="en-US" sz="2000" b="1" dirty="0">
              <a:latin typeface="メイリオ" panose="020B0604030504040204" pitchFamily="50" charset="-128"/>
              <a:ea typeface="メイリオ" panose="020B0604030504040204" pitchFamily="50" charset="-128"/>
            </a:endParaRPr>
          </a:p>
        </p:txBody>
      </p:sp>
      <p:sp>
        <p:nvSpPr>
          <p:cNvPr id="31" name="正方形/長方形 30">
            <a:extLst>
              <a:ext uri="{FF2B5EF4-FFF2-40B4-BE49-F238E27FC236}">
                <a16:creationId xmlns:a16="http://schemas.microsoft.com/office/drawing/2014/main" xmlns="" id="{2DA0B727-CFAB-4A2A-BC89-DA6527315F5F}"/>
              </a:ext>
            </a:extLst>
          </p:cNvPr>
          <p:cNvSpPr/>
          <p:nvPr/>
        </p:nvSpPr>
        <p:spPr>
          <a:xfrm>
            <a:off x="543517" y="4598019"/>
            <a:ext cx="2159541" cy="902654"/>
          </a:xfrm>
          <a:prstGeom prst="rect">
            <a:avLst/>
          </a:prstGeom>
          <a:solidFill>
            <a:srgbClr val="F5C55A"/>
          </a:solidFill>
          <a:ln>
            <a:solidFill>
              <a:srgbClr val="F5C5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a:solidFill>
                  <a:schemeClr val="tx1"/>
                </a:solidFill>
                <a:latin typeface="メイリオ" panose="020B0604030504040204" pitchFamily="50" charset="-128"/>
                <a:ea typeface="メイリオ" panose="020B0604030504040204" pitchFamily="50" charset="-128"/>
              </a:rPr>
              <a:t>3</a:t>
            </a:r>
            <a:endParaRPr kumimoji="1" lang="ja-JP" altLang="en-US" sz="3600" b="1" dirty="0">
              <a:solidFill>
                <a:schemeClr val="tx1"/>
              </a:solidFill>
              <a:latin typeface="メイリオ" panose="020B0604030504040204" pitchFamily="50" charset="-128"/>
              <a:ea typeface="メイリオ" panose="020B0604030504040204" pitchFamily="50" charset="-128"/>
            </a:endParaRPr>
          </a:p>
        </p:txBody>
      </p:sp>
      <p:sp>
        <p:nvSpPr>
          <p:cNvPr id="32" name="正方形/長方形 31">
            <a:extLst>
              <a:ext uri="{FF2B5EF4-FFF2-40B4-BE49-F238E27FC236}">
                <a16:creationId xmlns:a16="http://schemas.microsoft.com/office/drawing/2014/main" xmlns="" id="{3667D8CC-863C-47BF-879B-B395A29407C4}"/>
              </a:ext>
            </a:extLst>
          </p:cNvPr>
          <p:cNvSpPr/>
          <p:nvPr/>
        </p:nvSpPr>
        <p:spPr>
          <a:xfrm>
            <a:off x="2703058" y="4598019"/>
            <a:ext cx="3348000" cy="902654"/>
          </a:xfrm>
          <a:prstGeom prst="rect">
            <a:avLst/>
          </a:prstGeom>
          <a:solidFill>
            <a:schemeClr val="tx1"/>
          </a:solidFill>
          <a:ln>
            <a:solidFill>
              <a:srgbClr val="F5C5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b="1" dirty="0">
                <a:latin typeface="メイリオ" panose="020B0604030504040204" pitchFamily="50" charset="-128"/>
                <a:ea typeface="メイリオ" panose="020B0604030504040204" pitchFamily="50" charset="-128"/>
              </a:rPr>
              <a:t>募集職種と仕事内容</a:t>
            </a:r>
            <a:endParaRPr kumimoji="1" lang="ja-JP" altLang="en-US" sz="2000" b="1" dirty="0">
              <a:latin typeface="メイリオ" panose="020B0604030504040204" pitchFamily="50" charset="-128"/>
              <a:ea typeface="メイリオ" panose="020B0604030504040204" pitchFamily="50" charset="-128"/>
            </a:endParaRPr>
          </a:p>
        </p:txBody>
      </p:sp>
      <p:sp>
        <p:nvSpPr>
          <p:cNvPr id="13" name="正方形/長方形 12">
            <a:extLst>
              <a:ext uri="{FF2B5EF4-FFF2-40B4-BE49-F238E27FC236}">
                <a16:creationId xmlns:a16="http://schemas.microsoft.com/office/drawing/2014/main" xmlns="" id="{B4684C53-8171-4C96-8FA4-37F56591AC93}"/>
              </a:ext>
            </a:extLst>
          </p:cNvPr>
          <p:cNvSpPr/>
          <p:nvPr/>
        </p:nvSpPr>
        <p:spPr>
          <a:xfrm>
            <a:off x="6190648" y="2241286"/>
            <a:ext cx="2159541" cy="902654"/>
          </a:xfrm>
          <a:prstGeom prst="rect">
            <a:avLst/>
          </a:prstGeom>
          <a:solidFill>
            <a:srgbClr val="F5C55A"/>
          </a:solidFill>
          <a:ln>
            <a:solidFill>
              <a:srgbClr val="F5C5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a:solidFill>
                  <a:schemeClr val="tx1"/>
                </a:solidFill>
                <a:latin typeface="メイリオ" panose="020B0604030504040204" pitchFamily="50" charset="-128"/>
                <a:ea typeface="メイリオ" panose="020B0604030504040204" pitchFamily="50" charset="-128"/>
              </a:rPr>
              <a:t>4</a:t>
            </a:r>
            <a:endParaRPr kumimoji="1" lang="ja-JP" altLang="en-US" sz="3600" b="1" dirty="0">
              <a:solidFill>
                <a:schemeClr val="tx1"/>
              </a:solidFill>
              <a:latin typeface="メイリオ" panose="020B0604030504040204" pitchFamily="50" charset="-128"/>
              <a:ea typeface="メイリオ" panose="020B0604030504040204" pitchFamily="50" charset="-128"/>
            </a:endParaRPr>
          </a:p>
        </p:txBody>
      </p:sp>
      <p:sp>
        <p:nvSpPr>
          <p:cNvPr id="14" name="正方形/長方形 13">
            <a:extLst>
              <a:ext uri="{FF2B5EF4-FFF2-40B4-BE49-F238E27FC236}">
                <a16:creationId xmlns:a16="http://schemas.microsoft.com/office/drawing/2014/main" xmlns="" id="{11F7E950-0EED-4F8C-8026-1867F6678569}"/>
              </a:ext>
            </a:extLst>
          </p:cNvPr>
          <p:cNvSpPr/>
          <p:nvPr/>
        </p:nvSpPr>
        <p:spPr>
          <a:xfrm>
            <a:off x="8350189" y="2241286"/>
            <a:ext cx="3348000" cy="902654"/>
          </a:xfrm>
          <a:prstGeom prst="rect">
            <a:avLst/>
          </a:prstGeom>
          <a:solidFill>
            <a:schemeClr val="tx1"/>
          </a:solidFill>
          <a:ln>
            <a:solidFill>
              <a:srgbClr val="F5C5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000" b="1" dirty="0">
                <a:latin typeface="メイリオ" panose="020B0604030504040204" pitchFamily="50" charset="-128"/>
                <a:ea typeface="メイリオ" panose="020B0604030504040204" pitchFamily="50" charset="-128"/>
              </a:rPr>
              <a:t>求める人物像</a:t>
            </a:r>
          </a:p>
        </p:txBody>
      </p:sp>
      <p:sp>
        <p:nvSpPr>
          <p:cNvPr id="15" name="正方形/長方形 14">
            <a:extLst>
              <a:ext uri="{FF2B5EF4-FFF2-40B4-BE49-F238E27FC236}">
                <a16:creationId xmlns:a16="http://schemas.microsoft.com/office/drawing/2014/main" xmlns="" id="{5D591065-8569-4289-9286-AF02A2E53E83}"/>
              </a:ext>
            </a:extLst>
          </p:cNvPr>
          <p:cNvSpPr/>
          <p:nvPr/>
        </p:nvSpPr>
        <p:spPr>
          <a:xfrm>
            <a:off x="6190648" y="3409038"/>
            <a:ext cx="2159541" cy="902654"/>
          </a:xfrm>
          <a:prstGeom prst="rect">
            <a:avLst/>
          </a:prstGeom>
          <a:solidFill>
            <a:srgbClr val="F5C55A"/>
          </a:solidFill>
          <a:ln>
            <a:solidFill>
              <a:srgbClr val="F5C5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a:solidFill>
                  <a:schemeClr val="tx1"/>
                </a:solidFill>
                <a:latin typeface="メイリオ" panose="020B0604030504040204" pitchFamily="50" charset="-128"/>
                <a:ea typeface="メイリオ" panose="020B0604030504040204" pitchFamily="50" charset="-128"/>
              </a:rPr>
              <a:t>5</a:t>
            </a:r>
            <a:endParaRPr kumimoji="1" lang="ja-JP" altLang="en-US" sz="3600" b="1" dirty="0">
              <a:solidFill>
                <a:schemeClr val="tx1"/>
              </a:solidFill>
              <a:latin typeface="メイリオ" panose="020B0604030504040204" pitchFamily="50" charset="-128"/>
              <a:ea typeface="メイリオ" panose="020B0604030504040204" pitchFamily="50" charset="-128"/>
            </a:endParaRPr>
          </a:p>
        </p:txBody>
      </p:sp>
      <p:sp>
        <p:nvSpPr>
          <p:cNvPr id="16" name="正方形/長方形 15">
            <a:extLst>
              <a:ext uri="{FF2B5EF4-FFF2-40B4-BE49-F238E27FC236}">
                <a16:creationId xmlns:a16="http://schemas.microsoft.com/office/drawing/2014/main" xmlns="" id="{02DF2E1C-683B-4962-93F7-A494354880FD}"/>
              </a:ext>
            </a:extLst>
          </p:cNvPr>
          <p:cNvSpPr/>
          <p:nvPr/>
        </p:nvSpPr>
        <p:spPr>
          <a:xfrm>
            <a:off x="8350189" y="3409038"/>
            <a:ext cx="3348000" cy="902654"/>
          </a:xfrm>
          <a:prstGeom prst="rect">
            <a:avLst/>
          </a:prstGeom>
          <a:solidFill>
            <a:schemeClr val="tx1"/>
          </a:solidFill>
          <a:ln>
            <a:solidFill>
              <a:srgbClr val="F5C5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b="1" dirty="0">
                <a:latin typeface="メイリオ" panose="020B0604030504040204" pitchFamily="50" charset="-128"/>
                <a:ea typeface="メイリオ" panose="020B0604030504040204" pitchFamily="50" charset="-128"/>
              </a:rPr>
              <a:t>福利厚生と各種制度</a:t>
            </a:r>
            <a:endParaRPr kumimoji="1" lang="ja-JP" altLang="en-US" sz="2000" b="1" dirty="0">
              <a:latin typeface="メイリオ" panose="020B0604030504040204" pitchFamily="50" charset="-128"/>
              <a:ea typeface="メイリオ" panose="020B0604030504040204" pitchFamily="50" charset="-128"/>
            </a:endParaRPr>
          </a:p>
        </p:txBody>
      </p:sp>
      <p:sp>
        <p:nvSpPr>
          <p:cNvPr id="17" name="正方形/長方形 16">
            <a:extLst>
              <a:ext uri="{FF2B5EF4-FFF2-40B4-BE49-F238E27FC236}">
                <a16:creationId xmlns:a16="http://schemas.microsoft.com/office/drawing/2014/main" xmlns="" id="{2DA0B727-CFAB-4A2A-BC89-DA6527315F5F}"/>
              </a:ext>
            </a:extLst>
          </p:cNvPr>
          <p:cNvSpPr/>
          <p:nvPr/>
        </p:nvSpPr>
        <p:spPr>
          <a:xfrm>
            <a:off x="6190648" y="4598019"/>
            <a:ext cx="2159541" cy="902654"/>
          </a:xfrm>
          <a:prstGeom prst="rect">
            <a:avLst/>
          </a:prstGeom>
          <a:solidFill>
            <a:srgbClr val="F5C55A"/>
          </a:solidFill>
          <a:ln>
            <a:solidFill>
              <a:srgbClr val="F5C5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a:solidFill>
                  <a:schemeClr val="tx1"/>
                </a:solidFill>
                <a:latin typeface="メイリオ" panose="020B0604030504040204" pitchFamily="50" charset="-128"/>
                <a:ea typeface="メイリオ" panose="020B0604030504040204" pitchFamily="50" charset="-128"/>
              </a:rPr>
              <a:t>6</a:t>
            </a:r>
            <a:endParaRPr kumimoji="1" lang="ja-JP" altLang="en-US" sz="3600" b="1" dirty="0">
              <a:solidFill>
                <a:schemeClr val="tx1"/>
              </a:solidFill>
              <a:latin typeface="メイリオ" panose="020B0604030504040204" pitchFamily="50" charset="-128"/>
              <a:ea typeface="メイリオ" panose="020B0604030504040204" pitchFamily="50" charset="-128"/>
            </a:endParaRPr>
          </a:p>
        </p:txBody>
      </p:sp>
      <p:sp>
        <p:nvSpPr>
          <p:cNvPr id="18" name="正方形/長方形 17">
            <a:extLst>
              <a:ext uri="{FF2B5EF4-FFF2-40B4-BE49-F238E27FC236}">
                <a16:creationId xmlns:a16="http://schemas.microsoft.com/office/drawing/2014/main" xmlns="" id="{3667D8CC-863C-47BF-879B-B395A29407C4}"/>
              </a:ext>
            </a:extLst>
          </p:cNvPr>
          <p:cNvSpPr/>
          <p:nvPr/>
        </p:nvSpPr>
        <p:spPr>
          <a:xfrm>
            <a:off x="8350189" y="4598019"/>
            <a:ext cx="3348000" cy="902654"/>
          </a:xfrm>
          <a:prstGeom prst="rect">
            <a:avLst/>
          </a:prstGeom>
          <a:solidFill>
            <a:schemeClr val="tx1"/>
          </a:solidFill>
          <a:ln>
            <a:solidFill>
              <a:srgbClr val="F5C5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000" b="1" dirty="0">
                <a:latin typeface="メイリオ" panose="020B0604030504040204" pitchFamily="50" charset="-128"/>
                <a:ea typeface="メイリオ" panose="020B0604030504040204" pitchFamily="50" charset="-128"/>
              </a:rPr>
              <a:t>応募・</a:t>
            </a:r>
            <a:r>
              <a:rPr lang="ja-JP" altLang="en-US" sz="2000" b="1" dirty="0">
                <a:latin typeface="メイリオ" panose="020B0604030504040204" pitchFamily="50" charset="-128"/>
                <a:ea typeface="メイリオ" panose="020B0604030504040204" pitchFamily="50" charset="-128"/>
              </a:rPr>
              <a:t>選考</a:t>
            </a:r>
            <a:r>
              <a:rPr kumimoji="1" lang="ja-JP" altLang="en-US" sz="2000" b="1" dirty="0">
                <a:latin typeface="メイリオ" panose="020B0604030504040204" pitchFamily="50" charset="-128"/>
                <a:ea typeface="メイリオ" panose="020B0604030504040204" pitchFamily="50" charset="-128"/>
              </a:rPr>
              <a:t>の流れ</a:t>
            </a:r>
          </a:p>
        </p:txBody>
      </p:sp>
    </p:spTree>
    <p:extLst>
      <p:ext uri="{BB962C8B-B14F-4D97-AF65-F5344CB8AC3E}">
        <p14:creationId xmlns:p14="http://schemas.microsoft.com/office/powerpoint/2010/main" val="383853067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3410" y="261735"/>
            <a:ext cx="6423837" cy="490904"/>
          </a:xfrm>
        </p:spPr>
        <p:txBody>
          <a:bodyPr/>
          <a:lstStyle/>
          <a:p>
            <a:r>
              <a:rPr lang="ja-JP" altLang="en-US" dirty="0"/>
              <a:t>国内営業の先輩</a:t>
            </a:r>
            <a:endParaRPr kumimoji="1" lang="ja-JP" altLang="en-US" dirty="0"/>
          </a:p>
        </p:txBody>
      </p:sp>
      <p:pic>
        <p:nvPicPr>
          <p:cNvPr id="6" name="図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7751" y="1271876"/>
            <a:ext cx="3972439" cy="2984640"/>
          </a:xfrm>
          <a:prstGeom prst="rect">
            <a:avLst/>
          </a:prstGeom>
        </p:spPr>
      </p:pic>
      <p:sp>
        <p:nvSpPr>
          <p:cNvPr id="7" name="テキスト ボックス 6"/>
          <p:cNvSpPr txBox="1"/>
          <p:nvPr/>
        </p:nvSpPr>
        <p:spPr>
          <a:xfrm>
            <a:off x="337751" y="4464909"/>
            <a:ext cx="2492990" cy="1723549"/>
          </a:xfrm>
          <a:prstGeom prst="rect">
            <a:avLst/>
          </a:prstGeom>
          <a:noFill/>
        </p:spPr>
        <p:txBody>
          <a:bodyPr wrap="none" rtlCol="0">
            <a:spAutoFit/>
          </a:bodyPr>
          <a:lstStyle/>
          <a:p>
            <a:r>
              <a:rPr kumimoji="1" lang="en-US" altLang="ja-JP" sz="2400" dirty="0">
                <a:latin typeface="メイリオ" panose="020B0604030504040204" pitchFamily="50" charset="-128"/>
                <a:ea typeface="メイリオ" panose="020B0604030504040204" pitchFamily="50" charset="-128"/>
              </a:rPr>
              <a:t>2008</a:t>
            </a:r>
            <a:r>
              <a:rPr kumimoji="1" lang="ja-JP" altLang="en-US" sz="2400" dirty="0">
                <a:latin typeface="メイリオ" panose="020B0604030504040204" pitchFamily="50" charset="-128"/>
                <a:ea typeface="メイリオ" panose="020B0604030504040204" pitchFamily="50" charset="-128"/>
              </a:rPr>
              <a:t>年</a:t>
            </a:r>
            <a:r>
              <a:rPr kumimoji="1" lang="en-US" altLang="ja-JP" sz="2400" dirty="0">
                <a:latin typeface="メイリオ" panose="020B0604030504040204" pitchFamily="50" charset="-128"/>
                <a:ea typeface="メイリオ" panose="020B0604030504040204" pitchFamily="50" charset="-128"/>
              </a:rPr>
              <a:t>4</a:t>
            </a:r>
            <a:r>
              <a:rPr kumimoji="1" lang="ja-JP" altLang="en-US" sz="2400" dirty="0">
                <a:latin typeface="メイリオ" panose="020B0604030504040204" pitchFamily="50" charset="-128"/>
                <a:ea typeface="メイリオ" panose="020B0604030504040204" pitchFamily="50" charset="-128"/>
              </a:rPr>
              <a:t>月入社</a:t>
            </a:r>
            <a:endParaRPr kumimoji="1" lang="en-US" altLang="ja-JP" sz="2400" dirty="0">
              <a:latin typeface="メイリオ" panose="020B0604030504040204" pitchFamily="50" charset="-128"/>
              <a:ea typeface="メイリオ" panose="020B0604030504040204" pitchFamily="50" charset="-128"/>
            </a:endParaRPr>
          </a:p>
          <a:p>
            <a:r>
              <a:rPr kumimoji="1" lang="ja-JP" altLang="en-US" dirty="0">
                <a:latin typeface="メイリオ" panose="020B0604030504040204" pitchFamily="50" charset="-128"/>
                <a:ea typeface="メイリオ" panose="020B0604030504040204" pitchFamily="50" charset="-128"/>
              </a:rPr>
              <a:t>法政大学経済学部卒業</a:t>
            </a:r>
            <a:endParaRPr kumimoji="1" lang="en-US" altLang="ja-JP" dirty="0">
              <a:latin typeface="メイリオ" panose="020B0604030504040204" pitchFamily="50" charset="-128"/>
              <a:ea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rPr>
              <a:t>国内営業</a:t>
            </a:r>
            <a:endParaRPr lang="en-US" altLang="ja-JP" sz="2400" dirty="0">
              <a:latin typeface="メイリオ" panose="020B0604030504040204" pitchFamily="50" charset="-128"/>
              <a:ea typeface="メイリオ" panose="020B0604030504040204" pitchFamily="50" charset="-128"/>
            </a:endParaRPr>
          </a:p>
          <a:p>
            <a:r>
              <a:rPr kumimoji="1" lang="en-US" altLang="ja-JP" sz="4000" dirty="0">
                <a:latin typeface="メイリオ" panose="020B0604030504040204" pitchFamily="50" charset="-128"/>
                <a:ea typeface="メイリオ" panose="020B0604030504040204" pitchFamily="50" charset="-128"/>
              </a:rPr>
              <a:t>OO </a:t>
            </a:r>
            <a:r>
              <a:rPr kumimoji="1" lang="en-US" altLang="ja-JP" sz="4000" dirty="0" err="1">
                <a:latin typeface="メイリオ" panose="020B0604030504040204" pitchFamily="50" charset="-128"/>
                <a:ea typeface="メイリオ" panose="020B0604030504040204" pitchFamily="50" charset="-128"/>
              </a:rPr>
              <a:t>OO</a:t>
            </a:r>
            <a:endParaRPr kumimoji="1" lang="ja-JP" altLang="en-US" sz="4000" dirty="0">
              <a:latin typeface="メイリオ" panose="020B0604030504040204" pitchFamily="50" charset="-128"/>
              <a:ea typeface="メイリオ" panose="020B0604030504040204" pitchFamily="50" charset="-128"/>
            </a:endParaRPr>
          </a:p>
        </p:txBody>
      </p:sp>
      <p:sp>
        <p:nvSpPr>
          <p:cNvPr id="8" name="テキスト ボックス 7"/>
          <p:cNvSpPr txBox="1"/>
          <p:nvPr/>
        </p:nvSpPr>
        <p:spPr>
          <a:xfrm>
            <a:off x="4818300" y="1271876"/>
            <a:ext cx="6976621" cy="5016758"/>
          </a:xfrm>
          <a:prstGeom prst="rect">
            <a:avLst/>
          </a:prstGeom>
          <a:noFill/>
        </p:spPr>
        <p:txBody>
          <a:bodyPr wrap="square" rtlCol="0">
            <a:spAutoFit/>
          </a:bodyPr>
          <a:lstStyle/>
          <a:p>
            <a:r>
              <a:rPr kumimoji="1" lang="ja-JP" altLang="en-US" sz="2000" b="1" dirty="0">
                <a:latin typeface="メイリオ" panose="020B0604030504040204" pitchFamily="50" charset="-128"/>
                <a:ea typeface="メイリオ" panose="020B0604030504040204" pitchFamily="50" charset="-128"/>
              </a:rPr>
              <a:t>入社動機</a:t>
            </a:r>
            <a:endParaRPr kumimoji="1" lang="en-US" altLang="ja-JP" sz="2000" b="1" dirty="0">
              <a:latin typeface="メイリオ" panose="020B0604030504040204" pitchFamily="50" charset="-128"/>
              <a:ea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rPr>
              <a:t>OOOOOOOOOOOOOOOOOOOOOOOOOOOOOOOOOOOOOOOOOOOOOOOOOOOOOOOOOOOOOOOOOOOOOOOO</a:t>
            </a:r>
            <a:endParaRPr kumimoji="1" lang="en-US" altLang="ja-JP" sz="2000" dirty="0">
              <a:latin typeface="メイリオ" panose="020B0604030504040204" pitchFamily="50" charset="-128"/>
              <a:ea typeface="メイリオ" panose="020B0604030504040204" pitchFamily="50" charset="-128"/>
            </a:endParaRPr>
          </a:p>
          <a:p>
            <a:endParaRPr kumimoji="1" lang="en-US" altLang="ja-JP" sz="2000" b="1" dirty="0">
              <a:latin typeface="メイリオ" panose="020B0604030504040204" pitchFamily="50" charset="-128"/>
              <a:ea typeface="メイリオ" panose="020B0604030504040204" pitchFamily="50" charset="-128"/>
            </a:endParaRPr>
          </a:p>
          <a:p>
            <a:r>
              <a:rPr kumimoji="1" lang="ja-JP" altLang="en-US" sz="2000" b="1" dirty="0">
                <a:latin typeface="メイリオ" panose="020B0604030504040204" pitchFamily="50" charset="-128"/>
                <a:ea typeface="メイリオ" panose="020B0604030504040204" pitchFamily="50" charset="-128"/>
              </a:rPr>
              <a:t>仕事内容</a:t>
            </a:r>
            <a:endParaRPr kumimoji="1" lang="en-US" altLang="ja-JP" sz="2000" b="1" dirty="0">
              <a:latin typeface="メイリオ" panose="020B0604030504040204" pitchFamily="50" charset="-128"/>
              <a:ea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rPr>
              <a:t>OOOOOOOOOOOOOOOOOOOOOOOOOOOOOOOOOOOOOOOOOOOOOOOOOOOOOOOOOOOOOOOOOOOOOOOOOOOOOOOOOOOOOOOOOOOOOOOOOOOOOOOOOOOO</a:t>
            </a:r>
          </a:p>
          <a:p>
            <a:endParaRPr lang="en-US" altLang="ja-JP" sz="2000" b="1" dirty="0">
              <a:latin typeface="メイリオ" panose="020B0604030504040204" pitchFamily="50" charset="-128"/>
              <a:ea typeface="メイリオ" panose="020B0604030504040204" pitchFamily="50" charset="-128"/>
            </a:endParaRPr>
          </a:p>
          <a:p>
            <a:r>
              <a:rPr lang="ja-JP" altLang="en-US" sz="2000" b="1" dirty="0">
                <a:latin typeface="メイリオ" panose="020B0604030504040204" pitchFamily="50" charset="-128"/>
                <a:ea typeface="メイリオ" panose="020B0604030504040204" pitchFamily="50" charset="-128"/>
              </a:rPr>
              <a:t>ヤリガイ</a:t>
            </a:r>
            <a:endParaRPr lang="en-US" altLang="ja-JP" sz="2000" b="1" dirty="0">
              <a:latin typeface="メイリオ" panose="020B0604030504040204" pitchFamily="50" charset="-128"/>
              <a:ea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rPr>
              <a:t>OOOOOOOOOOOOOOOOOOOOOOOOOOOOOOOOOOOOOOOOOOOOOOOOOOOOOOOOOOOOOOOOOOOOOOOOOOOOOOOOOOOOOOOOOOOOOOOOOOOOOOOOOOOOOOOOOOOOOOOOOOOOOOOOOOO</a:t>
            </a:r>
          </a:p>
        </p:txBody>
      </p:sp>
    </p:spTree>
    <p:extLst>
      <p:ext uri="{BB962C8B-B14F-4D97-AF65-F5344CB8AC3E}">
        <p14:creationId xmlns:p14="http://schemas.microsoft.com/office/powerpoint/2010/main" val="38650799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7750" y="1271876"/>
            <a:ext cx="3972439" cy="2995093"/>
          </a:xfrm>
          <a:prstGeom prst="rect">
            <a:avLst/>
          </a:prstGeom>
        </p:spPr>
      </p:pic>
      <p:sp>
        <p:nvSpPr>
          <p:cNvPr id="2" name="タイトル 1"/>
          <p:cNvSpPr>
            <a:spLocks noGrp="1"/>
          </p:cNvSpPr>
          <p:nvPr>
            <p:ph type="title"/>
          </p:nvPr>
        </p:nvSpPr>
        <p:spPr>
          <a:xfrm>
            <a:off x="253410" y="261735"/>
            <a:ext cx="6423837" cy="490904"/>
          </a:xfrm>
        </p:spPr>
        <p:txBody>
          <a:bodyPr/>
          <a:lstStyle/>
          <a:p>
            <a:r>
              <a:rPr lang="ja-JP" altLang="en-US" dirty="0"/>
              <a:t>海外営業の先輩</a:t>
            </a:r>
            <a:endParaRPr kumimoji="1" lang="ja-JP" altLang="en-US" dirty="0"/>
          </a:p>
        </p:txBody>
      </p:sp>
      <p:sp>
        <p:nvSpPr>
          <p:cNvPr id="7" name="テキスト ボックス 6"/>
          <p:cNvSpPr txBox="1"/>
          <p:nvPr/>
        </p:nvSpPr>
        <p:spPr>
          <a:xfrm>
            <a:off x="337751" y="4464909"/>
            <a:ext cx="2492990" cy="1723549"/>
          </a:xfrm>
          <a:prstGeom prst="rect">
            <a:avLst/>
          </a:prstGeom>
          <a:noFill/>
        </p:spPr>
        <p:txBody>
          <a:bodyPr wrap="none" rtlCol="0">
            <a:spAutoFit/>
          </a:bodyPr>
          <a:lstStyle/>
          <a:p>
            <a:r>
              <a:rPr kumimoji="1" lang="en-US" altLang="ja-JP" sz="2400" dirty="0">
                <a:latin typeface="メイリオ" panose="020B0604030504040204" pitchFamily="50" charset="-128"/>
                <a:ea typeface="メイリオ" panose="020B0604030504040204" pitchFamily="50" charset="-128"/>
              </a:rPr>
              <a:t>2005</a:t>
            </a:r>
            <a:r>
              <a:rPr kumimoji="1" lang="ja-JP" altLang="en-US" sz="2400" dirty="0">
                <a:latin typeface="メイリオ" panose="020B0604030504040204" pitchFamily="50" charset="-128"/>
                <a:ea typeface="メイリオ" panose="020B0604030504040204" pitchFamily="50" charset="-128"/>
              </a:rPr>
              <a:t>年</a:t>
            </a:r>
            <a:r>
              <a:rPr kumimoji="1" lang="en-US" altLang="ja-JP" sz="2400" dirty="0">
                <a:latin typeface="メイリオ" panose="020B0604030504040204" pitchFamily="50" charset="-128"/>
                <a:ea typeface="メイリオ" panose="020B0604030504040204" pitchFamily="50" charset="-128"/>
              </a:rPr>
              <a:t>4</a:t>
            </a:r>
            <a:r>
              <a:rPr kumimoji="1" lang="ja-JP" altLang="en-US" sz="2400" dirty="0">
                <a:latin typeface="メイリオ" panose="020B0604030504040204" pitchFamily="50" charset="-128"/>
                <a:ea typeface="メイリオ" panose="020B0604030504040204" pitchFamily="50" charset="-128"/>
              </a:rPr>
              <a:t>月入社</a:t>
            </a:r>
            <a:endParaRPr kumimoji="1" lang="en-US" altLang="ja-JP" sz="2400"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明治</a:t>
            </a:r>
            <a:r>
              <a:rPr kumimoji="1" lang="ja-JP" altLang="en-US" dirty="0">
                <a:latin typeface="メイリオ" panose="020B0604030504040204" pitchFamily="50" charset="-128"/>
                <a:ea typeface="メイリオ" panose="020B0604030504040204" pitchFamily="50" charset="-128"/>
              </a:rPr>
              <a:t>大学経済学部卒業</a:t>
            </a:r>
            <a:endParaRPr kumimoji="1" lang="en-US" altLang="ja-JP" dirty="0">
              <a:latin typeface="メイリオ" panose="020B0604030504040204" pitchFamily="50" charset="-128"/>
              <a:ea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rPr>
              <a:t>海外営業</a:t>
            </a:r>
            <a:endParaRPr lang="en-US" altLang="ja-JP" sz="2400" dirty="0">
              <a:latin typeface="メイリオ" panose="020B0604030504040204" pitchFamily="50" charset="-128"/>
              <a:ea typeface="メイリオ" panose="020B0604030504040204" pitchFamily="50" charset="-128"/>
            </a:endParaRPr>
          </a:p>
          <a:p>
            <a:r>
              <a:rPr kumimoji="1" lang="en-US" altLang="ja-JP" sz="4000" dirty="0">
                <a:latin typeface="メイリオ" panose="020B0604030504040204" pitchFamily="50" charset="-128"/>
                <a:ea typeface="メイリオ" panose="020B0604030504040204" pitchFamily="50" charset="-128"/>
              </a:rPr>
              <a:t>OO </a:t>
            </a:r>
            <a:r>
              <a:rPr kumimoji="1" lang="en-US" altLang="ja-JP" sz="4000" dirty="0" err="1">
                <a:latin typeface="メイリオ" panose="020B0604030504040204" pitchFamily="50" charset="-128"/>
                <a:ea typeface="メイリオ" panose="020B0604030504040204" pitchFamily="50" charset="-128"/>
              </a:rPr>
              <a:t>OO</a:t>
            </a:r>
            <a:endParaRPr kumimoji="1" lang="ja-JP" altLang="en-US" sz="4000" dirty="0">
              <a:latin typeface="メイリオ" panose="020B0604030504040204" pitchFamily="50" charset="-128"/>
              <a:ea typeface="メイリオ" panose="020B0604030504040204" pitchFamily="50" charset="-128"/>
            </a:endParaRPr>
          </a:p>
        </p:txBody>
      </p:sp>
      <p:sp>
        <p:nvSpPr>
          <p:cNvPr id="8" name="テキスト ボックス 7"/>
          <p:cNvSpPr txBox="1"/>
          <p:nvPr/>
        </p:nvSpPr>
        <p:spPr>
          <a:xfrm>
            <a:off x="4818300" y="1271876"/>
            <a:ext cx="6976621" cy="5016758"/>
          </a:xfrm>
          <a:prstGeom prst="rect">
            <a:avLst/>
          </a:prstGeom>
          <a:noFill/>
        </p:spPr>
        <p:txBody>
          <a:bodyPr wrap="square" rtlCol="0">
            <a:spAutoFit/>
          </a:bodyPr>
          <a:lstStyle/>
          <a:p>
            <a:r>
              <a:rPr kumimoji="1" lang="ja-JP" altLang="en-US" sz="2000" b="1" dirty="0">
                <a:latin typeface="メイリオ" panose="020B0604030504040204" pitchFamily="50" charset="-128"/>
                <a:ea typeface="メイリオ" panose="020B0604030504040204" pitchFamily="50" charset="-128"/>
              </a:rPr>
              <a:t>入社動機</a:t>
            </a:r>
            <a:endParaRPr kumimoji="1" lang="en-US" altLang="ja-JP" sz="2000" b="1" dirty="0">
              <a:latin typeface="メイリオ" panose="020B0604030504040204" pitchFamily="50" charset="-128"/>
              <a:ea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rPr>
              <a:t>OOOOOOOOOOOOOOOOOOOOOOOOOOOOOOOOOOOOOOOOOOOOOOOOOOOOOOOOOOOOOOOOOOOOOOOO</a:t>
            </a:r>
            <a:endParaRPr kumimoji="1" lang="en-US" altLang="ja-JP" sz="2000" dirty="0">
              <a:latin typeface="メイリオ" panose="020B0604030504040204" pitchFamily="50" charset="-128"/>
              <a:ea typeface="メイリオ" panose="020B0604030504040204" pitchFamily="50" charset="-128"/>
            </a:endParaRPr>
          </a:p>
          <a:p>
            <a:endParaRPr kumimoji="1" lang="en-US" altLang="ja-JP" sz="2000" b="1" dirty="0">
              <a:latin typeface="メイリオ" panose="020B0604030504040204" pitchFamily="50" charset="-128"/>
              <a:ea typeface="メイリオ" panose="020B0604030504040204" pitchFamily="50" charset="-128"/>
            </a:endParaRPr>
          </a:p>
          <a:p>
            <a:r>
              <a:rPr kumimoji="1" lang="ja-JP" altLang="en-US" sz="2000" b="1" dirty="0">
                <a:latin typeface="メイリオ" panose="020B0604030504040204" pitchFamily="50" charset="-128"/>
                <a:ea typeface="メイリオ" panose="020B0604030504040204" pitchFamily="50" charset="-128"/>
              </a:rPr>
              <a:t>仕事内容</a:t>
            </a:r>
            <a:endParaRPr kumimoji="1" lang="en-US" altLang="ja-JP" sz="2000" b="1" dirty="0">
              <a:latin typeface="メイリオ" panose="020B0604030504040204" pitchFamily="50" charset="-128"/>
              <a:ea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rPr>
              <a:t>OOOOOOOOOOOOOOOOOOOOOOOOOOOOOOOOOOOOOOOOOOOOOOOOOOOOOOOOOOOOOOOOOOOOOOOOOOOOOOOOOOOOOOOOOOOOOOOOOOOOOOOOOOOO</a:t>
            </a:r>
          </a:p>
          <a:p>
            <a:endParaRPr lang="en-US" altLang="ja-JP" sz="2000" b="1" dirty="0">
              <a:latin typeface="メイリオ" panose="020B0604030504040204" pitchFamily="50" charset="-128"/>
              <a:ea typeface="メイリオ" panose="020B0604030504040204" pitchFamily="50" charset="-128"/>
            </a:endParaRPr>
          </a:p>
          <a:p>
            <a:r>
              <a:rPr lang="ja-JP" altLang="en-US" sz="2000" b="1" dirty="0">
                <a:latin typeface="メイリオ" panose="020B0604030504040204" pitchFamily="50" charset="-128"/>
                <a:ea typeface="メイリオ" panose="020B0604030504040204" pitchFamily="50" charset="-128"/>
              </a:rPr>
              <a:t>ヤリガイ</a:t>
            </a:r>
            <a:endParaRPr lang="en-US" altLang="ja-JP" sz="2000" b="1" dirty="0">
              <a:latin typeface="メイリオ" panose="020B0604030504040204" pitchFamily="50" charset="-128"/>
              <a:ea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rPr>
              <a:t>OOOOOOOOOOOOOOOOOOOOOOOOOOOOOOOOOOOOOOOOOOOOOOOOOOOOOOOOOOOOOOOOOOOOOOOOOOOOOOOOOOOOOOOOOOOOOOOOOOOOOOOOOOOOOOOOOOOOOOOOOOOOOOOOOOO</a:t>
            </a:r>
          </a:p>
        </p:txBody>
      </p:sp>
    </p:spTree>
    <p:extLst>
      <p:ext uri="{BB962C8B-B14F-4D97-AF65-F5344CB8AC3E}">
        <p14:creationId xmlns:p14="http://schemas.microsoft.com/office/powerpoint/2010/main" val="10564125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9390" y="1271876"/>
            <a:ext cx="4031877" cy="3021547"/>
          </a:xfrm>
          <a:prstGeom prst="rect">
            <a:avLst/>
          </a:prstGeom>
        </p:spPr>
      </p:pic>
      <p:sp>
        <p:nvSpPr>
          <p:cNvPr id="2" name="タイトル 1"/>
          <p:cNvSpPr>
            <a:spLocks noGrp="1"/>
          </p:cNvSpPr>
          <p:nvPr>
            <p:ph type="title"/>
          </p:nvPr>
        </p:nvSpPr>
        <p:spPr>
          <a:xfrm>
            <a:off x="253410" y="261735"/>
            <a:ext cx="6423837" cy="490904"/>
          </a:xfrm>
        </p:spPr>
        <p:txBody>
          <a:bodyPr/>
          <a:lstStyle/>
          <a:p>
            <a:r>
              <a:rPr lang="ja-JP" altLang="en-US" dirty="0"/>
              <a:t>経営企画の先輩</a:t>
            </a:r>
            <a:endParaRPr kumimoji="1" lang="ja-JP" altLang="en-US" dirty="0"/>
          </a:p>
        </p:txBody>
      </p:sp>
      <p:sp>
        <p:nvSpPr>
          <p:cNvPr id="7" name="テキスト ボックス 6"/>
          <p:cNvSpPr txBox="1"/>
          <p:nvPr/>
        </p:nvSpPr>
        <p:spPr>
          <a:xfrm>
            <a:off x="337751" y="4464909"/>
            <a:ext cx="2954655" cy="1723549"/>
          </a:xfrm>
          <a:prstGeom prst="rect">
            <a:avLst/>
          </a:prstGeom>
          <a:noFill/>
        </p:spPr>
        <p:txBody>
          <a:bodyPr wrap="none" rtlCol="0">
            <a:spAutoFit/>
          </a:bodyPr>
          <a:lstStyle/>
          <a:p>
            <a:r>
              <a:rPr kumimoji="1" lang="en-US" altLang="ja-JP" sz="2400" dirty="0">
                <a:latin typeface="メイリオ" panose="020B0604030504040204" pitchFamily="50" charset="-128"/>
                <a:ea typeface="メイリオ" panose="020B0604030504040204" pitchFamily="50" charset="-128"/>
              </a:rPr>
              <a:t>2009</a:t>
            </a:r>
            <a:r>
              <a:rPr kumimoji="1" lang="ja-JP" altLang="en-US" sz="2400" dirty="0">
                <a:latin typeface="メイリオ" panose="020B0604030504040204" pitchFamily="50" charset="-128"/>
                <a:ea typeface="メイリオ" panose="020B0604030504040204" pitchFamily="50" charset="-128"/>
              </a:rPr>
              <a:t>年</a:t>
            </a:r>
            <a:r>
              <a:rPr kumimoji="1" lang="en-US" altLang="ja-JP" sz="2400" dirty="0">
                <a:latin typeface="メイリオ" panose="020B0604030504040204" pitchFamily="50" charset="-128"/>
                <a:ea typeface="メイリオ" panose="020B0604030504040204" pitchFamily="50" charset="-128"/>
              </a:rPr>
              <a:t>4</a:t>
            </a:r>
            <a:r>
              <a:rPr kumimoji="1" lang="ja-JP" altLang="en-US" sz="2400" dirty="0">
                <a:latin typeface="メイリオ" panose="020B0604030504040204" pitchFamily="50" charset="-128"/>
                <a:ea typeface="メイリオ" panose="020B0604030504040204" pitchFamily="50" charset="-128"/>
              </a:rPr>
              <a:t>月入社</a:t>
            </a:r>
            <a:endParaRPr kumimoji="1" lang="en-US" altLang="ja-JP" sz="2400"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横浜国立大学経済学部卒業</a:t>
            </a:r>
            <a:endParaRPr lang="en-US" altLang="ja-JP" dirty="0">
              <a:latin typeface="メイリオ" panose="020B0604030504040204" pitchFamily="50" charset="-128"/>
              <a:ea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rPr>
              <a:t>経営企画</a:t>
            </a:r>
            <a:endParaRPr lang="en-US" altLang="ja-JP" sz="2400" dirty="0">
              <a:latin typeface="メイリオ" panose="020B0604030504040204" pitchFamily="50" charset="-128"/>
              <a:ea typeface="メイリオ" panose="020B0604030504040204" pitchFamily="50" charset="-128"/>
            </a:endParaRPr>
          </a:p>
          <a:p>
            <a:r>
              <a:rPr kumimoji="1" lang="en-US" altLang="ja-JP" sz="4000" dirty="0">
                <a:latin typeface="メイリオ" panose="020B0604030504040204" pitchFamily="50" charset="-128"/>
                <a:ea typeface="メイリオ" panose="020B0604030504040204" pitchFamily="50" charset="-128"/>
              </a:rPr>
              <a:t>OO </a:t>
            </a:r>
            <a:r>
              <a:rPr kumimoji="1" lang="en-US" altLang="ja-JP" sz="4000" dirty="0" err="1">
                <a:latin typeface="メイリオ" panose="020B0604030504040204" pitchFamily="50" charset="-128"/>
                <a:ea typeface="メイリオ" panose="020B0604030504040204" pitchFamily="50" charset="-128"/>
              </a:rPr>
              <a:t>OO</a:t>
            </a:r>
            <a:endParaRPr kumimoji="1" lang="ja-JP" altLang="en-US" sz="4000" dirty="0">
              <a:latin typeface="メイリオ" panose="020B0604030504040204" pitchFamily="50" charset="-128"/>
              <a:ea typeface="メイリオ" panose="020B0604030504040204" pitchFamily="50" charset="-128"/>
            </a:endParaRPr>
          </a:p>
        </p:txBody>
      </p:sp>
      <p:sp>
        <p:nvSpPr>
          <p:cNvPr id="8" name="テキスト ボックス 7"/>
          <p:cNvSpPr txBox="1"/>
          <p:nvPr/>
        </p:nvSpPr>
        <p:spPr>
          <a:xfrm>
            <a:off x="4818300" y="1271876"/>
            <a:ext cx="6976621" cy="5016758"/>
          </a:xfrm>
          <a:prstGeom prst="rect">
            <a:avLst/>
          </a:prstGeom>
          <a:noFill/>
        </p:spPr>
        <p:txBody>
          <a:bodyPr wrap="square" rtlCol="0">
            <a:spAutoFit/>
          </a:bodyPr>
          <a:lstStyle/>
          <a:p>
            <a:r>
              <a:rPr kumimoji="1" lang="ja-JP" altLang="en-US" sz="2000" b="1" dirty="0">
                <a:latin typeface="メイリオ" panose="020B0604030504040204" pitchFamily="50" charset="-128"/>
                <a:ea typeface="メイリオ" panose="020B0604030504040204" pitchFamily="50" charset="-128"/>
              </a:rPr>
              <a:t>入社動機</a:t>
            </a:r>
            <a:endParaRPr kumimoji="1" lang="en-US" altLang="ja-JP" sz="2000" b="1" dirty="0">
              <a:latin typeface="メイリオ" panose="020B0604030504040204" pitchFamily="50" charset="-128"/>
              <a:ea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rPr>
              <a:t>OOOOOOOOOOOOOOOOOOOOOOOOOOOOOOOOOOOOOOOOOOOOOOOOOOOOOOOOOOOOOOOOOOOOOOOO</a:t>
            </a:r>
            <a:endParaRPr kumimoji="1" lang="en-US" altLang="ja-JP" sz="2000" dirty="0">
              <a:latin typeface="メイリオ" panose="020B0604030504040204" pitchFamily="50" charset="-128"/>
              <a:ea typeface="メイリオ" panose="020B0604030504040204" pitchFamily="50" charset="-128"/>
            </a:endParaRPr>
          </a:p>
          <a:p>
            <a:endParaRPr kumimoji="1" lang="en-US" altLang="ja-JP" sz="2000" b="1" dirty="0">
              <a:latin typeface="メイリオ" panose="020B0604030504040204" pitchFamily="50" charset="-128"/>
              <a:ea typeface="メイリオ" panose="020B0604030504040204" pitchFamily="50" charset="-128"/>
            </a:endParaRPr>
          </a:p>
          <a:p>
            <a:r>
              <a:rPr kumimoji="1" lang="ja-JP" altLang="en-US" sz="2000" b="1" dirty="0">
                <a:latin typeface="メイリオ" panose="020B0604030504040204" pitchFamily="50" charset="-128"/>
                <a:ea typeface="メイリオ" panose="020B0604030504040204" pitchFamily="50" charset="-128"/>
              </a:rPr>
              <a:t>仕事内容</a:t>
            </a:r>
            <a:endParaRPr kumimoji="1" lang="en-US" altLang="ja-JP" sz="2000" b="1" dirty="0">
              <a:latin typeface="メイリオ" panose="020B0604030504040204" pitchFamily="50" charset="-128"/>
              <a:ea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rPr>
              <a:t>OOOOOOOOOOOOOOOOOOOOOOOOOOOOOOOOOOOOOOOOOOOOOOOOOOOOOOOOOOOOOOOOOOOOOOOOOOOOOOOOOOOOOOOOOOOOOOOOOOOOOOOOOOOO</a:t>
            </a:r>
          </a:p>
          <a:p>
            <a:endParaRPr lang="en-US" altLang="ja-JP" sz="2000" b="1" dirty="0">
              <a:latin typeface="メイリオ" panose="020B0604030504040204" pitchFamily="50" charset="-128"/>
              <a:ea typeface="メイリオ" panose="020B0604030504040204" pitchFamily="50" charset="-128"/>
            </a:endParaRPr>
          </a:p>
          <a:p>
            <a:r>
              <a:rPr lang="ja-JP" altLang="en-US" sz="2000" b="1" dirty="0">
                <a:latin typeface="メイリオ" panose="020B0604030504040204" pitchFamily="50" charset="-128"/>
                <a:ea typeface="メイリオ" panose="020B0604030504040204" pitchFamily="50" charset="-128"/>
              </a:rPr>
              <a:t>ヤリガイ</a:t>
            </a:r>
            <a:endParaRPr lang="en-US" altLang="ja-JP" sz="2000" b="1" dirty="0">
              <a:latin typeface="メイリオ" panose="020B0604030504040204" pitchFamily="50" charset="-128"/>
              <a:ea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rPr>
              <a:t>OOOOOOOOOOOOOOOOOOOOOOOOOOOOOOOOOOOOOOOOOOOOOOOOOOOOOOOOOOOOOOOOOOOOOOOOOOOOOOOOOOOOOOOOOOOOOOOOOOOOOOOOOOOOOOOOOOOOOOOOOOOOOOOOOOO</a:t>
            </a:r>
          </a:p>
        </p:txBody>
      </p:sp>
      <p:pic>
        <p:nvPicPr>
          <p:cNvPr id="3" name="図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9390" y="1271875"/>
            <a:ext cx="4025280" cy="3021547"/>
          </a:xfrm>
          <a:prstGeom prst="rect">
            <a:avLst/>
          </a:prstGeom>
        </p:spPr>
      </p:pic>
    </p:spTree>
    <p:extLst>
      <p:ext uri="{BB962C8B-B14F-4D97-AF65-F5344CB8AC3E}">
        <p14:creationId xmlns:p14="http://schemas.microsoft.com/office/powerpoint/2010/main" val="35833293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9390" y="1271876"/>
            <a:ext cx="4031877" cy="3021547"/>
          </a:xfrm>
          <a:prstGeom prst="rect">
            <a:avLst/>
          </a:prstGeom>
        </p:spPr>
      </p:pic>
      <p:sp>
        <p:nvSpPr>
          <p:cNvPr id="2" name="タイトル 1"/>
          <p:cNvSpPr>
            <a:spLocks noGrp="1"/>
          </p:cNvSpPr>
          <p:nvPr>
            <p:ph type="title"/>
          </p:nvPr>
        </p:nvSpPr>
        <p:spPr>
          <a:xfrm>
            <a:off x="253410" y="261735"/>
            <a:ext cx="6423837" cy="490904"/>
          </a:xfrm>
        </p:spPr>
        <p:txBody>
          <a:bodyPr/>
          <a:lstStyle/>
          <a:p>
            <a:r>
              <a:rPr lang="ja-JP" altLang="en-US" dirty="0"/>
              <a:t>設計開発の先輩</a:t>
            </a:r>
            <a:endParaRPr kumimoji="1" lang="ja-JP" altLang="en-US" dirty="0"/>
          </a:p>
        </p:txBody>
      </p:sp>
      <p:sp>
        <p:nvSpPr>
          <p:cNvPr id="7" name="テキスト ボックス 6"/>
          <p:cNvSpPr txBox="1"/>
          <p:nvPr/>
        </p:nvSpPr>
        <p:spPr>
          <a:xfrm>
            <a:off x="337751" y="4464909"/>
            <a:ext cx="3877985" cy="1723549"/>
          </a:xfrm>
          <a:prstGeom prst="rect">
            <a:avLst/>
          </a:prstGeom>
          <a:noFill/>
        </p:spPr>
        <p:txBody>
          <a:bodyPr wrap="none" rtlCol="0">
            <a:spAutoFit/>
          </a:bodyPr>
          <a:lstStyle/>
          <a:p>
            <a:r>
              <a:rPr kumimoji="1" lang="en-US" altLang="ja-JP" sz="2400" dirty="0">
                <a:latin typeface="メイリオ" panose="020B0604030504040204" pitchFamily="50" charset="-128"/>
                <a:ea typeface="メイリオ" panose="020B0604030504040204" pitchFamily="50" charset="-128"/>
              </a:rPr>
              <a:t>2011</a:t>
            </a:r>
            <a:r>
              <a:rPr kumimoji="1" lang="ja-JP" altLang="en-US" sz="2400" dirty="0">
                <a:latin typeface="メイリオ" panose="020B0604030504040204" pitchFamily="50" charset="-128"/>
                <a:ea typeface="メイリオ" panose="020B0604030504040204" pitchFamily="50" charset="-128"/>
              </a:rPr>
              <a:t>年</a:t>
            </a:r>
            <a:r>
              <a:rPr kumimoji="1" lang="en-US" altLang="ja-JP" sz="2400" dirty="0">
                <a:latin typeface="メイリオ" panose="020B0604030504040204" pitchFamily="50" charset="-128"/>
                <a:ea typeface="メイリオ" panose="020B0604030504040204" pitchFamily="50" charset="-128"/>
              </a:rPr>
              <a:t>4</a:t>
            </a:r>
            <a:r>
              <a:rPr kumimoji="1" lang="ja-JP" altLang="en-US" sz="2400" dirty="0">
                <a:latin typeface="メイリオ" panose="020B0604030504040204" pitchFamily="50" charset="-128"/>
                <a:ea typeface="メイリオ" panose="020B0604030504040204" pitchFamily="50" charset="-128"/>
              </a:rPr>
              <a:t>月入社</a:t>
            </a:r>
            <a:endParaRPr kumimoji="1" lang="en-US" altLang="ja-JP" sz="2400"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芝浦工業大学</a:t>
            </a:r>
            <a:r>
              <a:rPr kumimoji="1" lang="ja-JP" altLang="en-US" dirty="0">
                <a:latin typeface="メイリオ" panose="020B0604030504040204" pitchFamily="50" charset="-128"/>
                <a:ea typeface="メイリオ" panose="020B0604030504040204" pitchFamily="50" charset="-128"/>
              </a:rPr>
              <a:t>工学部電気工学科卒業</a:t>
            </a:r>
            <a:endParaRPr kumimoji="1" lang="en-US" altLang="ja-JP" sz="2000" dirty="0">
              <a:latin typeface="メイリオ" panose="020B0604030504040204" pitchFamily="50" charset="-128"/>
              <a:ea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rPr>
              <a:t>設計開発</a:t>
            </a:r>
            <a:endParaRPr lang="en-US" altLang="ja-JP" sz="2400" dirty="0">
              <a:latin typeface="メイリオ" panose="020B0604030504040204" pitchFamily="50" charset="-128"/>
              <a:ea typeface="メイリオ" panose="020B0604030504040204" pitchFamily="50" charset="-128"/>
            </a:endParaRPr>
          </a:p>
          <a:p>
            <a:r>
              <a:rPr kumimoji="1" lang="en-US" altLang="ja-JP" sz="4000" dirty="0">
                <a:latin typeface="メイリオ" panose="020B0604030504040204" pitchFamily="50" charset="-128"/>
                <a:ea typeface="メイリオ" panose="020B0604030504040204" pitchFamily="50" charset="-128"/>
              </a:rPr>
              <a:t>OO </a:t>
            </a:r>
            <a:r>
              <a:rPr kumimoji="1" lang="en-US" altLang="ja-JP" sz="4000" dirty="0" err="1">
                <a:latin typeface="メイリオ" panose="020B0604030504040204" pitchFamily="50" charset="-128"/>
                <a:ea typeface="メイリオ" panose="020B0604030504040204" pitchFamily="50" charset="-128"/>
              </a:rPr>
              <a:t>OO</a:t>
            </a:r>
            <a:endParaRPr kumimoji="1" lang="ja-JP" altLang="en-US" sz="4000" dirty="0">
              <a:latin typeface="メイリオ" panose="020B0604030504040204" pitchFamily="50" charset="-128"/>
              <a:ea typeface="メイリオ" panose="020B0604030504040204" pitchFamily="50" charset="-128"/>
            </a:endParaRPr>
          </a:p>
        </p:txBody>
      </p:sp>
      <p:sp>
        <p:nvSpPr>
          <p:cNvPr id="8" name="テキスト ボックス 7"/>
          <p:cNvSpPr txBox="1"/>
          <p:nvPr/>
        </p:nvSpPr>
        <p:spPr>
          <a:xfrm>
            <a:off x="4818300" y="1271876"/>
            <a:ext cx="6976621" cy="5016758"/>
          </a:xfrm>
          <a:prstGeom prst="rect">
            <a:avLst/>
          </a:prstGeom>
          <a:noFill/>
        </p:spPr>
        <p:txBody>
          <a:bodyPr wrap="square" rtlCol="0">
            <a:spAutoFit/>
          </a:bodyPr>
          <a:lstStyle/>
          <a:p>
            <a:r>
              <a:rPr kumimoji="1" lang="ja-JP" altLang="en-US" sz="2000" b="1" dirty="0">
                <a:latin typeface="メイリオ" panose="020B0604030504040204" pitchFamily="50" charset="-128"/>
                <a:ea typeface="メイリオ" panose="020B0604030504040204" pitchFamily="50" charset="-128"/>
              </a:rPr>
              <a:t>入社動機</a:t>
            </a:r>
            <a:endParaRPr kumimoji="1" lang="en-US" altLang="ja-JP" sz="2000" b="1" dirty="0">
              <a:latin typeface="メイリオ" panose="020B0604030504040204" pitchFamily="50" charset="-128"/>
              <a:ea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rPr>
              <a:t>OOOOOOOOOOOOOOOOOOOOOOOOOOOOOOOOOOOOOOOOOOOOOOOOOOOOOOOOOOOOOOOOOOOOOOOO</a:t>
            </a:r>
            <a:endParaRPr kumimoji="1" lang="en-US" altLang="ja-JP" sz="2000" dirty="0">
              <a:latin typeface="メイリオ" panose="020B0604030504040204" pitchFamily="50" charset="-128"/>
              <a:ea typeface="メイリオ" panose="020B0604030504040204" pitchFamily="50" charset="-128"/>
            </a:endParaRPr>
          </a:p>
          <a:p>
            <a:endParaRPr kumimoji="1" lang="en-US" altLang="ja-JP" sz="2000" b="1" dirty="0">
              <a:latin typeface="メイリオ" panose="020B0604030504040204" pitchFamily="50" charset="-128"/>
              <a:ea typeface="メイリオ" panose="020B0604030504040204" pitchFamily="50" charset="-128"/>
            </a:endParaRPr>
          </a:p>
          <a:p>
            <a:r>
              <a:rPr kumimoji="1" lang="ja-JP" altLang="en-US" sz="2000" b="1" dirty="0">
                <a:latin typeface="メイリオ" panose="020B0604030504040204" pitchFamily="50" charset="-128"/>
                <a:ea typeface="メイリオ" panose="020B0604030504040204" pitchFamily="50" charset="-128"/>
              </a:rPr>
              <a:t>仕事内容</a:t>
            </a:r>
            <a:endParaRPr kumimoji="1" lang="en-US" altLang="ja-JP" sz="2000" b="1" dirty="0">
              <a:latin typeface="メイリオ" panose="020B0604030504040204" pitchFamily="50" charset="-128"/>
              <a:ea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rPr>
              <a:t>OOOOOOOOOOOOOOOOOOOOOOOOOOOOOOOOOOOOOOOOOOOOOOOOOOOOOOOOOOOOOOOOOOOOOOOOOOOOOOOOOOOOOOOOOOOOOOOOOOOOOOOOOOOO</a:t>
            </a:r>
          </a:p>
          <a:p>
            <a:endParaRPr lang="en-US" altLang="ja-JP" sz="2000" b="1" dirty="0">
              <a:latin typeface="メイリオ" panose="020B0604030504040204" pitchFamily="50" charset="-128"/>
              <a:ea typeface="メイリオ" panose="020B0604030504040204" pitchFamily="50" charset="-128"/>
            </a:endParaRPr>
          </a:p>
          <a:p>
            <a:r>
              <a:rPr lang="ja-JP" altLang="en-US" sz="2000" b="1" dirty="0">
                <a:latin typeface="メイリオ" panose="020B0604030504040204" pitchFamily="50" charset="-128"/>
                <a:ea typeface="メイリオ" panose="020B0604030504040204" pitchFamily="50" charset="-128"/>
              </a:rPr>
              <a:t>ヤリガイ</a:t>
            </a:r>
            <a:endParaRPr lang="en-US" altLang="ja-JP" sz="2000" b="1" dirty="0">
              <a:latin typeface="メイリオ" panose="020B0604030504040204" pitchFamily="50" charset="-128"/>
              <a:ea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rPr>
              <a:t>OOOOOOOOOOOOOOOOOOOOOOOOOOOOOOOOOOOOOOOOOOOOOOOOOOOOOOOOOOOOOOOOOOOOOOOOOOOOOOOOOOOOOOOOOOOOOOOOOOOOOOOOOOOOOOOOOOOOOOOOOOOOOOOOOOO</a:t>
            </a:r>
          </a:p>
        </p:txBody>
      </p:sp>
    </p:spTree>
    <p:extLst>
      <p:ext uri="{BB962C8B-B14F-4D97-AF65-F5344CB8AC3E}">
        <p14:creationId xmlns:p14="http://schemas.microsoft.com/office/powerpoint/2010/main" val="16793235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9390" y="1270511"/>
            <a:ext cx="4034135" cy="3022912"/>
          </a:xfrm>
          <a:prstGeom prst="rect">
            <a:avLst/>
          </a:prstGeom>
        </p:spPr>
      </p:pic>
      <p:sp>
        <p:nvSpPr>
          <p:cNvPr id="2" name="タイトル 1"/>
          <p:cNvSpPr>
            <a:spLocks noGrp="1"/>
          </p:cNvSpPr>
          <p:nvPr>
            <p:ph type="title"/>
          </p:nvPr>
        </p:nvSpPr>
        <p:spPr>
          <a:xfrm>
            <a:off x="253410" y="261735"/>
            <a:ext cx="6423837" cy="490904"/>
          </a:xfrm>
        </p:spPr>
        <p:txBody>
          <a:bodyPr/>
          <a:lstStyle/>
          <a:p>
            <a:r>
              <a:rPr lang="ja-JP" altLang="en-US" dirty="0"/>
              <a:t>ファームウェア開発の先輩</a:t>
            </a:r>
            <a:endParaRPr kumimoji="1" lang="ja-JP" altLang="en-US" dirty="0"/>
          </a:p>
        </p:txBody>
      </p:sp>
      <p:sp>
        <p:nvSpPr>
          <p:cNvPr id="7" name="テキスト ボックス 6"/>
          <p:cNvSpPr txBox="1"/>
          <p:nvPr/>
        </p:nvSpPr>
        <p:spPr>
          <a:xfrm>
            <a:off x="337751" y="4464909"/>
            <a:ext cx="4339650" cy="1723549"/>
          </a:xfrm>
          <a:prstGeom prst="rect">
            <a:avLst/>
          </a:prstGeom>
          <a:noFill/>
        </p:spPr>
        <p:txBody>
          <a:bodyPr wrap="none" rtlCol="0">
            <a:spAutoFit/>
          </a:bodyPr>
          <a:lstStyle/>
          <a:p>
            <a:r>
              <a:rPr kumimoji="1" lang="en-US" altLang="ja-JP" sz="2400" dirty="0">
                <a:latin typeface="メイリオ" panose="020B0604030504040204" pitchFamily="50" charset="-128"/>
                <a:ea typeface="メイリオ" panose="020B0604030504040204" pitchFamily="50" charset="-128"/>
              </a:rPr>
              <a:t>2011</a:t>
            </a:r>
            <a:r>
              <a:rPr kumimoji="1" lang="ja-JP" altLang="en-US" sz="2400" dirty="0">
                <a:latin typeface="メイリオ" panose="020B0604030504040204" pitchFamily="50" charset="-128"/>
                <a:ea typeface="メイリオ" panose="020B0604030504040204" pitchFamily="50" charset="-128"/>
              </a:rPr>
              <a:t>年</a:t>
            </a:r>
            <a:r>
              <a:rPr kumimoji="1" lang="en-US" altLang="ja-JP" sz="2400" dirty="0">
                <a:latin typeface="メイリオ" panose="020B0604030504040204" pitchFamily="50" charset="-128"/>
                <a:ea typeface="メイリオ" panose="020B0604030504040204" pitchFamily="50" charset="-128"/>
              </a:rPr>
              <a:t>4</a:t>
            </a:r>
            <a:r>
              <a:rPr kumimoji="1" lang="ja-JP" altLang="en-US" sz="2400" dirty="0">
                <a:latin typeface="メイリオ" panose="020B0604030504040204" pitchFamily="50" charset="-128"/>
                <a:ea typeface="メイリオ" panose="020B0604030504040204" pitchFamily="50" charset="-128"/>
              </a:rPr>
              <a:t>月入社</a:t>
            </a:r>
            <a:endParaRPr kumimoji="1" lang="en-US" altLang="ja-JP" sz="2400"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電気通信大学大学院情報理工学研究科了</a:t>
            </a:r>
            <a:endParaRPr kumimoji="1" lang="en-US" altLang="ja-JP" sz="2000" dirty="0">
              <a:latin typeface="メイリオ" panose="020B0604030504040204" pitchFamily="50" charset="-128"/>
              <a:ea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rPr>
              <a:t>ファームウェア開発</a:t>
            </a:r>
            <a:endParaRPr lang="en-US" altLang="ja-JP" sz="2400" dirty="0">
              <a:latin typeface="メイリオ" panose="020B0604030504040204" pitchFamily="50" charset="-128"/>
              <a:ea typeface="メイリオ" panose="020B0604030504040204" pitchFamily="50" charset="-128"/>
            </a:endParaRPr>
          </a:p>
          <a:p>
            <a:r>
              <a:rPr kumimoji="1" lang="en-US" altLang="ja-JP" sz="4000" dirty="0">
                <a:latin typeface="メイリオ" panose="020B0604030504040204" pitchFamily="50" charset="-128"/>
                <a:ea typeface="メイリオ" panose="020B0604030504040204" pitchFamily="50" charset="-128"/>
              </a:rPr>
              <a:t>OO </a:t>
            </a:r>
            <a:r>
              <a:rPr kumimoji="1" lang="en-US" altLang="ja-JP" sz="4000" dirty="0" err="1">
                <a:latin typeface="メイリオ" panose="020B0604030504040204" pitchFamily="50" charset="-128"/>
                <a:ea typeface="メイリオ" panose="020B0604030504040204" pitchFamily="50" charset="-128"/>
              </a:rPr>
              <a:t>OO</a:t>
            </a:r>
            <a:endParaRPr kumimoji="1" lang="ja-JP" altLang="en-US" sz="4000" dirty="0">
              <a:latin typeface="メイリオ" panose="020B0604030504040204" pitchFamily="50" charset="-128"/>
              <a:ea typeface="メイリオ" panose="020B0604030504040204" pitchFamily="50" charset="-128"/>
            </a:endParaRPr>
          </a:p>
        </p:txBody>
      </p:sp>
      <p:sp>
        <p:nvSpPr>
          <p:cNvPr id="8" name="テキスト ボックス 7"/>
          <p:cNvSpPr txBox="1"/>
          <p:nvPr/>
        </p:nvSpPr>
        <p:spPr>
          <a:xfrm>
            <a:off x="4818300" y="1271876"/>
            <a:ext cx="6976621" cy="5016758"/>
          </a:xfrm>
          <a:prstGeom prst="rect">
            <a:avLst/>
          </a:prstGeom>
          <a:noFill/>
        </p:spPr>
        <p:txBody>
          <a:bodyPr wrap="square" rtlCol="0">
            <a:spAutoFit/>
          </a:bodyPr>
          <a:lstStyle/>
          <a:p>
            <a:r>
              <a:rPr kumimoji="1" lang="ja-JP" altLang="en-US" sz="2000" b="1" dirty="0">
                <a:latin typeface="メイリオ" panose="020B0604030504040204" pitchFamily="50" charset="-128"/>
                <a:ea typeface="メイリオ" panose="020B0604030504040204" pitchFamily="50" charset="-128"/>
              </a:rPr>
              <a:t>入社動機</a:t>
            </a:r>
            <a:endParaRPr kumimoji="1" lang="en-US" altLang="ja-JP" sz="2000" b="1" dirty="0">
              <a:latin typeface="メイリオ" panose="020B0604030504040204" pitchFamily="50" charset="-128"/>
              <a:ea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rPr>
              <a:t>OOOOOOOOOOOOOOOOOOOOOOOOOOOOOOOOOOOOOOOOOOOOOOOOOOOOOOOOOOOOOOOOOOOOOOOO</a:t>
            </a:r>
            <a:endParaRPr kumimoji="1" lang="en-US" altLang="ja-JP" sz="2000" dirty="0">
              <a:latin typeface="メイリオ" panose="020B0604030504040204" pitchFamily="50" charset="-128"/>
              <a:ea typeface="メイリオ" panose="020B0604030504040204" pitchFamily="50" charset="-128"/>
            </a:endParaRPr>
          </a:p>
          <a:p>
            <a:endParaRPr kumimoji="1" lang="en-US" altLang="ja-JP" sz="2000" b="1" dirty="0">
              <a:latin typeface="メイリオ" panose="020B0604030504040204" pitchFamily="50" charset="-128"/>
              <a:ea typeface="メイリオ" panose="020B0604030504040204" pitchFamily="50" charset="-128"/>
            </a:endParaRPr>
          </a:p>
          <a:p>
            <a:r>
              <a:rPr kumimoji="1" lang="ja-JP" altLang="en-US" sz="2000" b="1" dirty="0">
                <a:latin typeface="メイリオ" panose="020B0604030504040204" pitchFamily="50" charset="-128"/>
                <a:ea typeface="メイリオ" panose="020B0604030504040204" pitchFamily="50" charset="-128"/>
              </a:rPr>
              <a:t>仕事内容</a:t>
            </a:r>
            <a:endParaRPr kumimoji="1" lang="en-US" altLang="ja-JP" sz="2000" b="1" dirty="0">
              <a:latin typeface="メイリオ" panose="020B0604030504040204" pitchFamily="50" charset="-128"/>
              <a:ea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rPr>
              <a:t>OOOOOOOOOOOOOOOOOOOOOOOOOOOOOOOOOOOOOOOOOOOOOOOOOOOOOOOOOOOOOOOOOOOOOOOOOOOOOOOOOOOOOOOOOOOOOOOOOOOOOOOOOOOO</a:t>
            </a:r>
          </a:p>
          <a:p>
            <a:endParaRPr lang="en-US" altLang="ja-JP" sz="2000" b="1" dirty="0">
              <a:latin typeface="メイリオ" panose="020B0604030504040204" pitchFamily="50" charset="-128"/>
              <a:ea typeface="メイリオ" panose="020B0604030504040204" pitchFamily="50" charset="-128"/>
            </a:endParaRPr>
          </a:p>
          <a:p>
            <a:r>
              <a:rPr lang="ja-JP" altLang="en-US" sz="2000" b="1" dirty="0">
                <a:latin typeface="メイリオ" panose="020B0604030504040204" pitchFamily="50" charset="-128"/>
                <a:ea typeface="メイリオ" panose="020B0604030504040204" pitchFamily="50" charset="-128"/>
              </a:rPr>
              <a:t>ヤリガイ</a:t>
            </a:r>
            <a:endParaRPr lang="en-US" altLang="ja-JP" sz="2000" b="1" dirty="0">
              <a:latin typeface="メイリオ" panose="020B0604030504040204" pitchFamily="50" charset="-128"/>
              <a:ea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rPr>
              <a:t>OOOOOOOOOOOOOOOOOOOOOOOOOOOOOOOOOOOOOOOOOOOOOOOOOOOOOOOOOOOOOOOOOOOOOOOOOOOOOOOOOOOOOOOOOOOOOOOOOOOOOOOOOOOOOOOOOOOOOOOOOOOOOOOOOOO</a:t>
            </a:r>
          </a:p>
        </p:txBody>
      </p:sp>
    </p:spTree>
    <p:extLst>
      <p:ext uri="{BB962C8B-B14F-4D97-AF65-F5344CB8AC3E}">
        <p14:creationId xmlns:p14="http://schemas.microsoft.com/office/powerpoint/2010/main" val="24291490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a:extLst>
              <a:ext uri="{FF2B5EF4-FFF2-40B4-BE49-F238E27FC236}">
                <a16:creationId xmlns:a16="http://schemas.microsoft.com/office/drawing/2014/main" xmlns="" id="{3E513D28-8817-4F52-BAB9-3CE568F75B25}"/>
              </a:ext>
            </a:extLst>
          </p:cNvPr>
          <p:cNvPicPr>
            <a:picLocks noChangeAspect="1"/>
          </p:cNvPicPr>
          <p:nvPr/>
        </p:nvPicPr>
        <p:blipFill rotWithShape="1">
          <a:blip r:embed="rId3">
            <a:extLst>
              <a:ext uri="{28A0092B-C50C-407E-A947-70E740481C1C}">
                <a14:useLocalDpi xmlns:a14="http://schemas.microsoft.com/office/drawing/2010/main" val="0"/>
              </a:ext>
            </a:extLst>
          </a:blip>
          <a:srcRect l="250" t="10111" r="276" b="26284"/>
          <a:stretch/>
        </p:blipFill>
        <p:spPr>
          <a:xfrm>
            <a:off x="0" y="0"/>
            <a:ext cx="12192000" cy="5224713"/>
          </a:xfrm>
          <a:prstGeom prst="rect">
            <a:avLst/>
          </a:prstGeom>
        </p:spPr>
      </p:pic>
      <p:pic>
        <p:nvPicPr>
          <p:cNvPr id="3" name="図 2">
            <a:extLst>
              <a:ext uri="{FF2B5EF4-FFF2-40B4-BE49-F238E27FC236}">
                <a16:creationId xmlns:a16="http://schemas.microsoft.com/office/drawing/2014/main" xmlns="" id="{7B1887F0-BB6D-4C69-B945-107FEE560E2C}"/>
              </a:ext>
            </a:extLst>
          </p:cNvPr>
          <p:cNvPicPr>
            <a:picLocks noChangeAspect="1"/>
          </p:cNvPicPr>
          <p:nvPr/>
        </p:nvPicPr>
        <p:blipFill rotWithShape="1">
          <a:blip r:embed="rId4">
            <a:extLst>
              <a:ext uri="{28A0092B-C50C-407E-A947-70E740481C1C}">
                <a14:useLocalDpi xmlns:a14="http://schemas.microsoft.com/office/drawing/2010/main" val="0"/>
              </a:ext>
            </a:extLst>
          </a:blip>
          <a:srcRect l="70" r="291"/>
          <a:stretch/>
        </p:blipFill>
        <p:spPr>
          <a:xfrm>
            <a:off x="0" y="2879111"/>
            <a:ext cx="12190306" cy="2841233"/>
          </a:xfrm>
          <a:prstGeom prst="rect">
            <a:avLst/>
          </a:prstGeom>
        </p:spPr>
      </p:pic>
      <p:pic>
        <p:nvPicPr>
          <p:cNvPr id="2" name="図 1">
            <a:extLst>
              <a:ext uri="{FF2B5EF4-FFF2-40B4-BE49-F238E27FC236}">
                <a16:creationId xmlns:a16="http://schemas.microsoft.com/office/drawing/2014/main" xmlns="" id="{7CA54271-2078-4332-A50F-64A3EEF02563}"/>
              </a:ext>
            </a:extLst>
          </p:cNvPr>
          <p:cNvPicPr>
            <a:picLocks noChangeAspect="1"/>
          </p:cNvPicPr>
          <p:nvPr/>
        </p:nvPicPr>
        <p:blipFill rotWithShape="1">
          <a:blip r:embed="rId5">
            <a:extLst>
              <a:ext uri="{28A0092B-C50C-407E-A947-70E740481C1C}">
                <a14:useLocalDpi xmlns:a14="http://schemas.microsoft.com/office/drawing/2010/main" val="0"/>
              </a:ext>
            </a:extLst>
          </a:blip>
          <a:srcRect b="619"/>
          <a:stretch/>
        </p:blipFill>
        <p:spPr>
          <a:xfrm>
            <a:off x="0" y="2911528"/>
            <a:ext cx="12192000" cy="3946472"/>
          </a:xfrm>
          <a:prstGeom prst="rect">
            <a:avLst/>
          </a:prstGeom>
        </p:spPr>
      </p:pic>
      <p:sp>
        <p:nvSpPr>
          <p:cNvPr id="14" name="テキスト ボックス 13">
            <a:extLst>
              <a:ext uri="{FF2B5EF4-FFF2-40B4-BE49-F238E27FC236}">
                <a16:creationId xmlns:a16="http://schemas.microsoft.com/office/drawing/2014/main" xmlns="" id="{19FD1D35-CD65-4AE9-AB87-01B907292B7B}"/>
              </a:ext>
            </a:extLst>
          </p:cNvPr>
          <p:cNvSpPr txBox="1"/>
          <p:nvPr/>
        </p:nvSpPr>
        <p:spPr>
          <a:xfrm>
            <a:off x="658164" y="4828987"/>
            <a:ext cx="5048177" cy="923330"/>
          </a:xfrm>
          <a:prstGeom prst="rect">
            <a:avLst/>
          </a:prstGeom>
          <a:noFill/>
        </p:spPr>
        <p:txBody>
          <a:bodyPr wrap="none" rtlCol="0">
            <a:spAutoFit/>
          </a:bodyPr>
          <a:lstStyle/>
          <a:p>
            <a:r>
              <a:rPr lang="en-US" altLang="ja-JP" sz="5400" b="1" dirty="0">
                <a:solidFill>
                  <a:schemeClr val="bg1"/>
                </a:solidFill>
                <a:latin typeface="メイリオ" panose="020B0604030504040204" pitchFamily="50" charset="-128"/>
                <a:ea typeface="メイリオ" panose="020B0604030504040204" pitchFamily="50" charset="-128"/>
                <a:cs typeface="Segoe UI" panose="020B0502040204020203" pitchFamily="34" charset="0"/>
              </a:rPr>
              <a:t>4</a:t>
            </a:r>
            <a:r>
              <a:rPr kumimoji="1" lang="en-US" altLang="ja-JP" sz="5400" b="1" dirty="0">
                <a:solidFill>
                  <a:schemeClr val="bg1"/>
                </a:solidFill>
                <a:latin typeface="メイリオ" panose="020B0604030504040204" pitchFamily="50" charset="-128"/>
                <a:ea typeface="メイリオ" panose="020B0604030504040204" pitchFamily="50" charset="-128"/>
                <a:cs typeface="Segoe UI" panose="020B0502040204020203" pitchFamily="34" charset="0"/>
              </a:rPr>
              <a:t>.</a:t>
            </a:r>
            <a:r>
              <a:rPr lang="ja-JP" altLang="en-US" sz="5400" b="1" dirty="0">
                <a:solidFill>
                  <a:schemeClr val="bg1"/>
                </a:solidFill>
                <a:latin typeface="メイリオ" panose="020B0604030504040204" pitchFamily="50" charset="-128"/>
                <a:ea typeface="メイリオ" panose="020B0604030504040204" pitchFamily="50" charset="-128"/>
                <a:cs typeface="Segoe UI" panose="020B0502040204020203" pitchFamily="34" charset="0"/>
              </a:rPr>
              <a:t>求める人物像</a:t>
            </a:r>
            <a:endParaRPr kumimoji="1" lang="ja-JP" altLang="en-US" sz="5400" b="1" dirty="0">
              <a:solidFill>
                <a:schemeClr val="bg1"/>
              </a:solidFill>
              <a:latin typeface="メイリオ" panose="020B0604030504040204" pitchFamily="50" charset="-128"/>
              <a:ea typeface="メイリオ" panose="020B0604030504040204" pitchFamily="50" charset="-128"/>
              <a:cs typeface="Segoe UI" panose="020B0502040204020203" pitchFamily="34" charset="0"/>
            </a:endParaRPr>
          </a:p>
        </p:txBody>
      </p:sp>
      <p:cxnSp>
        <p:nvCxnSpPr>
          <p:cNvPr id="31" name="直線コネクタ 30">
            <a:extLst>
              <a:ext uri="{FF2B5EF4-FFF2-40B4-BE49-F238E27FC236}">
                <a16:creationId xmlns:a16="http://schemas.microsoft.com/office/drawing/2014/main" xmlns="" id="{70DFE186-0545-4625-BC5F-06E149EBB6F8}"/>
              </a:ext>
            </a:extLst>
          </p:cNvPr>
          <p:cNvCxnSpPr>
            <a:cxnSpLocks/>
          </p:cNvCxnSpPr>
          <p:nvPr/>
        </p:nvCxnSpPr>
        <p:spPr>
          <a:xfrm>
            <a:off x="757766" y="5801032"/>
            <a:ext cx="5364000" cy="0"/>
          </a:xfrm>
          <a:prstGeom prst="line">
            <a:avLst/>
          </a:prstGeom>
          <a:ln w="38100">
            <a:solidFill>
              <a:srgbClr val="F6C55E"/>
            </a:solidFill>
          </a:ln>
        </p:spPr>
        <p:style>
          <a:lnRef idx="1">
            <a:schemeClr val="accent1"/>
          </a:lnRef>
          <a:fillRef idx="0">
            <a:schemeClr val="accent1"/>
          </a:fillRef>
          <a:effectRef idx="0">
            <a:schemeClr val="accent1"/>
          </a:effectRef>
          <a:fontRef idx="minor">
            <a:schemeClr val="tx1"/>
          </a:fontRef>
        </p:style>
      </p:cxnSp>
      <p:sp>
        <p:nvSpPr>
          <p:cNvPr id="34" name="テキスト ボックス 33">
            <a:extLst>
              <a:ext uri="{FF2B5EF4-FFF2-40B4-BE49-F238E27FC236}">
                <a16:creationId xmlns:a16="http://schemas.microsoft.com/office/drawing/2014/main" xmlns="" id="{2F49DA31-4B9F-4277-A087-D91D70AD0E5D}"/>
              </a:ext>
            </a:extLst>
          </p:cNvPr>
          <p:cNvSpPr txBox="1"/>
          <p:nvPr/>
        </p:nvSpPr>
        <p:spPr>
          <a:xfrm>
            <a:off x="658164" y="5898464"/>
            <a:ext cx="4852610" cy="523220"/>
          </a:xfrm>
          <a:prstGeom prst="rect">
            <a:avLst/>
          </a:prstGeom>
          <a:noFill/>
        </p:spPr>
        <p:txBody>
          <a:bodyPr wrap="none" rtlCol="0">
            <a:spAutoFit/>
          </a:bodyPr>
          <a:lstStyle/>
          <a:p>
            <a:r>
              <a:rPr lang="ja-JP" altLang="en-US" sz="2800" dirty="0">
                <a:solidFill>
                  <a:schemeClr val="bg1"/>
                </a:solidFill>
                <a:latin typeface="メイリオ" panose="020B0604030504040204" pitchFamily="50" charset="-128"/>
                <a:ea typeface="メイリオ" panose="020B0604030504040204" pitchFamily="50" charset="-128"/>
                <a:cs typeface="Segoe UI" panose="020B0502040204020203" pitchFamily="34" charset="0"/>
              </a:rPr>
              <a:t>ビューポイント重工株式会社</a:t>
            </a:r>
            <a:endParaRPr kumimoji="1" lang="ja-JP" altLang="en-US" sz="2800" dirty="0">
              <a:solidFill>
                <a:schemeClr val="bg1"/>
              </a:solidFill>
              <a:latin typeface="メイリオ" panose="020B0604030504040204" pitchFamily="50" charset="-128"/>
              <a:ea typeface="メイリオ" panose="020B0604030504040204" pitchFamily="50" charset="-128"/>
              <a:cs typeface="Segoe UI" panose="020B0502040204020203" pitchFamily="34" charset="0"/>
            </a:endParaRPr>
          </a:p>
        </p:txBody>
      </p:sp>
    </p:spTree>
    <p:extLst>
      <p:ext uri="{BB962C8B-B14F-4D97-AF65-F5344CB8AC3E}">
        <p14:creationId xmlns:p14="http://schemas.microsoft.com/office/powerpoint/2010/main" val="9677177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3410" y="261735"/>
            <a:ext cx="6423837" cy="490904"/>
          </a:xfrm>
        </p:spPr>
        <p:txBody>
          <a:bodyPr/>
          <a:lstStyle/>
          <a:p>
            <a:r>
              <a:rPr kumimoji="1" lang="ja-JP" altLang="en-US" dirty="0"/>
              <a:t>求める人物</a:t>
            </a:r>
            <a:r>
              <a:rPr lang="ja-JP" altLang="en-US" dirty="0"/>
              <a:t>像</a:t>
            </a:r>
            <a:endParaRPr kumimoji="1" lang="ja-JP" altLang="en-US" dirty="0"/>
          </a:p>
        </p:txBody>
      </p:sp>
      <p:sp>
        <p:nvSpPr>
          <p:cNvPr id="3" name="正方形/長方形 2"/>
          <p:cNvSpPr/>
          <p:nvPr/>
        </p:nvSpPr>
        <p:spPr>
          <a:xfrm>
            <a:off x="1486930" y="1905506"/>
            <a:ext cx="9218139" cy="3046988"/>
          </a:xfrm>
          <a:prstGeom prst="rect">
            <a:avLst/>
          </a:prstGeom>
        </p:spPr>
        <p:txBody>
          <a:bodyPr wrap="square">
            <a:spAutoFit/>
          </a:bodyPr>
          <a:lstStyle/>
          <a:p>
            <a:pPr marL="285750" indent="-285750">
              <a:lnSpc>
                <a:spcPct val="200000"/>
              </a:lnSpc>
              <a:buFont typeface="Wingdings" panose="05000000000000000000" pitchFamily="2" charset="2"/>
              <a:buChar char="Ø"/>
            </a:pPr>
            <a:r>
              <a:rPr lang="ja-JP" altLang="en-US" sz="2400" dirty="0">
                <a:latin typeface="メイリオ" panose="020B0604030504040204" pitchFamily="50" charset="-128"/>
                <a:ea typeface="メイリオ" panose="020B0604030504040204" pitchFamily="50" charset="-128"/>
              </a:rPr>
              <a:t>当事者意識を持ち、強い意志で物事に取り組める人</a:t>
            </a:r>
          </a:p>
          <a:p>
            <a:pPr marL="285750" indent="-285750">
              <a:lnSpc>
                <a:spcPct val="200000"/>
              </a:lnSpc>
              <a:buFont typeface="Wingdings" panose="05000000000000000000" pitchFamily="2" charset="2"/>
              <a:buChar char="Ø"/>
            </a:pPr>
            <a:r>
              <a:rPr lang="ja-JP" altLang="en-US" sz="2400" dirty="0">
                <a:latin typeface="メイリオ" panose="020B0604030504040204" pitchFamily="50" charset="-128"/>
                <a:ea typeface="メイリオ" panose="020B0604030504040204" pitchFamily="50" charset="-128"/>
              </a:rPr>
              <a:t>あきらめずに、最後まで考え抜き仕事をやり遂げる人</a:t>
            </a:r>
          </a:p>
          <a:p>
            <a:pPr marL="285750" indent="-285750">
              <a:lnSpc>
                <a:spcPct val="200000"/>
              </a:lnSpc>
              <a:buFont typeface="Wingdings" panose="05000000000000000000" pitchFamily="2" charset="2"/>
              <a:buChar char="Ø"/>
            </a:pPr>
            <a:r>
              <a:rPr lang="ja-JP" altLang="en-US" sz="2400" dirty="0">
                <a:latin typeface="メイリオ" panose="020B0604030504040204" pitchFamily="50" charset="-128"/>
                <a:ea typeface="メイリオ" panose="020B0604030504040204" pitchFamily="50" charset="-128"/>
              </a:rPr>
              <a:t>現状に甘んじることなく学び続け、自ら成長しようとする人</a:t>
            </a:r>
          </a:p>
          <a:p>
            <a:pPr marL="285750" indent="-285750">
              <a:lnSpc>
                <a:spcPct val="200000"/>
              </a:lnSpc>
              <a:buFont typeface="Wingdings" panose="05000000000000000000" pitchFamily="2" charset="2"/>
              <a:buChar char="Ø"/>
            </a:pPr>
            <a:r>
              <a:rPr lang="ja-JP" altLang="en-US" sz="2400" dirty="0">
                <a:latin typeface="メイリオ" panose="020B0604030504040204" pitchFamily="50" charset="-128"/>
                <a:ea typeface="メイリオ" panose="020B0604030504040204" pitchFamily="50" charset="-128"/>
              </a:rPr>
              <a:t>周囲からの信頼を獲得し、組織として高い成果を追求できる人</a:t>
            </a:r>
          </a:p>
        </p:txBody>
      </p:sp>
    </p:spTree>
    <p:extLst>
      <p:ext uri="{BB962C8B-B14F-4D97-AF65-F5344CB8AC3E}">
        <p14:creationId xmlns:p14="http://schemas.microsoft.com/office/powerpoint/2010/main" val="36834523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3410" y="261735"/>
            <a:ext cx="6423837" cy="490904"/>
          </a:xfrm>
        </p:spPr>
        <p:txBody>
          <a:bodyPr/>
          <a:lstStyle/>
          <a:p>
            <a:r>
              <a:rPr kumimoji="1" lang="ja-JP" altLang="en-US" dirty="0"/>
              <a:t>求める</a:t>
            </a:r>
            <a:r>
              <a:rPr lang="ja-JP" altLang="en-US" dirty="0"/>
              <a:t>人物像　解説</a:t>
            </a:r>
            <a:endParaRPr kumimoji="1" lang="ja-JP" altLang="en-US" dirty="0"/>
          </a:p>
        </p:txBody>
      </p:sp>
      <p:sp>
        <p:nvSpPr>
          <p:cNvPr id="3" name="正方形/長方形 2"/>
          <p:cNvSpPr/>
          <p:nvPr/>
        </p:nvSpPr>
        <p:spPr>
          <a:xfrm>
            <a:off x="432901" y="1514389"/>
            <a:ext cx="10238700" cy="523220"/>
          </a:xfrm>
          <a:prstGeom prst="rect">
            <a:avLst/>
          </a:prstGeom>
        </p:spPr>
        <p:txBody>
          <a:bodyPr wrap="none">
            <a:spAutoFit/>
          </a:bodyPr>
          <a:lstStyle/>
          <a:p>
            <a:r>
              <a:rPr lang="ja-JP" altLang="en-US" sz="2800" dirty="0">
                <a:solidFill>
                  <a:schemeClr val="bg1"/>
                </a:solidFill>
                <a:latin typeface="メイリオ" panose="020B0604030504040204" pitchFamily="50" charset="-128"/>
                <a:ea typeface="メイリオ" panose="020B0604030504040204" pitchFamily="50" charset="-128"/>
              </a:rPr>
              <a:t>「当事者意識を持ち、強い意志で物事に取り組める人」とは？</a:t>
            </a:r>
          </a:p>
        </p:txBody>
      </p:sp>
      <p:sp>
        <p:nvSpPr>
          <p:cNvPr id="5" name="正方形/長方形 4"/>
          <p:cNvSpPr/>
          <p:nvPr/>
        </p:nvSpPr>
        <p:spPr>
          <a:xfrm>
            <a:off x="1535839" y="3120247"/>
            <a:ext cx="9135762" cy="1938992"/>
          </a:xfrm>
          <a:prstGeom prst="rect">
            <a:avLst/>
          </a:prstGeom>
          <a:ln>
            <a:solidFill>
              <a:schemeClr val="bg1"/>
            </a:solidFill>
          </a:ln>
        </p:spPr>
        <p:txBody>
          <a:bodyPr wrap="square">
            <a:spAutoFit/>
          </a:bodyPr>
          <a:lstStyle/>
          <a:p>
            <a:r>
              <a:rPr lang="ja-JP" altLang="en-US" sz="2400" dirty="0">
                <a:solidFill>
                  <a:schemeClr val="bg1"/>
                </a:solidFill>
                <a:latin typeface="メイリオ" panose="020B0604030504040204" pitchFamily="50" charset="-128"/>
                <a:ea typeface="メイリオ" panose="020B0604030504040204" pitchFamily="50" charset="-128"/>
              </a:rPr>
              <a:t>例えば、プロジェクトを他人事に思っている部下は、自己都合の勝手な発言や振る舞いをすることがあります。</a:t>
            </a:r>
          </a:p>
          <a:p>
            <a:r>
              <a:rPr lang="ja-JP" altLang="en-US" sz="2400" dirty="0">
                <a:solidFill>
                  <a:schemeClr val="bg1"/>
                </a:solidFill>
                <a:latin typeface="メイリオ" panose="020B0604030504040204" pitchFamily="50" charset="-128"/>
                <a:ea typeface="メイリオ" panose="020B0604030504040204" pitchFamily="50" charset="-128"/>
              </a:rPr>
              <a:t>また、当事者意識がないと問題意識も持てず意思決定もできないので、質の高い仕事ができなくなったり、責任を持って自分の仕事をできなくなったりしてしまいます。</a:t>
            </a:r>
          </a:p>
        </p:txBody>
      </p:sp>
    </p:spTree>
    <p:extLst>
      <p:ext uri="{BB962C8B-B14F-4D97-AF65-F5344CB8AC3E}">
        <p14:creationId xmlns:p14="http://schemas.microsoft.com/office/powerpoint/2010/main" val="24562081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3410" y="261735"/>
            <a:ext cx="6423837" cy="490904"/>
          </a:xfrm>
        </p:spPr>
        <p:txBody>
          <a:bodyPr/>
          <a:lstStyle/>
          <a:p>
            <a:r>
              <a:rPr kumimoji="1" lang="ja-JP" altLang="en-US" dirty="0"/>
              <a:t>求める</a:t>
            </a:r>
            <a:r>
              <a:rPr lang="ja-JP" altLang="en-US" dirty="0"/>
              <a:t>人物像　解説</a:t>
            </a:r>
            <a:endParaRPr kumimoji="1" lang="ja-JP" altLang="en-US" dirty="0"/>
          </a:p>
        </p:txBody>
      </p:sp>
      <p:sp>
        <p:nvSpPr>
          <p:cNvPr id="3" name="正方形/長方形 2"/>
          <p:cNvSpPr/>
          <p:nvPr/>
        </p:nvSpPr>
        <p:spPr>
          <a:xfrm>
            <a:off x="432901" y="1514389"/>
            <a:ext cx="10688180" cy="523220"/>
          </a:xfrm>
          <a:prstGeom prst="rect">
            <a:avLst/>
          </a:prstGeom>
        </p:spPr>
        <p:txBody>
          <a:bodyPr wrap="square">
            <a:spAutoFit/>
          </a:bodyPr>
          <a:lstStyle/>
          <a:p>
            <a:r>
              <a:rPr lang="ja-JP" altLang="en-US" sz="2800" dirty="0">
                <a:solidFill>
                  <a:schemeClr val="bg1"/>
                </a:solidFill>
                <a:latin typeface="メイリオ" panose="020B0604030504040204" pitchFamily="50" charset="-128"/>
                <a:ea typeface="メイリオ" panose="020B0604030504040204" pitchFamily="50" charset="-128"/>
              </a:rPr>
              <a:t>「あきらめずに、最後まで考え抜き仕事をやり遂げる人」とは？</a:t>
            </a:r>
          </a:p>
        </p:txBody>
      </p:sp>
      <p:sp>
        <p:nvSpPr>
          <p:cNvPr id="5" name="正方形/長方形 4"/>
          <p:cNvSpPr/>
          <p:nvPr/>
        </p:nvSpPr>
        <p:spPr>
          <a:xfrm>
            <a:off x="1528119" y="3350907"/>
            <a:ext cx="9135762" cy="1569660"/>
          </a:xfrm>
          <a:prstGeom prst="rect">
            <a:avLst/>
          </a:prstGeom>
          <a:ln>
            <a:solidFill>
              <a:schemeClr val="bg1"/>
            </a:solidFill>
          </a:ln>
        </p:spPr>
        <p:txBody>
          <a:bodyPr wrap="square">
            <a:spAutoFit/>
          </a:bodyPr>
          <a:lstStyle/>
          <a:p>
            <a:r>
              <a:rPr lang="ja-JP" altLang="en-US" sz="3200" dirty="0">
                <a:solidFill>
                  <a:schemeClr val="bg1"/>
                </a:solidFill>
                <a:latin typeface="メイリオ" panose="020B0604030504040204" pitchFamily="50" charset="-128"/>
                <a:ea typeface="メイリオ" panose="020B0604030504040204" pitchFamily="50" charset="-128"/>
              </a:rPr>
              <a:t>「答えのない問題」に対しての対応が重要。</a:t>
            </a:r>
            <a:endParaRPr lang="en-US" altLang="ja-JP" sz="3200" dirty="0">
              <a:solidFill>
                <a:schemeClr val="bg1"/>
              </a:solidFill>
              <a:latin typeface="メイリオ" panose="020B0604030504040204" pitchFamily="50" charset="-128"/>
              <a:ea typeface="メイリオ" panose="020B0604030504040204" pitchFamily="50" charset="-128"/>
            </a:endParaRPr>
          </a:p>
          <a:p>
            <a:r>
              <a:rPr lang="ja-JP" altLang="en-US" sz="3200" dirty="0">
                <a:solidFill>
                  <a:schemeClr val="bg1"/>
                </a:solidFill>
                <a:latin typeface="メイリオ" panose="020B0604030504040204" pitchFamily="50" charset="-128"/>
                <a:ea typeface="メイリオ" panose="020B0604030504040204" pitchFamily="50" charset="-128"/>
              </a:rPr>
              <a:t>必要なのは、全力で考えて、その中で最適な解を選択して前に進む力</a:t>
            </a:r>
          </a:p>
        </p:txBody>
      </p:sp>
    </p:spTree>
    <p:extLst>
      <p:ext uri="{BB962C8B-B14F-4D97-AF65-F5344CB8AC3E}">
        <p14:creationId xmlns:p14="http://schemas.microsoft.com/office/powerpoint/2010/main" val="35129511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Tree>
    <p:extLst>
      <p:ext uri="{BB962C8B-B14F-4D97-AF65-F5344CB8AC3E}">
        <p14:creationId xmlns:p14="http://schemas.microsoft.com/office/powerpoint/2010/main" val="42252968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CE5C457B-47CC-4800-9173-C8EBEA18BA44}"/>
              </a:ext>
            </a:extLst>
          </p:cNvPr>
          <p:cNvSpPr>
            <a:spLocks noGrp="1"/>
          </p:cNvSpPr>
          <p:nvPr>
            <p:ph type="title"/>
          </p:nvPr>
        </p:nvSpPr>
        <p:spPr>
          <a:xfrm>
            <a:off x="253410" y="261735"/>
            <a:ext cx="6423837" cy="490904"/>
          </a:xfrm>
        </p:spPr>
        <p:txBody>
          <a:bodyPr/>
          <a:lstStyle/>
          <a:p>
            <a:r>
              <a:rPr lang="en-US" altLang="ja-JP" dirty="0"/>
              <a:t>WEB</a:t>
            </a:r>
            <a:r>
              <a:rPr lang="ja-JP" altLang="en-US" dirty="0"/>
              <a:t>説明会利用方法</a:t>
            </a:r>
            <a:endParaRPr kumimoji="1" lang="ja-JP" altLang="en-US" dirty="0"/>
          </a:p>
        </p:txBody>
      </p:sp>
      <p:sp>
        <p:nvSpPr>
          <p:cNvPr id="3" name="テキスト ボックス 2">
            <a:extLst>
              <a:ext uri="{FF2B5EF4-FFF2-40B4-BE49-F238E27FC236}">
                <a16:creationId xmlns:a16="http://schemas.microsoft.com/office/drawing/2014/main" xmlns="" id="{67C1109B-7F14-4311-9880-D6862C1CE76E}"/>
              </a:ext>
            </a:extLst>
          </p:cNvPr>
          <p:cNvSpPr txBox="1"/>
          <p:nvPr/>
        </p:nvSpPr>
        <p:spPr>
          <a:xfrm>
            <a:off x="442332" y="1766469"/>
            <a:ext cx="11307336" cy="3539430"/>
          </a:xfrm>
          <a:prstGeom prst="rect">
            <a:avLst/>
          </a:prstGeom>
          <a:noFill/>
        </p:spPr>
        <p:txBody>
          <a:bodyPr wrap="square" rtlCol="0">
            <a:spAutoFit/>
          </a:bodyPr>
          <a:lstStyle/>
          <a:p>
            <a:pPr marL="514350" indent="-514350">
              <a:buFont typeface="+mj-lt"/>
              <a:buAutoNum type="arabicPeriod"/>
            </a:pPr>
            <a:r>
              <a:rPr kumimoji="1" lang="ja-JP" altLang="en-US" sz="2800" dirty="0">
                <a:solidFill>
                  <a:schemeClr val="bg1"/>
                </a:solidFill>
                <a:latin typeface="Arial Black" panose="020B0A04020102020204" pitchFamily="34" charset="0"/>
                <a:ea typeface="メイリオ" panose="020B0604030504040204" pitchFamily="50" charset="-128"/>
              </a:rPr>
              <a:t>「</a:t>
            </a:r>
            <a:r>
              <a:rPr kumimoji="1" lang="en-US" altLang="ja-JP" sz="2800" dirty="0">
                <a:solidFill>
                  <a:schemeClr val="bg1"/>
                </a:solidFill>
                <a:latin typeface="Arial Black" panose="020B0A04020102020204" pitchFamily="34" charset="0"/>
                <a:ea typeface="メイリオ" panose="020B0604030504040204" pitchFamily="50" charset="-128"/>
              </a:rPr>
              <a:t>WEB</a:t>
            </a:r>
            <a:r>
              <a:rPr kumimoji="1" lang="ja-JP" altLang="en-US" sz="2800" dirty="0">
                <a:solidFill>
                  <a:schemeClr val="bg1"/>
                </a:solidFill>
                <a:latin typeface="Arial Black" panose="020B0A04020102020204" pitchFamily="34" charset="0"/>
                <a:ea typeface="メイリオ" panose="020B0604030504040204" pitchFamily="50" charset="-128"/>
              </a:rPr>
              <a:t>説明会」では、企業情報・採用情報をご紹介しています。気になる部分は何度でも</a:t>
            </a:r>
            <a:r>
              <a:rPr lang="ja-JP" altLang="en-US" sz="2800" dirty="0">
                <a:solidFill>
                  <a:schemeClr val="bg1"/>
                </a:solidFill>
                <a:latin typeface="Arial Black" panose="020B0A04020102020204" pitchFamily="34" charset="0"/>
                <a:ea typeface="メイリオ" panose="020B0604030504040204" pitchFamily="50" charset="-128"/>
              </a:rPr>
              <a:t>ご覧</a:t>
            </a:r>
            <a:r>
              <a:rPr kumimoji="1" lang="ja-JP" altLang="en-US" sz="2800" dirty="0">
                <a:solidFill>
                  <a:schemeClr val="bg1"/>
                </a:solidFill>
                <a:latin typeface="Arial Black" panose="020B0A04020102020204" pitchFamily="34" charset="0"/>
                <a:ea typeface="メイリオ" panose="020B0604030504040204" pitchFamily="50" charset="-128"/>
              </a:rPr>
              <a:t>いただけます。</a:t>
            </a:r>
            <a:r>
              <a:rPr lang="en-US" altLang="ja-JP" sz="2800" dirty="0">
                <a:solidFill>
                  <a:schemeClr val="bg1"/>
                </a:solidFill>
                <a:latin typeface="Arial Black" panose="020B0A04020102020204" pitchFamily="34" charset="0"/>
                <a:ea typeface="メイリオ" panose="020B0604030504040204" pitchFamily="50" charset="-128"/>
              </a:rPr>
              <a:t/>
            </a:r>
            <a:br>
              <a:rPr lang="en-US" altLang="ja-JP" sz="2800" dirty="0">
                <a:solidFill>
                  <a:schemeClr val="bg1"/>
                </a:solidFill>
                <a:latin typeface="Arial Black" panose="020B0A04020102020204" pitchFamily="34" charset="0"/>
                <a:ea typeface="メイリオ" panose="020B0604030504040204" pitchFamily="50" charset="-128"/>
              </a:rPr>
            </a:br>
            <a:endParaRPr lang="en-US" altLang="ja-JP" sz="2800" dirty="0">
              <a:solidFill>
                <a:schemeClr val="bg1"/>
              </a:solidFill>
              <a:latin typeface="Arial Black" panose="020B0A04020102020204" pitchFamily="34" charset="0"/>
              <a:ea typeface="メイリオ" panose="020B0604030504040204" pitchFamily="50" charset="-128"/>
            </a:endParaRPr>
          </a:p>
          <a:p>
            <a:pPr marL="514350" indent="-514350">
              <a:buFont typeface="+mj-lt"/>
              <a:buAutoNum type="arabicPeriod"/>
            </a:pPr>
            <a:r>
              <a:rPr kumimoji="1" lang="ja-JP" altLang="en-US" sz="2800" dirty="0">
                <a:solidFill>
                  <a:schemeClr val="bg1"/>
                </a:solidFill>
                <a:latin typeface="Arial Black" panose="020B0A04020102020204" pitchFamily="34" charset="0"/>
                <a:ea typeface="メイリオ" panose="020B0604030504040204" pitchFamily="50" charset="-128"/>
              </a:rPr>
              <a:t>「</a:t>
            </a:r>
            <a:r>
              <a:rPr kumimoji="1" lang="en-US" altLang="ja-JP" sz="2800" dirty="0">
                <a:solidFill>
                  <a:schemeClr val="bg1"/>
                </a:solidFill>
                <a:latin typeface="Arial Black" panose="020B0A04020102020204" pitchFamily="34" charset="0"/>
                <a:ea typeface="メイリオ" panose="020B0604030504040204" pitchFamily="50" charset="-128"/>
              </a:rPr>
              <a:t>WEB</a:t>
            </a:r>
            <a:r>
              <a:rPr kumimoji="1" lang="ja-JP" altLang="en-US" sz="2800" dirty="0">
                <a:solidFill>
                  <a:schemeClr val="bg1"/>
                </a:solidFill>
                <a:latin typeface="Arial Black" panose="020B0A04020102020204" pitchFamily="34" charset="0"/>
                <a:ea typeface="メイリオ" panose="020B0604030504040204" pitchFamily="50" charset="-128"/>
              </a:rPr>
              <a:t>説明会」をご覧いただき、興味を持っていただければ、このまま選考への応募も可能です。</a:t>
            </a:r>
            <a:r>
              <a:rPr kumimoji="1" lang="en-US" altLang="ja-JP" sz="2800" dirty="0">
                <a:solidFill>
                  <a:schemeClr val="bg1"/>
                </a:solidFill>
                <a:latin typeface="Arial Black" panose="020B0A04020102020204" pitchFamily="34" charset="0"/>
                <a:ea typeface="メイリオ" panose="020B0604030504040204" pitchFamily="50" charset="-128"/>
              </a:rPr>
              <a:t/>
            </a:r>
            <a:br>
              <a:rPr kumimoji="1" lang="en-US" altLang="ja-JP" sz="2800" dirty="0">
                <a:solidFill>
                  <a:schemeClr val="bg1"/>
                </a:solidFill>
                <a:latin typeface="Arial Black" panose="020B0A04020102020204" pitchFamily="34" charset="0"/>
                <a:ea typeface="メイリオ" panose="020B0604030504040204" pitchFamily="50" charset="-128"/>
              </a:rPr>
            </a:br>
            <a:endParaRPr kumimoji="1" lang="en-US" altLang="ja-JP" sz="2800" dirty="0">
              <a:solidFill>
                <a:schemeClr val="bg1"/>
              </a:solidFill>
              <a:latin typeface="Arial Black" panose="020B0A04020102020204" pitchFamily="34" charset="0"/>
              <a:ea typeface="メイリオ" panose="020B0604030504040204" pitchFamily="50" charset="-128"/>
            </a:endParaRPr>
          </a:p>
          <a:p>
            <a:pPr marL="514350" indent="-514350">
              <a:buFont typeface="+mj-lt"/>
              <a:buAutoNum type="arabicPeriod"/>
            </a:pPr>
            <a:r>
              <a:rPr lang="ja-JP" altLang="en-US" sz="2800" dirty="0">
                <a:solidFill>
                  <a:schemeClr val="bg1"/>
                </a:solidFill>
                <a:latin typeface="Arial Black" panose="020B0A04020102020204" pitchFamily="34" charset="0"/>
                <a:ea typeface="メイリオ" panose="020B0604030504040204" pitchFamily="50" charset="-128"/>
              </a:rPr>
              <a:t>もっと知りたい方は、皆さんの質問に回答する「</a:t>
            </a:r>
            <a:r>
              <a:rPr lang="en-US" altLang="ja-JP" sz="2800" dirty="0">
                <a:solidFill>
                  <a:schemeClr val="bg1"/>
                </a:solidFill>
                <a:latin typeface="Arial Black" panose="020B0A04020102020204" pitchFamily="34" charset="0"/>
                <a:ea typeface="メイリオ" panose="020B0604030504040204" pitchFamily="50" charset="-128"/>
              </a:rPr>
              <a:t>WEB</a:t>
            </a:r>
            <a:r>
              <a:rPr lang="ja-JP" altLang="en-US" sz="2800" dirty="0">
                <a:solidFill>
                  <a:schemeClr val="bg1"/>
                </a:solidFill>
                <a:latin typeface="Arial Black" panose="020B0A04020102020204" pitchFamily="34" charset="0"/>
                <a:ea typeface="メイリオ" panose="020B0604030504040204" pitchFamily="50" charset="-128"/>
              </a:rPr>
              <a:t>オープン</a:t>
            </a:r>
            <a:r>
              <a:rPr lang="en-US" altLang="ja-JP" sz="2800" dirty="0">
                <a:solidFill>
                  <a:schemeClr val="bg1"/>
                </a:solidFill>
                <a:latin typeface="Arial Black" panose="020B0A04020102020204" pitchFamily="34" charset="0"/>
                <a:ea typeface="メイリオ" panose="020B0604030504040204" pitchFamily="50" charset="-128"/>
              </a:rPr>
              <a:t>LIVE</a:t>
            </a:r>
            <a:r>
              <a:rPr lang="ja-JP" altLang="en-US" sz="2800" dirty="0">
                <a:solidFill>
                  <a:schemeClr val="bg1"/>
                </a:solidFill>
                <a:latin typeface="Arial Black" panose="020B0A04020102020204" pitchFamily="34" charset="0"/>
                <a:ea typeface="メイリオ" panose="020B0604030504040204" pitchFamily="50" charset="-128"/>
              </a:rPr>
              <a:t>セミナー」や通常の「会社説明会」へもご参加いただけます。</a:t>
            </a:r>
            <a:endParaRPr kumimoji="1" lang="en-US" altLang="ja-JP" sz="2800" dirty="0">
              <a:solidFill>
                <a:schemeClr val="bg1"/>
              </a:solidFill>
              <a:latin typeface="Arial Black" panose="020B0A04020102020204" pitchFamily="34" charset="0"/>
              <a:ea typeface="メイリオ" panose="020B0604030504040204" pitchFamily="50" charset="-128"/>
            </a:endParaRPr>
          </a:p>
        </p:txBody>
      </p:sp>
    </p:spTree>
    <p:extLst>
      <p:ext uri="{BB962C8B-B14F-4D97-AF65-F5344CB8AC3E}">
        <p14:creationId xmlns:p14="http://schemas.microsoft.com/office/powerpoint/2010/main" val="331292362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a:extLst>
              <a:ext uri="{FF2B5EF4-FFF2-40B4-BE49-F238E27FC236}">
                <a16:creationId xmlns:a16="http://schemas.microsoft.com/office/drawing/2014/main" xmlns="" id="{3E513D28-8817-4F52-BAB9-3CE568F75B25}"/>
              </a:ext>
            </a:extLst>
          </p:cNvPr>
          <p:cNvPicPr>
            <a:picLocks noChangeAspect="1"/>
          </p:cNvPicPr>
          <p:nvPr/>
        </p:nvPicPr>
        <p:blipFill rotWithShape="1">
          <a:blip r:embed="rId3">
            <a:extLst>
              <a:ext uri="{28A0092B-C50C-407E-A947-70E740481C1C}">
                <a14:useLocalDpi xmlns:a14="http://schemas.microsoft.com/office/drawing/2010/main" val="0"/>
              </a:ext>
            </a:extLst>
          </a:blip>
          <a:srcRect l="250" t="10111" r="276" b="26284"/>
          <a:stretch/>
        </p:blipFill>
        <p:spPr>
          <a:xfrm>
            <a:off x="0" y="0"/>
            <a:ext cx="12192000" cy="5224713"/>
          </a:xfrm>
          <a:prstGeom prst="rect">
            <a:avLst/>
          </a:prstGeom>
        </p:spPr>
      </p:pic>
      <p:pic>
        <p:nvPicPr>
          <p:cNvPr id="3" name="図 2">
            <a:extLst>
              <a:ext uri="{FF2B5EF4-FFF2-40B4-BE49-F238E27FC236}">
                <a16:creationId xmlns:a16="http://schemas.microsoft.com/office/drawing/2014/main" xmlns="" id="{7B1887F0-BB6D-4C69-B945-107FEE560E2C}"/>
              </a:ext>
            </a:extLst>
          </p:cNvPr>
          <p:cNvPicPr>
            <a:picLocks noChangeAspect="1"/>
          </p:cNvPicPr>
          <p:nvPr/>
        </p:nvPicPr>
        <p:blipFill rotWithShape="1">
          <a:blip r:embed="rId4">
            <a:extLst>
              <a:ext uri="{28A0092B-C50C-407E-A947-70E740481C1C}">
                <a14:useLocalDpi xmlns:a14="http://schemas.microsoft.com/office/drawing/2010/main" val="0"/>
              </a:ext>
            </a:extLst>
          </a:blip>
          <a:srcRect l="70" r="291"/>
          <a:stretch/>
        </p:blipFill>
        <p:spPr>
          <a:xfrm>
            <a:off x="0" y="2879111"/>
            <a:ext cx="12190306" cy="2841233"/>
          </a:xfrm>
          <a:prstGeom prst="rect">
            <a:avLst/>
          </a:prstGeom>
        </p:spPr>
      </p:pic>
      <p:pic>
        <p:nvPicPr>
          <p:cNvPr id="2" name="図 1">
            <a:extLst>
              <a:ext uri="{FF2B5EF4-FFF2-40B4-BE49-F238E27FC236}">
                <a16:creationId xmlns:a16="http://schemas.microsoft.com/office/drawing/2014/main" xmlns="" id="{7CA54271-2078-4332-A50F-64A3EEF02563}"/>
              </a:ext>
            </a:extLst>
          </p:cNvPr>
          <p:cNvPicPr>
            <a:picLocks noChangeAspect="1"/>
          </p:cNvPicPr>
          <p:nvPr/>
        </p:nvPicPr>
        <p:blipFill rotWithShape="1">
          <a:blip r:embed="rId5">
            <a:extLst>
              <a:ext uri="{28A0092B-C50C-407E-A947-70E740481C1C}">
                <a14:useLocalDpi xmlns:a14="http://schemas.microsoft.com/office/drawing/2010/main" val="0"/>
              </a:ext>
            </a:extLst>
          </a:blip>
          <a:srcRect b="619"/>
          <a:stretch/>
        </p:blipFill>
        <p:spPr>
          <a:xfrm>
            <a:off x="0" y="2911528"/>
            <a:ext cx="12192000" cy="3946472"/>
          </a:xfrm>
          <a:prstGeom prst="rect">
            <a:avLst/>
          </a:prstGeom>
        </p:spPr>
      </p:pic>
      <p:sp>
        <p:nvSpPr>
          <p:cNvPr id="14" name="テキスト ボックス 13">
            <a:extLst>
              <a:ext uri="{FF2B5EF4-FFF2-40B4-BE49-F238E27FC236}">
                <a16:creationId xmlns:a16="http://schemas.microsoft.com/office/drawing/2014/main" xmlns="" id="{19FD1D35-CD65-4AE9-AB87-01B907292B7B}"/>
              </a:ext>
            </a:extLst>
          </p:cNvPr>
          <p:cNvSpPr txBox="1"/>
          <p:nvPr/>
        </p:nvSpPr>
        <p:spPr>
          <a:xfrm>
            <a:off x="658164" y="4828987"/>
            <a:ext cx="7125669" cy="923330"/>
          </a:xfrm>
          <a:prstGeom prst="rect">
            <a:avLst/>
          </a:prstGeom>
          <a:noFill/>
        </p:spPr>
        <p:txBody>
          <a:bodyPr wrap="none" rtlCol="0">
            <a:spAutoFit/>
          </a:bodyPr>
          <a:lstStyle/>
          <a:p>
            <a:r>
              <a:rPr lang="en-US" altLang="ja-JP" sz="5400" b="1" dirty="0">
                <a:solidFill>
                  <a:schemeClr val="bg1"/>
                </a:solidFill>
                <a:latin typeface="メイリオ" panose="020B0604030504040204" pitchFamily="50" charset="-128"/>
                <a:ea typeface="メイリオ" panose="020B0604030504040204" pitchFamily="50" charset="-128"/>
                <a:cs typeface="Segoe UI" panose="020B0502040204020203" pitchFamily="34" charset="0"/>
              </a:rPr>
              <a:t>5</a:t>
            </a:r>
            <a:r>
              <a:rPr kumimoji="1" lang="en-US" altLang="ja-JP" sz="5400" b="1" dirty="0">
                <a:solidFill>
                  <a:schemeClr val="bg1"/>
                </a:solidFill>
                <a:latin typeface="メイリオ" panose="020B0604030504040204" pitchFamily="50" charset="-128"/>
                <a:ea typeface="メイリオ" panose="020B0604030504040204" pitchFamily="50" charset="-128"/>
                <a:cs typeface="Segoe UI" panose="020B0502040204020203" pitchFamily="34" charset="0"/>
              </a:rPr>
              <a:t>.</a:t>
            </a:r>
            <a:r>
              <a:rPr lang="ja-JP" altLang="en-US" sz="5400" b="1" dirty="0">
                <a:solidFill>
                  <a:schemeClr val="bg1"/>
                </a:solidFill>
                <a:latin typeface="メイリオ" panose="020B0604030504040204" pitchFamily="50" charset="-128"/>
                <a:ea typeface="メイリオ" panose="020B0604030504040204" pitchFamily="50" charset="-128"/>
                <a:cs typeface="Segoe UI" panose="020B0502040204020203" pitchFamily="34" charset="0"/>
              </a:rPr>
              <a:t>福利厚生と各種制度</a:t>
            </a:r>
            <a:endParaRPr kumimoji="1" lang="ja-JP" altLang="en-US" sz="5400" b="1" dirty="0">
              <a:solidFill>
                <a:schemeClr val="bg1"/>
              </a:solidFill>
              <a:latin typeface="メイリオ" panose="020B0604030504040204" pitchFamily="50" charset="-128"/>
              <a:ea typeface="メイリオ" panose="020B0604030504040204" pitchFamily="50" charset="-128"/>
              <a:cs typeface="Segoe UI" panose="020B0502040204020203" pitchFamily="34" charset="0"/>
            </a:endParaRPr>
          </a:p>
        </p:txBody>
      </p:sp>
      <p:cxnSp>
        <p:nvCxnSpPr>
          <p:cNvPr id="31" name="直線コネクタ 30">
            <a:extLst>
              <a:ext uri="{FF2B5EF4-FFF2-40B4-BE49-F238E27FC236}">
                <a16:creationId xmlns:a16="http://schemas.microsoft.com/office/drawing/2014/main" xmlns="" id="{70DFE186-0545-4625-BC5F-06E149EBB6F8}"/>
              </a:ext>
            </a:extLst>
          </p:cNvPr>
          <p:cNvCxnSpPr>
            <a:cxnSpLocks/>
          </p:cNvCxnSpPr>
          <p:nvPr/>
        </p:nvCxnSpPr>
        <p:spPr>
          <a:xfrm>
            <a:off x="757766" y="5801032"/>
            <a:ext cx="5364000" cy="0"/>
          </a:xfrm>
          <a:prstGeom prst="line">
            <a:avLst/>
          </a:prstGeom>
          <a:ln w="38100">
            <a:solidFill>
              <a:srgbClr val="F6C55E"/>
            </a:solidFill>
          </a:ln>
        </p:spPr>
        <p:style>
          <a:lnRef idx="1">
            <a:schemeClr val="accent1"/>
          </a:lnRef>
          <a:fillRef idx="0">
            <a:schemeClr val="accent1"/>
          </a:fillRef>
          <a:effectRef idx="0">
            <a:schemeClr val="accent1"/>
          </a:effectRef>
          <a:fontRef idx="minor">
            <a:schemeClr val="tx1"/>
          </a:fontRef>
        </p:style>
      </p:cxnSp>
      <p:sp>
        <p:nvSpPr>
          <p:cNvPr id="34" name="テキスト ボックス 33">
            <a:extLst>
              <a:ext uri="{FF2B5EF4-FFF2-40B4-BE49-F238E27FC236}">
                <a16:creationId xmlns:a16="http://schemas.microsoft.com/office/drawing/2014/main" xmlns="" id="{2F49DA31-4B9F-4277-A087-D91D70AD0E5D}"/>
              </a:ext>
            </a:extLst>
          </p:cNvPr>
          <p:cNvSpPr txBox="1"/>
          <p:nvPr/>
        </p:nvSpPr>
        <p:spPr>
          <a:xfrm>
            <a:off x="658164" y="5898464"/>
            <a:ext cx="4852610" cy="523220"/>
          </a:xfrm>
          <a:prstGeom prst="rect">
            <a:avLst/>
          </a:prstGeom>
          <a:noFill/>
        </p:spPr>
        <p:txBody>
          <a:bodyPr wrap="none" rtlCol="0">
            <a:spAutoFit/>
          </a:bodyPr>
          <a:lstStyle/>
          <a:p>
            <a:r>
              <a:rPr lang="ja-JP" altLang="en-US" sz="2800" dirty="0">
                <a:solidFill>
                  <a:schemeClr val="bg1"/>
                </a:solidFill>
                <a:latin typeface="メイリオ" panose="020B0604030504040204" pitchFamily="50" charset="-128"/>
                <a:ea typeface="メイリオ" panose="020B0604030504040204" pitchFamily="50" charset="-128"/>
                <a:cs typeface="Segoe UI" panose="020B0502040204020203" pitchFamily="34" charset="0"/>
              </a:rPr>
              <a:t>ビューポイント重工株式会社</a:t>
            </a:r>
            <a:endParaRPr kumimoji="1" lang="ja-JP" altLang="en-US" sz="2800" dirty="0">
              <a:solidFill>
                <a:schemeClr val="bg1"/>
              </a:solidFill>
              <a:latin typeface="メイリオ" panose="020B0604030504040204" pitchFamily="50" charset="-128"/>
              <a:ea typeface="メイリオ" panose="020B0604030504040204" pitchFamily="50" charset="-128"/>
              <a:cs typeface="Segoe UI" panose="020B0502040204020203" pitchFamily="34" charset="0"/>
            </a:endParaRPr>
          </a:p>
        </p:txBody>
      </p:sp>
    </p:spTree>
    <p:extLst>
      <p:ext uri="{BB962C8B-B14F-4D97-AF65-F5344CB8AC3E}">
        <p14:creationId xmlns:p14="http://schemas.microsoft.com/office/powerpoint/2010/main" val="135244259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3410" y="261735"/>
            <a:ext cx="6423837" cy="490904"/>
          </a:xfrm>
        </p:spPr>
        <p:txBody>
          <a:bodyPr/>
          <a:lstStyle/>
          <a:p>
            <a:r>
              <a:rPr kumimoji="1" lang="ja-JP" altLang="en-US" dirty="0"/>
              <a:t>ダイバーシティ</a:t>
            </a:r>
          </a:p>
        </p:txBody>
      </p:sp>
      <p:sp>
        <p:nvSpPr>
          <p:cNvPr id="3" name="テキスト ボックス 2"/>
          <p:cNvSpPr txBox="1"/>
          <p:nvPr/>
        </p:nvSpPr>
        <p:spPr>
          <a:xfrm>
            <a:off x="1020043" y="1675284"/>
            <a:ext cx="4968000" cy="523220"/>
          </a:xfrm>
          <a:prstGeom prst="rect">
            <a:avLst/>
          </a:prstGeom>
          <a:solidFill>
            <a:srgbClr val="F6C55E"/>
          </a:solidFill>
          <a:ln>
            <a:solidFill>
              <a:schemeClr val="tx1">
                <a:lumMod val="65000"/>
                <a:lumOff val="35000"/>
              </a:schemeClr>
            </a:solidFill>
          </a:ln>
        </p:spPr>
        <p:txBody>
          <a:bodyPr wrap="none" rtlCol="0">
            <a:spAutoFit/>
          </a:bodyPr>
          <a:lstStyle/>
          <a:p>
            <a:r>
              <a:rPr kumimoji="1" lang="ja-JP" altLang="en-US" sz="2800" dirty="0">
                <a:latin typeface="メイリオ" panose="020B0604030504040204" pitchFamily="50" charset="-128"/>
                <a:ea typeface="メイリオ" panose="020B0604030504040204" pitchFamily="50" charset="-128"/>
              </a:rPr>
              <a:t>時短勤務</a:t>
            </a:r>
          </a:p>
        </p:txBody>
      </p:sp>
      <p:sp>
        <p:nvSpPr>
          <p:cNvPr id="4" name="テキスト ボックス 3"/>
          <p:cNvSpPr txBox="1"/>
          <p:nvPr/>
        </p:nvSpPr>
        <p:spPr>
          <a:xfrm>
            <a:off x="6147955" y="1675284"/>
            <a:ext cx="4968000" cy="523220"/>
          </a:xfrm>
          <a:prstGeom prst="rect">
            <a:avLst/>
          </a:prstGeom>
          <a:solidFill>
            <a:srgbClr val="F6C55E"/>
          </a:solidFill>
          <a:ln>
            <a:solidFill>
              <a:schemeClr val="tx1">
                <a:lumMod val="65000"/>
                <a:lumOff val="35000"/>
              </a:schemeClr>
            </a:solidFill>
          </a:ln>
        </p:spPr>
        <p:txBody>
          <a:bodyPr wrap="none" rtlCol="0">
            <a:spAutoFit/>
          </a:bodyPr>
          <a:lstStyle/>
          <a:p>
            <a:r>
              <a:rPr kumimoji="1" lang="ja-JP" altLang="en-US" sz="2800" dirty="0">
                <a:latin typeface="メイリオ" panose="020B0604030504040204" pitchFamily="50" charset="-128"/>
                <a:ea typeface="メイリオ" panose="020B0604030504040204" pitchFamily="50" charset="-128"/>
              </a:rPr>
              <a:t>育児休業制度</a:t>
            </a:r>
          </a:p>
        </p:txBody>
      </p:sp>
      <p:sp>
        <p:nvSpPr>
          <p:cNvPr id="5" name="テキスト ボックス 4"/>
          <p:cNvSpPr txBox="1"/>
          <p:nvPr/>
        </p:nvSpPr>
        <p:spPr>
          <a:xfrm>
            <a:off x="1020043" y="3978213"/>
            <a:ext cx="4968000" cy="523220"/>
          </a:xfrm>
          <a:prstGeom prst="rect">
            <a:avLst/>
          </a:prstGeom>
          <a:solidFill>
            <a:srgbClr val="F6C55E"/>
          </a:solidFill>
          <a:ln>
            <a:solidFill>
              <a:schemeClr val="tx1">
                <a:lumMod val="65000"/>
                <a:lumOff val="35000"/>
              </a:schemeClr>
            </a:solidFill>
          </a:ln>
        </p:spPr>
        <p:txBody>
          <a:bodyPr wrap="none" rtlCol="0">
            <a:spAutoFit/>
          </a:bodyPr>
          <a:lstStyle/>
          <a:p>
            <a:r>
              <a:rPr kumimoji="1" lang="ja-JP" altLang="en-US" sz="2800" dirty="0">
                <a:latin typeface="メイリオ" panose="020B0604030504040204" pitchFamily="50" charset="-128"/>
                <a:ea typeface="メイリオ" panose="020B0604030504040204" pitchFamily="50" charset="-128"/>
              </a:rPr>
              <a:t>外国人雇用</a:t>
            </a:r>
          </a:p>
        </p:txBody>
      </p:sp>
      <p:sp>
        <p:nvSpPr>
          <p:cNvPr id="6" name="テキスト ボックス 5"/>
          <p:cNvSpPr txBox="1"/>
          <p:nvPr/>
        </p:nvSpPr>
        <p:spPr>
          <a:xfrm>
            <a:off x="6207983" y="3978213"/>
            <a:ext cx="4968000" cy="523220"/>
          </a:xfrm>
          <a:prstGeom prst="rect">
            <a:avLst/>
          </a:prstGeom>
          <a:solidFill>
            <a:srgbClr val="F6C55E"/>
          </a:solidFill>
          <a:ln>
            <a:solidFill>
              <a:schemeClr val="tx1">
                <a:lumMod val="65000"/>
                <a:lumOff val="35000"/>
              </a:schemeClr>
            </a:solidFill>
          </a:ln>
        </p:spPr>
        <p:txBody>
          <a:bodyPr wrap="none" rtlCol="0">
            <a:spAutoFit/>
          </a:bodyPr>
          <a:lstStyle/>
          <a:p>
            <a:r>
              <a:rPr kumimoji="1" lang="ja-JP" altLang="en-US" sz="2800" dirty="0">
                <a:latin typeface="メイリオ" panose="020B0604030504040204" pitchFamily="50" charset="-128"/>
                <a:ea typeface="メイリオ" panose="020B0604030504040204" pitchFamily="50" charset="-128"/>
              </a:rPr>
              <a:t>在宅ワーク</a:t>
            </a:r>
          </a:p>
        </p:txBody>
      </p:sp>
      <p:sp>
        <p:nvSpPr>
          <p:cNvPr id="7" name="正方形/長方形 6"/>
          <p:cNvSpPr/>
          <p:nvPr/>
        </p:nvSpPr>
        <p:spPr>
          <a:xfrm>
            <a:off x="1020043" y="2327564"/>
            <a:ext cx="4968000" cy="1413163"/>
          </a:xfrm>
          <a:prstGeom prst="rect">
            <a:avLst/>
          </a:prstGeom>
          <a:solidFill>
            <a:schemeClr val="tx1">
              <a:lumMod val="75000"/>
              <a:lumOff val="25000"/>
            </a:schemeClr>
          </a:solidFill>
          <a:ln>
            <a:solidFill>
              <a:srgbClr val="F6C5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latin typeface="メイリオ" panose="020B0604030504040204" pitchFamily="50" charset="-128"/>
                <a:ea typeface="メイリオ" panose="020B0604030504040204" pitchFamily="50" charset="-128"/>
              </a:rPr>
              <a:t>OOOOOOOOOOOOOOOOOOOOOOOOOOOOOOOOOOOOOOOOOOOOOOOOOOOOOOOOOOOOOOOOOOOOOOOOOOOOOOOOOOOO</a:t>
            </a:r>
            <a:endParaRPr kumimoji="1" lang="ja-JP" altLang="en-US" dirty="0">
              <a:latin typeface="メイリオ" panose="020B0604030504040204" pitchFamily="50" charset="-128"/>
              <a:ea typeface="メイリオ" panose="020B0604030504040204" pitchFamily="50" charset="-128"/>
            </a:endParaRPr>
          </a:p>
        </p:txBody>
      </p:sp>
      <p:sp>
        <p:nvSpPr>
          <p:cNvPr id="8" name="正方形/長方形 7"/>
          <p:cNvSpPr/>
          <p:nvPr/>
        </p:nvSpPr>
        <p:spPr>
          <a:xfrm>
            <a:off x="6147955" y="2327564"/>
            <a:ext cx="4968000" cy="1413163"/>
          </a:xfrm>
          <a:prstGeom prst="rect">
            <a:avLst/>
          </a:prstGeom>
          <a:solidFill>
            <a:schemeClr val="tx1">
              <a:lumMod val="75000"/>
              <a:lumOff val="25000"/>
            </a:schemeClr>
          </a:solidFill>
          <a:ln>
            <a:solidFill>
              <a:srgbClr val="F6C5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latin typeface="メイリオ" panose="020B0604030504040204" pitchFamily="50" charset="-128"/>
                <a:ea typeface="メイリオ" panose="020B0604030504040204" pitchFamily="50" charset="-128"/>
              </a:rPr>
              <a:t>OOOOOOOOOOOOOOOOOOOOOOOOOOOOOOOOOOOOOOOOOOOOOOOOOOOOOOOOOOOOOOOOOOOOOOOOOOOOOOOOOOOO</a:t>
            </a:r>
            <a:endParaRPr kumimoji="1" lang="ja-JP" altLang="en-US" dirty="0">
              <a:latin typeface="メイリオ" panose="020B0604030504040204" pitchFamily="50" charset="-128"/>
              <a:ea typeface="メイリオ" panose="020B0604030504040204" pitchFamily="50" charset="-128"/>
            </a:endParaRPr>
          </a:p>
        </p:txBody>
      </p:sp>
      <p:sp>
        <p:nvSpPr>
          <p:cNvPr id="9" name="正方形/長方形 8"/>
          <p:cNvSpPr/>
          <p:nvPr/>
        </p:nvSpPr>
        <p:spPr>
          <a:xfrm>
            <a:off x="1020043" y="4701873"/>
            <a:ext cx="4968000" cy="1413163"/>
          </a:xfrm>
          <a:prstGeom prst="rect">
            <a:avLst/>
          </a:prstGeom>
          <a:solidFill>
            <a:schemeClr val="tx1">
              <a:lumMod val="75000"/>
              <a:lumOff val="25000"/>
            </a:schemeClr>
          </a:solidFill>
          <a:ln>
            <a:solidFill>
              <a:srgbClr val="F6C5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latin typeface="メイリオ" panose="020B0604030504040204" pitchFamily="50" charset="-128"/>
                <a:ea typeface="メイリオ" panose="020B0604030504040204" pitchFamily="50" charset="-128"/>
              </a:rPr>
              <a:t>OOOOOOOOOOOOOOOOOOOOOOOOOOOOOOOOOOOOOOOOOOOOOOOOOOOOOOOOOOOOOOOOOOOOOOOOOOOOOOOOOOOO</a:t>
            </a:r>
            <a:endParaRPr kumimoji="1" lang="ja-JP" altLang="en-US" dirty="0">
              <a:latin typeface="メイリオ" panose="020B0604030504040204" pitchFamily="50" charset="-128"/>
              <a:ea typeface="メイリオ" panose="020B0604030504040204" pitchFamily="50" charset="-128"/>
            </a:endParaRPr>
          </a:p>
        </p:txBody>
      </p:sp>
      <p:sp>
        <p:nvSpPr>
          <p:cNvPr id="10" name="正方形/長方形 9"/>
          <p:cNvSpPr/>
          <p:nvPr/>
        </p:nvSpPr>
        <p:spPr>
          <a:xfrm>
            <a:off x="6147955" y="4701873"/>
            <a:ext cx="4968000" cy="1413163"/>
          </a:xfrm>
          <a:prstGeom prst="rect">
            <a:avLst/>
          </a:prstGeom>
          <a:solidFill>
            <a:schemeClr val="tx1">
              <a:lumMod val="75000"/>
              <a:lumOff val="25000"/>
            </a:schemeClr>
          </a:solidFill>
          <a:ln>
            <a:solidFill>
              <a:srgbClr val="F6C5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latin typeface="メイリオ" panose="020B0604030504040204" pitchFamily="50" charset="-128"/>
                <a:ea typeface="メイリオ" panose="020B0604030504040204" pitchFamily="50" charset="-128"/>
              </a:rPr>
              <a:t>OOOOOOOOOOOOOOOOOOOOOOOOOOOOOOOOOOOOOOOOOOOOOOOOOOOOOOOOOOOOOOOOOOOOOOOOOOOOOOOOOOOO</a:t>
            </a:r>
            <a:endParaRPr kumimoji="1"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9334207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直線コネクタ 19">
            <a:extLst>
              <a:ext uri="{FF2B5EF4-FFF2-40B4-BE49-F238E27FC236}">
                <a16:creationId xmlns:a16="http://schemas.microsoft.com/office/drawing/2014/main" xmlns="" id="{166EBBB6-3722-4AC7-8168-14DB7929DD10}"/>
              </a:ext>
            </a:extLst>
          </p:cNvPr>
          <p:cNvCxnSpPr/>
          <p:nvPr/>
        </p:nvCxnSpPr>
        <p:spPr>
          <a:xfrm flipH="1">
            <a:off x="4262189" y="2009027"/>
            <a:ext cx="1829849" cy="3012284"/>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線コネクタ 20">
            <a:extLst>
              <a:ext uri="{FF2B5EF4-FFF2-40B4-BE49-F238E27FC236}">
                <a16:creationId xmlns:a16="http://schemas.microsoft.com/office/drawing/2014/main" xmlns="" id="{7F864DFC-1C43-4E53-9895-10FC16EA911F}"/>
              </a:ext>
            </a:extLst>
          </p:cNvPr>
          <p:cNvCxnSpPr>
            <a:cxnSpLocks/>
          </p:cNvCxnSpPr>
          <p:nvPr/>
        </p:nvCxnSpPr>
        <p:spPr>
          <a:xfrm>
            <a:off x="6092038" y="2003104"/>
            <a:ext cx="1772167" cy="301820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線コネクタ 21">
            <a:extLst>
              <a:ext uri="{FF2B5EF4-FFF2-40B4-BE49-F238E27FC236}">
                <a16:creationId xmlns:a16="http://schemas.microsoft.com/office/drawing/2014/main" xmlns="" id="{B465E922-7C5D-401A-9B69-66C29A9A0049}"/>
              </a:ext>
            </a:extLst>
          </p:cNvPr>
          <p:cNvCxnSpPr>
            <a:cxnSpLocks/>
          </p:cNvCxnSpPr>
          <p:nvPr/>
        </p:nvCxnSpPr>
        <p:spPr>
          <a:xfrm>
            <a:off x="4262189" y="5009466"/>
            <a:ext cx="3602016"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楕円 29">
            <a:extLst>
              <a:ext uri="{FF2B5EF4-FFF2-40B4-BE49-F238E27FC236}">
                <a16:creationId xmlns:a16="http://schemas.microsoft.com/office/drawing/2014/main" xmlns="" id="{EBBD1D59-523C-425C-AF5A-6262B59BCB11}"/>
              </a:ext>
            </a:extLst>
          </p:cNvPr>
          <p:cNvSpPr/>
          <p:nvPr/>
        </p:nvSpPr>
        <p:spPr>
          <a:xfrm>
            <a:off x="5076167" y="1134534"/>
            <a:ext cx="2031743" cy="2031743"/>
          </a:xfrm>
          <a:prstGeom prst="ellipse">
            <a:avLst/>
          </a:prstGeom>
          <a:solidFill>
            <a:schemeClr val="bg1"/>
          </a:solidFill>
          <a:ln w="28575">
            <a:solidFill>
              <a:srgbClr val="F5C5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テキストを</a:t>
            </a:r>
            <a:endParaRPr kumimoji="1" lang="en-US" altLang="ja-JP" dirty="0">
              <a:solidFill>
                <a:schemeClr val="tx1"/>
              </a:solidFill>
            </a:endParaRPr>
          </a:p>
          <a:p>
            <a:pPr algn="ctr"/>
            <a:r>
              <a:rPr lang="ja-JP" altLang="en-US" dirty="0">
                <a:solidFill>
                  <a:schemeClr val="tx1"/>
                </a:solidFill>
              </a:rPr>
              <a:t>入力</a:t>
            </a:r>
            <a:endParaRPr kumimoji="1" lang="ja-JP" altLang="en-US" dirty="0">
              <a:solidFill>
                <a:schemeClr val="tx1"/>
              </a:solidFill>
            </a:endParaRPr>
          </a:p>
        </p:txBody>
      </p:sp>
      <p:sp>
        <p:nvSpPr>
          <p:cNvPr id="31" name="楕円 30">
            <a:extLst>
              <a:ext uri="{FF2B5EF4-FFF2-40B4-BE49-F238E27FC236}">
                <a16:creationId xmlns:a16="http://schemas.microsoft.com/office/drawing/2014/main" xmlns="" id="{C5CD63E9-F7B1-41DE-B7A9-2D7EF7595B2F}"/>
              </a:ext>
            </a:extLst>
          </p:cNvPr>
          <p:cNvSpPr/>
          <p:nvPr/>
        </p:nvSpPr>
        <p:spPr>
          <a:xfrm>
            <a:off x="3191838" y="3907235"/>
            <a:ext cx="2031743" cy="2031743"/>
          </a:xfrm>
          <a:prstGeom prst="ellipse">
            <a:avLst/>
          </a:prstGeom>
          <a:solidFill>
            <a:schemeClr val="bg1"/>
          </a:solidFill>
          <a:ln w="28575">
            <a:solidFill>
              <a:srgbClr val="F5C5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テキストを</a:t>
            </a:r>
            <a:endParaRPr lang="en-US" altLang="ja-JP" dirty="0">
              <a:solidFill>
                <a:schemeClr val="tx1"/>
              </a:solidFill>
            </a:endParaRPr>
          </a:p>
          <a:p>
            <a:pPr algn="ctr"/>
            <a:r>
              <a:rPr lang="ja-JP" altLang="en-US" dirty="0">
                <a:solidFill>
                  <a:schemeClr val="tx1"/>
                </a:solidFill>
              </a:rPr>
              <a:t>入力</a:t>
            </a:r>
          </a:p>
        </p:txBody>
      </p:sp>
      <p:sp>
        <p:nvSpPr>
          <p:cNvPr id="32" name="楕円 31">
            <a:extLst>
              <a:ext uri="{FF2B5EF4-FFF2-40B4-BE49-F238E27FC236}">
                <a16:creationId xmlns:a16="http://schemas.microsoft.com/office/drawing/2014/main" xmlns="" id="{B5A10C4A-01BE-4D9A-A973-904D03FB2BC7}"/>
              </a:ext>
            </a:extLst>
          </p:cNvPr>
          <p:cNvSpPr/>
          <p:nvPr/>
        </p:nvSpPr>
        <p:spPr>
          <a:xfrm>
            <a:off x="6845129" y="3907235"/>
            <a:ext cx="2031743" cy="2031743"/>
          </a:xfrm>
          <a:prstGeom prst="ellipse">
            <a:avLst/>
          </a:prstGeom>
          <a:solidFill>
            <a:schemeClr val="bg1"/>
          </a:solidFill>
          <a:ln w="28575">
            <a:solidFill>
              <a:srgbClr val="F5C5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テキストを</a:t>
            </a:r>
            <a:endParaRPr lang="en-US" altLang="ja-JP" dirty="0">
              <a:solidFill>
                <a:schemeClr val="tx1"/>
              </a:solidFill>
            </a:endParaRPr>
          </a:p>
          <a:p>
            <a:pPr algn="ctr"/>
            <a:r>
              <a:rPr lang="ja-JP" altLang="en-US" dirty="0">
                <a:solidFill>
                  <a:schemeClr val="tx1"/>
                </a:solidFill>
              </a:rPr>
              <a:t>入力</a:t>
            </a:r>
          </a:p>
        </p:txBody>
      </p:sp>
      <p:sp>
        <p:nvSpPr>
          <p:cNvPr id="33" name="正方形/長方形 32">
            <a:extLst>
              <a:ext uri="{FF2B5EF4-FFF2-40B4-BE49-F238E27FC236}">
                <a16:creationId xmlns:a16="http://schemas.microsoft.com/office/drawing/2014/main" xmlns="" id="{5D2B555F-231B-4EC7-98AC-252F3EE2F1D2}"/>
              </a:ext>
            </a:extLst>
          </p:cNvPr>
          <p:cNvSpPr/>
          <p:nvPr/>
        </p:nvSpPr>
        <p:spPr>
          <a:xfrm>
            <a:off x="7190944" y="1965739"/>
            <a:ext cx="1800493" cy="369332"/>
          </a:xfrm>
          <a:prstGeom prst="rect">
            <a:avLst/>
          </a:prstGeom>
        </p:spPr>
        <p:txBody>
          <a:bodyPr wrap="none">
            <a:spAutoFit/>
          </a:bodyPr>
          <a:lstStyle/>
          <a:p>
            <a:r>
              <a:rPr lang="ja-JP" altLang="en-US" b="1" dirty="0">
                <a:solidFill>
                  <a:schemeClr val="bg1"/>
                </a:solidFill>
              </a:rPr>
              <a:t>テキストを入力</a:t>
            </a:r>
            <a:endParaRPr lang="ja-JP" altLang="en-US" dirty="0"/>
          </a:p>
        </p:txBody>
      </p:sp>
      <p:sp>
        <p:nvSpPr>
          <p:cNvPr id="34" name="正方形/長方形 33">
            <a:extLst>
              <a:ext uri="{FF2B5EF4-FFF2-40B4-BE49-F238E27FC236}">
                <a16:creationId xmlns:a16="http://schemas.microsoft.com/office/drawing/2014/main" xmlns="" id="{95D76334-83CB-438E-A797-DAAF03D7ADA9}"/>
              </a:ext>
            </a:extLst>
          </p:cNvPr>
          <p:cNvSpPr/>
          <p:nvPr/>
        </p:nvSpPr>
        <p:spPr>
          <a:xfrm>
            <a:off x="1275211" y="4738440"/>
            <a:ext cx="1800494" cy="369332"/>
          </a:xfrm>
          <a:prstGeom prst="rect">
            <a:avLst/>
          </a:prstGeom>
        </p:spPr>
        <p:txBody>
          <a:bodyPr wrap="none">
            <a:spAutoFit/>
          </a:bodyPr>
          <a:lstStyle/>
          <a:p>
            <a:pPr algn="r"/>
            <a:r>
              <a:rPr lang="ja-JP" altLang="en-US" b="1" dirty="0">
                <a:solidFill>
                  <a:schemeClr val="bg1"/>
                </a:solidFill>
              </a:rPr>
              <a:t>テキストを入力</a:t>
            </a:r>
            <a:endParaRPr lang="ja-JP" altLang="en-US" dirty="0"/>
          </a:p>
        </p:txBody>
      </p:sp>
      <p:sp>
        <p:nvSpPr>
          <p:cNvPr id="35" name="正方形/長方形 34">
            <a:extLst>
              <a:ext uri="{FF2B5EF4-FFF2-40B4-BE49-F238E27FC236}">
                <a16:creationId xmlns:a16="http://schemas.microsoft.com/office/drawing/2014/main" xmlns="" id="{5AC14BA9-B3F4-4ECB-AE45-2FBACFC2C441}"/>
              </a:ext>
            </a:extLst>
          </p:cNvPr>
          <p:cNvSpPr/>
          <p:nvPr/>
        </p:nvSpPr>
        <p:spPr>
          <a:xfrm>
            <a:off x="9024445" y="4738440"/>
            <a:ext cx="1800493" cy="369332"/>
          </a:xfrm>
          <a:prstGeom prst="rect">
            <a:avLst/>
          </a:prstGeom>
        </p:spPr>
        <p:txBody>
          <a:bodyPr wrap="none">
            <a:spAutoFit/>
          </a:bodyPr>
          <a:lstStyle/>
          <a:p>
            <a:r>
              <a:rPr lang="ja-JP" altLang="en-US" b="1" dirty="0">
                <a:solidFill>
                  <a:schemeClr val="bg1"/>
                </a:solidFill>
              </a:rPr>
              <a:t>テキストを入力</a:t>
            </a:r>
            <a:endParaRPr lang="ja-JP" altLang="en-US" dirty="0"/>
          </a:p>
        </p:txBody>
      </p:sp>
      <p:sp>
        <p:nvSpPr>
          <p:cNvPr id="36" name="正方形/長方形 35">
            <a:extLst>
              <a:ext uri="{FF2B5EF4-FFF2-40B4-BE49-F238E27FC236}">
                <a16:creationId xmlns:a16="http://schemas.microsoft.com/office/drawing/2014/main" xmlns="" id="{6AC18FB8-D98C-4A5D-B391-D3BE70FCDDA6}"/>
              </a:ext>
            </a:extLst>
          </p:cNvPr>
          <p:cNvSpPr/>
          <p:nvPr/>
        </p:nvSpPr>
        <p:spPr>
          <a:xfrm>
            <a:off x="3930140" y="3125735"/>
            <a:ext cx="4339650" cy="923330"/>
          </a:xfrm>
          <a:prstGeom prst="rect">
            <a:avLst/>
          </a:prstGeom>
        </p:spPr>
        <p:txBody>
          <a:bodyPr wrap="none">
            <a:spAutoFit/>
          </a:bodyPr>
          <a:lstStyle/>
          <a:p>
            <a:pPr algn="ctr"/>
            <a:r>
              <a:rPr lang="ja-JP" altLang="en-US" sz="5400" b="1" dirty="0">
                <a:solidFill>
                  <a:schemeClr val="bg1"/>
                </a:solidFill>
              </a:rPr>
              <a:t>テキスト入力</a:t>
            </a:r>
            <a:endParaRPr lang="ja-JP" altLang="en-US" sz="5400" dirty="0"/>
          </a:p>
        </p:txBody>
      </p:sp>
      <p:sp>
        <p:nvSpPr>
          <p:cNvPr id="3" name="タイトル 2"/>
          <p:cNvSpPr>
            <a:spLocks noGrp="1"/>
          </p:cNvSpPr>
          <p:nvPr>
            <p:ph type="title"/>
          </p:nvPr>
        </p:nvSpPr>
        <p:spPr/>
        <p:txBody>
          <a:bodyPr/>
          <a:lstStyle/>
          <a:p>
            <a:endParaRPr kumimoji="1" lang="ja-JP" altLang="en-US"/>
          </a:p>
        </p:txBody>
      </p:sp>
    </p:spTree>
    <p:extLst>
      <p:ext uri="{BB962C8B-B14F-4D97-AF65-F5344CB8AC3E}">
        <p14:creationId xmlns:p14="http://schemas.microsoft.com/office/powerpoint/2010/main" val="115566635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プレースホルダー 9"/>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19988" r="19988"/>
          <a:stretch>
            <a:fillRect/>
          </a:stretch>
        </p:blipFill>
        <p:spPr/>
      </p:pic>
      <p:sp>
        <p:nvSpPr>
          <p:cNvPr id="4" name="タイトル 3"/>
          <p:cNvSpPr>
            <a:spLocks noGrp="1"/>
          </p:cNvSpPr>
          <p:nvPr>
            <p:ph type="title"/>
          </p:nvPr>
        </p:nvSpPr>
        <p:spPr>
          <a:xfrm>
            <a:off x="253410" y="261735"/>
            <a:ext cx="6423837" cy="490904"/>
          </a:xfrm>
        </p:spPr>
        <p:txBody>
          <a:bodyPr/>
          <a:lstStyle/>
          <a:p>
            <a:r>
              <a:rPr lang="ja-JP" altLang="en-US" dirty="0"/>
              <a:t>施設</a:t>
            </a:r>
            <a:endParaRPr kumimoji="1" lang="ja-JP" altLang="en-US" dirty="0"/>
          </a:p>
        </p:txBody>
      </p:sp>
      <p:pic>
        <p:nvPicPr>
          <p:cNvPr id="9" name="図プレースホルダー 8"/>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t="540" b="540"/>
          <a:stretch>
            <a:fillRect/>
          </a:stretch>
        </p:blipFill>
        <p:spPr/>
      </p:pic>
    </p:spTree>
    <p:extLst>
      <p:ext uri="{BB962C8B-B14F-4D97-AF65-F5344CB8AC3E}">
        <p14:creationId xmlns:p14="http://schemas.microsoft.com/office/powerpoint/2010/main" val="89515657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a:extLst>
              <a:ext uri="{FF2B5EF4-FFF2-40B4-BE49-F238E27FC236}">
                <a16:creationId xmlns:a16="http://schemas.microsoft.com/office/drawing/2014/main" xmlns="" id="{3E513D28-8817-4F52-BAB9-3CE568F75B25}"/>
              </a:ext>
            </a:extLst>
          </p:cNvPr>
          <p:cNvPicPr>
            <a:picLocks noChangeAspect="1"/>
          </p:cNvPicPr>
          <p:nvPr/>
        </p:nvPicPr>
        <p:blipFill rotWithShape="1">
          <a:blip r:embed="rId3">
            <a:extLst>
              <a:ext uri="{28A0092B-C50C-407E-A947-70E740481C1C}">
                <a14:useLocalDpi xmlns:a14="http://schemas.microsoft.com/office/drawing/2010/main" val="0"/>
              </a:ext>
            </a:extLst>
          </a:blip>
          <a:srcRect l="250" t="10111" r="276" b="26284"/>
          <a:stretch/>
        </p:blipFill>
        <p:spPr>
          <a:xfrm>
            <a:off x="0" y="0"/>
            <a:ext cx="12192000" cy="5224713"/>
          </a:xfrm>
          <a:prstGeom prst="rect">
            <a:avLst/>
          </a:prstGeom>
        </p:spPr>
      </p:pic>
      <p:pic>
        <p:nvPicPr>
          <p:cNvPr id="3" name="図 2">
            <a:extLst>
              <a:ext uri="{FF2B5EF4-FFF2-40B4-BE49-F238E27FC236}">
                <a16:creationId xmlns:a16="http://schemas.microsoft.com/office/drawing/2014/main" xmlns="" id="{7B1887F0-BB6D-4C69-B945-107FEE560E2C}"/>
              </a:ext>
            </a:extLst>
          </p:cNvPr>
          <p:cNvPicPr>
            <a:picLocks noChangeAspect="1"/>
          </p:cNvPicPr>
          <p:nvPr/>
        </p:nvPicPr>
        <p:blipFill rotWithShape="1">
          <a:blip r:embed="rId4">
            <a:extLst>
              <a:ext uri="{28A0092B-C50C-407E-A947-70E740481C1C}">
                <a14:useLocalDpi xmlns:a14="http://schemas.microsoft.com/office/drawing/2010/main" val="0"/>
              </a:ext>
            </a:extLst>
          </a:blip>
          <a:srcRect l="70" r="291"/>
          <a:stretch/>
        </p:blipFill>
        <p:spPr>
          <a:xfrm>
            <a:off x="0" y="2879111"/>
            <a:ext cx="12190306" cy="2841233"/>
          </a:xfrm>
          <a:prstGeom prst="rect">
            <a:avLst/>
          </a:prstGeom>
        </p:spPr>
      </p:pic>
      <p:pic>
        <p:nvPicPr>
          <p:cNvPr id="2" name="図 1">
            <a:extLst>
              <a:ext uri="{FF2B5EF4-FFF2-40B4-BE49-F238E27FC236}">
                <a16:creationId xmlns:a16="http://schemas.microsoft.com/office/drawing/2014/main" xmlns="" id="{7CA54271-2078-4332-A50F-64A3EEF02563}"/>
              </a:ext>
            </a:extLst>
          </p:cNvPr>
          <p:cNvPicPr>
            <a:picLocks noChangeAspect="1"/>
          </p:cNvPicPr>
          <p:nvPr/>
        </p:nvPicPr>
        <p:blipFill rotWithShape="1">
          <a:blip r:embed="rId5">
            <a:extLst>
              <a:ext uri="{28A0092B-C50C-407E-A947-70E740481C1C}">
                <a14:useLocalDpi xmlns:a14="http://schemas.microsoft.com/office/drawing/2010/main" val="0"/>
              </a:ext>
            </a:extLst>
          </a:blip>
          <a:srcRect b="619"/>
          <a:stretch/>
        </p:blipFill>
        <p:spPr>
          <a:xfrm>
            <a:off x="0" y="2911528"/>
            <a:ext cx="12192000" cy="3946472"/>
          </a:xfrm>
          <a:prstGeom prst="rect">
            <a:avLst/>
          </a:prstGeom>
        </p:spPr>
      </p:pic>
      <p:sp>
        <p:nvSpPr>
          <p:cNvPr id="14" name="テキスト ボックス 13">
            <a:extLst>
              <a:ext uri="{FF2B5EF4-FFF2-40B4-BE49-F238E27FC236}">
                <a16:creationId xmlns:a16="http://schemas.microsoft.com/office/drawing/2014/main" xmlns="" id="{19FD1D35-CD65-4AE9-AB87-01B907292B7B}"/>
              </a:ext>
            </a:extLst>
          </p:cNvPr>
          <p:cNvSpPr txBox="1"/>
          <p:nvPr/>
        </p:nvSpPr>
        <p:spPr>
          <a:xfrm>
            <a:off x="658164" y="4828987"/>
            <a:ext cx="6433171" cy="923330"/>
          </a:xfrm>
          <a:prstGeom prst="rect">
            <a:avLst/>
          </a:prstGeom>
          <a:noFill/>
        </p:spPr>
        <p:txBody>
          <a:bodyPr wrap="none" rtlCol="0">
            <a:spAutoFit/>
          </a:bodyPr>
          <a:lstStyle/>
          <a:p>
            <a:r>
              <a:rPr lang="en-US" altLang="ja-JP" sz="5400" b="1" dirty="0">
                <a:solidFill>
                  <a:schemeClr val="bg1"/>
                </a:solidFill>
                <a:latin typeface="メイリオ" panose="020B0604030504040204" pitchFamily="50" charset="-128"/>
                <a:ea typeface="メイリオ" panose="020B0604030504040204" pitchFamily="50" charset="-128"/>
                <a:cs typeface="Segoe UI" panose="020B0502040204020203" pitchFamily="34" charset="0"/>
              </a:rPr>
              <a:t>6.</a:t>
            </a:r>
            <a:r>
              <a:rPr lang="ja-JP" altLang="en-US" sz="5400" b="1" dirty="0">
                <a:solidFill>
                  <a:schemeClr val="bg1"/>
                </a:solidFill>
                <a:latin typeface="メイリオ" panose="020B0604030504040204" pitchFamily="50" charset="-128"/>
                <a:ea typeface="メイリオ" panose="020B0604030504040204" pitchFamily="50" charset="-128"/>
                <a:cs typeface="Segoe UI" panose="020B0502040204020203" pitchFamily="34" charset="0"/>
              </a:rPr>
              <a:t>応募・選考の流れ</a:t>
            </a:r>
            <a:endParaRPr kumimoji="1" lang="ja-JP" altLang="en-US" sz="5400" b="1" dirty="0">
              <a:solidFill>
                <a:schemeClr val="bg1"/>
              </a:solidFill>
              <a:latin typeface="メイリオ" panose="020B0604030504040204" pitchFamily="50" charset="-128"/>
              <a:ea typeface="メイリオ" panose="020B0604030504040204" pitchFamily="50" charset="-128"/>
              <a:cs typeface="Segoe UI" panose="020B0502040204020203" pitchFamily="34" charset="0"/>
            </a:endParaRPr>
          </a:p>
        </p:txBody>
      </p:sp>
      <p:cxnSp>
        <p:nvCxnSpPr>
          <p:cNvPr id="31" name="直線コネクタ 30">
            <a:extLst>
              <a:ext uri="{FF2B5EF4-FFF2-40B4-BE49-F238E27FC236}">
                <a16:creationId xmlns:a16="http://schemas.microsoft.com/office/drawing/2014/main" xmlns="" id="{70DFE186-0545-4625-BC5F-06E149EBB6F8}"/>
              </a:ext>
            </a:extLst>
          </p:cNvPr>
          <p:cNvCxnSpPr>
            <a:cxnSpLocks/>
          </p:cNvCxnSpPr>
          <p:nvPr/>
        </p:nvCxnSpPr>
        <p:spPr>
          <a:xfrm>
            <a:off x="757766" y="5801032"/>
            <a:ext cx="5364000" cy="0"/>
          </a:xfrm>
          <a:prstGeom prst="line">
            <a:avLst/>
          </a:prstGeom>
          <a:ln w="38100">
            <a:solidFill>
              <a:srgbClr val="F6C55E"/>
            </a:solidFill>
          </a:ln>
        </p:spPr>
        <p:style>
          <a:lnRef idx="1">
            <a:schemeClr val="accent1"/>
          </a:lnRef>
          <a:fillRef idx="0">
            <a:schemeClr val="accent1"/>
          </a:fillRef>
          <a:effectRef idx="0">
            <a:schemeClr val="accent1"/>
          </a:effectRef>
          <a:fontRef idx="minor">
            <a:schemeClr val="tx1"/>
          </a:fontRef>
        </p:style>
      </p:cxnSp>
      <p:sp>
        <p:nvSpPr>
          <p:cNvPr id="34" name="テキスト ボックス 33">
            <a:extLst>
              <a:ext uri="{FF2B5EF4-FFF2-40B4-BE49-F238E27FC236}">
                <a16:creationId xmlns:a16="http://schemas.microsoft.com/office/drawing/2014/main" xmlns="" id="{2F49DA31-4B9F-4277-A087-D91D70AD0E5D}"/>
              </a:ext>
            </a:extLst>
          </p:cNvPr>
          <p:cNvSpPr txBox="1"/>
          <p:nvPr/>
        </p:nvSpPr>
        <p:spPr>
          <a:xfrm>
            <a:off x="658164" y="5898464"/>
            <a:ext cx="4852610" cy="523220"/>
          </a:xfrm>
          <a:prstGeom prst="rect">
            <a:avLst/>
          </a:prstGeom>
          <a:noFill/>
        </p:spPr>
        <p:txBody>
          <a:bodyPr wrap="none" rtlCol="0">
            <a:spAutoFit/>
          </a:bodyPr>
          <a:lstStyle/>
          <a:p>
            <a:r>
              <a:rPr lang="ja-JP" altLang="en-US" sz="2800" dirty="0">
                <a:solidFill>
                  <a:schemeClr val="bg1"/>
                </a:solidFill>
                <a:latin typeface="メイリオ" panose="020B0604030504040204" pitchFamily="50" charset="-128"/>
                <a:ea typeface="メイリオ" panose="020B0604030504040204" pitchFamily="50" charset="-128"/>
                <a:cs typeface="Segoe UI" panose="020B0502040204020203" pitchFamily="34" charset="0"/>
              </a:rPr>
              <a:t>ビューポイント重工株式会社</a:t>
            </a:r>
            <a:endParaRPr kumimoji="1" lang="ja-JP" altLang="en-US" sz="2800" dirty="0">
              <a:solidFill>
                <a:schemeClr val="bg1"/>
              </a:solidFill>
              <a:latin typeface="メイリオ" panose="020B0604030504040204" pitchFamily="50" charset="-128"/>
              <a:ea typeface="メイリオ" panose="020B0604030504040204" pitchFamily="50" charset="-128"/>
              <a:cs typeface="Segoe UI" panose="020B0502040204020203" pitchFamily="34" charset="0"/>
            </a:endParaRPr>
          </a:p>
        </p:txBody>
      </p:sp>
    </p:spTree>
    <p:extLst>
      <p:ext uri="{BB962C8B-B14F-4D97-AF65-F5344CB8AC3E}">
        <p14:creationId xmlns:p14="http://schemas.microsoft.com/office/powerpoint/2010/main" val="40674529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253410" y="261735"/>
            <a:ext cx="6423837" cy="490904"/>
          </a:xfrm>
        </p:spPr>
        <p:txBody>
          <a:bodyPr/>
          <a:lstStyle/>
          <a:p>
            <a:r>
              <a:rPr kumimoji="1" lang="ja-JP" altLang="en-US" dirty="0"/>
              <a:t>応募受付</a:t>
            </a:r>
          </a:p>
        </p:txBody>
      </p:sp>
      <p:sp>
        <p:nvSpPr>
          <p:cNvPr id="4" name="正方形/長方形 3">
            <a:extLst>
              <a:ext uri="{FF2B5EF4-FFF2-40B4-BE49-F238E27FC236}">
                <a16:creationId xmlns:a16="http://schemas.microsoft.com/office/drawing/2014/main" xmlns="" id="{0F410DFB-2FE2-4E1F-AB8E-96E878165F73}"/>
              </a:ext>
            </a:extLst>
          </p:cNvPr>
          <p:cNvSpPr/>
          <p:nvPr/>
        </p:nvSpPr>
        <p:spPr>
          <a:xfrm>
            <a:off x="968649" y="1430672"/>
            <a:ext cx="10254702" cy="10571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lumMod val="75000"/>
                    <a:lumOff val="25000"/>
                  </a:schemeClr>
                </a:solidFill>
                <a:latin typeface="メイリオ" panose="020B0604030504040204" pitchFamily="50" charset="-128"/>
                <a:ea typeface="メイリオ" panose="020B0604030504040204" pitchFamily="50" charset="-128"/>
              </a:rPr>
              <a:t>「</a:t>
            </a:r>
            <a:r>
              <a:rPr kumimoji="1" lang="en-US" altLang="ja-JP" sz="2800" dirty="0">
                <a:solidFill>
                  <a:schemeClr val="tx1">
                    <a:lumMod val="75000"/>
                    <a:lumOff val="25000"/>
                  </a:schemeClr>
                </a:solidFill>
                <a:latin typeface="メイリオ" panose="020B0604030504040204" pitchFamily="50" charset="-128"/>
                <a:ea typeface="メイリオ" panose="020B0604030504040204" pitchFamily="50" charset="-128"/>
              </a:rPr>
              <a:t>WEB</a:t>
            </a:r>
            <a:r>
              <a:rPr kumimoji="1" lang="ja-JP" altLang="en-US" sz="2800" dirty="0">
                <a:solidFill>
                  <a:schemeClr val="tx1">
                    <a:lumMod val="75000"/>
                    <a:lumOff val="25000"/>
                  </a:schemeClr>
                </a:solidFill>
                <a:latin typeface="メイリオ" panose="020B0604030504040204" pitchFamily="50" charset="-128"/>
                <a:ea typeface="メイリオ" panose="020B0604030504040204" pitchFamily="50" charset="-128"/>
              </a:rPr>
              <a:t>会社説明会」</a:t>
            </a:r>
            <a:r>
              <a:rPr lang="ja-JP" altLang="en-US" sz="2800" dirty="0">
                <a:solidFill>
                  <a:schemeClr val="tx1">
                    <a:lumMod val="75000"/>
                    <a:lumOff val="25000"/>
                  </a:schemeClr>
                </a:solidFill>
                <a:latin typeface="メイリオ" panose="020B0604030504040204" pitchFamily="50" charset="-128"/>
                <a:ea typeface="メイリオ" panose="020B0604030504040204" pitchFamily="50" charset="-128"/>
              </a:rPr>
              <a:t>「会社説明会」「学内セミナー」いずれも</a:t>
            </a:r>
            <a:endParaRPr lang="en-US" altLang="ja-JP" sz="2800" dirty="0">
              <a:solidFill>
                <a:schemeClr val="tx1">
                  <a:lumMod val="75000"/>
                  <a:lumOff val="25000"/>
                </a:schemeClr>
              </a:solidFill>
              <a:latin typeface="メイリオ" panose="020B0604030504040204" pitchFamily="50" charset="-128"/>
              <a:ea typeface="メイリオ" panose="020B0604030504040204" pitchFamily="50" charset="-128"/>
            </a:endParaRPr>
          </a:p>
          <a:p>
            <a:pPr algn="ctr"/>
            <a:r>
              <a:rPr lang="ja-JP" altLang="en-US" sz="2800" dirty="0">
                <a:solidFill>
                  <a:schemeClr val="tx1">
                    <a:lumMod val="75000"/>
                    <a:lumOff val="25000"/>
                  </a:schemeClr>
                </a:solidFill>
                <a:latin typeface="メイリオ" panose="020B0604030504040204" pitchFamily="50" charset="-128"/>
                <a:ea typeface="メイリオ" panose="020B0604030504040204" pitchFamily="50" charset="-128"/>
              </a:rPr>
              <a:t>参加は必須ではありません。</a:t>
            </a:r>
            <a:endParaRPr lang="en-US" altLang="ja-JP" sz="2800" dirty="0">
              <a:solidFill>
                <a:schemeClr val="tx1">
                  <a:lumMod val="75000"/>
                  <a:lumOff val="25000"/>
                </a:schemeClr>
              </a:solidFill>
              <a:latin typeface="メイリオ" panose="020B0604030504040204" pitchFamily="50" charset="-128"/>
              <a:ea typeface="メイリオ" panose="020B0604030504040204" pitchFamily="50" charset="-128"/>
            </a:endParaRPr>
          </a:p>
        </p:txBody>
      </p:sp>
      <p:sp>
        <p:nvSpPr>
          <p:cNvPr id="5" name="四角形: 角を丸くする 4">
            <a:extLst>
              <a:ext uri="{FF2B5EF4-FFF2-40B4-BE49-F238E27FC236}">
                <a16:creationId xmlns:a16="http://schemas.microsoft.com/office/drawing/2014/main" xmlns="" id="{E75760A5-CEC6-438B-A0BB-F56E37F5FA61}"/>
              </a:ext>
            </a:extLst>
          </p:cNvPr>
          <p:cNvSpPr/>
          <p:nvPr/>
        </p:nvSpPr>
        <p:spPr>
          <a:xfrm>
            <a:off x="3588883" y="2898632"/>
            <a:ext cx="5129561" cy="847493"/>
          </a:xfrm>
          <a:prstGeom prst="roundRect">
            <a:avLst/>
          </a:prstGeom>
          <a:solidFill>
            <a:srgbClr val="F6C5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b="1" spc="-150" dirty="0">
                <a:solidFill>
                  <a:schemeClr val="tx1">
                    <a:lumMod val="75000"/>
                    <a:lumOff val="25000"/>
                  </a:schemeClr>
                </a:solidFill>
                <a:latin typeface="メイリオ" panose="020B0604030504040204" pitchFamily="50" charset="-128"/>
                <a:ea typeface="メイリオ" panose="020B0604030504040204" pitchFamily="50" charset="-128"/>
              </a:rPr>
              <a:t>応募フォームから送信</a:t>
            </a:r>
          </a:p>
        </p:txBody>
      </p:sp>
      <p:sp>
        <p:nvSpPr>
          <p:cNvPr id="7" name="矢印: 右 6">
            <a:extLst>
              <a:ext uri="{FF2B5EF4-FFF2-40B4-BE49-F238E27FC236}">
                <a16:creationId xmlns:a16="http://schemas.microsoft.com/office/drawing/2014/main" xmlns="" id="{A51E53C0-984E-4E78-8A7B-BF0A9620E57E}"/>
              </a:ext>
            </a:extLst>
          </p:cNvPr>
          <p:cNvSpPr/>
          <p:nvPr/>
        </p:nvSpPr>
        <p:spPr>
          <a:xfrm rot="5400000">
            <a:off x="5884126" y="3408616"/>
            <a:ext cx="423746" cy="1706137"/>
          </a:xfrm>
          <a:prstGeom prst="rightArrow">
            <a:avLst/>
          </a:prstGeom>
          <a:solidFill>
            <a:srgbClr val="F6C5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xmlns="" id="{3D847276-09CC-43E8-970F-604022D2E123}"/>
              </a:ext>
            </a:extLst>
          </p:cNvPr>
          <p:cNvSpPr txBox="1"/>
          <p:nvPr/>
        </p:nvSpPr>
        <p:spPr>
          <a:xfrm>
            <a:off x="2984810" y="4777243"/>
            <a:ext cx="6222380" cy="954107"/>
          </a:xfrm>
          <a:prstGeom prst="rect">
            <a:avLst/>
          </a:prstGeom>
          <a:noFill/>
        </p:spPr>
        <p:txBody>
          <a:bodyPr wrap="square" rtlCol="0">
            <a:spAutoFit/>
          </a:bodyPr>
          <a:lstStyle/>
          <a:p>
            <a:pPr algn="ctr"/>
            <a:r>
              <a:rPr lang="ja-JP" altLang="en-US" sz="2800" dirty="0">
                <a:solidFill>
                  <a:schemeClr val="tx1">
                    <a:lumMod val="85000"/>
                    <a:lumOff val="15000"/>
                  </a:schemeClr>
                </a:solidFill>
                <a:latin typeface="メイリオ" panose="020B0604030504040204" pitchFamily="50" charset="-128"/>
                <a:ea typeface="メイリオ" panose="020B0604030504040204" pitchFamily="50" charset="-128"/>
              </a:rPr>
              <a:t>応募スケジュールは</a:t>
            </a:r>
            <a:endParaRPr lang="en-US" altLang="ja-JP" sz="2800" dirty="0">
              <a:solidFill>
                <a:schemeClr val="tx1">
                  <a:lumMod val="85000"/>
                  <a:lumOff val="15000"/>
                </a:schemeClr>
              </a:solidFill>
              <a:latin typeface="メイリオ" panose="020B0604030504040204" pitchFamily="50" charset="-128"/>
              <a:ea typeface="メイリオ" panose="020B0604030504040204" pitchFamily="50" charset="-128"/>
            </a:endParaRPr>
          </a:p>
          <a:p>
            <a:pPr algn="ctr"/>
            <a:r>
              <a:rPr kumimoji="1" lang="en-US" altLang="ja-JP" sz="2800" dirty="0">
                <a:solidFill>
                  <a:schemeClr val="tx1">
                    <a:lumMod val="85000"/>
                    <a:lumOff val="15000"/>
                  </a:schemeClr>
                </a:solidFill>
                <a:latin typeface="メイリオ" panose="020B0604030504040204" pitchFamily="50" charset="-128"/>
                <a:ea typeface="メイリオ" panose="020B0604030504040204" pitchFamily="50" charset="-128"/>
              </a:rPr>
              <a:t>WEB</a:t>
            </a:r>
            <a:r>
              <a:rPr kumimoji="1" lang="ja-JP" altLang="en-US" sz="2800" dirty="0">
                <a:solidFill>
                  <a:schemeClr val="tx1">
                    <a:lumMod val="85000"/>
                    <a:lumOff val="15000"/>
                  </a:schemeClr>
                </a:solidFill>
                <a:latin typeface="メイリオ" panose="020B0604030504040204" pitchFamily="50" charset="-128"/>
                <a:ea typeface="メイリオ" panose="020B0604030504040204" pitchFamily="50" charset="-128"/>
              </a:rPr>
              <a:t>サイトでご確認願います</a:t>
            </a:r>
          </a:p>
        </p:txBody>
      </p:sp>
    </p:spTree>
    <p:extLst>
      <p:ext uri="{BB962C8B-B14F-4D97-AF65-F5344CB8AC3E}">
        <p14:creationId xmlns:p14="http://schemas.microsoft.com/office/powerpoint/2010/main" val="208121894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3410" y="261735"/>
            <a:ext cx="6423837" cy="490904"/>
          </a:xfrm>
        </p:spPr>
        <p:txBody>
          <a:bodyPr/>
          <a:lstStyle/>
          <a:p>
            <a:r>
              <a:rPr kumimoji="1" lang="ja-JP" altLang="en-US" dirty="0"/>
              <a:t>選考の流れ</a:t>
            </a:r>
          </a:p>
        </p:txBody>
      </p:sp>
      <p:sp>
        <p:nvSpPr>
          <p:cNvPr id="3" name="四角形: 角を丸くする 10">
            <a:extLst>
              <a:ext uri="{FF2B5EF4-FFF2-40B4-BE49-F238E27FC236}">
                <a16:creationId xmlns:a16="http://schemas.microsoft.com/office/drawing/2014/main" xmlns="" id="{75125F86-27E1-4C9F-868B-E127A13E64E7}"/>
              </a:ext>
            </a:extLst>
          </p:cNvPr>
          <p:cNvSpPr/>
          <p:nvPr/>
        </p:nvSpPr>
        <p:spPr>
          <a:xfrm>
            <a:off x="3465328" y="2498629"/>
            <a:ext cx="5129561" cy="612000"/>
          </a:xfrm>
          <a:prstGeom prst="roundRect">
            <a:avLst/>
          </a:prstGeom>
          <a:solidFill>
            <a:srgbClr val="F6C55E"/>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600" b="1" dirty="0">
                <a:solidFill>
                  <a:schemeClr val="tx2">
                    <a:lumMod val="75000"/>
                  </a:schemeClr>
                </a:solidFill>
                <a:latin typeface="メイリオ" panose="020B0604030504040204" pitchFamily="50" charset="-128"/>
                <a:ea typeface="メイリオ" panose="020B0604030504040204" pitchFamily="50" charset="-128"/>
              </a:rPr>
              <a:t>書類選考（</a:t>
            </a:r>
            <a:r>
              <a:rPr kumimoji="1" lang="en-US" altLang="ja-JP" sz="2600" b="1" dirty="0">
                <a:solidFill>
                  <a:schemeClr val="tx2">
                    <a:lumMod val="75000"/>
                  </a:schemeClr>
                </a:solidFill>
                <a:latin typeface="メイリオ" panose="020B0604030504040204" pitchFamily="50" charset="-128"/>
                <a:ea typeface="メイリオ" panose="020B0604030504040204" pitchFamily="50" charset="-128"/>
              </a:rPr>
              <a:t>ES</a:t>
            </a:r>
            <a:r>
              <a:rPr kumimoji="1" lang="ja-JP" altLang="en-US" sz="2600" b="1" dirty="0">
                <a:solidFill>
                  <a:schemeClr val="tx2">
                    <a:lumMod val="75000"/>
                  </a:schemeClr>
                </a:solidFill>
                <a:latin typeface="メイリオ" panose="020B0604030504040204" pitchFamily="50" charset="-128"/>
                <a:ea typeface="メイリオ" panose="020B0604030504040204" pitchFamily="50" charset="-128"/>
              </a:rPr>
              <a:t>・</a:t>
            </a:r>
            <a:r>
              <a:rPr kumimoji="1" lang="en-US" altLang="ja-JP" sz="2600" b="1" dirty="0">
                <a:solidFill>
                  <a:schemeClr val="tx2">
                    <a:lumMod val="75000"/>
                  </a:schemeClr>
                </a:solidFill>
                <a:latin typeface="メイリオ" panose="020B0604030504040204" pitchFamily="50" charset="-128"/>
                <a:ea typeface="メイリオ" panose="020B0604030504040204" pitchFamily="50" charset="-128"/>
              </a:rPr>
              <a:t>WEB</a:t>
            </a:r>
            <a:r>
              <a:rPr kumimoji="1" lang="ja-JP" altLang="en-US" sz="2600" b="1" dirty="0">
                <a:solidFill>
                  <a:schemeClr val="tx2">
                    <a:lumMod val="75000"/>
                  </a:schemeClr>
                </a:solidFill>
                <a:latin typeface="メイリオ" panose="020B0604030504040204" pitchFamily="50" charset="-128"/>
                <a:ea typeface="メイリオ" panose="020B0604030504040204" pitchFamily="50" charset="-128"/>
              </a:rPr>
              <a:t>テスト）</a:t>
            </a:r>
          </a:p>
        </p:txBody>
      </p:sp>
      <p:sp>
        <p:nvSpPr>
          <p:cNvPr id="4" name="テキスト ボックス 3"/>
          <p:cNvSpPr txBox="1"/>
          <p:nvPr/>
        </p:nvSpPr>
        <p:spPr>
          <a:xfrm>
            <a:off x="2470648" y="1401845"/>
            <a:ext cx="7250703" cy="707886"/>
          </a:xfrm>
          <a:prstGeom prst="rect">
            <a:avLst/>
          </a:prstGeom>
          <a:noFill/>
        </p:spPr>
        <p:txBody>
          <a:bodyPr wrap="none" rtlCol="0">
            <a:spAutoFit/>
          </a:bodyPr>
          <a:lstStyle/>
          <a:p>
            <a:r>
              <a:rPr kumimoji="1" lang="ja-JP" altLang="en-US" sz="2000" dirty="0">
                <a:latin typeface="メイリオ" panose="020B0604030504040204" pitchFamily="50" charset="-128"/>
                <a:ea typeface="メイリオ" panose="020B0604030504040204" pitchFamily="50" charset="-128"/>
              </a:rPr>
              <a:t>応募者には順次</a:t>
            </a:r>
            <a:r>
              <a:rPr kumimoji="1" lang="en-US" altLang="ja-JP" sz="2000" dirty="0">
                <a:latin typeface="メイリオ" panose="020B0604030504040204" pitchFamily="50" charset="-128"/>
                <a:ea typeface="メイリオ" panose="020B0604030504040204" pitchFamily="50" charset="-128"/>
              </a:rPr>
              <a:t>WEB</a:t>
            </a:r>
            <a:r>
              <a:rPr kumimoji="1" lang="ja-JP" altLang="en-US" sz="2000" dirty="0">
                <a:latin typeface="メイリオ" panose="020B0604030504040204" pitchFamily="50" charset="-128"/>
                <a:ea typeface="メイリオ" panose="020B0604030504040204" pitchFamily="50" charset="-128"/>
              </a:rPr>
              <a:t>テストと</a:t>
            </a:r>
            <a:r>
              <a:rPr kumimoji="1" lang="en-US" altLang="ja-JP" sz="2000" dirty="0">
                <a:latin typeface="メイリオ" panose="020B0604030504040204" pitchFamily="50" charset="-128"/>
                <a:ea typeface="メイリオ" panose="020B0604030504040204" pitchFamily="50" charset="-128"/>
              </a:rPr>
              <a:t>ES</a:t>
            </a:r>
            <a:r>
              <a:rPr kumimoji="1" lang="ja-JP" altLang="en-US" sz="2000" dirty="0">
                <a:latin typeface="メイリオ" panose="020B0604030504040204" pitchFamily="50" charset="-128"/>
                <a:ea typeface="メイリオ" panose="020B0604030504040204" pitchFamily="50" charset="-128"/>
              </a:rPr>
              <a:t>提出の依頼をしますので</a:t>
            </a:r>
            <a:endParaRPr kumimoji="1" lang="en-US" altLang="ja-JP" sz="2000" dirty="0">
              <a:latin typeface="メイリオ" panose="020B0604030504040204" pitchFamily="50" charset="-128"/>
              <a:ea typeface="メイリオ" panose="020B0604030504040204" pitchFamily="50" charset="-128"/>
            </a:endParaRPr>
          </a:p>
          <a:p>
            <a:pPr algn="ctr"/>
            <a:r>
              <a:rPr lang="ja-JP" altLang="en-US" sz="2000" dirty="0">
                <a:latin typeface="メイリオ" panose="020B0604030504040204" pitchFamily="50" charset="-128"/>
                <a:ea typeface="メイリオ" panose="020B0604030504040204" pitchFamily="50" charset="-128"/>
              </a:rPr>
              <a:t>締切日までの</a:t>
            </a:r>
            <a:r>
              <a:rPr lang="en-US" altLang="ja-JP" sz="2000" dirty="0">
                <a:latin typeface="メイリオ" panose="020B0604030504040204" pitchFamily="50" charset="-128"/>
                <a:ea typeface="メイリオ" panose="020B0604030504040204" pitchFamily="50" charset="-128"/>
              </a:rPr>
              <a:t>ES</a:t>
            </a:r>
            <a:r>
              <a:rPr lang="ja-JP" altLang="en-US" sz="2000" dirty="0" err="1">
                <a:latin typeface="メイリオ" panose="020B0604030504040204" pitchFamily="50" charset="-128"/>
                <a:ea typeface="メイリオ" panose="020B0604030504040204" pitchFamily="50" charset="-128"/>
              </a:rPr>
              <a:t>の提</a:t>
            </a:r>
            <a:r>
              <a:rPr lang="ja-JP" altLang="en-US" sz="2000" dirty="0">
                <a:latin typeface="メイリオ" panose="020B0604030504040204" pitchFamily="50" charset="-128"/>
                <a:ea typeface="メイリオ" panose="020B0604030504040204" pitchFamily="50" charset="-128"/>
              </a:rPr>
              <a:t>出と</a:t>
            </a:r>
            <a:r>
              <a:rPr lang="en-US" altLang="ja-JP" sz="2000" dirty="0">
                <a:latin typeface="メイリオ" panose="020B0604030504040204" pitchFamily="50" charset="-128"/>
                <a:ea typeface="メイリオ" panose="020B0604030504040204" pitchFamily="50" charset="-128"/>
              </a:rPr>
              <a:t>WEB</a:t>
            </a:r>
            <a:r>
              <a:rPr lang="ja-JP" altLang="en-US" sz="2000" dirty="0">
                <a:latin typeface="メイリオ" panose="020B0604030504040204" pitchFamily="50" charset="-128"/>
                <a:ea typeface="メイリオ" panose="020B0604030504040204" pitchFamily="50" charset="-128"/>
              </a:rPr>
              <a:t>テストの受験をお願いします。</a:t>
            </a:r>
            <a:endParaRPr kumimoji="1" lang="ja-JP" altLang="en-US" sz="2000" dirty="0">
              <a:latin typeface="メイリオ" panose="020B0604030504040204" pitchFamily="50" charset="-128"/>
              <a:ea typeface="メイリオ" panose="020B0604030504040204" pitchFamily="50" charset="-128"/>
            </a:endParaRPr>
          </a:p>
        </p:txBody>
      </p:sp>
      <p:sp>
        <p:nvSpPr>
          <p:cNvPr id="5" name="四角形: 角を丸くする 10">
            <a:extLst>
              <a:ext uri="{FF2B5EF4-FFF2-40B4-BE49-F238E27FC236}">
                <a16:creationId xmlns:a16="http://schemas.microsoft.com/office/drawing/2014/main" xmlns="" id="{75125F86-27E1-4C9F-868B-E127A13E64E7}"/>
              </a:ext>
            </a:extLst>
          </p:cNvPr>
          <p:cNvSpPr/>
          <p:nvPr/>
        </p:nvSpPr>
        <p:spPr>
          <a:xfrm>
            <a:off x="3465328" y="3632176"/>
            <a:ext cx="5129561" cy="612000"/>
          </a:xfrm>
          <a:prstGeom prst="roundRect">
            <a:avLst/>
          </a:prstGeom>
          <a:solidFill>
            <a:srgbClr val="F6C55E"/>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600" b="1" dirty="0">
                <a:solidFill>
                  <a:schemeClr val="tx2">
                    <a:lumMod val="75000"/>
                  </a:schemeClr>
                </a:solidFill>
                <a:latin typeface="メイリオ" panose="020B0604030504040204" pitchFamily="50" charset="-128"/>
                <a:ea typeface="メイリオ" panose="020B0604030504040204" pitchFamily="50" charset="-128"/>
              </a:rPr>
              <a:t>面接選考２</a:t>
            </a:r>
            <a:r>
              <a:rPr lang="en-US" altLang="ja-JP" sz="2600" b="1" dirty="0">
                <a:solidFill>
                  <a:schemeClr val="tx2">
                    <a:lumMod val="75000"/>
                  </a:schemeClr>
                </a:solidFill>
                <a:latin typeface="メイリオ" panose="020B0604030504040204" pitchFamily="50" charset="-128"/>
                <a:ea typeface="メイリオ" panose="020B0604030504040204" pitchFamily="50" charset="-128"/>
              </a:rPr>
              <a:t>~3</a:t>
            </a:r>
            <a:r>
              <a:rPr lang="ja-JP" altLang="en-US" sz="2600" b="1" dirty="0">
                <a:solidFill>
                  <a:schemeClr val="tx2">
                    <a:lumMod val="75000"/>
                  </a:schemeClr>
                </a:solidFill>
                <a:latin typeface="メイリオ" panose="020B0604030504040204" pitchFamily="50" charset="-128"/>
                <a:ea typeface="メイリオ" panose="020B0604030504040204" pitchFamily="50" charset="-128"/>
              </a:rPr>
              <a:t>回</a:t>
            </a:r>
            <a:endParaRPr kumimoji="1" lang="ja-JP" altLang="en-US" sz="2600" b="1" dirty="0">
              <a:solidFill>
                <a:schemeClr val="tx2">
                  <a:lumMod val="75000"/>
                </a:schemeClr>
              </a:solidFill>
              <a:latin typeface="メイリオ" panose="020B0604030504040204" pitchFamily="50" charset="-128"/>
              <a:ea typeface="メイリオ" panose="020B0604030504040204" pitchFamily="50" charset="-128"/>
            </a:endParaRPr>
          </a:p>
        </p:txBody>
      </p:sp>
      <p:sp>
        <p:nvSpPr>
          <p:cNvPr id="6" name="四角形: 角を丸くする 10">
            <a:extLst>
              <a:ext uri="{FF2B5EF4-FFF2-40B4-BE49-F238E27FC236}">
                <a16:creationId xmlns:a16="http://schemas.microsoft.com/office/drawing/2014/main" xmlns="" id="{75125F86-27E1-4C9F-868B-E127A13E64E7}"/>
              </a:ext>
            </a:extLst>
          </p:cNvPr>
          <p:cNvSpPr/>
          <p:nvPr/>
        </p:nvSpPr>
        <p:spPr>
          <a:xfrm>
            <a:off x="3465327" y="4871128"/>
            <a:ext cx="5129561" cy="612000"/>
          </a:xfrm>
          <a:prstGeom prst="roundRect">
            <a:avLst/>
          </a:prstGeom>
          <a:solidFill>
            <a:srgbClr val="F6C55E"/>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600" b="1" dirty="0">
                <a:solidFill>
                  <a:schemeClr val="tx2">
                    <a:lumMod val="75000"/>
                  </a:schemeClr>
                </a:solidFill>
                <a:latin typeface="メイリオ" panose="020B0604030504040204" pitchFamily="50" charset="-128"/>
                <a:ea typeface="メイリオ" panose="020B0604030504040204" pitchFamily="50" charset="-128"/>
              </a:rPr>
              <a:t>内々定</a:t>
            </a:r>
            <a:endParaRPr kumimoji="1" lang="ja-JP" altLang="en-US" sz="2600" b="1" dirty="0">
              <a:solidFill>
                <a:schemeClr val="tx2">
                  <a:lumMod val="75000"/>
                </a:schemeClr>
              </a:solidFill>
              <a:latin typeface="メイリオ" panose="020B0604030504040204" pitchFamily="50" charset="-128"/>
              <a:ea typeface="メイリオ" panose="020B0604030504040204" pitchFamily="50" charset="-128"/>
            </a:endParaRPr>
          </a:p>
        </p:txBody>
      </p:sp>
      <p:sp>
        <p:nvSpPr>
          <p:cNvPr id="7" name="矢印: 右 6">
            <a:extLst>
              <a:ext uri="{FF2B5EF4-FFF2-40B4-BE49-F238E27FC236}">
                <a16:creationId xmlns:a16="http://schemas.microsoft.com/office/drawing/2014/main" xmlns="" id="{A51E53C0-984E-4E78-8A7B-BF0A9620E57E}"/>
              </a:ext>
            </a:extLst>
          </p:cNvPr>
          <p:cNvSpPr/>
          <p:nvPr/>
        </p:nvSpPr>
        <p:spPr>
          <a:xfrm rot="5400000">
            <a:off x="5884126" y="1393448"/>
            <a:ext cx="423746" cy="1706137"/>
          </a:xfrm>
          <a:prstGeom prst="rightArrow">
            <a:avLst/>
          </a:prstGeom>
          <a:solidFill>
            <a:srgbClr val="F6C5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矢印: 右 6">
            <a:extLst>
              <a:ext uri="{FF2B5EF4-FFF2-40B4-BE49-F238E27FC236}">
                <a16:creationId xmlns:a16="http://schemas.microsoft.com/office/drawing/2014/main" xmlns="" id="{A51E53C0-984E-4E78-8A7B-BF0A9620E57E}"/>
              </a:ext>
            </a:extLst>
          </p:cNvPr>
          <p:cNvSpPr/>
          <p:nvPr/>
        </p:nvSpPr>
        <p:spPr>
          <a:xfrm rot="5400000">
            <a:off x="5884125" y="2509673"/>
            <a:ext cx="423746" cy="1706137"/>
          </a:xfrm>
          <a:prstGeom prst="rightArrow">
            <a:avLst/>
          </a:prstGeom>
          <a:solidFill>
            <a:srgbClr val="F6C5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矢印: 右 6">
            <a:extLst>
              <a:ext uri="{FF2B5EF4-FFF2-40B4-BE49-F238E27FC236}">
                <a16:creationId xmlns:a16="http://schemas.microsoft.com/office/drawing/2014/main" xmlns="" id="{A51E53C0-984E-4E78-8A7B-BF0A9620E57E}"/>
              </a:ext>
            </a:extLst>
          </p:cNvPr>
          <p:cNvSpPr/>
          <p:nvPr/>
        </p:nvSpPr>
        <p:spPr>
          <a:xfrm rot="5400000">
            <a:off x="5884126" y="3655715"/>
            <a:ext cx="423746" cy="1706137"/>
          </a:xfrm>
          <a:prstGeom prst="rightArrow">
            <a:avLst/>
          </a:prstGeom>
          <a:solidFill>
            <a:srgbClr val="F6C5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1222814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a:extLst>
              <a:ext uri="{FF2B5EF4-FFF2-40B4-BE49-F238E27FC236}">
                <a16:creationId xmlns:a16="http://schemas.microsoft.com/office/drawing/2014/main" xmlns="" id="{3E513D28-8817-4F52-BAB9-3CE568F75B25}"/>
              </a:ext>
            </a:extLst>
          </p:cNvPr>
          <p:cNvPicPr>
            <a:picLocks noChangeAspect="1"/>
          </p:cNvPicPr>
          <p:nvPr/>
        </p:nvPicPr>
        <p:blipFill rotWithShape="1">
          <a:blip r:embed="rId3">
            <a:extLst>
              <a:ext uri="{28A0092B-C50C-407E-A947-70E740481C1C}">
                <a14:useLocalDpi xmlns:a14="http://schemas.microsoft.com/office/drawing/2010/main" val="0"/>
              </a:ext>
            </a:extLst>
          </a:blip>
          <a:srcRect l="250" t="10111" r="276" b="26284"/>
          <a:stretch/>
        </p:blipFill>
        <p:spPr>
          <a:xfrm>
            <a:off x="0" y="0"/>
            <a:ext cx="12192000" cy="5224713"/>
          </a:xfrm>
          <a:prstGeom prst="rect">
            <a:avLst/>
          </a:prstGeom>
        </p:spPr>
      </p:pic>
      <p:pic>
        <p:nvPicPr>
          <p:cNvPr id="3" name="図 2">
            <a:extLst>
              <a:ext uri="{FF2B5EF4-FFF2-40B4-BE49-F238E27FC236}">
                <a16:creationId xmlns:a16="http://schemas.microsoft.com/office/drawing/2014/main" xmlns="" id="{7B1887F0-BB6D-4C69-B945-107FEE560E2C}"/>
              </a:ext>
            </a:extLst>
          </p:cNvPr>
          <p:cNvPicPr>
            <a:picLocks noChangeAspect="1"/>
          </p:cNvPicPr>
          <p:nvPr/>
        </p:nvPicPr>
        <p:blipFill rotWithShape="1">
          <a:blip r:embed="rId4">
            <a:extLst>
              <a:ext uri="{28A0092B-C50C-407E-A947-70E740481C1C}">
                <a14:useLocalDpi xmlns:a14="http://schemas.microsoft.com/office/drawing/2010/main" val="0"/>
              </a:ext>
            </a:extLst>
          </a:blip>
          <a:srcRect l="70" r="291"/>
          <a:stretch/>
        </p:blipFill>
        <p:spPr>
          <a:xfrm>
            <a:off x="0" y="2879111"/>
            <a:ext cx="12190306" cy="2841233"/>
          </a:xfrm>
          <a:prstGeom prst="rect">
            <a:avLst/>
          </a:prstGeom>
        </p:spPr>
      </p:pic>
      <p:pic>
        <p:nvPicPr>
          <p:cNvPr id="2" name="図 1">
            <a:extLst>
              <a:ext uri="{FF2B5EF4-FFF2-40B4-BE49-F238E27FC236}">
                <a16:creationId xmlns:a16="http://schemas.microsoft.com/office/drawing/2014/main" xmlns="" id="{7CA54271-2078-4332-A50F-64A3EEF02563}"/>
              </a:ext>
            </a:extLst>
          </p:cNvPr>
          <p:cNvPicPr>
            <a:picLocks noChangeAspect="1"/>
          </p:cNvPicPr>
          <p:nvPr/>
        </p:nvPicPr>
        <p:blipFill rotWithShape="1">
          <a:blip r:embed="rId5">
            <a:extLst>
              <a:ext uri="{28A0092B-C50C-407E-A947-70E740481C1C}">
                <a14:useLocalDpi xmlns:a14="http://schemas.microsoft.com/office/drawing/2010/main" val="0"/>
              </a:ext>
            </a:extLst>
          </a:blip>
          <a:srcRect b="619"/>
          <a:stretch/>
        </p:blipFill>
        <p:spPr>
          <a:xfrm>
            <a:off x="0" y="2911528"/>
            <a:ext cx="12192000" cy="3946472"/>
          </a:xfrm>
          <a:prstGeom prst="rect">
            <a:avLst/>
          </a:prstGeom>
        </p:spPr>
      </p:pic>
      <p:sp>
        <p:nvSpPr>
          <p:cNvPr id="14" name="テキスト ボックス 13">
            <a:extLst>
              <a:ext uri="{FF2B5EF4-FFF2-40B4-BE49-F238E27FC236}">
                <a16:creationId xmlns:a16="http://schemas.microsoft.com/office/drawing/2014/main" xmlns="" id="{19FD1D35-CD65-4AE9-AB87-01B907292B7B}"/>
              </a:ext>
            </a:extLst>
          </p:cNvPr>
          <p:cNvSpPr txBox="1"/>
          <p:nvPr/>
        </p:nvSpPr>
        <p:spPr>
          <a:xfrm>
            <a:off x="658164" y="4828987"/>
            <a:ext cx="7781297" cy="923330"/>
          </a:xfrm>
          <a:prstGeom prst="rect">
            <a:avLst/>
          </a:prstGeom>
          <a:noFill/>
        </p:spPr>
        <p:txBody>
          <a:bodyPr wrap="none" rtlCol="0">
            <a:spAutoFit/>
          </a:bodyPr>
          <a:lstStyle/>
          <a:p>
            <a:r>
              <a:rPr kumimoji="1" lang="en-US" altLang="ja-JP" sz="5400" b="1" dirty="0">
                <a:solidFill>
                  <a:schemeClr val="bg1"/>
                </a:solidFill>
                <a:latin typeface="メイリオ" panose="020B0604030504040204" pitchFamily="50" charset="-128"/>
                <a:ea typeface="メイリオ" panose="020B0604030504040204" pitchFamily="50" charset="-128"/>
                <a:cs typeface="Segoe UI" panose="020B0502040204020203" pitchFamily="34" charset="0"/>
              </a:rPr>
              <a:t>1.</a:t>
            </a:r>
            <a:r>
              <a:rPr kumimoji="1" lang="ja-JP" altLang="en-US" sz="5400" b="1" dirty="0">
                <a:solidFill>
                  <a:schemeClr val="bg1"/>
                </a:solidFill>
                <a:latin typeface="メイリオ" panose="020B0604030504040204" pitchFamily="50" charset="-128"/>
                <a:ea typeface="メイリオ" panose="020B0604030504040204" pitchFamily="50" charset="-128"/>
                <a:cs typeface="Segoe UI" panose="020B0502040204020203" pitchFamily="34" charset="0"/>
              </a:rPr>
              <a:t>企業概要と事業の強み</a:t>
            </a:r>
          </a:p>
        </p:txBody>
      </p:sp>
      <p:cxnSp>
        <p:nvCxnSpPr>
          <p:cNvPr id="31" name="直線コネクタ 30">
            <a:extLst>
              <a:ext uri="{FF2B5EF4-FFF2-40B4-BE49-F238E27FC236}">
                <a16:creationId xmlns:a16="http://schemas.microsoft.com/office/drawing/2014/main" xmlns="" id="{70DFE186-0545-4625-BC5F-06E149EBB6F8}"/>
              </a:ext>
            </a:extLst>
          </p:cNvPr>
          <p:cNvCxnSpPr>
            <a:cxnSpLocks/>
          </p:cNvCxnSpPr>
          <p:nvPr/>
        </p:nvCxnSpPr>
        <p:spPr>
          <a:xfrm>
            <a:off x="757766" y="5801032"/>
            <a:ext cx="5364000" cy="0"/>
          </a:xfrm>
          <a:prstGeom prst="line">
            <a:avLst/>
          </a:prstGeom>
          <a:ln w="38100">
            <a:solidFill>
              <a:srgbClr val="F6C55E"/>
            </a:solidFill>
          </a:ln>
        </p:spPr>
        <p:style>
          <a:lnRef idx="1">
            <a:schemeClr val="accent1"/>
          </a:lnRef>
          <a:fillRef idx="0">
            <a:schemeClr val="accent1"/>
          </a:fillRef>
          <a:effectRef idx="0">
            <a:schemeClr val="accent1"/>
          </a:effectRef>
          <a:fontRef idx="minor">
            <a:schemeClr val="tx1"/>
          </a:fontRef>
        </p:style>
      </p:cxnSp>
      <p:sp>
        <p:nvSpPr>
          <p:cNvPr id="34" name="テキスト ボックス 33">
            <a:extLst>
              <a:ext uri="{FF2B5EF4-FFF2-40B4-BE49-F238E27FC236}">
                <a16:creationId xmlns:a16="http://schemas.microsoft.com/office/drawing/2014/main" xmlns="" id="{2F49DA31-4B9F-4277-A087-D91D70AD0E5D}"/>
              </a:ext>
            </a:extLst>
          </p:cNvPr>
          <p:cNvSpPr txBox="1"/>
          <p:nvPr/>
        </p:nvSpPr>
        <p:spPr>
          <a:xfrm>
            <a:off x="658164" y="5898464"/>
            <a:ext cx="4852610" cy="523220"/>
          </a:xfrm>
          <a:prstGeom prst="rect">
            <a:avLst/>
          </a:prstGeom>
          <a:noFill/>
        </p:spPr>
        <p:txBody>
          <a:bodyPr wrap="none" rtlCol="0">
            <a:spAutoFit/>
          </a:bodyPr>
          <a:lstStyle/>
          <a:p>
            <a:r>
              <a:rPr lang="ja-JP" altLang="en-US" sz="2800" dirty="0">
                <a:solidFill>
                  <a:schemeClr val="bg1"/>
                </a:solidFill>
                <a:latin typeface="メイリオ" panose="020B0604030504040204" pitchFamily="50" charset="-128"/>
                <a:ea typeface="メイリオ" panose="020B0604030504040204" pitchFamily="50" charset="-128"/>
                <a:cs typeface="Segoe UI" panose="020B0502040204020203" pitchFamily="34" charset="0"/>
              </a:rPr>
              <a:t>ビューポイント重工株式会社</a:t>
            </a:r>
            <a:endParaRPr kumimoji="1" lang="ja-JP" altLang="en-US" sz="2800" dirty="0">
              <a:solidFill>
                <a:schemeClr val="bg1"/>
              </a:solidFill>
              <a:latin typeface="メイリオ" panose="020B0604030504040204" pitchFamily="50" charset="-128"/>
              <a:ea typeface="メイリオ" panose="020B0604030504040204" pitchFamily="50" charset="-128"/>
              <a:cs typeface="Segoe UI" panose="020B0502040204020203" pitchFamily="34" charset="0"/>
            </a:endParaRPr>
          </a:p>
        </p:txBody>
      </p:sp>
    </p:spTree>
    <p:extLst>
      <p:ext uri="{BB962C8B-B14F-4D97-AF65-F5344CB8AC3E}">
        <p14:creationId xmlns:p14="http://schemas.microsoft.com/office/powerpoint/2010/main" val="40445534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641BD2C6-2BC9-4F99-BF77-81FD9A48A0CE}"/>
              </a:ext>
            </a:extLst>
          </p:cNvPr>
          <p:cNvSpPr>
            <a:spLocks noGrp="1"/>
          </p:cNvSpPr>
          <p:nvPr>
            <p:ph type="title"/>
          </p:nvPr>
        </p:nvSpPr>
        <p:spPr/>
        <p:txBody>
          <a:bodyPr/>
          <a:lstStyle/>
          <a:p>
            <a:r>
              <a:rPr kumimoji="1" lang="ja-JP" altLang="en-US" dirty="0"/>
              <a:t>企業</a:t>
            </a:r>
            <a:r>
              <a:rPr kumimoji="1" lang="en-US" altLang="ja-JP" dirty="0"/>
              <a:t>DATA</a:t>
            </a:r>
            <a:endParaRPr kumimoji="1" lang="ja-JP" altLang="en-US" dirty="0"/>
          </a:p>
        </p:txBody>
      </p:sp>
      <p:graphicFrame>
        <p:nvGraphicFramePr>
          <p:cNvPr id="3" name="表 2">
            <a:extLst>
              <a:ext uri="{FF2B5EF4-FFF2-40B4-BE49-F238E27FC236}">
                <a16:creationId xmlns:a16="http://schemas.microsoft.com/office/drawing/2014/main" xmlns="" id="{C537F459-5D53-484D-9229-2C3D55E1DF18}"/>
              </a:ext>
            </a:extLst>
          </p:cNvPr>
          <p:cNvGraphicFramePr>
            <a:graphicFrameLocks noGrp="1"/>
          </p:cNvGraphicFramePr>
          <p:nvPr>
            <p:extLst>
              <p:ext uri="{D42A27DB-BD31-4B8C-83A1-F6EECF244321}">
                <p14:modId xmlns:p14="http://schemas.microsoft.com/office/powerpoint/2010/main" val="1422429670"/>
              </p:ext>
            </p:extLst>
          </p:nvPr>
        </p:nvGraphicFramePr>
        <p:xfrm>
          <a:off x="372000" y="1289663"/>
          <a:ext cx="11448000" cy="4990368"/>
        </p:xfrm>
        <a:graphic>
          <a:graphicData uri="http://schemas.openxmlformats.org/drawingml/2006/table">
            <a:tbl>
              <a:tblPr firstRow="1" bandRow="1">
                <a:tableStyleId>{2D5ABB26-0587-4C30-8999-92F81FD0307C}</a:tableStyleId>
              </a:tblPr>
              <a:tblGrid>
                <a:gridCol w="2592000">
                  <a:extLst>
                    <a:ext uri="{9D8B030D-6E8A-4147-A177-3AD203B41FA5}">
                      <a16:colId xmlns:a16="http://schemas.microsoft.com/office/drawing/2014/main" xmlns="" val="749954775"/>
                    </a:ext>
                  </a:extLst>
                </a:gridCol>
                <a:gridCol w="8856000">
                  <a:extLst>
                    <a:ext uri="{9D8B030D-6E8A-4147-A177-3AD203B41FA5}">
                      <a16:colId xmlns:a16="http://schemas.microsoft.com/office/drawing/2014/main" xmlns="" val="3908146384"/>
                    </a:ext>
                  </a:extLst>
                </a:gridCol>
              </a:tblGrid>
              <a:tr h="643452">
                <a:tc>
                  <a:txBody>
                    <a:bodyPr/>
                    <a:lstStyle/>
                    <a:p>
                      <a:r>
                        <a:rPr kumimoji="1" lang="ja-JP" altLang="en-US" sz="2400" dirty="0">
                          <a:solidFill>
                            <a:schemeClr val="bg1"/>
                          </a:solidFill>
                          <a:latin typeface="Arial Black" panose="020B0A04020102020204" pitchFamily="34" charset="0"/>
                          <a:ea typeface="メイリオ" panose="020B0604030504040204" pitchFamily="50" charset="-128"/>
                        </a:rPr>
                        <a:t>創業</a:t>
                      </a:r>
                      <a:endParaRPr kumimoji="1" lang="ja-JP" altLang="en-US" sz="2400" b="1" dirty="0">
                        <a:solidFill>
                          <a:schemeClr val="bg1"/>
                        </a:solidFill>
                        <a:latin typeface="Arial Black" panose="020B0A04020102020204" pitchFamily="34" charset="0"/>
                        <a:ea typeface="メイリオ" panose="020B0604030504040204"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r>
                        <a:rPr kumimoji="1" lang="en-US" altLang="ja-JP" sz="2400" dirty="0">
                          <a:solidFill>
                            <a:schemeClr val="bg1"/>
                          </a:solidFill>
                          <a:latin typeface="Arial Black" panose="020B0A04020102020204" pitchFamily="34" charset="0"/>
                          <a:ea typeface="メイリオ" panose="020B0604030504040204" pitchFamily="50" charset="-128"/>
                        </a:rPr>
                        <a:t>1908</a:t>
                      </a:r>
                      <a:r>
                        <a:rPr kumimoji="1" lang="ja-JP" altLang="en-US" sz="2400" dirty="0">
                          <a:solidFill>
                            <a:schemeClr val="bg1"/>
                          </a:solidFill>
                          <a:latin typeface="Arial Black" panose="020B0A04020102020204" pitchFamily="34" charset="0"/>
                          <a:ea typeface="メイリオ" panose="020B0604030504040204" pitchFamily="50" charset="-128"/>
                        </a:rPr>
                        <a:t>（明治</a:t>
                      </a:r>
                      <a:r>
                        <a:rPr kumimoji="1" lang="en-US" altLang="ja-JP" sz="2400" dirty="0">
                          <a:solidFill>
                            <a:schemeClr val="bg1"/>
                          </a:solidFill>
                          <a:latin typeface="Arial Black" panose="020B0A04020102020204" pitchFamily="34" charset="0"/>
                          <a:ea typeface="メイリオ" panose="020B0604030504040204" pitchFamily="50" charset="-128"/>
                        </a:rPr>
                        <a:t>41</a:t>
                      </a:r>
                      <a:r>
                        <a:rPr kumimoji="1" lang="ja-JP" altLang="en-US" sz="2400" dirty="0">
                          <a:solidFill>
                            <a:schemeClr val="bg1"/>
                          </a:solidFill>
                          <a:latin typeface="Arial Black" panose="020B0A04020102020204" pitchFamily="34" charset="0"/>
                          <a:ea typeface="メイリオ" panose="020B0604030504040204" pitchFamily="50" charset="-128"/>
                        </a:rPr>
                        <a:t>）年</a:t>
                      </a:r>
                      <a:endParaRPr kumimoji="1" lang="ja-JP" altLang="en-US" sz="2400" b="1" dirty="0">
                        <a:solidFill>
                          <a:schemeClr val="bg1"/>
                        </a:solidFill>
                        <a:latin typeface="Arial Black" panose="020B0A04020102020204" pitchFamily="34" charset="0"/>
                        <a:ea typeface="メイリオ" panose="020B0604030504040204"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3656834509"/>
                  </a:ext>
                </a:extLst>
              </a:tr>
              <a:tr h="643452">
                <a:tc>
                  <a:txBody>
                    <a:bodyPr/>
                    <a:lstStyle/>
                    <a:p>
                      <a:r>
                        <a:rPr kumimoji="1" lang="ja-JP" altLang="en-US" sz="2400" dirty="0">
                          <a:solidFill>
                            <a:schemeClr val="bg1"/>
                          </a:solidFill>
                          <a:latin typeface="Arial Black" panose="020B0A04020102020204" pitchFamily="34" charset="0"/>
                          <a:ea typeface="メイリオ" panose="020B0604030504040204" pitchFamily="50" charset="-128"/>
                        </a:rPr>
                        <a:t>設立</a:t>
                      </a:r>
                      <a:endParaRPr kumimoji="1" lang="ja-JP" altLang="en-US" sz="2400" b="1" dirty="0">
                        <a:solidFill>
                          <a:schemeClr val="bg1"/>
                        </a:solidFill>
                        <a:latin typeface="Arial Black" panose="020B0A04020102020204" pitchFamily="34" charset="0"/>
                        <a:ea typeface="メイリオ" panose="020B0604030504040204"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r>
                        <a:rPr kumimoji="1" lang="en-US" altLang="ja-JP" sz="2400" dirty="0">
                          <a:solidFill>
                            <a:schemeClr val="bg1"/>
                          </a:solidFill>
                          <a:latin typeface="Arial Black" panose="020B0A04020102020204" pitchFamily="34" charset="0"/>
                          <a:ea typeface="メイリオ" panose="020B0604030504040204" pitchFamily="50" charset="-128"/>
                        </a:rPr>
                        <a:t>1940</a:t>
                      </a:r>
                      <a:r>
                        <a:rPr kumimoji="1" lang="ja-JP" altLang="en-US" sz="2400" dirty="0">
                          <a:solidFill>
                            <a:schemeClr val="bg1"/>
                          </a:solidFill>
                          <a:latin typeface="Arial Black" panose="020B0A04020102020204" pitchFamily="34" charset="0"/>
                          <a:ea typeface="メイリオ" panose="020B0604030504040204" pitchFamily="50" charset="-128"/>
                        </a:rPr>
                        <a:t>（昭和</a:t>
                      </a:r>
                      <a:r>
                        <a:rPr kumimoji="1" lang="en-US" altLang="ja-JP" sz="2400" dirty="0">
                          <a:solidFill>
                            <a:schemeClr val="bg1"/>
                          </a:solidFill>
                          <a:latin typeface="Arial Black" panose="020B0A04020102020204" pitchFamily="34" charset="0"/>
                          <a:ea typeface="メイリオ" panose="020B0604030504040204" pitchFamily="50" charset="-128"/>
                        </a:rPr>
                        <a:t>15</a:t>
                      </a:r>
                      <a:r>
                        <a:rPr kumimoji="1" lang="ja-JP" altLang="en-US" sz="2400" dirty="0">
                          <a:solidFill>
                            <a:schemeClr val="bg1"/>
                          </a:solidFill>
                          <a:latin typeface="Arial Black" panose="020B0A04020102020204" pitchFamily="34" charset="0"/>
                          <a:ea typeface="メイリオ" panose="020B0604030504040204" pitchFamily="50" charset="-128"/>
                        </a:rPr>
                        <a:t>）年</a:t>
                      </a:r>
                      <a:endParaRPr kumimoji="1" lang="ja-JP" altLang="en-US" sz="2400" b="1" dirty="0">
                        <a:solidFill>
                          <a:schemeClr val="bg1"/>
                        </a:solidFill>
                        <a:latin typeface="Arial Black" panose="020B0A04020102020204" pitchFamily="34" charset="0"/>
                        <a:ea typeface="メイリオ" panose="020B0604030504040204"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958688968"/>
                  </a:ext>
                </a:extLst>
              </a:tr>
              <a:tr h="643452">
                <a:tc>
                  <a:txBody>
                    <a:bodyPr/>
                    <a:lstStyle/>
                    <a:p>
                      <a:r>
                        <a:rPr kumimoji="1" lang="ja-JP" altLang="en-US" sz="2400" dirty="0">
                          <a:solidFill>
                            <a:schemeClr val="bg1"/>
                          </a:solidFill>
                          <a:latin typeface="Arial Black" panose="020B0A04020102020204" pitchFamily="34" charset="0"/>
                          <a:ea typeface="メイリオ" panose="020B0604030504040204" pitchFamily="50" charset="-128"/>
                        </a:rPr>
                        <a:t>本社</a:t>
                      </a:r>
                      <a:endParaRPr kumimoji="1" lang="ja-JP" altLang="en-US" sz="2400" b="1" dirty="0">
                        <a:solidFill>
                          <a:schemeClr val="bg1"/>
                        </a:solidFill>
                        <a:latin typeface="Arial Black" panose="020B0A04020102020204" pitchFamily="34" charset="0"/>
                        <a:ea typeface="メイリオ" panose="020B0604030504040204"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r>
                        <a:rPr kumimoji="1" lang="ja-JP" altLang="en-US" sz="2400" dirty="0">
                          <a:solidFill>
                            <a:schemeClr val="bg1"/>
                          </a:solidFill>
                          <a:latin typeface="Arial Black" panose="020B0A04020102020204" pitchFamily="34" charset="0"/>
                          <a:ea typeface="メイリオ" panose="020B0604030504040204" pitchFamily="50" charset="-128"/>
                        </a:rPr>
                        <a:t>東京都港区</a:t>
                      </a:r>
                      <a:endParaRPr kumimoji="1" lang="ja-JP" altLang="en-US" sz="2400" b="1" dirty="0">
                        <a:solidFill>
                          <a:schemeClr val="bg1"/>
                        </a:solidFill>
                        <a:latin typeface="Arial Black" panose="020B0A04020102020204" pitchFamily="34" charset="0"/>
                        <a:ea typeface="メイリオ" panose="020B0604030504040204"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4285474871"/>
                  </a:ext>
                </a:extLst>
              </a:tr>
              <a:tr h="643452">
                <a:tc>
                  <a:txBody>
                    <a:bodyPr/>
                    <a:lstStyle/>
                    <a:p>
                      <a:r>
                        <a:rPr kumimoji="1" lang="ja-JP" altLang="en-US" sz="2400" dirty="0">
                          <a:solidFill>
                            <a:schemeClr val="bg1"/>
                          </a:solidFill>
                          <a:latin typeface="Arial Black" panose="020B0A04020102020204" pitchFamily="34" charset="0"/>
                          <a:ea typeface="メイリオ" panose="020B0604030504040204" pitchFamily="50" charset="-128"/>
                        </a:rPr>
                        <a:t>資本金</a:t>
                      </a:r>
                      <a:endParaRPr kumimoji="1" lang="ja-JP" altLang="en-US" sz="2400" b="1" dirty="0">
                        <a:solidFill>
                          <a:schemeClr val="bg1"/>
                        </a:solidFill>
                        <a:latin typeface="Arial Black" panose="020B0A04020102020204" pitchFamily="34" charset="0"/>
                        <a:ea typeface="メイリオ" panose="020B0604030504040204"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r>
                        <a:rPr kumimoji="1" lang="en-US" altLang="ja-JP" sz="2400" dirty="0">
                          <a:solidFill>
                            <a:schemeClr val="bg1"/>
                          </a:solidFill>
                          <a:latin typeface="Arial Black" panose="020B0A04020102020204" pitchFamily="34" charset="0"/>
                          <a:ea typeface="メイリオ" panose="020B0604030504040204" pitchFamily="50" charset="-128"/>
                        </a:rPr>
                        <a:t>275</a:t>
                      </a:r>
                      <a:r>
                        <a:rPr kumimoji="1" lang="ja-JP" altLang="en-US" sz="2400" dirty="0">
                          <a:solidFill>
                            <a:schemeClr val="bg1"/>
                          </a:solidFill>
                          <a:latin typeface="Arial Black" panose="020B0A04020102020204" pitchFamily="34" charset="0"/>
                          <a:ea typeface="メイリオ" panose="020B0604030504040204" pitchFamily="50" charset="-128"/>
                        </a:rPr>
                        <a:t>億円（</a:t>
                      </a:r>
                      <a:r>
                        <a:rPr kumimoji="1" lang="en-US" altLang="ja-JP" sz="2400" dirty="0">
                          <a:solidFill>
                            <a:schemeClr val="bg1"/>
                          </a:solidFill>
                          <a:latin typeface="Arial Black" panose="020B0A04020102020204" pitchFamily="34" charset="0"/>
                          <a:ea typeface="メイリオ" panose="020B0604030504040204" pitchFamily="50" charset="-128"/>
                        </a:rPr>
                        <a:t>2018</a:t>
                      </a:r>
                      <a:r>
                        <a:rPr kumimoji="1" lang="ja-JP" altLang="en-US" sz="2400" dirty="0">
                          <a:solidFill>
                            <a:schemeClr val="bg1"/>
                          </a:solidFill>
                          <a:latin typeface="Arial Black" panose="020B0A04020102020204" pitchFamily="34" charset="0"/>
                          <a:ea typeface="メイリオ" panose="020B0604030504040204" pitchFamily="50" charset="-128"/>
                        </a:rPr>
                        <a:t>年</a:t>
                      </a:r>
                      <a:r>
                        <a:rPr kumimoji="1" lang="en-US" altLang="ja-JP" sz="2400" dirty="0">
                          <a:solidFill>
                            <a:schemeClr val="bg1"/>
                          </a:solidFill>
                          <a:latin typeface="Arial Black" panose="020B0A04020102020204" pitchFamily="34" charset="0"/>
                          <a:ea typeface="メイリオ" panose="020B0604030504040204" pitchFamily="50" charset="-128"/>
                        </a:rPr>
                        <a:t>8</a:t>
                      </a:r>
                      <a:r>
                        <a:rPr kumimoji="1" lang="ja-JP" altLang="en-US" sz="2400" dirty="0">
                          <a:solidFill>
                            <a:schemeClr val="bg1"/>
                          </a:solidFill>
                          <a:latin typeface="Arial Black" panose="020B0A04020102020204" pitchFamily="34" charset="0"/>
                          <a:ea typeface="メイリオ" panose="020B0604030504040204" pitchFamily="50" charset="-128"/>
                        </a:rPr>
                        <a:t>月期）</a:t>
                      </a:r>
                      <a:endParaRPr kumimoji="1" lang="ja-JP" altLang="en-US" sz="2400" b="1" dirty="0">
                        <a:solidFill>
                          <a:schemeClr val="bg1"/>
                        </a:solidFill>
                        <a:latin typeface="Arial Black" panose="020B0A04020102020204" pitchFamily="34" charset="0"/>
                        <a:ea typeface="メイリオ" panose="020B0604030504040204"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3621067569"/>
                  </a:ext>
                </a:extLst>
              </a:tr>
              <a:tr h="643452">
                <a:tc>
                  <a:txBody>
                    <a:bodyPr/>
                    <a:lstStyle/>
                    <a:p>
                      <a:r>
                        <a:rPr kumimoji="1" lang="ja-JP" altLang="en-US" sz="2400" dirty="0">
                          <a:solidFill>
                            <a:schemeClr val="bg1"/>
                          </a:solidFill>
                          <a:latin typeface="Arial Black" panose="020B0A04020102020204" pitchFamily="34" charset="0"/>
                          <a:ea typeface="メイリオ" panose="020B0604030504040204" pitchFamily="50" charset="-128"/>
                        </a:rPr>
                        <a:t>売上高</a:t>
                      </a:r>
                      <a:endParaRPr kumimoji="1" lang="ja-JP" altLang="en-US" sz="2400" b="1" dirty="0">
                        <a:solidFill>
                          <a:schemeClr val="bg1"/>
                        </a:solidFill>
                        <a:latin typeface="Arial Black" panose="020B0A04020102020204" pitchFamily="34" charset="0"/>
                        <a:ea typeface="メイリオ" panose="020B0604030504040204"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r>
                        <a:rPr kumimoji="1" lang="en-US" altLang="ja-JP" sz="2400" dirty="0">
                          <a:solidFill>
                            <a:schemeClr val="bg1"/>
                          </a:solidFill>
                          <a:latin typeface="Arial Black" panose="020B0A04020102020204" pitchFamily="34" charset="0"/>
                          <a:ea typeface="メイリオ" panose="020B0604030504040204" pitchFamily="50" charset="-128"/>
                        </a:rPr>
                        <a:t>1,458</a:t>
                      </a:r>
                      <a:r>
                        <a:rPr kumimoji="1" lang="ja-JP" altLang="en-US" sz="2400" dirty="0">
                          <a:solidFill>
                            <a:schemeClr val="bg1"/>
                          </a:solidFill>
                          <a:latin typeface="Arial Black" panose="020B0A04020102020204" pitchFamily="34" charset="0"/>
                          <a:ea typeface="メイリオ" panose="020B0604030504040204" pitchFamily="50" charset="-128"/>
                        </a:rPr>
                        <a:t>億円（</a:t>
                      </a:r>
                      <a:r>
                        <a:rPr kumimoji="1" lang="en-US" altLang="ja-JP" sz="2400" dirty="0">
                          <a:solidFill>
                            <a:schemeClr val="bg1"/>
                          </a:solidFill>
                          <a:latin typeface="Arial Black" panose="020B0A04020102020204" pitchFamily="34" charset="0"/>
                          <a:ea typeface="メイリオ" panose="020B0604030504040204" pitchFamily="50" charset="-128"/>
                        </a:rPr>
                        <a:t>2018</a:t>
                      </a:r>
                      <a:r>
                        <a:rPr kumimoji="1" lang="ja-JP" altLang="en-US" sz="2400" dirty="0">
                          <a:solidFill>
                            <a:schemeClr val="bg1"/>
                          </a:solidFill>
                          <a:latin typeface="Arial Black" panose="020B0A04020102020204" pitchFamily="34" charset="0"/>
                          <a:ea typeface="メイリオ" panose="020B0604030504040204" pitchFamily="50" charset="-128"/>
                        </a:rPr>
                        <a:t>年</a:t>
                      </a:r>
                      <a:r>
                        <a:rPr kumimoji="1" lang="en-US" altLang="ja-JP" sz="2400" dirty="0">
                          <a:solidFill>
                            <a:schemeClr val="bg1"/>
                          </a:solidFill>
                          <a:latin typeface="Arial Black" panose="020B0A04020102020204" pitchFamily="34" charset="0"/>
                          <a:ea typeface="メイリオ" panose="020B0604030504040204" pitchFamily="50" charset="-128"/>
                        </a:rPr>
                        <a:t>3</a:t>
                      </a:r>
                      <a:r>
                        <a:rPr kumimoji="1" lang="ja-JP" altLang="en-US" sz="2400" dirty="0">
                          <a:solidFill>
                            <a:schemeClr val="bg1"/>
                          </a:solidFill>
                          <a:latin typeface="Arial Black" panose="020B0A04020102020204" pitchFamily="34" charset="0"/>
                          <a:ea typeface="メイリオ" panose="020B0604030504040204" pitchFamily="50" charset="-128"/>
                        </a:rPr>
                        <a:t>月期）</a:t>
                      </a:r>
                      <a:endParaRPr kumimoji="1" lang="ja-JP" altLang="en-US" sz="2400" b="1" dirty="0">
                        <a:solidFill>
                          <a:schemeClr val="bg1"/>
                        </a:solidFill>
                        <a:latin typeface="Arial Black" panose="020B0A04020102020204" pitchFamily="34" charset="0"/>
                        <a:ea typeface="メイリオ" panose="020B0604030504040204"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2637856366"/>
                  </a:ext>
                </a:extLst>
              </a:tr>
              <a:tr h="643452">
                <a:tc>
                  <a:txBody>
                    <a:bodyPr/>
                    <a:lstStyle/>
                    <a:p>
                      <a:r>
                        <a:rPr kumimoji="1" lang="ja-JP" altLang="en-US" sz="2400" dirty="0">
                          <a:solidFill>
                            <a:schemeClr val="bg1"/>
                          </a:solidFill>
                          <a:latin typeface="Arial Black" panose="020B0A04020102020204" pitchFamily="34" charset="0"/>
                          <a:ea typeface="メイリオ" panose="020B0604030504040204" pitchFamily="50" charset="-128"/>
                        </a:rPr>
                        <a:t>従業員数</a:t>
                      </a:r>
                      <a:endParaRPr kumimoji="1" lang="ja-JP" altLang="en-US" sz="2400" b="1" dirty="0">
                        <a:solidFill>
                          <a:schemeClr val="bg1"/>
                        </a:solidFill>
                        <a:latin typeface="Arial Black" panose="020B0A04020102020204" pitchFamily="34" charset="0"/>
                        <a:ea typeface="メイリオ" panose="020B0604030504040204"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r>
                        <a:rPr kumimoji="1" lang="ja-JP" altLang="en-US" sz="2400" dirty="0">
                          <a:solidFill>
                            <a:schemeClr val="bg1"/>
                          </a:solidFill>
                          <a:latin typeface="Arial Black" panose="020B0A04020102020204" pitchFamily="34" charset="0"/>
                          <a:ea typeface="メイリオ" panose="020B0604030504040204" pitchFamily="50" charset="-128"/>
                        </a:rPr>
                        <a:t>単体：</a:t>
                      </a:r>
                      <a:r>
                        <a:rPr kumimoji="1" lang="en-US" altLang="ja-JP" sz="2400" dirty="0">
                          <a:solidFill>
                            <a:schemeClr val="bg1"/>
                          </a:solidFill>
                          <a:latin typeface="Arial Black" panose="020B0A04020102020204" pitchFamily="34" charset="0"/>
                          <a:ea typeface="メイリオ" panose="020B0604030504040204" pitchFamily="50" charset="-128"/>
                        </a:rPr>
                        <a:t>1,955</a:t>
                      </a:r>
                      <a:r>
                        <a:rPr kumimoji="1" lang="ja-JP" altLang="en-US" sz="2400" dirty="0">
                          <a:solidFill>
                            <a:schemeClr val="bg1"/>
                          </a:solidFill>
                          <a:latin typeface="Arial Black" panose="020B0A04020102020204" pitchFamily="34" charset="0"/>
                          <a:ea typeface="メイリオ" panose="020B0604030504040204" pitchFamily="50" charset="-128"/>
                        </a:rPr>
                        <a:t>名（</a:t>
                      </a:r>
                      <a:r>
                        <a:rPr kumimoji="1" lang="en-US" altLang="ja-JP" sz="2400" dirty="0">
                          <a:solidFill>
                            <a:schemeClr val="bg1"/>
                          </a:solidFill>
                          <a:latin typeface="Arial Black" panose="020B0A04020102020204" pitchFamily="34" charset="0"/>
                          <a:ea typeface="メイリオ" panose="020B0604030504040204" pitchFamily="50" charset="-128"/>
                        </a:rPr>
                        <a:t>2018</a:t>
                      </a:r>
                      <a:r>
                        <a:rPr kumimoji="1" lang="ja-JP" altLang="en-US" sz="2400" dirty="0">
                          <a:solidFill>
                            <a:schemeClr val="bg1"/>
                          </a:solidFill>
                          <a:latin typeface="Arial Black" panose="020B0A04020102020204" pitchFamily="34" charset="0"/>
                          <a:ea typeface="メイリオ" panose="020B0604030504040204" pitchFamily="50" charset="-128"/>
                        </a:rPr>
                        <a:t>年</a:t>
                      </a:r>
                      <a:r>
                        <a:rPr kumimoji="1" lang="en-US" altLang="ja-JP" sz="2400" dirty="0">
                          <a:solidFill>
                            <a:schemeClr val="bg1"/>
                          </a:solidFill>
                          <a:latin typeface="Arial Black" panose="020B0A04020102020204" pitchFamily="34" charset="0"/>
                          <a:ea typeface="メイリオ" panose="020B0604030504040204" pitchFamily="50" charset="-128"/>
                        </a:rPr>
                        <a:t>3</a:t>
                      </a:r>
                      <a:r>
                        <a:rPr kumimoji="1" lang="ja-JP" altLang="en-US" sz="2400" dirty="0">
                          <a:solidFill>
                            <a:schemeClr val="bg1"/>
                          </a:solidFill>
                          <a:latin typeface="Arial Black" panose="020B0A04020102020204" pitchFamily="34" charset="0"/>
                          <a:ea typeface="メイリオ" panose="020B0604030504040204" pitchFamily="50" charset="-128"/>
                        </a:rPr>
                        <a:t>月</a:t>
                      </a:r>
                      <a:r>
                        <a:rPr kumimoji="1" lang="en-US" altLang="ja-JP" sz="2400" dirty="0">
                          <a:solidFill>
                            <a:schemeClr val="bg1"/>
                          </a:solidFill>
                          <a:latin typeface="Arial Black" panose="020B0A04020102020204" pitchFamily="34" charset="0"/>
                          <a:ea typeface="メイリオ" panose="020B0604030504040204" pitchFamily="50" charset="-128"/>
                        </a:rPr>
                        <a:t>31</a:t>
                      </a:r>
                      <a:r>
                        <a:rPr kumimoji="1" lang="ja-JP" altLang="en-US" sz="2400" dirty="0">
                          <a:solidFill>
                            <a:schemeClr val="bg1"/>
                          </a:solidFill>
                          <a:latin typeface="Arial Black" panose="020B0A04020102020204" pitchFamily="34" charset="0"/>
                          <a:ea typeface="メイリオ" panose="020B0604030504040204" pitchFamily="50" charset="-128"/>
                        </a:rPr>
                        <a:t>日現在）</a:t>
                      </a:r>
                      <a:endParaRPr kumimoji="1" lang="ja-JP" altLang="en-US" sz="2400" b="1" dirty="0">
                        <a:solidFill>
                          <a:schemeClr val="bg1"/>
                        </a:solidFill>
                        <a:latin typeface="Arial Black" panose="020B0A04020102020204" pitchFamily="34" charset="0"/>
                        <a:ea typeface="メイリオ" panose="020B0604030504040204"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182171110"/>
                  </a:ext>
                </a:extLst>
              </a:tr>
              <a:tr h="1129656">
                <a:tc>
                  <a:txBody>
                    <a:bodyPr/>
                    <a:lstStyle/>
                    <a:p>
                      <a:r>
                        <a:rPr kumimoji="1" lang="ja-JP" altLang="en-US" sz="2400" dirty="0">
                          <a:solidFill>
                            <a:schemeClr val="bg1"/>
                          </a:solidFill>
                          <a:latin typeface="Arial Black" panose="020B0A04020102020204" pitchFamily="34" charset="0"/>
                          <a:ea typeface="メイリオ" panose="020B0604030504040204" pitchFamily="50" charset="-128"/>
                        </a:rPr>
                        <a:t>事業内容</a:t>
                      </a:r>
                      <a:endParaRPr kumimoji="1" lang="ja-JP" altLang="en-US" sz="2400" b="1" dirty="0">
                        <a:solidFill>
                          <a:schemeClr val="bg1"/>
                        </a:solidFill>
                        <a:latin typeface="Arial Black" panose="020B0A04020102020204" pitchFamily="34" charset="0"/>
                        <a:ea typeface="メイリオ" panose="020B0604030504040204"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r>
                        <a:rPr kumimoji="1" lang="ja-JP" altLang="en-US" sz="2000" dirty="0">
                          <a:solidFill>
                            <a:schemeClr val="bg1"/>
                          </a:solidFill>
                          <a:latin typeface="Arial Black" panose="020B0A04020102020204" pitchFamily="34" charset="0"/>
                          <a:ea typeface="メイリオ" panose="020B0604030504040204" pitchFamily="50" charset="-128"/>
                        </a:rPr>
                        <a:t>発電プラント、産業機械、船舶、鉄道車両、航空機、各種エネルギー機器、プラントエンジニアリング、環境保全装置などの製造・販売</a:t>
                      </a:r>
                      <a:endParaRPr kumimoji="1" lang="ja-JP" altLang="en-US" sz="2000" b="1" dirty="0">
                        <a:solidFill>
                          <a:schemeClr val="bg1"/>
                        </a:solidFill>
                        <a:latin typeface="Arial Black" panose="020B0A04020102020204" pitchFamily="34" charset="0"/>
                        <a:ea typeface="メイリオ" panose="020B0604030504040204"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352303702"/>
                  </a:ext>
                </a:extLst>
              </a:tr>
            </a:tbl>
          </a:graphicData>
        </a:graphic>
      </p:graphicFrame>
    </p:spTree>
    <p:extLst>
      <p:ext uri="{BB962C8B-B14F-4D97-AF65-F5344CB8AC3E}">
        <p14:creationId xmlns:p14="http://schemas.microsoft.com/office/powerpoint/2010/main" val="14645947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641BD2C6-2BC9-4F99-BF77-81FD9A48A0CE}"/>
              </a:ext>
            </a:extLst>
          </p:cNvPr>
          <p:cNvSpPr>
            <a:spLocks noGrp="1"/>
          </p:cNvSpPr>
          <p:nvPr>
            <p:ph type="title"/>
          </p:nvPr>
        </p:nvSpPr>
        <p:spPr>
          <a:xfrm>
            <a:off x="253410" y="261735"/>
            <a:ext cx="6423837" cy="490904"/>
          </a:xfrm>
        </p:spPr>
        <p:txBody>
          <a:bodyPr/>
          <a:lstStyle/>
          <a:p>
            <a:r>
              <a:rPr lang="ja-JP" altLang="en-US" dirty="0"/>
              <a:t>国内事業所</a:t>
            </a:r>
            <a:endParaRPr kumimoji="1" lang="ja-JP" altLang="en-US" dirty="0"/>
          </a:p>
        </p:txBody>
      </p:sp>
      <p:graphicFrame>
        <p:nvGraphicFramePr>
          <p:cNvPr id="3" name="表 2">
            <a:extLst>
              <a:ext uri="{FF2B5EF4-FFF2-40B4-BE49-F238E27FC236}">
                <a16:creationId xmlns:a16="http://schemas.microsoft.com/office/drawing/2014/main" xmlns="" id="{C537F459-5D53-484D-9229-2C3D55E1DF18}"/>
              </a:ext>
            </a:extLst>
          </p:cNvPr>
          <p:cNvGraphicFramePr>
            <a:graphicFrameLocks noGrp="1"/>
          </p:cNvGraphicFramePr>
          <p:nvPr>
            <p:extLst>
              <p:ext uri="{D42A27DB-BD31-4B8C-83A1-F6EECF244321}">
                <p14:modId xmlns:p14="http://schemas.microsoft.com/office/powerpoint/2010/main" val="640721324"/>
              </p:ext>
            </p:extLst>
          </p:nvPr>
        </p:nvGraphicFramePr>
        <p:xfrm>
          <a:off x="372000" y="1557082"/>
          <a:ext cx="11448000" cy="4101848"/>
        </p:xfrm>
        <a:graphic>
          <a:graphicData uri="http://schemas.openxmlformats.org/drawingml/2006/table">
            <a:tbl>
              <a:tblPr firstRow="1" bandRow="1">
                <a:tableStyleId>{2D5ABB26-0587-4C30-8999-92F81FD0307C}</a:tableStyleId>
              </a:tblPr>
              <a:tblGrid>
                <a:gridCol w="2592000">
                  <a:extLst>
                    <a:ext uri="{9D8B030D-6E8A-4147-A177-3AD203B41FA5}">
                      <a16:colId xmlns:a16="http://schemas.microsoft.com/office/drawing/2014/main" xmlns="" val="749954775"/>
                    </a:ext>
                  </a:extLst>
                </a:gridCol>
                <a:gridCol w="8856000">
                  <a:extLst>
                    <a:ext uri="{9D8B030D-6E8A-4147-A177-3AD203B41FA5}">
                      <a16:colId xmlns:a16="http://schemas.microsoft.com/office/drawing/2014/main" xmlns="" val="3908146384"/>
                    </a:ext>
                  </a:extLst>
                </a:gridCol>
              </a:tblGrid>
              <a:tr h="1025462">
                <a:tc>
                  <a:txBody>
                    <a:bodyPr/>
                    <a:lstStyle/>
                    <a:p>
                      <a:pPr algn="l"/>
                      <a:r>
                        <a:rPr kumimoji="1" lang="ja-JP" altLang="en-US" sz="2400" b="1" dirty="0">
                          <a:solidFill>
                            <a:schemeClr val="bg1"/>
                          </a:solidFill>
                          <a:latin typeface="メイリオ" panose="020B0604030504040204" pitchFamily="50" charset="-128"/>
                          <a:ea typeface="メイリオ" panose="020B0604030504040204" pitchFamily="50" charset="-128"/>
                        </a:rPr>
                        <a:t>本社</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r>
                        <a:rPr kumimoji="1" lang="ja-JP" altLang="en-US" sz="2400" b="0" dirty="0">
                          <a:solidFill>
                            <a:schemeClr val="bg1"/>
                          </a:solidFill>
                          <a:latin typeface="メイリオ" panose="020B0604030504040204" pitchFamily="50" charset="-128"/>
                          <a:ea typeface="メイリオ" panose="020B0604030504040204" pitchFamily="50" charset="-128"/>
                        </a:rPr>
                        <a:t>東京都港区</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3656834509"/>
                  </a:ext>
                </a:extLst>
              </a:tr>
              <a:tr h="1025462">
                <a:tc>
                  <a:txBody>
                    <a:bodyPr/>
                    <a:lstStyle/>
                    <a:p>
                      <a:pPr algn="l"/>
                      <a:r>
                        <a:rPr kumimoji="1" lang="ja-JP" altLang="en-US" sz="2400" b="1" dirty="0">
                          <a:solidFill>
                            <a:schemeClr val="bg1"/>
                          </a:solidFill>
                          <a:latin typeface="メイリオ" panose="020B0604030504040204" pitchFamily="50" charset="-128"/>
                          <a:ea typeface="メイリオ" panose="020B0604030504040204" pitchFamily="50" charset="-128"/>
                        </a:rPr>
                        <a:t>研究所</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r>
                        <a:rPr kumimoji="1" lang="ja-JP" altLang="en-US" sz="2400" b="0" dirty="0">
                          <a:solidFill>
                            <a:schemeClr val="bg1"/>
                          </a:solidFill>
                          <a:latin typeface="メイリオ" panose="020B0604030504040204" pitchFamily="50" charset="-128"/>
                          <a:ea typeface="メイリオ" panose="020B0604030504040204" pitchFamily="50" charset="-128"/>
                        </a:rPr>
                        <a:t>神奈川県横浜市港南区</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958688968"/>
                  </a:ext>
                </a:extLst>
              </a:tr>
              <a:tr h="1025462">
                <a:tc>
                  <a:txBody>
                    <a:bodyPr/>
                    <a:lstStyle/>
                    <a:p>
                      <a:pPr algn="l"/>
                      <a:r>
                        <a:rPr kumimoji="1" lang="ja-JP" altLang="en-US" sz="2400" b="1" dirty="0">
                          <a:solidFill>
                            <a:schemeClr val="bg1"/>
                          </a:solidFill>
                          <a:latin typeface="メイリオ" panose="020B0604030504040204" pitchFamily="50" charset="-128"/>
                          <a:ea typeface="メイリオ" panose="020B0604030504040204" pitchFamily="50" charset="-128"/>
                        </a:rPr>
                        <a:t>工場</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TW" altLang="en-US" sz="2400" b="0" dirty="0">
                          <a:solidFill>
                            <a:schemeClr val="bg1"/>
                          </a:solidFill>
                          <a:latin typeface="メイリオ" panose="020B0604030504040204" pitchFamily="50" charset="-128"/>
                          <a:ea typeface="メイリオ" panose="020B0604030504040204" pitchFamily="50" charset="-128"/>
                        </a:rPr>
                        <a:t>千葉市、四日市市、広島市、佐世保市</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4285474871"/>
                  </a:ext>
                </a:extLst>
              </a:tr>
              <a:tr h="1025462">
                <a:tc>
                  <a:txBody>
                    <a:bodyPr/>
                    <a:lstStyle/>
                    <a:p>
                      <a:pPr algn="l"/>
                      <a:r>
                        <a:rPr kumimoji="1" lang="ja-JP" altLang="en-US" sz="2400" b="1" dirty="0">
                          <a:solidFill>
                            <a:schemeClr val="bg1"/>
                          </a:solidFill>
                          <a:latin typeface="メイリオ" panose="020B0604030504040204" pitchFamily="50" charset="-128"/>
                          <a:ea typeface="メイリオ" panose="020B0604030504040204" pitchFamily="50" charset="-128"/>
                        </a:rPr>
                        <a:t>全国拠点</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r>
                        <a:rPr kumimoji="1" lang="ja-JP" altLang="en-US" sz="2400" b="0" dirty="0">
                          <a:solidFill>
                            <a:schemeClr val="bg1"/>
                          </a:solidFill>
                          <a:latin typeface="メイリオ" panose="020B0604030504040204" pitchFamily="50" charset="-128"/>
                          <a:ea typeface="メイリオ" panose="020B0604030504040204" pitchFamily="50" charset="-128"/>
                        </a:rPr>
                        <a:t>札幌市、仙台市、横浜市、名古屋市、大阪市、広島市、福岡市</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3621067569"/>
                  </a:ext>
                </a:extLst>
              </a:tr>
            </a:tbl>
          </a:graphicData>
        </a:graphic>
      </p:graphicFrame>
    </p:spTree>
    <p:extLst>
      <p:ext uri="{BB962C8B-B14F-4D97-AF65-F5344CB8AC3E}">
        <p14:creationId xmlns:p14="http://schemas.microsoft.com/office/powerpoint/2010/main" val="41829777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グラフ プレースホルダー 6"/>
          <p:cNvGraphicFramePr>
            <a:graphicFrameLocks noGrp="1"/>
          </p:cNvGraphicFramePr>
          <p:nvPr>
            <p:ph type="chart" sz="quarter" idx="15"/>
            <p:extLst>
              <p:ext uri="{D42A27DB-BD31-4B8C-83A1-F6EECF244321}">
                <p14:modId xmlns:p14="http://schemas.microsoft.com/office/powerpoint/2010/main" val="1564600298"/>
              </p:ext>
            </p:extLst>
          </p:nvPr>
        </p:nvGraphicFramePr>
        <p:xfrm>
          <a:off x="1141413" y="1901537"/>
          <a:ext cx="9909175" cy="4480214"/>
        </p:xfrm>
        <a:graphic>
          <a:graphicData uri="http://schemas.openxmlformats.org/drawingml/2006/chart">
            <c:chart xmlns:c="http://schemas.openxmlformats.org/drawingml/2006/chart" xmlns:r="http://schemas.openxmlformats.org/officeDocument/2006/relationships" r:id="rId2"/>
          </a:graphicData>
        </a:graphic>
      </p:graphicFrame>
      <p:sp>
        <p:nvSpPr>
          <p:cNvPr id="2" name="タイトル 1"/>
          <p:cNvSpPr>
            <a:spLocks noGrp="1"/>
          </p:cNvSpPr>
          <p:nvPr>
            <p:ph type="title"/>
          </p:nvPr>
        </p:nvSpPr>
        <p:spPr>
          <a:xfrm>
            <a:off x="253410" y="261735"/>
            <a:ext cx="6423837" cy="490904"/>
          </a:xfrm>
        </p:spPr>
        <p:txBody>
          <a:bodyPr/>
          <a:lstStyle/>
          <a:p>
            <a:r>
              <a:rPr kumimoji="1" lang="ja-JP" altLang="en-US" dirty="0"/>
              <a:t>売上高の推移</a:t>
            </a:r>
          </a:p>
        </p:txBody>
      </p:sp>
    </p:spTree>
    <p:extLst>
      <p:ext uri="{BB962C8B-B14F-4D97-AF65-F5344CB8AC3E}">
        <p14:creationId xmlns:p14="http://schemas.microsoft.com/office/powerpoint/2010/main" val="26560077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206203FA-A3BB-480F-8067-D2C45B865B89}"/>
              </a:ext>
            </a:extLst>
          </p:cNvPr>
          <p:cNvSpPr>
            <a:spLocks noGrp="1"/>
          </p:cNvSpPr>
          <p:nvPr>
            <p:ph type="title"/>
          </p:nvPr>
        </p:nvSpPr>
        <p:spPr/>
        <p:txBody>
          <a:bodyPr/>
          <a:lstStyle/>
          <a:p>
            <a:r>
              <a:rPr kumimoji="1" lang="ja-JP" altLang="en-US" dirty="0"/>
              <a:t>事業ドメイン</a:t>
            </a:r>
          </a:p>
        </p:txBody>
      </p:sp>
      <p:sp>
        <p:nvSpPr>
          <p:cNvPr id="4" name="四角形: 角を丸くする 3">
            <a:extLst>
              <a:ext uri="{FF2B5EF4-FFF2-40B4-BE49-F238E27FC236}">
                <a16:creationId xmlns:a16="http://schemas.microsoft.com/office/drawing/2014/main" xmlns="" id="{93B6BA56-B796-4C0A-8153-552B42DD32F1}"/>
              </a:ext>
            </a:extLst>
          </p:cNvPr>
          <p:cNvSpPr/>
          <p:nvPr/>
        </p:nvSpPr>
        <p:spPr>
          <a:xfrm>
            <a:off x="1230749" y="2275352"/>
            <a:ext cx="4680000" cy="1800000"/>
          </a:xfrm>
          <a:prstGeom prst="roundRect">
            <a:avLst>
              <a:gd name="adj" fmla="val 9579"/>
            </a:avLst>
          </a:prstGeom>
          <a:solidFill>
            <a:srgbClr val="F5C55A"/>
          </a:solidFill>
          <a:ln>
            <a:noFill/>
          </a:ln>
          <a:effectLst/>
          <a:scene3d>
            <a:camera prst="orthographicFront">
              <a:rot lat="0" lon="0" rev="0"/>
            </a:camera>
            <a:lightRig rig="contrasting" dir="t">
              <a:rot lat="0" lon="0" rev="7800000"/>
            </a:lightRig>
          </a:scene3d>
          <a:sp3d>
            <a:bevelT w="139700" h="139700"/>
          </a:sp3d>
        </p:spPr>
        <p:style>
          <a:lnRef idx="3">
            <a:schemeClr val="lt1"/>
          </a:lnRef>
          <a:fillRef idx="1">
            <a:schemeClr val="accent1"/>
          </a:fillRef>
          <a:effectRef idx="1">
            <a:schemeClr val="accent1"/>
          </a:effectRef>
          <a:fontRef idx="minor">
            <a:schemeClr val="lt1"/>
          </a:fontRef>
        </p:style>
        <p:txBody>
          <a:bodyPr rtlCol="0" anchor="ctr" anchorCtr="1"/>
          <a:lstStyle/>
          <a:p>
            <a:pPr algn="ctr"/>
            <a:r>
              <a:rPr lang="ja-JP" altLang="en-US" sz="2400" b="1">
                <a:solidFill>
                  <a:schemeClr val="tx1">
                    <a:lumMod val="75000"/>
                    <a:lumOff val="25000"/>
                  </a:schemeClr>
                </a:solidFill>
              </a:rPr>
              <a:t>エネルギー・環境プラント事業</a:t>
            </a:r>
            <a:endParaRPr lang="ja-JP" altLang="en-US" sz="2400" b="1" dirty="0">
              <a:solidFill>
                <a:schemeClr val="tx1">
                  <a:lumMod val="75000"/>
                  <a:lumOff val="25000"/>
                </a:schemeClr>
              </a:solidFill>
            </a:endParaRPr>
          </a:p>
        </p:txBody>
      </p:sp>
      <p:sp>
        <p:nvSpPr>
          <p:cNvPr id="6" name="四角形: 角を丸くする 5">
            <a:extLst>
              <a:ext uri="{FF2B5EF4-FFF2-40B4-BE49-F238E27FC236}">
                <a16:creationId xmlns:a16="http://schemas.microsoft.com/office/drawing/2014/main" xmlns="" id="{74C302F2-DCA8-4B64-A94A-075FEF983A16}"/>
              </a:ext>
            </a:extLst>
          </p:cNvPr>
          <p:cNvSpPr/>
          <p:nvPr/>
        </p:nvSpPr>
        <p:spPr>
          <a:xfrm>
            <a:off x="1230749" y="4322445"/>
            <a:ext cx="4680000" cy="1800000"/>
          </a:xfrm>
          <a:prstGeom prst="roundRect">
            <a:avLst>
              <a:gd name="adj" fmla="val 9579"/>
            </a:avLst>
          </a:prstGeom>
          <a:solidFill>
            <a:srgbClr val="F5C55A"/>
          </a:solidFill>
          <a:ln>
            <a:noFill/>
          </a:ln>
          <a:effectLst/>
          <a:scene3d>
            <a:camera prst="orthographicFront">
              <a:rot lat="0" lon="0" rev="0"/>
            </a:camera>
            <a:lightRig rig="contrasting" dir="t">
              <a:rot lat="0" lon="0" rev="7800000"/>
            </a:lightRig>
          </a:scene3d>
          <a:sp3d>
            <a:bevelT w="139700" h="139700"/>
          </a:sp3d>
        </p:spPr>
        <p:style>
          <a:lnRef idx="3">
            <a:schemeClr val="lt1"/>
          </a:lnRef>
          <a:fillRef idx="1">
            <a:schemeClr val="accent1"/>
          </a:fillRef>
          <a:effectRef idx="1">
            <a:schemeClr val="accent1"/>
          </a:effectRef>
          <a:fontRef idx="minor">
            <a:schemeClr val="lt1"/>
          </a:fontRef>
        </p:style>
        <p:txBody>
          <a:bodyPr rtlCol="0" anchor="ctr"/>
          <a:lstStyle/>
          <a:p>
            <a:pPr algn="ctr"/>
            <a:r>
              <a:rPr lang="ja-JP" altLang="en-US" sz="2400" b="1">
                <a:solidFill>
                  <a:schemeClr val="tx1">
                    <a:lumMod val="75000"/>
                    <a:lumOff val="25000"/>
                  </a:schemeClr>
                </a:solidFill>
                <a:latin typeface="Arial Black" panose="020B0A04020102020204" pitchFamily="34" charset="0"/>
                <a:ea typeface="メイリオ" panose="020B0604030504040204" pitchFamily="50" charset="-128"/>
              </a:rPr>
              <a:t>交通・輸送事業</a:t>
            </a:r>
            <a:endParaRPr lang="ja-JP" altLang="en-US" sz="2400" b="1" dirty="0">
              <a:solidFill>
                <a:schemeClr val="tx1">
                  <a:lumMod val="75000"/>
                  <a:lumOff val="25000"/>
                </a:schemeClr>
              </a:solidFill>
              <a:latin typeface="Arial Black" panose="020B0A04020102020204" pitchFamily="34" charset="0"/>
              <a:ea typeface="メイリオ" panose="020B0604030504040204" pitchFamily="50" charset="-128"/>
            </a:endParaRPr>
          </a:p>
        </p:txBody>
      </p:sp>
      <p:sp>
        <p:nvSpPr>
          <p:cNvPr id="8" name="四角形: 角を丸くする 7">
            <a:extLst>
              <a:ext uri="{FF2B5EF4-FFF2-40B4-BE49-F238E27FC236}">
                <a16:creationId xmlns:a16="http://schemas.microsoft.com/office/drawing/2014/main" xmlns="" id="{FF9680FB-45D6-4CDB-B696-90FAFB2754B7}"/>
              </a:ext>
            </a:extLst>
          </p:cNvPr>
          <p:cNvSpPr/>
          <p:nvPr/>
        </p:nvSpPr>
        <p:spPr>
          <a:xfrm>
            <a:off x="6239593" y="2275352"/>
            <a:ext cx="4680000" cy="1800000"/>
          </a:xfrm>
          <a:prstGeom prst="roundRect">
            <a:avLst>
              <a:gd name="adj" fmla="val 9579"/>
            </a:avLst>
          </a:prstGeom>
          <a:solidFill>
            <a:srgbClr val="F5C55A"/>
          </a:solidFill>
          <a:ln>
            <a:noFill/>
          </a:ln>
          <a:effectLst/>
          <a:scene3d>
            <a:camera prst="orthographicFront">
              <a:rot lat="0" lon="0" rev="0"/>
            </a:camera>
            <a:lightRig rig="contrasting" dir="t">
              <a:rot lat="0" lon="0" rev="7800000"/>
            </a:lightRig>
          </a:scene3d>
          <a:sp3d>
            <a:bevelT w="139700" h="139700"/>
          </a:sp3d>
        </p:spPr>
        <p:style>
          <a:lnRef idx="3">
            <a:schemeClr val="lt1"/>
          </a:lnRef>
          <a:fillRef idx="1">
            <a:schemeClr val="accent1"/>
          </a:fillRef>
          <a:effectRef idx="1">
            <a:schemeClr val="accent1"/>
          </a:effectRef>
          <a:fontRef idx="minor">
            <a:schemeClr val="lt1"/>
          </a:fontRef>
        </p:style>
        <p:txBody>
          <a:bodyPr rtlCol="0" anchor="ctr"/>
          <a:lstStyle/>
          <a:p>
            <a:pPr algn="ctr"/>
            <a:r>
              <a:rPr lang="ja-JP" altLang="en-US" sz="2400" b="1">
                <a:solidFill>
                  <a:schemeClr val="tx1">
                    <a:lumMod val="75000"/>
                    <a:lumOff val="25000"/>
                  </a:schemeClr>
                </a:solidFill>
                <a:latin typeface="Arial Black" panose="020B0A04020102020204" pitchFamily="34" charset="0"/>
                <a:ea typeface="メイリオ" panose="020B0604030504040204" pitchFamily="50" charset="-128"/>
              </a:rPr>
              <a:t>航空宇宙システム事業</a:t>
            </a:r>
            <a:endParaRPr lang="ja-JP" altLang="en-US" sz="2400" b="1" dirty="0">
              <a:solidFill>
                <a:schemeClr val="tx1">
                  <a:lumMod val="75000"/>
                  <a:lumOff val="25000"/>
                </a:schemeClr>
              </a:solidFill>
              <a:latin typeface="Arial Black" panose="020B0A04020102020204" pitchFamily="34" charset="0"/>
              <a:ea typeface="メイリオ" panose="020B0604030504040204" pitchFamily="50" charset="-128"/>
            </a:endParaRPr>
          </a:p>
        </p:txBody>
      </p:sp>
      <p:sp>
        <p:nvSpPr>
          <p:cNvPr id="10" name="四角形: 角を丸くする 9">
            <a:extLst>
              <a:ext uri="{FF2B5EF4-FFF2-40B4-BE49-F238E27FC236}">
                <a16:creationId xmlns:a16="http://schemas.microsoft.com/office/drawing/2014/main" xmlns="" id="{959032D7-4AB6-4068-BDC9-FAE08F38A17E}"/>
              </a:ext>
            </a:extLst>
          </p:cNvPr>
          <p:cNvSpPr/>
          <p:nvPr/>
        </p:nvSpPr>
        <p:spPr>
          <a:xfrm>
            <a:off x="6239593" y="4322445"/>
            <a:ext cx="4680000" cy="1800000"/>
          </a:xfrm>
          <a:prstGeom prst="roundRect">
            <a:avLst>
              <a:gd name="adj" fmla="val 9579"/>
            </a:avLst>
          </a:prstGeom>
          <a:solidFill>
            <a:srgbClr val="F5C55A"/>
          </a:solidFill>
          <a:ln>
            <a:noFill/>
          </a:ln>
          <a:effectLst/>
          <a:scene3d>
            <a:camera prst="orthographicFront">
              <a:rot lat="0" lon="0" rev="0"/>
            </a:camera>
            <a:lightRig rig="contrasting" dir="t">
              <a:rot lat="0" lon="0" rev="7800000"/>
            </a:lightRig>
          </a:scene3d>
          <a:sp3d>
            <a:bevelT w="139700" h="139700"/>
          </a:sp3d>
        </p:spPr>
        <p:style>
          <a:lnRef idx="3">
            <a:schemeClr val="lt1"/>
          </a:lnRef>
          <a:fillRef idx="1">
            <a:schemeClr val="accent1"/>
          </a:fillRef>
          <a:effectRef idx="1">
            <a:schemeClr val="accent1"/>
          </a:effectRef>
          <a:fontRef idx="minor">
            <a:schemeClr val="lt1"/>
          </a:fontRef>
        </p:style>
        <p:txBody>
          <a:bodyPr rtlCol="0" anchor="ctr"/>
          <a:lstStyle/>
          <a:p>
            <a:pPr algn="ctr"/>
            <a:r>
              <a:rPr lang="ja-JP" altLang="en-US" sz="2400" b="1">
                <a:solidFill>
                  <a:schemeClr val="tx1">
                    <a:lumMod val="75000"/>
                    <a:lumOff val="25000"/>
                  </a:schemeClr>
                </a:solidFill>
                <a:latin typeface="Arial Black" panose="020B0A04020102020204" pitchFamily="34" charset="0"/>
                <a:ea typeface="メイリオ" panose="020B0604030504040204" pitchFamily="50" charset="-128"/>
              </a:rPr>
              <a:t>精密機器事業</a:t>
            </a:r>
            <a:endParaRPr lang="ja-JP" altLang="en-US" sz="2400" b="1" dirty="0">
              <a:solidFill>
                <a:schemeClr val="tx1">
                  <a:lumMod val="75000"/>
                  <a:lumOff val="25000"/>
                </a:schemeClr>
              </a:solidFill>
              <a:latin typeface="Arial Black" panose="020B0A04020102020204" pitchFamily="34" charset="0"/>
              <a:ea typeface="メイリオ" panose="020B0604030504040204" pitchFamily="50" charset="-128"/>
            </a:endParaRPr>
          </a:p>
        </p:txBody>
      </p:sp>
      <p:sp>
        <p:nvSpPr>
          <p:cNvPr id="14" name="正方形/長方形 13">
            <a:extLst>
              <a:ext uri="{FF2B5EF4-FFF2-40B4-BE49-F238E27FC236}">
                <a16:creationId xmlns:a16="http://schemas.microsoft.com/office/drawing/2014/main" xmlns="" id="{A01D8E71-99BC-469F-8F48-C6B9A34C3340}"/>
              </a:ext>
            </a:extLst>
          </p:cNvPr>
          <p:cNvSpPr/>
          <p:nvPr/>
        </p:nvSpPr>
        <p:spPr>
          <a:xfrm>
            <a:off x="543517" y="1416240"/>
            <a:ext cx="4086375" cy="461665"/>
          </a:xfrm>
          <a:prstGeom prst="rect">
            <a:avLst/>
          </a:prstGeom>
        </p:spPr>
        <p:txBody>
          <a:bodyPr wrap="none">
            <a:spAutoFit/>
          </a:bodyPr>
          <a:lstStyle/>
          <a:p>
            <a:r>
              <a:rPr lang="ja-JP" altLang="en-US" sz="2400" b="1" dirty="0">
                <a:solidFill>
                  <a:schemeClr val="bg1"/>
                </a:solidFill>
                <a:latin typeface="メイリオ" panose="020B0604030504040204" pitchFamily="50" charset="-128"/>
                <a:ea typeface="メイリオ" panose="020B0604030504040204" pitchFamily="50" charset="-128"/>
              </a:rPr>
              <a:t>基幹事業は</a:t>
            </a:r>
            <a:r>
              <a:rPr lang="en-US" altLang="ja-JP" sz="2400" b="1" dirty="0">
                <a:solidFill>
                  <a:schemeClr val="bg1"/>
                </a:solidFill>
                <a:latin typeface="メイリオ" panose="020B0604030504040204" pitchFamily="50" charset="-128"/>
                <a:ea typeface="メイリオ" panose="020B0604030504040204" pitchFamily="50" charset="-128"/>
              </a:rPr>
              <a:t>4</a:t>
            </a:r>
            <a:r>
              <a:rPr lang="ja-JP" altLang="en-US" sz="2400" b="1" dirty="0">
                <a:solidFill>
                  <a:schemeClr val="bg1"/>
                </a:solidFill>
                <a:latin typeface="メイリオ" panose="020B0604030504040204" pitchFamily="50" charset="-128"/>
                <a:ea typeface="メイリオ" panose="020B0604030504040204" pitchFamily="50" charset="-128"/>
              </a:rPr>
              <a:t>領域になります</a:t>
            </a:r>
            <a:endParaRPr lang="ja-JP" altLang="en-US" sz="24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1136883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下カーブ矢印 20">
            <a:extLst>
              <a:ext uri="{FF2B5EF4-FFF2-40B4-BE49-F238E27FC236}">
                <a16:creationId xmlns:a16="http://schemas.microsoft.com/office/drawing/2014/main" xmlns="" id="{8A04ED50-5BE8-4B89-BAEE-C01C63415E22}"/>
              </a:ext>
            </a:extLst>
          </p:cNvPr>
          <p:cNvSpPr/>
          <p:nvPr/>
        </p:nvSpPr>
        <p:spPr>
          <a:xfrm rot="13990129" flipH="1">
            <a:off x="1939607" y="3748042"/>
            <a:ext cx="2713751" cy="1201767"/>
          </a:xfrm>
          <a:prstGeom prst="curvedDownArrow">
            <a:avLst/>
          </a:prstGeom>
          <a:solidFill>
            <a:schemeClr val="bg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タイトル 1">
            <a:extLst>
              <a:ext uri="{FF2B5EF4-FFF2-40B4-BE49-F238E27FC236}">
                <a16:creationId xmlns:a16="http://schemas.microsoft.com/office/drawing/2014/main" xmlns="" id="{6D969D6C-F501-44C6-9763-B75524CDEA71}"/>
              </a:ext>
            </a:extLst>
          </p:cNvPr>
          <p:cNvSpPr>
            <a:spLocks noGrp="1"/>
          </p:cNvSpPr>
          <p:nvPr>
            <p:ph type="title"/>
          </p:nvPr>
        </p:nvSpPr>
        <p:spPr/>
        <p:txBody>
          <a:bodyPr/>
          <a:lstStyle/>
          <a:p>
            <a:r>
              <a:rPr kumimoji="1" lang="ja-JP" altLang="en-US" dirty="0"/>
              <a:t>事業領域別売上構成</a:t>
            </a:r>
            <a:endParaRPr kumimoji="1" lang="ja-JP" altLang="en-US" sz="1800" dirty="0"/>
          </a:p>
        </p:txBody>
      </p:sp>
      <p:graphicFrame>
        <p:nvGraphicFramePr>
          <p:cNvPr id="3" name="グラフ 2">
            <a:extLst>
              <a:ext uri="{FF2B5EF4-FFF2-40B4-BE49-F238E27FC236}">
                <a16:creationId xmlns:a16="http://schemas.microsoft.com/office/drawing/2014/main" xmlns="" id="{5F7AE916-1FF0-440C-B435-77B16B42C569}"/>
              </a:ext>
            </a:extLst>
          </p:cNvPr>
          <p:cNvGraphicFramePr>
            <a:graphicFrameLocks/>
          </p:cNvGraphicFramePr>
          <p:nvPr>
            <p:extLst>
              <p:ext uri="{D42A27DB-BD31-4B8C-83A1-F6EECF244321}">
                <p14:modId xmlns:p14="http://schemas.microsoft.com/office/powerpoint/2010/main" val="333054719"/>
              </p:ext>
            </p:extLst>
          </p:nvPr>
        </p:nvGraphicFramePr>
        <p:xfrm>
          <a:off x="689187" y="1969278"/>
          <a:ext cx="11479576" cy="1601576"/>
        </p:xfrm>
        <a:graphic>
          <a:graphicData uri="http://schemas.openxmlformats.org/drawingml/2006/chart">
            <c:chart xmlns:c="http://schemas.openxmlformats.org/drawingml/2006/chart" xmlns:r="http://schemas.openxmlformats.org/officeDocument/2006/relationships" r:id="rId2"/>
          </a:graphicData>
        </a:graphic>
      </p:graphicFrame>
      <p:sp>
        <p:nvSpPr>
          <p:cNvPr id="4" name="テキスト ボックス 3">
            <a:extLst>
              <a:ext uri="{FF2B5EF4-FFF2-40B4-BE49-F238E27FC236}">
                <a16:creationId xmlns:a16="http://schemas.microsoft.com/office/drawing/2014/main" xmlns="" id="{7F8D47A3-BC19-40E8-B61B-998031E31F3E}"/>
              </a:ext>
            </a:extLst>
          </p:cNvPr>
          <p:cNvSpPr txBox="1"/>
          <p:nvPr/>
        </p:nvSpPr>
        <p:spPr>
          <a:xfrm>
            <a:off x="194437" y="1513360"/>
            <a:ext cx="2388825" cy="707886"/>
          </a:xfrm>
          <a:prstGeom prst="rect">
            <a:avLst/>
          </a:prstGeom>
          <a:noFill/>
        </p:spPr>
        <p:txBody>
          <a:bodyPr wrap="square" rtlCol="0">
            <a:spAutoFit/>
          </a:bodyPr>
          <a:lstStyle/>
          <a:p>
            <a:pPr algn="ctr"/>
            <a:r>
              <a:rPr kumimoji="1" lang="ja-JP" altLang="en-US" sz="2000" dirty="0">
                <a:latin typeface="Arial Black" panose="020B0A04020102020204" pitchFamily="34" charset="0"/>
                <a:ea typeface="メイリオ" panose="020B0604030504040204" pitchFamily="50" charset="-128"/>
              </a:rPr>
              <a:t>航空宇宙システム</a:t>
            </a:r>
            <a:endParaRPr kumimoji="1" lang="en-US" altLang="ja-JP" sz="2000" dirty="0">
              <a:latin typeface="Arial Black" panose="020B0A04020102020204" pitchFamily="34" charset="0"/>
              <a:ea typeface="メイリオ" panose="020B0604030504040204" pitchFamily="50" charset="-128"/>
            </a:endParaRPr>
          </a:p>
          <a:p>
            <a:pPr algn="ctr"/>
            <a:r>
              <a:rPr lang="en-US" altLang="ja-JP" sz="2000" dirty="0">
                <a:latin typeface="Arial Black" panose="020B0A04020102020204" pitchFamily="34" charset="0"/>
                <a:ea typeface="メイリオ" panose="020B0604030504040204" pitchFamily="50" charset="-128"/>
              </a:rPr>
              <a:t>219</a:t>
            </a:r>
            <a:endParaRPr kumimoji="1" lang="ja-JP" altLang="en-US" sz="2000" dirty="0">
              <a:latin typeface="Arial Black" panose="020B0A04020102020204" pitchFamily="34" charset="0"/>
              <a:ea typeface="メイリオ" panose="020B0604030504040204" pitchFamily="50" charset="-128"/>
            </a:endParaRPr>
          </a:p>
        </p:txBody>
      </p:sp>
      <p:cxnSp>
        <p:nvCxnSpPr>
          <p:cNvPr id="6" name="直線コネクタ 5">
            <a:extLst>
              <a:ext uri="{FF2B5EF4-FFF2-40B4-BE49-F238E27FC236}">
                <a16:creationId xmlns:a16="http://schemas.microsoft.com/office/drawing/2014/main" xmlns="" id="{AFAEEC04-3F57-4529-9EF2-D43369F47FA9}"/>
              </a:ext>
            </a:extLst>
          </p:cNvPr>
          <p:cNvCxnSpPr>
            <a:cxnSpLocks/>
            <a:stCxn id="4" idx="2"/>
          </p:cNvCxnSpPr>
          <p:nvPr/>
        </p:nvCxnSpPr>
        <p:spPr>
          <a:xfrm>
            <a:off x="1388850" y="2221246"/>
            <a:ext cx="94562" cy="140650"/>
          </a:xfrm>
          <a:prstGeom prst="line">
            <a:avLst/>
          </a:prstGeom>
        </p:spPr>
        <p:style>
          <a:lnRef idx="1">
            <a:schemeClr val="accent1"/>
          </a:lnRef>
          <a:fillRef idx="0">
            <a:schemeClr val="accent1"/>
          </a:fillRef>
          <a:effectRef idx="0">
            <a:schemeClr val="accent1"/>
          </a:effectRef>
          <a:fontRef idx="minor">
            <a:schemeClr val="tx1"/>
          </a:fontRef>
        </p:style>
      </p:cxnSp>
      <p:sp>
        <p:nvSpPr>
          <p:cNvPr id="8" name="テキスト ボックス 7">
            <a:extLst>
              <a:ext uri="{FF2B5EF4-FFF2-40B4-BE49-F238E27FC236}">
                <a16:creationId xmlns:a16="http://schemas.microsoft.com/office/drawing/2014/main" xmlns="" id="{C583B3AA-39D2-4EAC-9CC6-20F178882B97}"/>
              </a:ext>
            </a:extLst>
          </p:cNvPr>
          <p:cNvSpPr txBox="1"/>
          <p:nvPr/>
        </p:nvSpPr>
        <p:spPr>
          <a:xfrm>
            <a:off x="2717715" y="1513360"/>
            <a:ext cx="3334632" cy="707886"/>
          </a:xfrm>
          <a:prstGeom prst="rect">
            <a:avLst/>
          </a:prstGeom>
          <a:noFill/>
        </p:spPr>
        <p:txBody>
          <a:bodyPr wrap="square" rtlCol="0">
            <a:spAutoFit/>
          </a:bodyPr>
          <a:lstStyle/>
          <a:p>
            <a:pPr algn="ctr"/>
            <a:r>
              <a:rPr lang="ja-JP" altLang="en-US" sz="2000" dirty="0">
                <a:latin typeface="Arial Black" panose="020B0A04020102020204" pitchFamily="34" charset="0"/>
                <a:ea typeface="メイリオ" panose="020B0604030504040204" pitchFamily="50" charset="-128"/>
              </a:rPr>
              <a:t>エネルギー・環境プラント</a:t>
            </a:r>
            <a:endParaRPr kumimoji="1" lang="en-US" altLang="ja-JP" sz="2000" dirty="0">
              <a:latin typeface="Arial Black" panose="020B0A04020102020204" pitchFamily="34" charset="0"/>
              <a:ea typeface="メイリオ" panose="020B0604030504040204" pitchFamily="50" charset="-128"/>
            </a:endParaRPr>
          </a:p>
          <a:p>
            <a:pPr algn="ctr"/>
            <a:r>
              <a:rPr lang="en-US" altLang="ja-JP" sz="2000" dirty="0">
                <a:latin typeface="Arial Black" panose="020B0A04020102020204" pitchFamily="34" charset="0"/>
                <a:ea typeface="メイリオ" panose="020B0604030504040204" pitchFamily="50" charset="-128"/>
              </a:rPr>
              <a:t>656</a:t>
            </a:r>
            <a:endParaRPr kumimoji="1" lang="ja-JP" altLang="en-US" sz="2000" dirty="0">
              <a:latin typeface="Arial Black" panose="020B0A04020102020204" pitchFamily="34" charset="0"/>
              <a:ea typeface="メイリオ" panose="020B0604030504040204" pitchFamily="50" charset="-128"/>
            </a:endParaRPr>
          </a:p>
        </p:txBody>
      </p:sp>
      <p:cxnSp>
        <p:nvCxnSpPr>
          <p:cNvPr id="11" name="直線コネクタ 10">
            <a:extLst>
              <a:ext uri="{FF2B5EF4-FFF2-40B4-BE49-F238E27FC236}">
                <a16:creationId xmlns:a16="http://schemas.microsoft.com/office/drawing/2014/main" xmlns="" id="{891CBAF0-182F-4811-A33A-198A43D1CF5E}"/>
              </a:ext>
            </a:extLst>
          </p:cNvPr>
          <p:cNvCxnSpPr>
            <a:cxnSpLocks/>
          </p:cNvCxnSpPr>
          <p:nvPr/>
        </p:nvCxnSpPr>
        <p:spPr>
          <a:xfrm>
            <a:off x="4263334" y="2159692"/>
            <a:ext cx="209321" cy="201969"/>
          </a:xfrm>
          <a:prstGeom prst="line">
            <a:avLst/>
          </a:prstGeom>
        </p:spPr>
        <p:style>
          <a:lnRef idx="1">
            <a:schemeClr val="accent1"/>
          </a:lnRef>
          <a:fillRef idx="0">
            <a:schemeClr val="accent1"/>
          </a:fillRef>
          <a:effectRef idx="0">
            <a:schemeClr val="accent1"/>
          </a:effectRef>
          <a:fontRef idx="minor">
            <a:schemeClr val="tx1"/>
          </a:fontRef>
        </p:style>
      </p:cxnSp>
      <p:sp>
        <p:nvSpPr>
          <p:cNvPr id="12" name="テキスト ボックス 11">
            <a:extLst>
              <a:ext uri="{FF2B5EF4-FFF2-40B4-BE49-F238E27FC236}">
                <a16:creationId xmlns:a16="http://schemas.microsoft.com/office/drawing/2014/main" xmlns="" id="{C1A2EE29-AD50-4384-A1D9-FC221037BF75}"/>
              </a:ext>
            </a:extLst>
          </p:cNvPr>
          <p:cNvSpPr txBox="1"/>
          <p:nvPr/>
        </p:nvSpPr>
        <p:spPr>
          <a:xfrm>
            <a:off x="5497224" y="1513360"/>
            <a:ext cx="3003933" cy="707886"/>
          </a:xfrm>
          <a:prstGeom prst="rect">
            <a:avLst/>
          </a:prstGeom>
          <a:noFill/>
        </p:spPr>
        <p:txBody>
          <a:bodyPr wrap="square" rtlCol="0">
            <a:spAutoFit/>
          </a:bodyPr>
          <a:lstStyle/>
          <a:p>
            <a:pPr algn="ctr"/>
            <a:r>
              <a:rPr kumimoji="1" lang="ja-JP" altLang="en-US" sz="2000" dirty="0">
                <a:latin typeface="Arial Black" panose="020B0A04020102020204" pitchFamily="34" charset="0"/>
                <a:ea typeface="メイリオ" panose="020B0604030504040204" pitchFamily="50" charset="-128"/>
              </a:rPr>
              <a:t>交通・輸送</a:t>
            </a:r>
            <a:endParaRPr kumimoji="1" lang="en-US" altLang="ja-JP" sz="2000" dirty="0">
              <a:latin typeface="Arial Black" panose="020B0A04020102020204" pitchFamily="34" charset="0"/>
              <a:ea typeface="メイリオ" panose="020B0604030504040204" pitchFamily="50" charset="-128"/>
            </a:endParaRPr>
          </a:p>
          <a:p>
            <a:pPr algn="ctr"/>
            <a:r>
              <a:rPr lang="en-US" altLang="ja-JP" sz="2000" dirty="0">
                <a:latin typeface="Arial Black" panose="020B0A04020102020204" pitchFamily="34" charset="0"/>
                <a:ea typeface="メイリオ" panose="020B0604030504040204" pitchFamily="50" charset="-128"/>
              </a:rPr>
              <a:t>292</a:t>
            </a:r>
            <a:endParaRPr kumimoji="1" lang="ja-JP" altLang="en-US" sz="2000" dirty="0">
              <a:latin typeface="Arial Black" panose="020B0A04020102020204" pitchFamily="34" charset="0"/>
              <a:ea typeface="メイリオ" panose="020B0604030504040204" pitchFamily="50" charset="-128"/>
            </a:endParaRPr>
          </a:p>
        </p:txBody>
      </p:sp>
      <p:cxnSp>
        <p:nvCxnSpPr>
          <p:cNvPr id="13" name="直線コネクタ 12">
            <a:extLst>
              <a:ext uri="{FF2B5EF4-FFF2-40B4-BE49-F238E27FC236}">
                <a16:creationId xmlns:a16="http://schemas.microsoft.com/office/drawing/2014/main" xmlns="" id="{A5ACA0F4-6657-4902-9E14-FF6140CBDF79}"/>
              </a:ext>
            </a:extLst>
          </p:cNvPr>
          <p:cNvCxnSpPr>
            <a:cxnSpLocks/>
          </p:cNvCxnSpPr>
          <p:nvPr/>
        </p:nvCxnSpPr>
        <p:spPr>
          <a:xfrm>
            <a:off x="7103850" y="2145007"/>
            <a:ext cx="209321" cy="201969"/>
          </a:xfrm>
          <a:prstGeom prst="line">
            <a:avLst/>
          </a:prstGeom>
        </p:spPr>
        <p:style>
          <a:lnRef idx="1">
            <a:schemeClr val="accent1"/>
          </a:lnRef>
          <a:fillRef idx="0">
            <a:schemeClr val="accent1"/>
          </a:fillRef>
          <a:effectRef idx="0">
            <a:schemeClr val="accent1"/>
          </a:effectRef>
          <a:fontRef idx="minor">
            <a:schemeClr val="tx1"/>
          </a:fontRef>
        </p:style>
      </p:cxnSp>
      <p:sp>
        <p:nvSpPr>
          <p:cNvPr id="14" name="テキスト ボックス 13">
            <a:extLst>
              <a:ext uri="{FF2B5EF4-FFF2-40B4-BE49-F238E27FC236}">
                <a16:creationId xmlns:a16="http://schemas.microsoft.com/office/drawing/2014/main" xmlns="" id="{CFF1AABF-9007-44E2-AEC1-1037E4A80FED}"/>
              </a:ext>
            </a:extLst>
          </p:cNvPr>
          <p:cNvSpPr txBox="1"/>
          <p:nvPr/>
        </p:nvSpPr>
        <p:spPr>
          <a:xfrm>
            <a:off x="7103850" y="1513360"/>
            <a:ext cx="3003933" cy="707886"/>
          </a:xfrm>
          <a:prstGeom prst="rect">
            <a:avLst/>
          </a:prstGeom>
          <a:noFill/>
        </p:spPr>
        <p:txBody>
          <a:bodyPr wrap="square" rtlCol="0">
            <a:spAutoFit/>
          </a:bodyPr>
          <a:lstStyle/>
          <a:p>
            <a:pPr algn="ctr"/>
            <a:r>
              <a:rPr lang="ja-JP" altLang="en-US" sz="2000" dirty="0">
                <a:latin typeface="Arial Black" panose="020B0A04020102020204" pitchFamily="34" charset="0"/>
                <a:ea typeface="メイリオ" panose="020B0604030504040204" pitchFamily="50" charset="-128"/>
              </a:rPr>
              <a:t>精密機器</a:t>
            </a:r>
            <a:endParaRPr kumimoji="1" lang="en-US" altLang="ja-JP" sz="2000" dirty="0">
              <a:latin typeface="Arial Black" panose="020B0A04020102020204" pitchFamily="34" charset="0"/>
              <a:ea typeface="メイリオ" panose="020B0604030504040204" pitchFamily="50" charset="-128"/>
            </a:endParaRPr>
          </a:p>
          <a:p>
            <a:pPr algn="ctr"/>
            <a:r>
              <a:rPr lang="en-US" altLang="ja-JP" sz="2000" dirty="0">
                <a:latin typeface="Arial Black" panose="020B0A04020102020204" pitchFamily="34" charset="0"/>
                <a:ea typeface="メイリオ" panose="020B0604030504040204" pitchFamily="50" charset="-128"/>
              </a:rPr>
              <a:t>219</a:t>
            </a:r>
            <a:endParaRPr kumimoji="1" lang="ja-JP" altLang="en-US" sz="2000" dirty="0">
              <a:latin typeface="Arial Black" panose="020B0A04020102020204" pitchFamily="34" charset="0"/>
              <a:ea typeface="メイリオ" panose="020B0604030504040204" pitchFamily="50" charset="-128"/>
            </a:endParaRPr>
          </a:p>
        </p:txBody>
      </p:sp>
      <p:cxnSp>
        <p:nvCxnSpPr>
          <p:cNvPr id="15" name="直線コネクタ 14">
            <a:extLst>
              <a:ext uri="{FF2B5EF4-FFF2-40B4-BE49-F238E27FC236}">
                <a16:creationId xmlns:a16="http://schemas.microsoft.com/office/drawing/2014/main" xmlns="" id="{8F59F594-65E0-46C3-824C-06A3751CD0E6}"/>
              </a:ext>
            </a:extLst>
          </p:cNvPr>
          <p:cNvCxnSpPr>
            <a:cxnSpLocks/>
          </p:cNvCxnSpPr>
          <p:nvPr/>
        </p:nvCxnSpPr>
        <p:spPr>
          <a:xfrm>
            <a:off x="8605816" y="2122740"/>
            <a:ext cx="209321" cy="201969"/>
          </a:xfrm>
          <a:prstGeom prst="line">
            <a:avLst/>
          </a:prstGeom>
        </p:spPr>
        <p:style>
          <a:lnRef idx="1">
            <a:schemeClr val="accent1"/>
          </a:lnRef>
          <a:fillRef idx="0">
            <a:schemeClr val="accent1"/>
          </a:fillRef>
          <a:effectRef idx="0">
            <a:schemeClr val="accent1"/>
          </a:effectRef>
          <a:fontRef idx="minor">
            <a:schemeClr val="tx1"/>
          </a:fontRef>
        </p:style>
      </p:cxnSp>
      <p:sp>
        <p:nvSpPr>
          <p:cNvPr id="16" name="テキスト ボックス 15">
            <a:extLst>
              <a:ext uri="{FF2B5EF4-FFF2-40B4-BE49-F238E27FC236}">
                <a16:creationId xmlns:a16="http://schemas.microsoft.com/office/drawing/2014/main" xmlns="" id="{0823D9AC-E43B-42B9-A17F-8661208EAEEB}"/>
              </a:ext>
            </a:extLst>
          </p:cNvPr>
          <p:cNvSpPr txBox="1"/>
          <p:nvPr/>
        </p:nvSpPr>
        <p:spPr>
          <a:xfrm>
            <a:off x="9094690" y="1513360"/>
            <a:ext cx="1699352" cy="707886"/>
          </a:xfrm>
          <a:prstGeom prst="rect">
            <a:avLst/>
          </a:prstGeom>
          <a:noFill/>
        </p:spPr>
        <p:txBody>
          <a:bodyPr wrap="square" rtlCol="0">
            <a:spAutoFit/>
          </a:bodyPr>
          <a:lstStyle/>
          <a:p>
            <a:pPr algn="ctr"/>
            <a:r>
              <a:rPr kumimoji="1" lang="ja-JP" altLang="en-US" sz="2000" dirty="0">
                <a:latin typeface="Arial Black" panose="020B0A04020102020204" pitchFamily="34" charset="0"/>
                <a:ea typeface="メイリオ" panose="020B0604030504040204" pitchFamily="50" charset="-128"/>
              </a:rPr>
              <a:t>その他</a:t>
            </a:r>
            <a:endParaRPr kumimoji="1" lang="en-US" altLang="ja-JP" sz="2000" dirty="0">
              <a:latin typeface="Arial Black" panose="020B0A04020102020204" pitchFamily="34" charset="0"/>
              <a:ea typeface="メイリオ" panose="020B0604030504040204" pitchFamily="50" charset="-128"/>
            </a:endParaRPr>
          </a:p>
          <a:p>
            <a:pPr algn="ctr"/>
            <a:r>
              <a:rPr lang="en-US" altLang="ja-JP" sz="2000" dirty="0">
                <a:latin typeface="Arial Black" panose="020B0A04020102020204" pitchFamily="34" charset="0"/>
                <a:ea typeface="メイリオ" panose="020B0604030504040204" pitchFamily="50" charset="-128"/>
              </a:rPr>
              <a:t>73</a:t>
            </a:r>
            <a:endParaRPr kumimoji="1" lang="ja-JP" altLang="en-US" sz="2000" dirty="0">
              <a:latin typeface="Arial Black" panose="020B0A04020102020204" pitchFamily="34" charset="0"/>
              <a:ea typeface="メイリオ" panose="020B0604030504040204" pitchFamily="50" charset="-128"/>
            </a:endParaRPr>
          </a:p>
        </p:txBody>
      </p:sp>
      <p:cxnSp>
        <p:nvCxnSpPr>
          <p:cNvPr id="17" name="直線コネクタ 16">
            <a:extLst>
              <a:ext uri="{FF2B5EF4-FFF2-40B4-BE49-F238E27FC236}">
                <a16:creationId xmlns:a16="http://schemas.microsoft.com/office/drawing/2014/main" xmlns="" id="{180FF206-EB4C-43CA-8CAE-A790E19D2F70}"/>
              </a:ext>
            </a:extLst>
          </p:cNvPr>
          <p:cNvCxnSpPr>
            <a:cxnSpLocks/>
          </p:cNvCxnSpPr>
          <p:nvPr/>
        </p:nvCxnSpPr>
        <p:spPr>
          <a:xfrm>
            <a:off x="9720357" y="2104153"/>
            <a:ext cx="209321" cy="201969"/>
          </a:xfrm>
          <a:prstGeom prst="line">
            <a:avLst/>
          </a:prstGeom>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cx1="http://schemas.microsoft.com/office/drawing/2015/9/8/chartex" xmlns="" Requires="cx1">
          <p:graphicFrame>
            <p:nvGraphicFramePr>
              <p:cNvPr id="19" name="グラフ 18">
                <a:extLst>
                  <a:ext uri="{FF2B5EF4-FFF2-40B4-BE49-F238E27FC236}">
                    <a16:creationId xmlns:a16="http://schemas.microsoft.com/office/drawing/2014/main" id="{D8890D0A-D5B8-48DC-8606-2BC7E0A44942}"/>
                  </a:ext>
                </a:extLst>
              </p:cNvPr>
              <p:cNvGraphicFramePr/>
              <p:nvPr/>
            </p:nvGraphicFramePr>
            <p:xfrm>
              <a:off x="4588559" y="3593931"/>
              <a:ext cx="4628148" cy="2979940"/>
            </p:xfrm>
            <a:graphic>
              <a:graphicData uri="http://schemas.microsoft.com/office/drawing/2014/chartex">
                <cx:chart xmlns:cx="http://schemas.microsoft.com/office/drawing/2014/chartex" xmlns:r="http://schemas.openxmlformats.org/officeDocument/2006/relationships" r:id="rId3"/>
              </a:graphicData>
            </a:graphic>
          </p:graphicFrame>
        </mc:Choice>
        <mc:Fallback>
          <p:pic>
            <p:nvPicPr>
              <p:cNvPr id="19" name="グラフ 18">
                <a:extLst>
                  <a:ext uri="{FF2B5EF4-FFF2-40B4-BE49-F238E27FC236}">
                    <a16:creationId xmlns:a16="http://schemas.microsoft.com/office/drawing/2014/main" xmlns="" xmlns:cx1="http://schemas.microsoft.com/office/drawing/2015/9/8/chartex" id="{D8890D0A-D5B8-48DC-8606-2BC7E0A44942}"/>
                  </a:ext>
                </a:extLst>
              </p:cNvPr>
              <p:cNvPicPr>
                <a:picLocks noGrp="1" noRot="1" noChangeAspect="1" noMove="1" noResize="1" noEditPoints="1" noAdjustHandles="1" noChangeArrowheads="1" noChangeShapeType="1"/>
              </p:cNvPicPr>
              <p:nvPr/>
            </p:nvPicPr>
            <p:blipFill>
              <a:blip r:embed="rId4"/>
              <a:stretch>
                <a:fillRect/>
              </a:stretch>
            </p:blipFill>
            <p:spPr>
              <a:xfrm>
                <a:off x="4588559" y="3593931"/>
                <a:ext cx="4628148" cy="2979940"/>
              </a:xfrm>
              <a:prstGeom prst="rect">
                <a:avLst/>
              </a:prstGeom>
            </p:spPr>
          </p:pic>
        </mc:Fallback>
      </mc:AlternateContent>
      <p:sp>
        <p:nvSpPr>
          <p:cNvPr id="20" name="テキスト ボックス 19">
            <a:extLst>
              <a:ext uri="{FF2B5EF4-FFF2-40B4-BE49-F238E27FC236}">
                <a16:creationId xmlns:a16="http://schemas.microsoft.com/office/drawing/2014/main" xmlns="" id="{4709994B-496E-44F6-8974-976D26CC98CC}"/>
              </a:ext>
            </a:extLst>
          </p:cNvPr>
          <p:cNvSpPr txBox="1"/>
          <p:nvPr/>
        </p:nvSpPr>
        <p:spPr>
          <a:xfrm>
            <a:off x="7508465" y="5116460"/>
            <a:ext cx="947315" cy="400110"/>
          </a:xfrm>
          <a:prstGeom prst="rect">
            <a:avLst/>
          </a:prstGeom>
          <a:noFill/>
        </p:spPr>
        <p:txBody>
          <a:bodyPr wrap="square" rtlCol="0">
            <a:spAutoFit/>
          </a:bodyPr>
          <a:lstStyle/>
          <a:p>
            <a:pPr algn="ctr"/>
            <a:r>
              <a:rPr kumimoji="1" lang="en-US" altLang="ja-JP" sz="2000" dirty="0">
                <a:latin typeface="Arial Black" panose="020B0A04020102020204" pitchFamily="34" charset="0"/>
                <a:ea typeface="メイリオ" panose="020B0604030504040204" pitchFamily="50" charset="-128"/>
              </a:rPr>
              <a:t>55</a:t>
            </a:r>
            <a:r>
              <a:rPr kumimoji="1" lang="ja-JP" altLang="en-US" sz="2000" dirty="0">
                <a:latin typeface="Arial Black" panose="020B0A04020102020204" pitchFamily="34" charset="0"/>
                <a:ea typeface="メイリオ" panose="020B0604030504040204" pitchFamily="50" charset="-128"/>
              </a:rPr>
              <a:t>％</a:t>
            </a:r>
          </a:p>
        </p:txBody>
      </p:sp>
      <p:sp>
        <p:nvSpPr>
          <p:cNvPr id="21" name="テキスト ボックス 20">
            <a:extLst>
              <a:ext uri="{FF2B5EF4-FFF2-40B4-BE49-F238E27FC236}">
                <a16:creationId xmlns:a16="http://schemas.microsoft.com/office/drawing/2014/main" xmlns="" id="{284F7134-F134-4E64-B58C-40191A43730D}"/>
              </a:ext>
            </a:extLst>
          </p:cNvPr>
          <p:cNvSpPr txBox="1"/>
          <p:nvPr/>
        </p:nvSpPr>
        <p:spPr>
          <a:xfrm>
            <a:off x="8652568" y="3955063"/>
            <a:ext cx="2383152" cy="707886"/>
          </a:xfrm>
          <a:prstGeom prst="rect">
            <a:avLst/>
          </a:prstGeom>
          <a:noFill/>
        </p:spPr>
        <p:txBody>
          <a:bodyPr wrap="square" rtlCol="0">
            <a:spAutoFit/>
          </a:bodyPr>
          <a:lstStyle/>
          <a:p>
            <a:pPr algn="ctr"/>
            <a:r>
              <a:rPr lang="ja-JP" altLang="en-US" sz="2000" dirty="0">
                <a:latin typeface="Arial Black" panose="020B0A04020102020204" pitchFamily="34" charset="0"/>
                <a:ea typeface="メイリオ" panose="020B0604030504040204" pitchFamily="50" charset="-128"/>
              </a:rPr>
              <a:t>発電</a:t>
            </a:r>
            <a:r>
              <a:rPr kumimoji="1" lang="ja-JP" altLang="en-US" sz="2000" dirty="0">
                <a:latin typeface="Arial Black" panose="020B0A04020102020204" pitchFamily="34" charset="0"/>
                <a:ea typeface="メイリオ" panose="020B0604030504040204" pitchFamily="50" charset="-128"/>
              </a:rPr>
              <a:t>プラント</a:t>
            </a:r>
            <a:endParaRPr kumimoji="1" lang="en-US" altLang="ja-JP" sz="2000" dirty="0">
              <a:latin typeface="Arial Black" panose="020B0A04020102020204" pitchFamily="34" charset="0"/>
              <a:ea typeface="メイリオ" panose="020B0604030504040204" pitchFamily="50" charset="-128"/>
            </a:endParaRPr>
          </a:p>
          <a:p>
            <a:pPr algn="ctr"/>
            <a:r>
              <a:rPr lang="en-US" altLang="ja-JP" sz="2000" dirty="0">
                <a:latin typeface="Arial Black" panose="020B0A04020102020204" pitchFamily="34" charset="0"/>
                <a:ea typeface="メイリオ" panose="020B0604030504040204" pitchFamily="50" charset="-128"/>
              </a:rPr>
              <a:t>361</a:t>
            </a:r>
            <a:endParaRPr kumimoji="1" lang="ja-JP" altLang="en-US" sz="2000" dirty="0">
              <a:latin typeface="Arial Black" panose="020B0A04020102020204" pitchFamily="34" charset="0"/>
              <a:ea typeface="メイリオ" panose="020B0604030504040204" pitchFamily="50" charset="-128"/>
            </a:endParaRPr>
          </a:p>
        </p:txBody>
      </p:sp>
      <p:sp>
        <p:nvSpPr>
          <p:cNvPr id="22" name="二等辺三角形 21">
            <a:extLst>
              <a:ext uri="{FF2B5EF4-FFF2-40B4-BE49-F238E27FC236}">
                <a16:creationId xmlns:a16="http://schemas.microsoft.com/office/drawing/2014/main" xmlns="" id="{35B4C80B-B709-44C6-917E-B7FD27ECE117}"/>
              </a:ext>
            </a:extLst>
          </p:cNvPr>
          <p:cNvSpPr/>
          <p:nvPr/>
        </p:nvSpPr>
        <p:spPr>
          <a:xfrm flipV="1">
            <a:off x="2137706" y="3086303"/>
            <a:ext cx="4174958" cy="429434"/>
          </a:xfrm>
          <a:prstGeom prst="triangle">
            <a:avLst>
              <a:gd name="adj" fmla="val 80673"/>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a:extLst>
              <a:ext uri="{FF2B5EF4-FFF2-40B4-BE49-F238E27FC236}">
                <a16:creationId xmlns:a16="http://schemas.microsoft.com/office/drawing/2014/main" xmlns="" id="{F81CEDE1-62D8-41AA-87A9-964E8A56302E}"/>
              </a:ext>
            </a:extLst>
          </p:cNvPr>
          <p:cNvSpPr txBox="1"/>
          <p:nvPr/>
        </p:nvSpPr>
        <p:spPr>
          <a:xfrm>
            <a:off x="6428975" y="4760735"/>
            <a:ext cx="947315" cy="707886"/>
          </a:xfrm>
          <a:prstGeom prst="rect">
            <a:avLst/>
          </a:prstGeom>
          <a:noFill/>
        </p:spPr>
        <p:txBody>
          <a:bodyPr wrap="square" rtlCol="0">
            <a:spAutoFit/>
          </a:bodyPr>
          <a:lstStyle/>
          <a:p>
            <a:pPr algn="ctr"/>
            <a:r>
              <a:rPr lang="en-US" altLang="ja-JP" sz="2000" dirty="0">
                <a:latin typeface="Arial Black" panose="020B0A04020102020204" pitchFamily="34" charset="0"/>
                <a:ea typeface="メイリオ" panose="020B0604030504040204" pitchFamily="50" charset="-128"/>
              </a:rPr>
              <a:t>656</a:t>
            </a:r>
          </a:p>
          <a:p>
            <a:pPr algn="ctr"/>
            <a:r>
              <a:rPr lang="ja-JP" altLang="en-US" sz="2000" dirty="0">
                <a:latin typeface="Arial Black" panose="020B0A04020102020204" pitchFamily="34" charset="0"/>
                <a:ea typeface="メイリオ" panose="020B0604030504040204" pitchFamily="50" charset="-128"/>
              </a:rPr>
              <a:t>億円</a:t>
            </a:r>
            <a:endParaRPr kumimoji="1" lang="ja-JP" altLang="en-US" sz="2000" dirty="0">
              <a:latin typeface="Arial Black" panose="020B0A04020102020204" pitchFamily="34" charset="0"/>
              <a:ea typeface="メイリオ" panose="020B0604030504040204" pitchFamily="50" charset="-128"/>
            </a:endParaRPr>
          </a:p>
        </p:txBody>
      </p:sp>
      <p:cxnSp>
        <p:nvCxnSpPr>
          <p:cNvPr id="26" name="直線コネクタ 25">
            <a:extLst>
              <a:ext uri="{FF2B5EF4-FFF2-40B4-BE49-F238E27FC236}">
                <a16:creationId xmlns:a16="http://schemas.microsoft.com/office/drawing/2014/main" xmlns="" id="{2010DA62-D3BE-4A16-8213-9232A8B9CE50}"/>
              </a:ext>
            </a:extLst>
          </p:cNvPr>
          <p:cNvCxnSpPr>
            <a:cxnSpLocks/>
          </p:cNvCxnSpPr>
          <p:nvPr/>
        </p:nvCxnSpPr>
        <p:spPr>
          <a:xfrm flipH="1">
            <a:off x="8239207" y="4522067"/>
            <a:ext cx="216573" cy="235426"/>
          </a:xfrm>
          <a:prstGeom prst="line">
            <a:avLst/>
          </a:prstGeom>
        </p:spPr>
        <p:style>
          <a:lnRef idx="1">
            <a:schemeClr val="accent1"/>
          </a:lnRef>
          <a:fillRef idx="0">
            <a:schemeClr val="accent1"/>
          </a:fillRef>
          <a:effectRef idx="0">
            <a:schemeClr val="accent1"/>
          </a:effectRef>
          <a:fontRef idx="minor">
            <a:schemeClr val="tx1"/>
          </a:fontRef>
        </p:style>
      </p:cxnSp>
      <p:sp>
        <p:nvSpPr>
          <p:cNvPr id="29" name="テキスト ボックス 28">
            <a:extLst>
              <a:ext uri="{FF2B5EF4-FFF2-40B4-BE49-F238E27FC236}">
                <a16:creationId xmlns:a16="http://schemas.microsoft.com/office/drawing/2014/main" xmlns="" id="{2D86EA72-9A14-47BA-A136-3E822B78DBB2}"/>
              </a:ext>
            </a:extLst>
          </p:cNvPr>
          <p:cNvSpPr txBox="1"/>
          <p:nvPr/>
        </p:nvSpPr>
        <p:spPr>
          <a:xfrm>
            <a:off x="2584257" y="3647472"/>
            <a:ext cx="3611505" cy="707886"/>
          </a:xfrm>
          <a:prstGeom prst="rect">
            <a:avLst/>
          </a:prstGeom>
          <a:noFill/>
        </p:spPr>
        <p:txBody>
          <a:bodyPr wrap="square" rtlCol="0">
            <a:spAutoFit/>
          </a:bodyPr>
          <a:lstStyle/>
          <a:p>
            <a:pPr algn="ctr"/>
            <a:r>
              <a:rPr kumimoji="1" lang="ja-JP" altLang="en-US" sz="2000" dirty="0">
                <a:latin typeface="Arial Black" panose="020B0A04020102020204" pitchFamily="34" charset="0"/>
                <a:ea typeface="メイリオ" panose="020B0604030504040204" pitchFamily="50" charset="-128"/>
              </a:rPr>
              <a:t>プラントエンジニアリング</a:t>
            </a:r>
            <a:endParaRPr kumimoji="1" lang="en-US" altLang="ja-JP" sz="2000" dirty="0">
              <a:latin typeface="Arial Black" panose="020B0A04020102020204" pitchFamily="34" charset="0"/>
              <a:ea typeface="メイリオ" panose="020B0604030504040204" pitchFamily="50" charset="-128"/>
            </a:endParaRPr>
          </a:p>
          <a:p>
            <a:pPr algn="ctr"/>
            <a:r>
              <a:rPr kumimoji="1" lang="en-US" altLang="ja-JP" sz="2000" dirty="0">
                <a:latin typeface="Arial Black" panose="020B0A04020102020204" pitchFamily="34" charset="0"/>
                <a:ea typeface="メイリオ" panose="020B0604030504040204" pitchFamily="50" charset="-128"/>
              </a:rPr>
              <a:t>131</a:t>
            </a:r>
            <a:endParaRPr kumimoji="1" lang="ja-JP" altLang="en-US" sz="2000" dirty="0">
              <a:latin typeface="Arial Black" panose="020B0A04020102020204" pitchFamily="34" charset="0"/>
              <a:ea typeface="メイリオ" panose="020B0604030504040204" pitchFamily="50" charset="-128"/>
            </a:endParaRPr>
          </a:p>
        </p:txBody>
      </p:sp>
      <p:sp>
        <p:nvSpPr>
          <p:cNvPr id="30" name="テキスト ボックス 29">
            <a:extLst>
              <a:ext uri="{FF2B5EF4-FFF2-40B4-BE49-F238E27FC236}">
                <a16:creationId xmlns:a16="http://schemas.microsoft.com/office/drawing/2014/main" xmlns="" id="{2C9973AE-2B2C-4253-95EC-F89638340A95}"/>
              </a:ext>
            </a:extLst>
          </p:cNvPr>
          <p:cNvSpPr txBox="1"/>
          <p:nvPr/>
        </p:nvSpPr>
        <p:spPr>
          <a:xfrm>
            <a:off x="5839007" y="4044120"/>
            <a:ext cx="947315" cy="400110"/>
          </a:xfrm>
          <a:prstGeom prst="rect">
            <a:avLst/>
          </a:prstGeom>
          <a:noFill/>
        </p:spPr>
        <p:txBody>
          <a:bodyPr wrap="square" rtlCol="0">
            <a:spAutoFit/>
          </a:bodyPr>
          <a:lstStyle/>
          <a:p>
            <a:pPr algn="ctr"/>
            <a:r>
              <a:rPr lang="en-US" altLang="ja-JP" sz="2000" dirty="0">
                <a:latin typeface="Arial Black" panose="020B0A04020102020204" pitchFamily="34" charset="0"/>
                <a:ea typeface="メイリオ" panose="020B0604030504040204" pitchFamily="50" charset="-128"/>
              </a:rPr>
              <a:t>20</a:t>
            </a:r>
            <a:r>
              <a:rPr kumimoji="1" lang="ja-JP" altLang="en-US" sz="2000" dirty="0">
                <a:latin typeface="Arial Black" panose="020B0A04020102020204" pitchFamily="34" charset="0"/>
                <a:ea typeface="メイリオ" panose="020B0604030504040204" pitchFamily="50" charset="-128"/>
              </a:rPr>
              <a:t>％</a:t>
            </a:r>
          </a:p>
        </p:txBody>
      </p:sp>
      <p:cxnSp>
        <p:nvCxnSpPr>
          <p:cNvPr id="32" name="直線コネクタ 31">
            <a:extLst>
              <a:ext uri="{FF2B5EF4-FFF2-40B4-BE49-F238E27FC236}">
                <a16:creationId xmlns:a16="http://schemas.microsoft.com/office/drawing/2014/main" xmlns="" id="{01F8CAA6-1826-4113-8084-C61285355248}"/>
              </a:ext>
            </a:extLst>
          </p:cNvPr>
          <p:cNvCxnSpPr>
            <a:cxnSpLocks/>
          </p:cNvCxnSpPr>
          <p:nvPr/>
        </p:nvCxnSpPr>
        <p:spPr>
          <a:xfrm>
            <a:off x="5483210" y="4119286"/>
            <a:ext cx="229020" cy="184666"/>
          </a:xfrm>
          <a:prstGeom prst="line">
            <a:avLst/>
          </a:prstGeom>
        </p:spPr>
        <p:style>
          <a:lnRef idx="1">
            <a:schemeClr val="accent1"/>
          </a:lnRef>
          <a:fillRef idx="0">
            <a:schemeClr val="accent1"/>
          </a:fillRef>
          <a:effectRef idx="0">
            <a:schemeClr val="accent1"/>
          </a:effectRef>
          <a:fontRef idx="minor">
            <a:schemeClr val="tx1"/>
          </a:fontRef>
        </p:style>
      </p:cxnSp>
      <p:sp>
        <p:nvSpPr>
          <p:cNvPr id="33" name="テキスト ボックス 32">
            <a:extLst>
              <a:ext uri="{FF2B5EF4-FFF2-40B4-BE49-F238E27FC236}">
                <a16:creationId xmlns:a16="http://schemas.microsoft.com/office/drawing/2014/main" xmlns="" id="{279852D7-E8FD-4922-A7B4-3B65F9ADBEAA}"/>
              </a:ext>
            </a:extLst>
          </p:cNvPr>
          <p:cNvSpPr txBox="1"/>
          <p:nvPr/>
        </p:nvSpPr>
        <p:spPr>
          <a:xfrm>
            <a:off x="1764111" y="5453263"/>
            <a:ext cx="3429260" cy="707886"/>
          </a:xfrm>
          <a:prstGeom prst="rect">
            <a:avLst/>
          </a:prstGeom>
          <a:noFill/>
        </p:spPr>
        <p:txBody>
          <a:bodyPr wrap="square" rtlCol="0">
            <a:spAutoFit/>
          </a:bodyPr>
          <a:lstStyle/>
          <a:p>
            <a:pPr algn="ctr"/>
            <a:r>
              <a:rPr lang="ja-JP" altLang="en-US" sz="2000" dirty="0">
                <a:latin typeface="Arial Black" panose="020B0A04020102020204" pitchFamily="34" charset="0"/>
                <a:ea typeface="メイリオ" panose="020B0604030504040204" pitchFamily="50" charset="-128"/>
              </a:rPr>
              <a:t>各種エネルギー・機械</a:t>
            </a:r>
            <a:endParaRPr kumimoji="1" lang="en-US" altLang="ja-JP" sz="2000" dirty="0">
              <a:latin typeface="Arial Black" panose="020B0A04020102020204" pitchFamily="34" charset="0"/>
              <a:ea typeface="メイリオ" panose="020B0604030504040204" pitchFamily="50" charset="-128"/>
            </a:endParaRPr>
          </a:p>
          <a:p>
            <a:pPr algn="ctr"/>
            <a:r>
              <a:rPr lang="en-US" altLang="ja-JP" sz="2000" dirty="0">
                <a:latin typeface="Arial Black" panose="020B0A04020102020204" pitchFamily="34" charset="0"/>
                <a:ea typeface="メイリオ" panose="020B0604030504040204" pitchFamily="50" charset="-128"/>
              </a:rPr>
              <a:t>164</a:t>
            </a:r>
            <a:endParaRPr kumimoji="1" lang="ja-JP" altLang="en-US" sz="2000" dirty="0">
              <a:latin typeface="Arial Black" panose="020B0A04020102020204" pitchFamily="34" charset="0"/>
              <a:ea typeface="メイリオ" panose="020B0604030504040204" pitchFamily="50" charset="-128"/>
            </a:endParaRPr>
          </a:p>
        </p:txBody>
      </p:sp>
      <p:cxnSp>
        <p:nvCxnSpPr>
          <p:cNvPr id="35" name="直線コネクタ 34">
            <a:extLst>
              <a:ext uri="{FF2B5EF4-FFF2-40B4-BE49-F238E27FC236}">
                <a16:creationId xmlns:a16="http://schemas.microsoft.com/office/drawing/2014/main" xmlns="" id="{A483204D-8E9E-46F0-A989-97625E3FBC1E}"/>
              </a:ext>
            </a:extLst>
          </p:cNvPr>
          <p:cNvCxnSpPr>
            <a:cxnSpLocks/>
          </p:cNvCxnSpPr>
          <p:nvPr/>
        </p:nvCxnSpPr>
        <p:spPr>
          <a:xfrm flipV="1">
            <a:off x="5168358" y="5525272"/>
            <a:ext cx="290013" cy="254030"/>
          </a:xfrm>
          <a:prstGeom prst="line">
            <a:avLst/>
          </a:prstGeom>
        </p:spPr>
        <p:style>
          <a:lnRef idx="1">
            <a:schemeClr val="accent1"/>
          </a:lnRef>
          <a:fillRef idx="0">
            <a:schemeClr val="accent1"/>
          </a:fillRef>
          <a:effectRef idx="0">
            <a:schemeClr val="accent1"/>
          </a:effectRef>
          <a:fontRef idx="minor">
            <a:schemeClr val="tx1"/>
          </a:fontRef>
        </p:style>
      </p:cxnSp>
      <p:sp>
        <p:nvSpPr>
          <p:cNvPr id="27" name="テキスト ボックス 26">
            <a:extLst>
              <a:ext uri="{FF2B5EF4-FFF2-40B4-BE49-F238E27FC236}">
                <a16:creationId xmlns:a16="http://schemas.microsoft.com/office/drawing/2014/main" xmlns="" id="{1BBBF059-1921-4F38-A7E5-D29113B0ED0A}"/>
              </a:ext>
            </a:extLst>
          </p:cNvPr>
          <p:cNvSpPr txBox="1"/>
          <p:nvPr/>
        </p:nvSpPr>
        <p:spPr>
          <a:xfrm>
            <a:off x="10107783" y="5329121"/>
            <a:ext cx="1646605" cy="646331"/>
          </a:xfrm>
          <a:prstGeom prst="rect">
            <a:avLst/>
          </a:prstGeom>
          <a:noFill/>
          <a:ln>
            <a:solidFill>
              <a:schemeClr val="bg1">
                <a:lumMod val="65000"/>
              </a:schemeClr>
            </a:solidFill>
          </a:ln>
        </p:spPr>
        <p:txBody>
          <a:bodyPr wrap="none" rtlCol="0">
            <a:spAutoFit/>
          </a:bodyPr>
          <a:lstStyle/>
          <a:p>
            <a:pPr algn="ctr"/>
            <a:r>
              <a:rPr kumimoji="1" lang="en-US" altLang="ja-JP" sz="1800" dirty="0">
                <a:latin typeface="Arial Black" panose="020B0A04020102020204" pitchFamily="34" charset="0"/>
                <a:ea typeface="メイリオ" panose="020B0604030504040204" pitchFamily="50" charset="-128"/>
              </a:rPr>
              <a:t>2018</a:t>
            </a:r>
            <a:r>
              <a:rPr kumimoji="1" lang="ja-JP" altLang="en-US" sz="1800" dirty="0">
                <a:latin typeface="Arial Black" panose="020B0A04020102020204" pitchFamily="34" charset="0"/>
                <a:ea typeface="メイリオ" panose="020B0604030504040204" pitchFamily="50" charset="-128"/>
              </a:rPr>
              <a:t>年</a:t>
            </a:r>
            <a:r>
              <a:rPr kumimoji="1" lang="en-US" altLang="ja-JP" sz="1800" dirty="0">
                <a:latin typeface="Arial Black" panose="020B0A04020102020204" pitchFamily="34" charset="0"/>
                <a:ea typeface="メイリオ" panose="020B0604030504040204" pitchFamily="50" charset="-128"/>
              </a:rPr>
              <a:t>3</a:t>
            </a:r>
            <a:r>
              <a:rPr kumimoji="1" lang="ja-JP" altLang="en-US" sz="1800" dirty="0">
                <a:latin typeface="Arial Black" panose="020B0A04020102020204" pitchFamily="34" charset="0"/>
                <a:ea typeface="メイリオ" panose="020B0604030504040204" pitchFamily="50" charset="-128"/>
              </a:rPr>
              <a:t>月期</a:t>
            </a:r>
            <a:endParaRPr kumimoji="1" lang="en-US" altLang="ja-JP" sz="1800" dirty="0">
              <a:latin typeface="Arial Black" panose="020B0A04020102020204" pitchFamily="34" charset="0"/>
              <a:ea typeface="メイリオ" panose="020B0604030504040204" pitchFamily="50" charset="-128"/>
            </a:endParaRPr>
          </a:p>
          <a:p>
            <a:pPr algn="ctr"/>
            <a:r>
              <a:rPr kumimoji="1" lang="ja-JP" altLang="en-US" sz="1800" dirty="0">
                <a:latin typeface="Arial Black" panose="020B0A04020102020204" pitchFamily="34" charset="0"/>
                <a:ea typeface="メイリオ" panose="020B0604030504040204" pitchFamily="50" charset="-128"/>
              </a:rPr>
              <a:t>単位：</a:t>
            </a:r>
            <a:r>
              <a:rPr lang="ja-JP" altLang="en-US" dirty="0">
                <a:latin typeface="Arial Black" panose="020B0A04020102020204" pitchFamily="34" charset="0"/>
                <a:ea typeface="メイリオ" panose="020B0604030504040204" pitchFamily="50" charset="-128"/>
              </a:rPr>
              <a:t>億</a:t>
            </a:r>
            <a:r>
              <a:rPr kumimoji="1" lang="ja-JP" altLang="en-US" sz="1800" dirty="0">
                <a:latin typeface="Arial Black" panose="020B0A04020102020204" pitchFamily="34" charset="0"/>
                <a:ea typeface="メイリオ" panose="020B0604030504040204" pitchFamily="50" charset="-128"/>
              </a:rPr>
              <a:t>円</a:t>
            </a:r>
          </a:p>
        </p:txBody>
      </p:sp>
    </p:spTree>
    <p:extLst>
      <p:ext uri="{BB962C8B-B14F-4D97-AF65-F5344CB8AC3E}">
        <p14:creationId xmlns:p14="http://schemas.microsoft.com/office/powerpoint/2010/main" val="730207165"/>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1321</Words>
  <Application>Microsoft Office PowerPoint</Application>
  <PresentationFormat>ワイド画面</PresentationFormat>
  <Paragraphs>277</Paragraphs>
  <Slides>36</Slides>
  <Notes>11</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36</vt:i4>
      </vt:variant>
    </vt:vector>
  </HeadingPairs>
  <TitlesOfParts>
    <vt:vector size="45" baseType="lpstr">
      <vt:lpstr>メイリオ</vt:lpstr>
      <vt:lpstr>游ゴシック</vt:lpstr>
      <vt:lpstr>游ゴシック Light</vt:lpstr>
      <vt:lpstr>Arial</vt:lpstr>
      <vt:lpstr>Arial Black</vt:lpstr>
      <vt:lpstr>Segoe UI</vt:lpstr>
      <vt:lpstr>Times New Roman</vt:lpstr>
      <vt:lpstr>Wingdings</vt:lpstr>
      <vt:lpstr>Office テーマ</vt:lpstr>
      <vt:lpstr>PowerPoint プレゼンテーション</vt:lpstr>
      <vt:lpstr>WEB説明会コンテツ</vt:lpstr>
      <vt:lpstr>WEB説明会利用方法</vt:lpstr>
      <vt:lpstr>PowerPoint プレゼンテーション</vt:lpstr>
      <vt:lpstr>企業DATA</vt:lpstr>
      <vt:lpstr>国内事業所</vt:lpstr>
      <vt:lpstr>売上高の推移</vt:lpstr>
      <vt:lpstr>事業ドメイン</vt:lpstr>
      <vt:lpstr>事業領域別売上構成</vt:lpstr>
      <vt:lpstr>世界各地で事業を展開</vt:lpstr>
      <vt:lpstr>グローバル展開</vt:lpstr>
      <vt:lpstr>事業の強み</vt:lpstr>
      <vt:lpstr>PowerPoint プレゼンテーション</vt:lpstr>
      <vt:lpstr>企業理念</vt:lpstr>
      <vt:lpstr>社内の風土</vt:lpstr>
      <vt:lpstr>社内の様子</vt:lpstr>
      <vt:lpstr>PowerPoint プレゼンテーション</vt:lpstr>
      <vt:lpstr>PowerPoint プレゼンテーション</vt:lpstr>
      <vt:lpstr>PowerPoint プレゼンテーション</vt:lpstr>
      <vt:lpstr>国内営業の先輩</vt:lpstr>
      <vt:lpstr>海外営業の先輩</vt:lpstr>
      <vt:lpstr>経営企画の先輩</vt:lpstr>
      <vt:lpstr>設計開発の先輩</vt:lpstr>
      <vt:lpstr>ファームウェア開発の先輩</vt:lpstr>
      <vt:lpstr>PowerPoint プレゼンテーション</vt:lpstr>
      <vt:lpstr>求める人物像</vt:lpstr>
      <vt:lpstr>求める人物像　解説</vt:lpstr>
      <vt:lpstr>求める人物像　解説</vt:lpstr>
      <vt:lpstr>PowerPoint プレゼンテーション</vt:lpstr>
      <vt:lpstr>PowerPoint プレゼンテーション</vt:lpstr>
      <vt:lpstr>ダイバーシティ</vt:lpstr>
      <vt:lpstr>PowerPoint プレゼンテーション</vt:lpstr>
      <vt:lpstr>施設</vt:lpstr>
      <vt:lpstr>PowerPoint プレゼンテーション</vt:lpstr>
      <vt:lpstr>応募受付</vt:lpstr>
      <vt:lpstr>選考の流れ</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2018-02-13T04:42:49Z</dcterms:created>
  <dcterms:modified xsi:type="dcterms:W3CDTF">2018-09-18T09:06:24Z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Owner">
    <vt:lpwstr>v-toabe@microsoft.com</vt:lpwstr>
  </property>
  <property fmtid="{D5CDD505-2E9C-101B-9397-08002B2CF9AE}" pid="5" name="MSIP_Label_f42aa342-8706-4288-bd11-ebb85995028c_SetDate">
    <vt:lpwstr>2018-02-13T04:43:00.0759563Z</vt:lpwstr>
  </property>
  <property fmtid="{D5CDD505-2E9C-101B-9397-08002B2CF9AE}" pid="6" name="MSIP_Label_f42aa342-8706-4288-bd11-ebb85995028c_Name">
    <vt:lpwstr>General</vt:lpwstr>
  </property>
  <property fmtid="{D5CDD505-2E9C-101B-9397-08002B2CF9AE}" pid="7" name="MSIP_Label_f42aa342-8706-4288-bd11-ebb85995028c_Application">
    <vt:lpwstr>Microsoft Azure Information Protection</vt:lpwstr>
  </property>
  <property fmtid="{D5CDD505-2E9C-101B-9397-08002B2CF9AE}" pid="8" name="MSIP_Label_f42aa342-8706-4288-bd11-ebb85995028c_Extended_MSFT_Method">
    <vt:lpwstr>Automatic</vt:lpwstr>
  </property>
  <property fmtid="{D5CDD505-2E9C-101B-9397-08002B2CF9AE}" pid="9" name="Sensitivity">
    <vt:lpwstr>General</vt:lpwstr>
  </property>
</Properties>
</file>